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mp4" ContentType="video/mp4"/>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6"/>
  </p:notesMasterIdLst>
  <p:sldIdLst>
    <p:sldId id="256" r:id="rId2"/>
    <p:sldId id="259" r:id="rId3"/>
    <p:sldId id="260" r:id="rId4"/>
    <p:sldId id="261" r:id="rId5"/>
    <p:sldId id="262" r:id="rId6"/>
    <p:sldId id="266" r:id="rId7"/>
    <p:sldId id="265" r:id="rId8"/>
    <p:sldId id="267" r:id="rId9"/>
    <p:sldId id="268" r:id="rId10"/>
    <p:sldId id="263" r:id="rId11"/>
    <p:sldId id="264" r:id="rId12"/>
    <p:sldId id="269" r:id="rId13"/>
    <p:sldId id="272" r:id="rId14"/>
    <p:sldId id="273" r:id="rId15"/>
    <p:sldId id="274" r:id="rId16"/>
    <p:sldId id="275" r:id="rId17"/>
    <p:sldId id="276" r:id="rId18"/>
    <p:sldId id="277" r:id="rId19"/>
    <p:sldId id="303" r:id="rId20"/>
    <p:sldId id="278" r:id="rId21"/>
    <p:sldId id="279" r:id="rId22"/>
    <p:sldId id="257" r:id="rId23"/>
    <p:sldId id="280" r:id="rId24"/>
    <p:sldId id="258" r:id="rId25"/>
    <p:sldId id="282" r:id="rId26"/>
    <p:sldId id="283" r:id="rId27"/>
    <p:sldId id="284" r:id="rId28"/>
    <p:sldId id="285" r:id="rId29"/>
    <p:sldId id="287" r:id="rId30"/>
    <p:sldId id="289" r:id="rId31"/>
    <p:sldId id="288" r:id="rId32"/>
    <p:sldId id="292" r:id="rId33"/>
    <p:sldId id="293" r:id="rId34"/>
    <p:sldId id="294" r:id="rId35"/>
    <p:sldId id="295" r:id="rId36"/>
    <p:sldId id="296" r:id="rId37"/>
    <p:sldId id="297" r:id="rId38"/>
    <p:sldId id="298" r:id="rId39"/>
    <p:sldId id="299" r:id="rId40"/>
    <p:sldId id="300" r:id="rId41"/>
    <p:sldId id="301" r:id="rId42"/>
    <p:sldId id="302" r:id="rId43"/>
    <p:sldId id="304" r:id="rId44"/>
    <p:sldId id="305" r:id="rId45"/>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49"/>
    <p:restoredTop sz="94613"/>
  </p:normalViewPr>
  <p:slideViewPr>
    <p:cSldViewPr snapToGrid="0" snapToObjects="1">
      <p:cViewPr>
        <p:scale>
          <a:sx n="67" d="100"/>
          <a:sy n="67" d="100"/>
        </p:scale>
        <p:origin x="2112"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6FFC9C-085A-3F42-BC36-36DE6C56093F}" type="datetimeFigureOut">
              <a:rPr lang="en-US" smtClean="0"/>
              <a:t>7/31/17</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246D06-2025-B74B-92A0-A130829AC469}" type="slidenum">
              <a:rPr lang="en-US" smtClean="0"/>
              <a:t>‹#›</a:t>
            </a:fld>
            <a:endParaRPr lang="en-US"/>
          </a:p>
        </p:txBody>
      </p:sp>
    </p:spTree>
    <p:extLst>
      <p:ext uri="{BB962C8B-B14F-4D97-AF65-F5344CB8AC3E}">
        <p14:creationId xmlns:p14="http://schemas.microsoft.com/office/powerpoint/2010/main" val="515788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00E5A0-C13D-074C-ACD3-975BBB685F5D}" type="slidenum">
              <a:rPr lang="en-US" smtClean="0"/>
              <a:t>25</a:t>
            </a:fld>
            <a:endParaRPr lang="en-US"/>
          </a:p>
        </p:txBody>
      </p:sp>
    </p:spTree>
    <p:extLst>
      <p:ext uri="{BB962C8B-B14F-4D97-AF65-F5344CB8AC3E}">
        <p14:creationId xmlns:p14="http://schemas.microsoft.com/office/powerpoint/2010/main" val="1608883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ExoTEST</a:t>
            </a:r>
            <a:r>
              <a:rPr lang="en-US" sz="1200" b="0" i="0" kern="1200" dirty="0" smtClean="0">
                <a:solidFill>
                  <a:schemeClr val="tx1"/>
                </a:solidFill>
                <a:effectLst/>
                <a:latin typeface="+mn-lt"/>
                <a:ea typeface="+mn-ea"/>
                <a:cs typeface="+mn-cs"/>
              </a:rPr>
              <a:t> is a patented double sandwich ELISA assay for quantitative and qualitative analysis of exosomes. In particular </a:t>
            </a:r>
            <a:r>
              <a:rPr lang="en-US" sz="1200" b="0" i="0" kern="1200" dirty="0" err="1" smtClean="0">
                <a:solidFill>
                  <a:schemeClr val="tx1"/>
                </a:solidFill>
                <a:effectLst/>
                <a:latin typeface="+mn-lt"/>
                <a:ea typeface="+mn-ea"/>
                <a:cs typeface="+mn-cs"/>
              </a:rPr>
              <a:t>ExoTEST</a:t>
            </a:r>
            <a:r>
              <a:rPr lang="en-US" sz="1200" b="0" i="0" kern="1200" dirty="0" smtClean="0">
                <a:solidFill>
                  <a:schemeClr val="tx1"/>
                </a:solidFill>
                <a:effectLst/>
                <a:latin typeface="+mn-lt"/>
                <a:ea typeface="+mn-ea"/>
                <a:cs typeface="+mn-cs"/>
              </a:rPr>
              <a:t> is a successful platform for exosomes quantification and characterization from small amount of human biological fluids or cell media and it may be exploited </a:t>
            </a:r>
            <a:r>
              <a:rPr lang="en-US" sz="1200" b="0" i="0" kern="1200" dirty="0" err="1" smtClean="0">
                <a:solidFill>
                  <a:schemeClr val="tx1"/>
                </a:solidFill>
                <a:effectLst/>
                <a:latin typeface="+mn-lt"/>
                <a:ea typeface="+mn-ea"/>
                <a:cs typeface="+mn-cs"/>
              </a:rPr>
              <a:t>tExoTEST</a:t>
            </a:r>
            <a:r>
              <a:rPr lang="en-US" sz="1200" b="0" i="0" kern="1200" dirty="0" smtClean="0">
                <a:solidFill>
                  <a:schemeClr val="tx1"/>
                </a:solidFill>
                <a:effectLst/>
                <a:latin typeface="+mn-lt"/>
                <a:ea typeface="+mn-ea"/>
                <a:cs typeface="+mn-cs"/>
              </a:rPr>
              <a:t> consists in ELISA plates pre-coated with proprietary pan-exosome antibodies enabling specific capture of exosomes from different biological samples, including cell culture supernatants and human biological fluids. Quantification and characterization of </a:t>
            </a:r>
            <a:r>
              <a:rPr lang="en-US" sz="1200" b="0" i="0" kern="1200" dirty="0" err="1" smtClean="0">
                <a:solidFill>
                  <a:schemeClr val="tx1"/>
                </a:solidFill>
                <a:effectLst/>
                <a:latin typeface="+mn-lt"/>
                <a:ea typeface="+mn-ea"/>
                <a:cs typeface="+mn-cs"/>
              </a:rPr>
              <a:t>exosomal</a:t>
            </a:r>
            <a:r>
              <a:rPr lang="en-US" sz="1200" b="0" i="0" kern="1200" dirty="0" smtClean="0">
                <a:solidFill>
                  <a:schemeClr val="tx1"/>
                </a:solidFill>
                <a:effectLst/>
                <a:latin typeface="+mn-lt"/>
                <a:ea typeface="+mn-ea"/>
                <a:cs typeface="+mn-cs"/>
              </a:rPr>
              <a:t> proteins is subsequently performed using appropriate detection antibodies against exosome associated antigens that can be for either generic or cell/tissue-specific exosomes. Lyophilized Exosome Standards, </a:t>
            </a:r>
            <a:r>
              <a:rPr lang="en-US" sz="1200" b="0" i="0" kern="1200" dirty="0" err="1" smtClean="0">
                <a:solidFill>
                  <a:schemeClr val="tx1"/>
                </a:solidFill>
                <a:effectLst/>
                <a:latin typeface="+mn-lt"/>
                <a:ea typeface="+mn-ea"/>
                <a:cs typeface="+mn-cs"/>
              </a:rPr>
              <a:t>charcterized</a:t>
            </a:r>
            <a:r>
              <a:rPr lang="en-US" sz="1200" b="0" i="0" kern="1200" dirty="0" smtClean="0">
                <a:solidFill>
                  <a:schemeClr val="tx1"/>
                </a:solidFill>
                <a:effectLst/>
                <a:latin typeface="+mn-lt"/>
                <a:ea typeface="+mn-ea"/>
                <a:cs typeface="+mn-cs"/>
              </a:rPr>
              <a:t> for protein content and particle number (NTA) allow the quantification of unknown sample by a standard calibration curve.</a:t>
            </a:r>
          </a:p>
          <a:p>
            <a:r>
              <a:rPr lang="en-US" sz="1200" b="1" i="0" kern="1200" dirty="0" smtClean="0">
                <a:solidFill>
                  <a:schemeClr val="tx1"/>
                </a:solidFill>
                <a:effectLst/>
                <a:latin typeface="+mn-lt"/>
                <a:ea typeface="+mn-ea"/>
                <a:cs typeface="+mn-cs"/>
              </a:rPr>
              <a:t>Applications:</a:t>
            </a:r>
            <a:r>
              <a:rPr lang="en-US" sz="1200" b="0" i="0" kern="1200" dirty="0" smtClean="0">
                <a:solidFill>
                  <a:schemeClr val="tx1"/>
                </a:solidFill>
                <a:effectLst/>
                <a:latin typeface="+mn-lt"/>
                <a:ea typeface="+mn-ea"/>
                <a:cs typeface="+mn-cs"/>
              </a:rPr>
              <a:t> Exosome capture and quantification from human </a:t>
            </a:r>
            <a:r>
              <a:rPr lang="en-US" sz="1200" b="0" i="0" kern="1200" dirty="0" err="1" smtClean="0">
                <a:solidFill>
                  <a:schemeClr val="tx1"/>
                </a:solidFill>
                <a:effectLst/>
                <a:latin typeface="+mn-lt"/>
                <a:ea typeface="+mn-ea"/>
                <a:cs typeface="+mn-cs"/>
              </a:rPr>
              <a:t>biofluids</a:t>
            </a:r>
            <a:r>
              <a:rPr lang="en-US" sz="1200" b="0" i="0" kern="1200" dirty="0" smtClean="0">
                <a:solidFill>
                  <a:schemeClr val="tx1"/>
                </a:solidFill>
                <a:effectLst/>
                <a:latin typeface="+mn-lt"/>
                <a:ea typeface="+mn-ea"/>
                <a:cs typeface="+mn-cs"/>
              </a:rPr>
              <a:t> and cell culture media. Exosome comprehensive profiling. Pre-clinical research on non-invasive biomarkers for detection and monitoring of a number of pathological conditions (inflammation, cancer, neurodegeneration, etc.).</a:t>
            </a:r>
          </a:p>
          <a:p>
            <a:r>
              <a:rPr lang="en-US" sz="1200" b="1" i="0" kern="1200" dirty="0" smtClean="0">
                <a:solidFill>
                  <a:schemeClr val="tx1"/>
                </a:solidFill>
                <a:effectLst/>
                <a:latin typeface="+mn-lt"/>
                <a:ea typeface="+mn-ea"/>
                <a:cs typeface="+mn-cs"/>
              </a:rPr>
              <a:t>Advantages:</a:t>
            </a:r>
            <a:r>
              <a:rPr lang="en-US" sz="1200" b="0" i="0" kern="1200" dirty="0" smtClean="0">
                <a:solidFill>
                  <a:schemeClr val="tx1"/>
                </a:solidFill>
                <a:effectLst/>
                <a:latin typeface="+mn-lt"/>
                <a:ea typeface="+mn-ea"/>
                <a:cs typeface="+mn-cs"/>
              </a:rPr>
              <a:t> Ready to use, No initial exosome purification required. User friendly and suitable for multiple marker analyses. Available in TEST format (limited to 3 ELISA strips, 24 wells).</a:t>
            </a:r>
          </a:p>
          <a:p>
            <a:r>
              <a:rPr lang="en-US" dirty="0" smtClean="0"/>
              <a:t/>
            </a:r>
            <a:br>
              <a:rPr lang="en-US" dirty="0" smtClean="0"/>
            </a:br>
            <a:r>
              <a:rPr lang="en-US" sz="1200" b="0" i="0" kern="1200" dirty="0" smtClean="0">
                <a:solidFill>
                  <a:schemeClr val="tx1"/>
                </a:solidFill>
                <a:effectLst/>
                <a:latin typeface="+mn-lt"/>
                <a:ea typeface="+mn-ea"/>
                <a:cs typeface="+mn-cs"/>
              </a:rPr>
              <a:t>o identify exosomes released by cancer cells in the plasma and urine of tumor patients in various disease conditions.</a:t>
            </a:r>
            <a:endParaRPr lang="en-US" dirty="0"/>
          </a:p>
        </p:txBody>
      </p:sp>
      <p:sp>
        <p:nvSpPr>
          <p:cNvPr id="4" name="Slide Number Placeholder 3"/>
          <p:cNvSpPr>
            <a:spLocks noGrp="1"/>
          </p:cNvSpPr>
          <p:nvPr>
            <p:ph type="sldNum" sz="quarter" idx="10"/>
          </p:nvPr>
        </p:nvSpPr>
        <p:spPr/>
        <p:txBody>
          <a:bodyPr/>
          <a:lstStyle/>
          <a:p>
            <a:fld id="{C200E5A0-C13D-074C-ACD3-975BBB685F5D}" type="slidenum">
              <a:rPr lang="en-US" smtClean="0"/>
              <a:t>28</a:t>
            </a:fld>
            <a:endParaRPr lang="en-US"/>
          </a:p>
        </p:txBody>
      </p:sp>
    </p:spTree>
    <p:extLst>
      <p:ext uri="{BB962C8B-B14F-4D97-AF65-F5344CB8AC3E}">
        <p14:creationId xmlns:p14="http://schemas.microsoft.com/office/powerpoint/2010/main" val="706956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eriod"/>
            </a:pPr>
            <a:r>
              <a:rPr lang="en-US" sz="1200" dirty="0" smtClean="0"/>
              <a:t>Figure 6 shows the cumulative data for three independent experiments, plotted in two separate graphs for condition-based comparisons. Panel A shows only exosome samples, in comparison to vehicle alone. We noted that irrespective of irradiation status, exosomes were no different in the support of ASC function, when comparing to the vehicle alone (two-way ANOVA, p-value&lt;0.0001). </a:t>
            </a:r>
            <a:endParaRPr lang="en-US" sz="1200" kern="0" dirty="0" smtClean="0">
              <a:solidFill>
                <a:prstClr val="black"/>
              </a:solidFill>
              <a:latin typeface="Calibri" charset="0"/>
              <a:ea typeface="Calibri" charset="0"/>
              <a:cs typeface="Calibri" charset="0"/>
            </a:endParaRPr>
          </a:p>
          <a:p>
            <a:pPr marL="228600" indent="-228600" algn="just">
              <a:buAutoNum type="alphaUcPeriod"/>
              <a:defRPr/>
            </a:pPr>
            <a:endParaRPr lang="en-US" sz="1200" kern="0" dirty="0" smtClean="0">
              <a:solidFill>
                <a:prstClr val="black"/>
              </a:solidFill>
              <a:latin typeface="Calibri" charset="0"/>
              <a:ea typeface="Calibri" charset="0"/>
              <a:cs typeface="Calibri" charset="0"/>
            </a:endParaRPr>
          </a:p>
          <a:p>
            <a:pPr marL="228600" indent="-228600" algn="just">
              <a:buAutoNum type="alphaUcPeriod"/>
              <a:defRPr/>
            </a:pPr>
            <a:r>
              <a:rPr lang="en-US" sz="1200" kern="0" dirty="0" smtClean="0">
                <a:solidFill>
                  <a:prstClr val="black"/>
                </a:solidFill>
                <a:latin typeface="Calibri" charset="0"/>
                <a:ea typeface="Calibri" charset="0"/>
                <a:cs typeface="Calibri" charset="0"/>
              </a:rPr>
              <a:t>Representative photomicrographs of the wells from ELISPOT experiments in panel A.</a:t>
            </a:r>
          </a:p>
          <a:p>
            <a:endParaRPr lang="en-US" sz="1200" dirty="0" smtClean="0"/>
          </a:p>
          <a:p>
            <a:r>
              <a:rPr lang="en-US" sz="1200" b="0" dirty="0" smtClean="0"/>
              <a:t>C.</a:t>
            </a:r>
            <a:r>
              <a:rPr lang="en-US" sz="1200" b="0" baseline="0" dirty="0" smtClean="0"/>
              <a:t> </a:t>
            </a:r>
            <a:r>
              <a:rPr lang="en-US" sz="1200" b="0" dirty="0" smtClean="0"/>
              <a:t>Panel C summarizes data from the same experimental datasets as Panel A, but shows only the Exo-</a:t>
            </a:r>
            <a:r>
              <a:rPr lang="en-US" sz="1200" b="0" dirty="0" err="1" smtClean="0"/>
              <a:t>Depl</a:t>
            </a:r>
            <a:r>
              <a:rPr lang="en-US" sz="1200" b="0" dirty="0" smtClean="0"/>
              <a:t> CM fractions, derived from Irradiated or Non-Irradiated MSCs, in comparison to </a:t>
            </a:r>
            <a:r>
              <a:rPr lang="en-US" sz="1200" dirty="0" smtClean="0"/>
              <a:t>vehicle alone. We noted a statistically-significant drop in support by the non-irradiated additive (two-way ANOVA, p-value&lt;0.0001).</a:t>
            </a:r>
            <a:endParaRPr lang="en-US" sz="1200" kern="0" dirty="0" smtClean="0">
              <a:solidFill>
                <a:prstClr val="black"/>
              </a:solidFill>
              <a:latin typeface="Calibri" charset="0"/>
              <a:ea typeface="Calibri" charset="0"/>
              <a:cs typeface="Calibri" charset="0"/>
            </a:endParaRPr>
          </a:p>
          <a:p>
            <a:endParaRPr lang="en-US" sz="1200" kern="0" dirty="0" smtClean="0">
              <a:solidFill>
                <a:prstClr val="black"/>
              </a:solidFill>
              <a:latin typeface="Calibri" charset="0"/>
              <a:ea typeface="Calibri" charset="0"/>
              <a:cs typeface="Calibri" charset="0"/>
            </a:endParaRPr>
          </a:p>
          <a:p>
            <a:r>
              <a:rPr lang="en-US" sz="1200" kern="0" dirty="0" smtClean="0">
                <a:solidFill>
                  <a:prstClr val="black"/>
                </a:solidFill>
                <a:latin typeface="Calibri" charset="0"/>
                <a:ea typeface="Calibri" charset="0"/>
                <a:cs typeface="Calibri" charset="0"/>
              </a:rPr>
              <a:t>D.</a:t>
            </a:r>
            <a:r>
              <a:rPr lang="en-US" sz="1200" kern="0" baseline="0" dirty="0" smtClean="0">
                <a:solidFill>
                  <a:prstClr val="black"/>
                </a:solidFill>
                <a:latin typeface="Calibri" charset="0"/>
                <a:ea typeface="Calibri" charset="0"/>
                <a:cs typeface="Calibri" charset="0"/>
              </a:rPr>
              <a:t>  </a:t>
            </a:r>
            <a:r>
              <a:rPr lang="en-US" sz="1200" kern="0" dirty="0" smtClean="0">
                <a:solidFill>
                  <a:prstClr val="black"/>
                </a:solidFill>
                <a:latin typeface="Calibri" charset="0"/>
                <a:ea typeface="Calibri" charset="0"/>
                <a:cs typeface="Calibri" charset="0"/>
              </a:rPr>
              <a:t>Representative photomicrographs of the wells from ELISPOT experiments in panel C.</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A9A6517A-CBBC-7A43-9A19-CD4508EF0D9B}" type="slidenum">
              <a:rPr lang="en-US" smtClean="0"/>
              <a:t>29</a:t>
            </a:fld>
            <a:endParaRPr lang="en-US"/>
          </a:p>
        </p:txBody>
      </p:sp>
    </p:spTree>
    <p:extLst>
      <p:ext uri="{BB962C8B-B14F-4D97-AF65-F5344CB8AC3E}">
        <p14:creationId xmlns:p14="http://schemas.microsoft.com/office/powerpoint/2010/main" val="1675019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00E5A0-C13D-074C-ACD3-975BBB685F5D}" type="slidenum">
              <a:rPr lang="en-US" smtClean="0"/>
              <a:t>31</a:t>
            </a:fld>
            <a:endParaRPr lang="en-US"/>
          </a:p>
        </p:txBody>
      </p:sp>
    </p:spTree>
    <p:extLst>
      <p:ext uri="{BB962C8B-B14F-4D97-AF65-F5344CB8AC3E}">
        <p14:creationId xmlns:p14="http://schemas.microsoft.com/office/powerpoint/2010/main" val="1806797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smtClean="0"/>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E35FFCC-8212-5D45-866C-E193DCFB9D5A}" type="datetimeFigureOut">
              <a:rPr lang="en-US" smtClean="0"/>
              <a:t>7/31/17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4E992-2F8D-AC45-B77D-898FBA4A9D5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35FFCC-8212-5D45-866C-E193DCFB9D5A}" type="datetimeFigureOut">
              <a:rPr lang="en-US" smtClean="0"/>
              <a:t>7/31/17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4E992-2F8D-AC45-B77D-898FBA4A9D5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35FFCC-8212-5D45-866C-E193DCFB9D5A}" type="datetimeFigureOut">
              <a:rPr lang="en-US" smtClean="0"/>
              <a:t>7/31/17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4E992-2F8D-AC45-B77D-898FBA4A9D5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35FFCC-8212-5D45-866C-E193DCFB9D5A}" type="datetimeFigureOut">
              <a:rPr lang="en-US" smtClean="0"/>
              <a:t>7/31/17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4E992-2F8D-AC45-B77D-898FBA4A9D5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smtClean="0"/>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35FFCC-8212-5D45-866C-E193DCFB9D5A}" type="datetimeFigureOut">
              <a:rPr lang="en-US" smtClean="0"/>
              <a:t>7/31/17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4E992-2F8D-AC45-B77D-898FBA4A9D5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E35FFCC-8212-5D45-866C-E193DCFB9D5A}" type="datetimeFigureOut">
              <a:rPr lang="en-US" smtClean="0"/>
              <a:t>7/31/17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D4E992-2F8D-AC45-B77D-898FBA4A9D5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E35FFCC-8212-5D45-866C-E193DCFB9D5A}" type="datetimeFigureOut">
              <a:rPr lang="en-US" smtClean="0"/>
              <a:t>7/31/17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D4E992-2F8D-AC45-B77D-898FBA4A9D5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E35FFCC-8212-5D45-866C-E193DCFB9D5A}" type="datetimeFigureOut">
              <a:rPr lang="en-US" smtClean="0"/>
              <a:t>7/31/17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D4E992-2F8D-AC45-B77D-898FBA4A9D5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35FFCC-8212-5D45-866C-E193DCFB9D5A}" type="datetimeFigureOut">
              <a:rPr lang="en-US" smtClean="0"/>
              <a:t>7/31/17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D4E992-2F8D-AC45-B77D-898FBA4A9D5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smtClean="0"/>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35FFCC-8212-5D45-866C-E193DCFB9D5A}" type="datetimeFigureOut">
              <a:rPr lang="en-US" smtClean="0"/>
              <a:t>7/31/17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D4E992-2F8D-AC45-B77D-898FBA4A9D5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35FFCC-8212-5D45-866C-E193DCFB9D5A}" type="datetimeFigureOut">
              <a:rPr lang="en-US" smtClean="0"/>
              <a:t>7/31/17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D4E992-2F8D-AC45-B77D-898FBA4A9D5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5E35FFCC-8212-5D45-866C-E193DCFB9D5A}" type="datetimeFigureOut">
              <a:rPr lang="en-US" smtClean="0"/>
              <a:t>7/31/17</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3D4E992-2F8D-AC45-B77D-898FBA4A9D59}" type="slidenum">
              <a:rPr lang="en-US" smtClean="0"/>
              <a:t>‹#›</a:t>
            </a:fld>
            <a:endParaRPr lang="en-US"/>
          </a:p>
        </p:txBody>
      </p:sp>
    </p:spTree>
    <p:extLst>
      <p:ext uri="{BB962C8B-B14F-4D97-AF65-F5344CB8AC3E}">
        <p14:creationId xmlns:p14="http://schemas.microsoft.com/office/powerpoint/2010/main" val="3892618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 Id="rId3"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19.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tiff"/><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27.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8.emf"/><Relationship Id="rId5" Type="http://schemas.openxmlformats.org/officeDocument/2006/relationships/image" Target="../media/image29.tif"/><Relationship Id="rId6" Type="http://schemas.openxmlformats.org/officeDocument/2006/relationships/image" Target="../media/image30.png"/><Relationship Id="rId1" Type="http://schemas.microsoft.com/office/2007/relationships/media" Target="../media/media1.mp4"/><Relationship Id="rId2" Type="http://schemas.openxmlformats.org/officeDocument/2006/relationships/video" Target="../media/media1.mp4"/></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jpg"/><Relationship Id="rId1" Type="http://schemas.openxmlformats.org/officeDocument/2006/relationships/slideLayout" Target="../slideLayouts/slideLayout1.xml"/><Relationship Id="rId2"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5.emf"/></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jpg"/><Relationship Id="rId5" Type="http://schemas.openxmlformats.org/officeDocument/2006/relationships/image" Target="../media/image38.jpg"/><Relationship Id="rId6" Type="http://schemas.openxmlformats.org/officeDocument/2006/relationships/image" Target="../media/image39.jp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Picture 2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9805"/>
            <a:ext cx="4210262" cy="5738595"/>
          </a:xfrm>
          <a:prstGeom prst="rect">
            <a:avLst/>
          </a:prstGeom>
        </p:spPr>
      </p:pic>
      <p:sp>
        <p:nvSpPr>
          <p:cNvPr id="242" name="TextBox 241"/>
          <p:cNvSpPr txBox="1"/>
          <p:nvPr/>
        </p:nvSpPr>
        <p:spPr>
          <a:xfrm>
            <a:off x="4332104" y="1979805"/>
            <a:ext cx="3192650" cy="4247317"/>
          </a:xfrm>
          <a:prstGeom prst="rect">
            <a:avLst/>
          </a:prstGeom>
          <a:noFill/>
        </p:spPr>
        <p:txBody>
          <a:bodyPr wrap="square" rtlCol="0">
            <a:spAutoFit/>
          </a:bodyPr>
          <a:lstStyle/>
          <a:p>
            <a:r>
              <a:rPr lang="en-US" sz="1200" b="1" u="sng" dirty="0" smtClean="0"/>
              <a:t>Chapter 1: Figure 1:  </a:t>
            </a:r>
          </a:p>
          <a:p>
            <a:r>
              <a:rPr lang="en-US" sz="1200" b="1" i="1" u="sng" dirty="0" smtClean="0"/>
              <a:t>Licensing of MSCs Activates their Immunomodulatory Capabilities:</a:t>
            </a:r>
          </a:p>
          <a:p>
            <a:pPr algn="just"/>
            <a:endParaRPr lang="en-US" sz="1200" dirty="0" smtClean="0"/>
          </a:p>
          <a:p>
            <a:pPr algn="just"/>
            <a:r>
              <a:rPr lang="en-US" sz="1200" dirty="0" smtClean="0"/>
              <a:t>Exposure to inflammatory stimuli causes mesenchymal stromal cells (MSCs) to undergo a number of RNA- and protein-level changes, activating their immunomodulatory capabilities. This includes the </a:t>
            </a:r>
            <a:r>
              <a:rPr lang="en-US" sz="1200" i="1" dirty="0" smtClean="0"/>
              <a:t>de novo </a:t>
            </a:r>
            <a:r>
              <a:rPr lang="en-US" sz="1200" dirty="0" smtClean="0"/>
              <a:t>expression of PD-L1, HLA-DR, as well as increased expression of Class I HLA molecules. TNF</a:t>
            </a:r>
            <a:r>
              <a:rPr lang="el-GR" sz="1200" dirty="0" smtClean="0"/>
              <a:t>-α</a:t>
            </a:r>
            <a:r>
              <a:rPr lang="en-US" sz="1200" dirty="0" smtClean="0"/>
              <a:t> signaling </a:t>
            </a:r>
            <a:r>
              <a:rPr lang="en-US" sz="1200" dirty="0" smtClean="0">
                <a:latin typeface="Calibri (Body)"/>
                <a:cs typeface="Calibri (Body)"/>
              </a:rPr>
              <a:t>causes a number of NF-</a:t>
            </a:r>
            <a:r>
              <a:rPr lang="el-GR" sz="1200" b="1" dirty="0" smtClean="0">
                <a:latin typeface="Calibri (Body)"/>
                <a:cs typeface="Calibri (Body)"/>
              </a:rPr>
              <a:t>κ</a:t>
            </a:r>
            <a:r>
              <a:rPr lang="en-US" sz="1200" dirty="0" smtClean="0">
                <a:latin typeface="Calibri (Body)"/>
                <a:cs typeface="Calibri (Body)"/>
              </a:rPr>
              <a:t>B-mediated signaling events, consistent with </a:t>
            </a:r>
            <a:r>
              <a:rPr lang="en-US" sz="1200" dirty="0" smtClean="0"/>
              <a:t>immune activation. TGF-</a:t>
            </a:r>
            <a:r>
              <a:rPr lang="el-GR" sz="1200" dirty="0" smtClean="0"/>
              <a:t>β</a:t>
            </a:r>
            <a:r>
              <a:rPr lang="en-US" sz="1200" dirty="0" smtClean="0"/>
              <a:t> treatment abrogate expression of HLA-DR via CIITA inhibition [92]. After </a:t>
            </a:r>
            <a:r>
              <a:rPr lang="en-US" sz="1200" i="1" dirty="0" smtClean="0"/>
              <a:t>in vitro </a:t>
            </a:r>
            <a:r>
              <a:rPr lang="en-US" sz="1200" dirty="0" smtClean="0"/>
              <a:t>licensing, MSCs have been shown to more efficiently suppress the function and proliferative capacity of T and B cells. In the setting of cellular therapy, it is thought that inflammatory factors in the patient can activate these same mechanisms, resulting in immunomodulation by the transfused MSCs.</a:t>
            </a:r>
            <a:endParaRPr lang="en-US" sz="1200" dirty="0"/>
          </a:p>
        </p:txBody>
      </p:sp>
      <p:sp>
        <p:nvSpPr>
          <p:cNvPr id="243" name="TextBox 242"/>
          <p:cNvSpPr txBox="1"/>
          <p:nvPr/>
        </p:nvSpPr>
        <p:spPr>
          <a:xfrm>
            <a:off x="481914" y="481914"/>
            <a:ext cx="6531403" cy="923330"/>
          </a:xfrm>
          <a:prstGeom prst="rect">
            <a:avLst/>
          </a:prstGeom>
          <a:noFill/>
        </p:spPr>
        <p:txBody>
          <a:bodyPr wrap="none" rtlCol="0">
            <a:spAutoFit/>
          </a:bodyPr>
          <a:lstStyle/>
          <a:p>
            <a:r>
              <a:rPr lang="en-US" b="1" u="sng" dirty="0" smtClean="0"/>
              <a:t>Chapter 1: Figure </a:t>
            </a:r>
            <a:r>
              <a:rPr lang="en-US" b="1" u="sng" dirty="0"/>
              <a:t>1</a:t>
            </a:r>
            <a:r>
              <a:rPr lang="en-US" b="1" u="sng" dirty="0" smtClean="0"/>
              <a:t>:  </a:t>
            </a:r>
          </a:p>
          <a:p>
            <a:r>
              <a:rPr lang="en-US" b="1" u="sng" dirty="0" smtClean="0"/>
              <a:t>Licensing of MSCs Activates their Immunomodulatory Capabilities</a:t>
            </a:r>
          </a:p>
          <a:p>
            <a:endParaRPr lang="en-US" b="1" u="sng" dirty="0"/>
          </a:p>
        </p:txBody>
      </p:sp>
    </p:spTree>
    <p:extLst>
      <p:ext uri="{BB962C8B-B14F-4D97-AF65-F5344CB8AC3E}">
        <p14:creationId xmlns:p14="http://schemas.microsoft.com/office/powerpoint/2010/main" val="256656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3631" y="324910"/>
            <a:ext cx="6536724" cy="8186857"/>
          </a:xfrm>
          <a:prstGeom prst="rect">
            <a:avLst/>
          </a:prstGeom>
          <a:noFill/>
        </p:spPr>
        <p:txBody>
          <a:bodyPr wrap="square" rtlCol="0">
            <a:spAutoFit/>
          </a:bodyPr>
          <a:lstStyle/>
          <a:p>
            <a:r>
              <a:rPr lang="en-US" sz="1400" dirty="0"/>
              <a:t> </a:t>
            </a:r>
            <a:endParaRPr lang="en-US" dirty="0"/>
          </a:p>
          <a:p>
            <a:r>
              <a:rPr lang="en-US" b="1" u="sng" dirty="0" smtClean="0"/>
              <a:t>Chapter 2: </a:t>
            </a:r>
            <a:r>
              <a:rPr lang="is-IS" b="1" u="sng" dirty="0" smtClean="0"/>
              <a:t>Figure </a:t>
            </a:r>
            <a:r>
              <a:rPr lang="is-IS" b="1" u="sng" dirty="0"/>
              <a:t>5 : </a:t>
            </a:r>
            <a:r>
              <a:rPr lang="en-US" b="1" u="sng" dirty="0"/>
              <a:t>RNA-</a:t>
            </a:r>
            <a:r>
              <a:rPr lang="en-US" b="1" u="sng" dirty="0" err="1"/>
              <a:t>seq</a:t>
            </a:r>
            <a:r>
              <a:rPr lang="en-US" b="1" u="sng" dirty="0"/>
              <a:t> analysis of 1MT and TCDD treated MSCs </a:t>
            </a:r>
            <a:endParaRPr lang="en-US" b="1" u="sng" dirty="0" smtClean="0"/>
          </a:p>
          <a:p>
            <a:endParaRPr lang="en-US" sz="1400" b="1" u="sng" dirty="0"/>
          </a:p>
          <a:p>
            <a:endParaRPr lang="en-US" sz="1400" dirty="0"/>
          </a:p>
          <a:p>
            <a:r>
              <a:rPr lang="en-US" sz="1400" dirty="0"/>
              <a:t>A.    </a:t>
            </a:r>
          </a:p>
          <a:p>
            <a:pPr algn="just"/>
            <a:r>
              <a:rPr lang="en-US" sz="1400" dirty="0"/>
              <a:t>MSC samples (N=5) were cultured for 24h in vitro in the presence of R-MT (1 </a:t>
            </a:r>
            <a:r>
              <a:rPr lang="en-US" sz="1400" dirty="0" err="1"/>
              <a:t>mM</a:t>
            </a:r>
            <a:r>
              <a:rPr lang="en-US" sz="1400" dirty="0"/>
              <a:t>), TCDD (10 </a:t>
            </a:r>
            <a:r>
              <a:rPr lang="en-US" sz="1400" dirty="0" err="1"/>
              <a:t>nM</a:t>
            </a:r>
            <a:r>
              <a:rPr lang="en-US" sz="1400" dirty="0"/>
              <a:t>), or R10 vehicle (</a:t>
            </a:r>
            <a:r>
              <a:rPr lang="en-US" sz="1400" dirty="0" err="1"/>
              <a:t>NoRx</a:t>
            </a:r>
            <a:r>
              <a:rPr lang="en-US" sz="1400" dirty="0"/>
              <a:t>), and analyzed via mRNA-Seq.</a:t>
            </a:r>
            <a:r>
              <a:rPr lang="en-US" sz="1400" b="1" u="sng" dirty="0"/>
              <a:t> </a:t>
            </a:r>
            <a:r>
              <a:rPr lang="en-US" sz="1400" dirty="0"/>
              <a:t>Heat map displaying the union of all differentially-expressed genes (DEGs) found between control vehicle treated cells (</a:t>
            </a:r>
            <a:r>
              <a:rPr lang="en-US" sz="1400" dirty="0" err="1"/>
              <a:t>NoRx</a:t>
            </a:r>
            <a:r>
              <a:rPr lang="en-US" sz="1400" dirty="0"/>
              <a:t>) and TCDD treated cells or R-MT treated cells. DEGs were defined as +/-2-fold change and FDR &lt;0.05. Hierarchical clustering was used to organize genes by expression pattern across samples. The color scale shown at bottom is defined as the ratio of each read-count to a gene-centric median, and maximum and minimums defined by a 2-fold upregulation (log2 = +1, red color) or downregulation (log2 = -1, blue color). </a:t>
            </a:r>
          </a:p>
          <a:p>
            <a:pPr algn="just"/>
            <a:r>
              <a:rPr lang="en-US" sz="1400" dirty="0"/>
              <a:t> </a:t>
            </a:r>
          </a:p>
          <a:p>
            <a:pPr algn="just"/>
            <a:r>
              <a:rPr lang="en-US" sz="1400" dirty="0"/>
              <a:t>B. </a:t>
            </a:r>
          </a:p>
          <a:p>
            <a:pPr algn="just"/>
            <a:r>
              <a:rPr lang="en-US" sz="1400" dirty="0"/>
              <a:t>Venn diagrams showing degree of overlap of genes found to up-regulated or down-regulated in R-MT treated cells or TCDD treated cells relative to vehicle-treated controls. </a:t>
            </a:r>
          </a:p>
          <a:p>
            <a:pPr algn="just"/>
            <a:r>
              <a:rPr lang="en-US" sz="1400" dirty="0"/>
              <a:t> </a:t>
            </a:r>
          </a:p>
          <a:p>
            <a:pPr algn="just"/>
            <a:r>
              <a:rPr lang="en-US" sz="1400" dirty="0"/>
              <a:t>C. </a:t>
            </a:r>
          </a:p>
          <a:p>
            <a:pPr algn="just"/>
            <a:r>
              <a:rPr lang="en-US" sz="1400" dirty="0"/>
              <a:t>Ingenuity Pathway Analysis (IPA) was used to identify sets of functionally-related genes with statistically-significant enrichment in the genes differentially regulated by R-MT. Panel C is a curated list of 24 immunomodulatory pathways from the IPA databases found to be most significantly altered by R-MT, with the bar color indicating if net pathway activation was up, down, or more diversely activated, as determined by IPA Z-scores. </a:t>
            </a:r>
          </a:p>
          <a:p>
            <a:pPr algn="just"/>
            <a:r>
              <a:rPr lang="en-US" sz="1400" dirty="0"/>
              <a:t> </a:t>
            </a:r>
          </a:p>
          <a:p>
            <a:pPr algn="just"/>
            <a:r>
              <a:rPr lang="en-US" sz="1400" dirty="0"/>
              <a:t>D. </a:t>
            </a:r>
          </a:p>
          <a:p>
            <a:pPr algn="just"/>
            <a:r>
              <a:rPr lang="en-US" sz="1400" dirty="0"/>
              <a:t>Figure 5D presents a heat map for four of the aforementioned 24 gene sets. To generate this heat map, each MSC sample was normalized to its own untreated control, allowing gene transcripts to be illustrated for up- or down-regulation on a per-MSC sample basis. They were subsequently scaled, whereby a +1.0 is a relative doubling from untreated samples and -1.0 is a relative halving. Patient samples were clustered separately along treatment parameters to compare the TCDD- and R-MT responses side-by-side. </a:t>
            </a:r>
          </a:p>
          <a:p>
            <a:pPr algn="just"/>
            <a:r>
              <a:rPr lang="en-US" sz="1400" b="1" dirty="0"/>
              <a:t> </a:t>
            </a:r>
            <a:endParaRPr lang="en-US" sz="1400" dirty="0"/>
          </a:p>
        </p:txBody>
      </p:sp>
    </p:spTree>
    <p:extLst>
      <p:ext uri="{BB962C8B-B14F-4D97-AF65-F5344CB8AC3E}">
        <p14:creationId xmlns:p14="http://schemas.microsoft.com/office/powerpoint/2010/main" val="16602771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6184" y="860507"/>
            <a:ext cx="5915797" cy="923330"/>
          </a:xfrm>
          <a:prstGeom prst="rect">
            <a:avLst/>
          </a:prstGeom>
        </p:spPr>
        <p:txBody>
          <a:bodyPr wrap="square">
            <a:spAutoFit/>
          </a:bodyPr>
          <a:lstStyle/>
          <a:p>
            <a:r>
              <a:rPr lang="en-US" dirty="0" smtClean="0"/>
              <a:t> </a:t>
            </a:r>
          </a:p>
          <a:p>
            <a:r>
              <a:rPr lang="en-US" b="1" u="sng" dirty="0" smtClean="0"/>
              <a:t>Chapter 2:  </a:t>
            </a:r>
            <a:r>
              <a:rPr lang="is-IS" b="1" u="sng" dirty="0" smtClean="0"/>
              <a:t>Figure 5 : </a:t>
            </a:r>
            <a:r>
              <a:rPr lang="en-US" b="1" u="sng" dirty="0" smtClean="0"/>
              <a:t>RNA-</a:t>
            </a:r>
            <a:r>
              <a:rPr lang="en-US" b="1" u="sng" dirty="0" err="1" smtClean="0"/>
              <a:t>seq</a:t>
            </a:r>
            <a:r>
              <a:rPr lang="en-US" b="1" u="sng" dirty="0" smtClean="0"/>
              <a:t> analysis of 1MT and TCDD treated MSCs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78225"/>
            <a:ext cx="7758642" cy="7918743"/>
          </a:xfrm>
          <a:prstGeom prst="rect">
            <a:avLst/>
          </a:prstGeom>
        </p:spPr>
      </p:pic>
    </p:spTree>
    <p:extLst>
      <p:ext uri="{BB962C8B-B14F-4D97-AF65-F5344CB8AC3E}">
        <p14:creationId xmlns:p14="http://schemas.microsoft.com/office/powerpoint/2010/main" val="20232530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5" name="TextBox 4"/>
          <p:cNvSpPr txBox="1"/>
          <p:nvPr/>
        </p:nvSpPr>
        <p:spPr>
          <a:xfrm>
            <a:off x="1360668" y="226194"/>
            <a:ext cx="5051063" cy="923330"/>
          </a:xfrm>
          <a:prstGeom prst="rect">
            <a:avLst/>
          </a:prstGeom>
          <a:noFill/>
        </p:spPr>
        <p:txBody>
          <a:bodyPr wrap="none" rtlCol="0">
            <a:spAutoFit/>
          </a:bodyPr>
          <a:lstStyle/>
          <a:p>
            <a:r>
              <a:rPr lang="en-US" b="1" u="sng" dirty="0" smtClean="0"/>
              <a:t>Chapter 2: </a:t>
            </a:r>
            <a:r>
              <a:rPr lang="is-IS" b="1" u="sng" dirty="0" smtClean="0"/>
              <a:t>Figure 6 </a:t>
            </a:r>
            <a:r>
              <a:rPr lang="en-US" b="1" u="sng" dirty="0" smtClean="0"/>
              <a:t>Supplementary Table 1</a:t>
            </a:r>
            <a:endParaRPr lang="en-US" dirty="0" smtClean="0"/>
          </a:p>
          <a:p>
            <a:r>
              <a:rPr lang="en-US" dirty="0" smtClean="0"/>
              <a:t>				(Page 1 of 3)</a:t>
            </a:r>
          </a:p>
          <a:p>
            <a:endParaRPr lang="en-US" dirty="0"/>
          </a:p>
        </p:txBody>
      </p:sp>
      <p:sp>
        <p:nvSpPr>
          <p:cNvPr id="6" name="TextBox 5"/>
          <p:cNvSpPr txBox="1"/>
          <p:nvPr/>
        </p:nvSpPr>
        <p:spPr>
          <a:xfrm>
            <a:off x="4037798" y="1799923"/>
            <a:ext cx="3200400" cy="1384995"/>
          </a:xfrm>
          <a:prstGeom prst="rect">
            <a:avLst/>
          </a:prstGeom>
          <a:noFill/>
        </p:spPr>
        <p:txBody>
          <a:bodyPr wrap="square" rtlCol="0">
            <a:spAutoFit/>
          </a:bodyPr>
          <a:lstStyle/>
          <a:p>
            <a:r>
              <a:rPr lang="is-IS" sz="1400" b="1" u="sng" dirty="0" smtClean="0"/>
              <a:t>Figure 6 </a:t>
            </a:r>
            <a:r>
              <a:rPr lang="en-US" sz="1400" b="1" u="sng" dirty="0" smtClean="0"/>
              <a:t>Supplementary Table 1</a:t>
            </a:r>
            <a:endParaRPr lang="en-US" sz="1400" dirty="0" smtClean="0"/>
          </a:p>
          <a:p>
            <a:pPr algn="just"/>
            <a:r>
              <a:rPr lang="en-US" sz="1400" dirty="0" smtClean="0"/>
              <a:t>A listing of the genes that were identified in the </a:t>
            </a:r>
            <a:r>
              <a:rPr lang="en-US" sz="1400" dirty="0" err="1" smtClean="0"/>
              <a:t>RNAseq</a:t>
            </a:r>
            <a:r>
              <a:rPr lang="en-US" sz="1400" dirty="0" smtClean="0"/>
              <a:t> analysis for Figure 5 to be differentially expressed upon treatment with R-MT and also by TCDD.</a:t>
            </a:r>
          </a:p>
          <a:p>
            <a:endParaRPr lang="en-US" sz="1400" dirty="0"/>
          </a:p>
        </p:txBody>
      </p:sp>
    </p:spTree>
    <p:extLst>
      <p:ext uri="{BB962C8B-B14F-4D97-AF65-F5344CB8AC3E}">
        <p14:creationId xmlns:p14="http://schemas.microsoft.com/office/powerpoint/2010/main" val="2824298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5" name="TextBox 4"/>
          <p:cNvSpPr txBox="1"/>
          <p:nvPr/>
        </p:nvSpPr>
        <p:spPr>
          <a:xfrm>
            <a:off x="1360668" y="226194"/>
            <a:ext cx="5051063" cy="923330"/>
          </a:xfrm>
          <a:prstGeom prst="rect">
            <a:avLst/>
          </a:prstGeom>
          <a:noFill/>
        </p:spPr>
        <p:txBody>
          <a:bodyPr wrap="none" rtlCol="0">
            <a:spAutoFit/>
          </a:bodyPr>
          <a:lstStyle/>
          <a:p>
            <a:r>
              <a:rPr lang="en-US" b="1" u="sng" dirty="0" smtClean="0"/>
              <a:t>Chapter 2: </a:t>
            </a:r>
            <a:r>
              <a:rPr lang="is-IS" b="1" u="sng" dirty="0" smtClean="0"/>
              <a:t>Figure 6 </a:t>
            </a:r>
            <a:r>
              <a:rPr lang="en-US" b="1" u="sng" dirty="0" smtClean="0"/>
              <a:t>Supplementary Table 1</a:t>
            </a:r>
            <a:endParaRPr lang="en-US" dirty="0" smtClean="0"/>
          </a:p>
          <a:p>
            <a:r>
              <a:rPr lang="en-US" dirty="0" smtClean="0"/>
              <a:t>				(Page 2 of 3)</a:t>
            </a:r>
          </a:p>
          <a:p>
            <a:endParaRPr lang="en-US" dirty="0"/>
          </a:p>
        </p:txBody>
      </p:sp>
      <p:sp>
        <p:nvSpPr>
          <p:cNvPr id="6" name="TextBox 5"/>
          <p:cNvSpPr txBox="1"/>
          <p:nvPr/>
        </p:nvSpPr>
        <p:spPr>
          <a:xfrm>
            <a:off x="4037798" y="1799923"/>
            <a:ext cx="3200400" cy="1384995"/>
          </a:xfrm>
          <a:prstGeom prst="rect">
            <a:avLst/>
          </a:prstGeom>
          <a:noFill/>
        </p:spPr>
        <p:txBody>
          <a:bodyPr wrap="square" rtlCol="0">
            <a:spAutoFit/>
          </a:bodyPr>
          <a:lstStyle/>
          <a:p>
            <a:r>
              <a:rPr lang="is-IS" sz="1400" b="1" u="sng" dirty="0" smtClean="0"/>
              <a:t>Figure 6 </a:t>
            </a:r>
            <a:r>
              <a:rPr lang="en-US" sz="1400" b="1" u="sng" dirty="0" smtClean="0"/>
              <a:t>Supplementary Table 1</a:t>
            </a:r>
            <a:endParaRPr lang="en-US" sz="1400" dirty="0" smtClean="0"/>
          </a:p>
          <a:p>
            <a:r>
              <a:rPr lang="en-US" sz="1400" dirty="0" smtClean="0"/>
              <a:t>A listing of the genes that were identified in the </a:t>
            </a:r>
            <a:r>
              <a:rPr lang="en-US" sz="1400" dirty="0" err="1" smtClean="0"/>
              <a:t>RNAseq</a:t>
            </a:r>
            <a:r>
              <a:rPr lang="en-US" sz="1400" dirty="0" smtClean="0"/>
              <a:t> analysis for Figure 5 to be differentially expressed upon treatment with R-MT and also by TCDD.</a:t>
            </a:r>
          </a:p>
          <a:p>
            <a:pPr algn="just"/>
            <a:endParaRPr lang="en-US" sz="1400" dirty="0"/>
          </a:p>
        </p:txBody>
      </p:sp>
    </p:spTree>
    <p:extLst>
      <p:ext uri="{BB962C8B-B14F-4D97-AF65-F5344CB8AC3E}">
        <p14:creationId xmlns:p14="http://schemas.microsoft.com/office/powerpoint/2010/main" val="16077875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5" name="TextBox 4"/>
          <p:cNvSpPr txBox="1"/>
          <p:nvPr/>
        </p:nvSpPr>
        <p:spPr>
          <a:xfrm>
            <a:off x="1360668" y="226194"/>
            <a:ext cx="5051063" cy="923330"/>
          </a:xfrm>
          <a:prstGeom prst="rect">
            <a:avLst/>
          </a:prstGeom>
          <a:noFill/>
        </p:spPr>
        <p:txBody>
          <a:bodyPr wrap="none" rtlCol="0">
            <a:spAutoFit/>
          </a:bodyPr>
          <a:lstStyle/>
          <a:p>
            <a:r>
              <a:rPr lang="en-US" b="1" u="sng" dirty="0" smtClean="0"/>
              <a:t>Chapter 2: </a:t>
            </a:r>
            <a:r>
              <a:rPr lang="is-IS" b="1" u="sng" dirty="0" smtClean="0"/>
              <a:t>Figure 6 </a:t>
            </a:r>
            <a:r>
              <a:rPr lang="en-US" b="1" u="sng" dirty="0" smtClean="0"/>
              <a:t>Supplementary Table 1</a:t>
            </a:r>
            <a:endParaRPr lang="en-US" dirty="0" smtClean="0"/>
          </a:p>
          <a:p>
            <a:r>
              <a:rPr lang="en-US" dirty="0" smtClean="0"/>
              <a:t>				(Page 3 of 3)</a:t>
            </a:r>
          </a:p>
          <a:p>
            <a:endParaRPr lang="en-US" dirty="0"/>
          </a:p>
        </p:txBody>
      </p:sp>
      <p:sp>
        <p:nvSpPr>
          <p:cNvPr id="6" name="TextBox 5"/>
          <p:cNvSpPr txBox="1"/>
          <p:nvPr/>
        </p:nvSpPr>
        <p:spPr>
          <a:xfrm>
            <a:off x="4037798" y="1799923"/>
            <a:ext cx="3200400" cy="1384995"/>
          </a:xfrm>
          <a:prstGeom prst="rect">
            <a:avLst/>
          </a:prstGeom>
          <a:noFill/>
        </p:spPr>
        <p:txBody>
          <a:bodyPr wrap="square" rtlCol="0">
            <a:spAutoFit/>
          </a:bodyPr>
          <a:lstStyle/>
          <a:p>
            <a:r>
              <a:rPr lang="is-IS" sz="1400" b="1" u="sng" dirty="0" smtClean="0"/>
              <a:t>Figure 6 </a:t>
            </a:r>
            <a:r>
              <a:rPr lang="en-US" sz="1400" b="1" u="sng" dirty="0" smtClean="0"/>
              <a:t>Supplementary Table 1</a:t>
            </a:r>
            <a:endParaRPr lang="en-US" sz="1400" dirty="0" smtClean="0"/>
          </a:p>
          <a:p>
            <a:pPr algn="just"/>
            <a:r>
              <a:rPr lang="en-US" sz="1400" dirty="0" smtClean="0"/>
              <a:t>A listing of the genes that were identified in the </a:t>
            </a:r>
            <a:r>
              <a:rPr lang="en-US" sz="1400" dirty="0" err="1" smtClean="0"/>
              <a:t>RNAseq</a:t>
            </a:r>
            <a:r>
              <a:rPr lang="en-US" sz="1400" dirty="0" smtClean="0"/>
              <a:t> analysis for Figure 5 to be differentially expressed upon treatment with R-MT and also by TCDD.</a:t>
            </a:r>
          </a:p>
          <a:p>
            <a:endParaRPr lang="en-US" sz="1400" dirty="0"/>
          </a:p>
        </p:txBody>
      </p:sp>
    </p:spTree>
    <p:extLst>
      <p:ext uri="{BB962C8B-B14F-4D97-AF65-F5344CB8AC3E}">
        <p14:creationId xmlns:p14="http://schemas.microsoft.com/office/powerpoint/2010/main" val="2981016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5" name="TextBox 4"/>
          <p:cNvSpPr txBox="1"/>
          <p:nvPr/>
        </p:nvSpPr>
        <p:spPr>
          <a:xfrm>
            <a:off x="1360668" y="226194"/>
            <a:ext cx="5051063" cy="923330"/>
          </a:xfrm>
          <a:prstGeom prst="rect">
            <a:avLst/>
          </a:prstGeom>
          <a:noFill/>
        </p:spPr>
        <p:txBody>
          <a:bodyPr wrap="none" rtlCol="0">
            <a:spAutoFit/>
          </a:bodyPr>
          <a:lstStyle/>
          <a:p>
            <a:r>
              <a:rPr lang="en-US" b="1" u="sng" dirty="0" smtClean="0"/>
              <a:t>Chapter 2: </a:t>
            </a:r>
            <a:r>
              <a:rPr lang="is-IS" b="1" u="sng" dirty="0" smtClean="0"/>
              <a:t>Figure 7 </a:t>
            </a:r>
            <a:r>
              <a:rPr lang="en-US" b="1" u="sng" dirty="0" smtClean="0"/>
              <a:t>Supplementary Table 2</a:t>
            </a:r>
            <a:endParaRPr lang="en-US" dirty="0" smtClean="0"/>
          </a:p>
          <a:p>
            <a:r>
              <a:rPr lang="en-US" dirty="0" smtClean="0"/>
              <a:t>				(Page 1 of 5)</a:t>
            </a:r>
          </a:p>
          <a:p>
            <a:endParaRPr lang="en-US" dirty="0"/>
          </a:p>
        </p:txBody>
      </p:sp>
      <p:sp>
        <p:nvSpPr>
          <p:cNvPr id="6" name="TextBox 5"/>
          <p:cNvSpPr txBox="1"/>
          <p:nvPr/>
        </p:nvSpPr>
        <p:spPr>
          <a:xfrm>
            <a:off x="4037798" y="1799923"/>
            <a:ext cx="3200400" cy="1169551"/>
          </a:xfrm>
          <a:prstGeom prst="rect">
            <a:avLst/>
          </a:prstGeom>
          <a:noFill/>
        </p:spPr>
        <p:txBody>
          <a:bodyPr wrap="square" rtlCol="0">
            <a:spAutoFit/>
          </a:bodyPr>
          <a:lstStyle/>
          <a:p>
            <a:r>
              <a:rPr lang="is-IS" sz="1400" b="1" u="sng" dirty="0"/>
              <a:t>Figure 6 </a:t>
            </a:r>
            <a:r>
              <a:rPr lang="en-US" sz="1400" b="1" u="sng" dirty="0"/>
              <a:t>Supplementary Table </a:t>
            </a:r>
            <a:r>
              <a:rPr lang="en-US" sz="1400" b="1" u="sng" dirty="0" smtClean="0"/>
              <a:t>2</a:t>
            </a:r>
            <a:endParaRPr lang="en-US" sz="1400" dirty="0"/>
          </a:p>
          <a:p>
            <a:pPr algn="just"/>
            <a:r>
              <a:rPr lang="en-US" sz="1400" dirty="0"/>
              <a:t>A listing of the genes that were identified in the </a:t>
            </a:r>
            <a:r>
              <a:rPr lang="en-US" sz="1400" dirty="0" err="1"/>
              <a:t>RNAseq</a:t>
            </a:r>
            <a:r>
              <a:rPr lang="en-US" sz="1400" dirty="0"/>
              <a:t> analysis for Figure 5 to be differentially expressed ONLY upon treatment with R-MT.</a:t>
            </a:r>
          </a:p>
        </p:txBody>
      </p:sp>
    </p:spTree>
    <p:extLst>
      <p:ext uri="{BB962C8B-B14F-4D97-AF65-F5344CB8AC3E}">
        <p14:creationId xmlns:p14="http://schemas.microsoft.com/office/powerpoint/2010/main" val="18111781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5" name="TextBox 4"/>
          <p:cNvSpPr txBox="1"/>
          <p:nvPr/>
        </p:nvSpPr>
        <p:spPr>
          <a:xfrm>
            <a:off x="1360668" y="226194"/>
            <a:ext cx="5051063" cy="923330"/>
          </a:xfrm>
          <a:prstGeom prst="rect">
            <a:avLst/>
          </a:prstGeom>
          <a:noFill/>
        </p:spPr>
        <p:txBody>
          <a:bodyPr wrap="none" rtlCol="0">
            <a:spAutoFit/>
          </a:bodyPr>
          <a:lstStyle/>
          <a:p>
            <a:r>
              <a:rPr lang="en-US" b="1" u="sng" dirty="0" smtClean="0"/>
              <a:t>Chapter 2: </a:t>
            </a:r>
            <a:r>
              <a:rPr lang="is-IS" b="1" u="sng" dirty="0" smtClean="0"/>
              <a:t>Figure 7 </a:t>
            </a:r>
            <a:r>
              <a:rPr lang="en-US" b="1" u="sng" dirty="0" smtClean="0"/>
              <a:t>Supplementary Table 2</a:t>
            </a:r>
            <a:endParaRPr lang="en-US" dirty="0" smtClean="0"/>
          </a:p>
          <a:p>
            <a:r>
              <a:rPr lang="en-US" dirty="0" smtClean="0"/>
              <a:t>				(Page 2 of 5)</a:t>
            </a:r>
          </a:p>
          <a:p>
            <a:endParaRPr lang="en-US" dirty="0"/>
          </a:p>
        </p:txBody>
      </p:sp>
      <p:sp>
        <p:nvSpPr>
          <p:cNvPr id="6" name="TextBox 5"/>
          <p:cNvSpPr txBox="1"/>
          <p:nvPr/>
        </p:nvSpPr>
        <p:spPr>
          <a:xfrm>
            <a:off x="4037798" y="1799923"/>
            <a:ext cx="3200400" cy="1169551"/>
          </a:xfrm>
          <a:prstGeom prst="rect">
            <a:avLst/>
          </a:prstGeom>
          <a:noFill/>
        </p:spPr>
        <p:txBody>
          <a:bodyPr wrap="square" rtlCol="0">
            <a:spAutoFit/>
          </a:bodyPr>
          <a:lstStyle/>
          <a:p>
            <a:r>
              <a:rPr lang="is-IS" sz="1400" b="1" u="sng" dirty="0"/>
              <a:t>Figure 6 </a:t>
            </a:r>
            <a:r>
              <a:rPr lang="en-US" sz="1400" b="1" u="sng" dirty="0"/>
              <a:t>Supplementary Table </a:t>
            </a:r>
            <a:r>
              <a:rPr lang="en-US" sz="1400" b="1" u="sng" dirty="0" smtClean="0"/>
              <a:t>2</a:t>
            </a:r>
            <a:endParaRPr lang="en-US" sz="1400" dirty="0"/>
          </a:p>
          <a:p>
            <a:pPr algn="just"/>
            <a:r>
              <a:rPr lang="en-US" sz="1400" dirty="0"/>
              <a:t>A listing of the genes that were identified in the </a:t>
            </a:r>
            <a:r>
              <a:rPr lang="en-US" sz="1400" dirty="0" err="1"/>
              <a:t>RNAseq</a:t>
            </a:r>
            <a:r>
              <a:rPr lang="en-US" sz="1400" dirty="0"/>
              <a:t> analysis for Figure 5 to be differentially expressed ONLY upon treatment with R-MT.</a:t>
            </a:r>
          </a:p>
        </p:txBody>
      </p:sp>
    </p:spTree>
    <p:extLst>
      <p:ext uri="{BB962C8B-B14F-4D97-AF65-F5344CB8AC3E}">
        <p14:creationId xmlns:p14="http://schemas.microsoft.com/office/powerpoint/2010/main" val="15005904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5" name="TextBox 4"/>
          <p:cNvSpPr txBox="1"/>
          <p:nvPr/>
        </p:nvSpPr>
        <p:spPr>
          <a:xfrm>
            <a:off x="1360668" y="226194"/>
            <a:ext cx="5051063" cy="923330"/>
          </a:xfrm>
          <a:prstGeom prst="rect">
            <a:avLst/>
          </a:prstGeom>
          <a:noFill/>
        </p:spPr>
        <p:txBody>
          <a:bodyPr wrap="none" rtlCol="0">
            <a:spAutoFit/>
          </a:bodyPr>
          <a:lstStyle/>
          <a:p>
            <a:r>
              <a:rPr lang="en-US" b="1" u="sng" dirty="0" smtClean="0"/>
              <a:t>Chapter 2: </a:t>
            </a:r>
            <a:r>
              <a:rPr lang="is-IS" b="1" u="sng" dirty="0" smtClean="0"/>
              <a:t>Figure 7 </a:t>
            </a:r>
            <a:r>
              <a:rPr lang="en-US" b="1" u="sng" dirty="0" smtClean="0"/>
              <a:t>Supplementary Table 2</a:t>
            </a:r>
            <a:endParaRPr lang="en-US" dirty="0" smtClean="0"/>
          </a:p>
          <a:p>
            <a:r>
              <a:rPr lang="en-US" dirty="0" smtClean="0"/>
              <a:t>				(Page 3 of 5)</a:t>
            </a:r>
          </a:p>
          <a:p>
            <a:endParaRPr lang="en-US" dirty="0"/>
          </a:p>
        </p:txBody>
      </p:sp>
      <p:sp>
        <p:nvSpPr>
          <p:cNvPr id="6" name="TextBox 5"/>
          <p:cNvSpPr txBox="1"/>
          <p:nvPr/>
        </p:nvSpPr>
        <p:spPr>
          <a:xfrm>
            <a:off x="4037798" y="1799923"/>
            <a:ext cx="3200400" cy="1169551"/>
          </a:xfrm>
          <a:prstGeom prst="rect">
            <a:avLst/>
          </a:prstGeom>
          <a:noFill/>
        </p:spPr>
        <p:txBody>
          <a:bodyPr wrap="square" rtlCol="0">
            <a:spAutoFit/>
          </a:bodyPr>
          <a:lstStyle/>
          <a:p>
            <a:r>
              <a:rPr lang="is-IS" sz="1400" b="1" u="sng" dirty="0"/>
              <a:t>Figure 6 </a:t>
            </a:r>
            <a:r>
              <a:rPr lang="en-US" sz="1400" b="1" u="sng" dirty="0"/>
              <a:t>Supplementary Table </a:t>
            </a:r>
            <a:r>
              <a:rPr lang="en-US" sz="1400" b="1" u="sng" dirty="0" smtClean="0"/>
              <a:t>2</a:t>
            </a:r>
            <a:endParaRPr lang="en-US" sz="1400" dirty="0"/>
          </a:p>
          <a:p>
            <a:pPr algn="just"/>
            <a:r>
              <a:rPr lang="en-US" sz="1400" dirty="0"/>
              <a:t>A listing of the genes that were identified in the </a:t>
            </a:r>
            <a:r>
              <a:rPr lang="en-US" sz="1400" dirty="0" err="1"/>
              <a:t>RNAseq</a:t>
            </a:r>
            <a:r>
              <a:rPr lang="en-US" sz="1400" dirty="0"/>
              <a:t> analysis for Figure 5 to be differentially expressed ONLY upon treatment with R-MT.</a:t>
            </a:r>
          </a:p>
        </p:txBody>
      </p:sp>
    </p:spTree>
    <p:extLst>
      <p:ext uri="{BB962C8B-B14F-4D97-AF65-F5344CB8AC3E}">
        <p14:creationId xmlns:p14="http://schemas.microsoft.com/office/powerpoint/2010/main" val="376062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5" name="TextBox 4"/>
          <p:cNvSpPr txBox="1"/>
          <p:nvPr/>
        </p:nvSpPr>
        <p:spPr>
          <a:xfrm>
            <a:off x="1360668" y="226194"/>
            <a:ext cx="5051063" cy="923330"/>
          </a:xfrm>
          <a:prstGeom prst="rect">
            <a:avLst/>
          </a:prstGeom>
          <a:noFill/>
        </p:spPr>
        <p:txBody>
          <a:bodyPr wrap="none" rtlCol="0">
            <a:spAutoFit/>
          </a:bodyPr>
          <a:lstStyle/>
          <a:p>
            <a:r>
              <a:rPr lang="en-US" b="1" u="sng" dirty="0" smtClean="0"/>
              <a:t>Chapter 2: </a:t>
            </a:r>
            <a:r>
              <a:rPr lang="is-IS" b="1" u="sng" dirty="0" smtClean="0"/>
              <a:t>Figure 7 </a:t>
            </a:r>
            <a:r>
              <a:rPr lang="en-US" b="1" u="sng" dirty="0" smtClean="0"/>
              <a:t>Supplementary Table 2</a:t>
            </a:r>
            <a:endParaRPr lang="en-US" dirty="0" smtClean="0"/>
          </a:p>
          <a:p>
            <a:r>
              <a:rPr lang="en-US" dirty="0" smtClean="0"/>
              <a:t>				(Page 4 of 5)</a:t>
            </a:r>
          </a:p>
          <a:p>
            <a:endParaRPr lang="en-US" dirty="0"/>
          </a:p>
        </p:txBody>
      </p:sp>
      <p:sp>
        <p:nvSpPr>
          <p:cNvPr id="6" name="TextBox 5"/>
          <p:cNvSpPr txBox="1"/>
          <p:nvPr/>
        </p:nvSpPr>
        <p:spPr>
          <a:xfrm>
            <a:off x="4037798" y="1799923"/>
            <a:ext cx="3200400" cy="1169551"/>
          </a:xfrm>
          <a:prstGeom prst="rect">
            <a:avLst/>
          </a:prstGeom>
          <a:noFill/>
        </p:spPr>
        <p:txBody>
          <a:bodyPr wrap="square" rtlCol="0">
            <a:spAutoFit/>
          </a:bodyPr>
          <a:lstStyle/>
          <a:p>
            <a:r>
              <a:rPr lang="is-IS" sz="1400" b="1" u="sng" dirty="0"/>
              <a:t>Figure 6 </a:t>
            </a:r>
            <a:r>
              <a:rPr lang="en-US" sz="1400" b="1" u="sng" dirty="0"/>
              <a:t>Supplementary Table </a:t>
            </a:r>
            <a:r>
              <a:rPr lang="en-US" sz="1400" b="1" u="sng" dirty="0" smtClean="0"/>
              <a:t>2</a:t>
            </a:r>
            <a:endParaRPr lang="en-US" sz="1400" dirty="0"/>
          </a:p>
          <a:p>
            <a:pPr algn="just"/>
            <a:r>
              <a:rPr lang="en-US" sz="1400" dirty="0"/>
              <a:t>A listing of the genes that were identified in the </a:t>
            </a:r>
            <a:r>
              <a:rPr lang="en-US" sz="1400" dirty="0" err="1"/>
              <a:t>RNAseq</a:t>
            </a:r>
            <a:r>
              <a:rPr lang="en-US" sz="1400" dirty="0"/>
              <a:t> analysis for Figure 5 to be differentially expressed ONLY upon treatment with R-MT.</a:t>
            </a:r>
          </a:p>
        </p:txBody>
      </p:sp>
    </p:spTree>
    <p:extLst>
      <p:ext uri="{BB962C8B-B14F-4D97-AF65-F5344CB8AC3E}">
        <p14:creationId xmlns:p14="http://schemas.microsoft.com/office/powerpoint/2010/main" val="4315936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5" name="TextBox 4"/>
          <p:cNvSpPr txBox="1"/>
          <p:nvPr/>
        </p:nvSpPr>
        <p:spPr>
          <a:xfrm>
            <a:off x="1360668" y="226194"/>
            <a:ext cx="5051063" cy="923330"/>
          </a:xfrm>
          <a:prstGeom prst="rect">
            <a:avLst/>
          </a:prstGeom>
          <a:noFill/>
        </p:spPr>
        <p:txBody>
          <a:bodyPr wrap="none" rtlCol="0">
            <a:spAutoFit/>
          </a:bodyPr>
          <a:lstStyle/>
          <a:p>
            <a:r>
              <a:rPr lang="en-US" b="1" u="sng" dirty="0" smtClean="0"/>
              <a:t>Chapter 2: </a:t>
            </a:r>
            <a:r>
              <a:rPr lang="is-IS" b="1" u="sng" dirty="0" smtClean="0"/>
              <a:t>Figure 7 </a:t>
            </a:r>
            <a:r>
              <a:rPr lang="en-US" b="1" u="sng" dirty="0" smtClean="0"/>
              <a:t>Supplementary Table 2</a:t>
            </a:r>
            <a:endParaRPr lang="en-US" dirty="0" smtClean="0"/>
          </a:p>
          <a:p>
            <a:r>
              <a:rPr lang="en-US" dirty="0" smtClean="0"/>
              <a:t>				(Page 5 of 5)</a:t>
            </a:r>
          </a:p>
          <a:p>
            <a:endParaRPr lang="en-US" dirty="0"/>
          </a:p>
        </p:txBody>
      </p:sp>
      <p:sp>
        <p:nvSpPr>
          <p:cNvPr id="6" name="TextBox 5"/>
          <p:cNvSpPr txBox="1"/>
          <p:nvPr/>
        </p:nvSpPr>
        <p:spPr>
          <a:xfrm>
            <a:off x="4037798" y="1799923"/>
            <a:ext cx="3200400" cy="1169551"/>
          </a:xfrm>
          <a:prstGeom prst="rect">
            <a:avLst/>
          </a:prstGeom>
          <a:noFill/>
        </p:spPr>
        <p:txBody>
          <a:bodyPr wrap="square" rtlCol="0">
            <a:spAutoFit/>
          </a:bodyPr>
          <a:lstStyle/>
          <a:p>
            <a:r>
              <a:rPr lang="is-IS" sz="1400" b="1" u="sng" dirty="0"/>
              <a:t>Figure 6 </a:t>
            </a:r>
            <a:r>
              <a:rPr lang="en-US" sz="1400" b="1" u="sng" dirty="0"/>
              <a:t>Supplementary Table </a:t>
            </a:r>
            <a:r>
              <a:rPr lang="en-US" sz="1400" b="1" u="sng" dirty="0" smtClean="0"/>
              <a:t>2</a:t>
            </a:r>
            <a:endParaRPr lang="en-US" sz="1400" dirty="0"/>
          </a:p>
          <a:p>
            <a:pPr algn="just"/>
            <a:r>
              <a:rPr lang="en-US" sz="1400" dirty="0"/>
              <a:t>A listing of the genes that were identified in the </a:t>
            </a:r>
            <a:r>
              <a:rPr lang="en-US" sz="1400" dirty="0" err="1"/>
              <a:t>RNAseq</a:t>
            </a:r>
            <a:r>
              <a:rPr lang="en-US" sz="1400" dirty="0"/>
              <a:t> analysis for Figure 5 to be differentially expressed ONLY upon treatment with R-MT.</a:t>
            </a:r>
          </a:p>
        </p:txBody>
      </p:sp>
    </p:spTree>
    <p:extLst>
      <p:ext uri="{BB962C8B-B14F-4D97-AF65-F5344CB8AC3E}">
        <p14:creationId xmlns:p14="http://schemas.microsoft.com/office/powerpoint/2010/main" val="12316180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6562" y="259491"/>
            <a:ext cx="6573795" cy="7848302"/>
          </a:xfrm>
          <a:prstGeom prst="rect">
            <a:avLst/>
          </a:prstGeom>
          <a:noFill/>
        </p:spPr>
        <p:txBody>
          <a:bodyPr wrap="square" rtlCol="0">
            <a:spAutoFit/>
          </a:bodyPr>
          <a:lstStyle/>
          <a:p>
            <a:r>
              <a:rPr lang="en-US" b="1" u="sng" dirty="0" smtClean="0"/>
              <a:t>Chapter 2: Figure 1: </a:t>
            </a:r>
            <a:r>
              <a:rPr lang="en-US" b="1" u="sng" dirty="0"/>
              <a:t>IDO and AHR expression in resting and IFN-</a:t>
            </a:r>
            <a:r>
              <a:rPr lang="en-US" b="1" u="sng" dirty="0" err="1"/>
              <a:t>γ</a:t>
            </a:r>
            <a:r>
              <a:rPr lang="en-US" b="1" u="sng" dirty="0"/>
              <a:t>-stimulated MSC treated with 1MT </a:t>
            </a:r>
            <a:endParaRPr lang="en-US" b="1" u="sng" dirty="0" smtClean="0"/>
          </a:p>
          <a:p>
            <a:endParaRPr lang="en-US" sz="1400" b="1" u="sng" dirty="0"/>
          </a:p>
          <a:p>
            <a:endParaRPr lang="en-US" sz="1400" b="1" u="sng" dirty="0" smtClean="0"/>
          </a:p>
          <a:p>
            <a:endParaRPr lang="en-US" sz="1400" dirty="0"/>
          </a:p>
          <a:p>
            <a:r>
              <a:rPr lang="en-US" sz="1400" dirty="0"/>
              <a:t>A. </a:t>
            </a:r>
          </a:p>
          <a:p>
            <a:pPr algn="just"/>
            <a:r>
              <a:rPr lang="en-US" sz="1400" dirty="0"/>
              <a:t>Mesenchymal stromal cells (MSC) were isolated from the marrow of healthy human donors (N=3). Cells were removed from flasks after 5d of growth and stained using a panel approved by the International Society for Cell Therapy. Panel A represents the flow cytometry gating strategies for an isotype control sample, compared to an MSC sample stained with PE-conjugated CD73. These data are representative of all MSC samples utilized in this study.</a:t>
            </a:r>
          </a:p>
          <a:p>
            <a:pPr algn="just"/>
            <a:r>
              <a:rPr lang="en-US" sz="1400" dirty="0"/>
              <a:t> </a:t>
            </a:r>
          </a:p>
          <a:p>
            <a:pPr algn="just"/>
            <a:r>
              <a:rPr lang="en-US" sz="1400" dirty="0"/>
              <a:t>B.</a:t>
            </a:r>
          </a:p>
          <a:p>
            <a:pPr algn="just"/>
            <a:r>
              <a:rPr lang="en-US" sz="1400" dirty="0"/>
              <a:t>Panel B represents the sub-gating analysis, interrogating MSC for CD45, CD44, CD73 and CD90 and CD105. In each histogram, the black unfilled-line represents relevant isotype-matched control, and the three gray lines are independent but contemporaneously-analyzed MSC samples. </a:t>
            </a:r>
          </a:p>
          <a:p>
            <a:pPr algn="just"/>
            <a:r>
              <a:rPr lang="en-US" sz="1400" dirty="0"/>
              <a:t> </a:t>
            </a:r>
          </a:p>
          <a:p>
            <a:pPr algn="just"/>
            <a:r>
              <a:rPr lang="en-US" sz="1400" dirty="0"/>
              <a:t>C. </a:t>
            </a:r>
          </a:p>
          <a:p>
            <a:pPr algn="just"/>
            <a:r>
              <a:rPr lang="en-US" sz="1400" dirty="0"/>
              <a:t>Untreated, resting (r) MSCs and IFN-</a:t>
            </a:r>
            <a:r>
              <a:rPr lang="el-GR" sz="1400" dirty="0"/>
              <a:t>γ</a:t>
            </a:r>
            <a:r>
              <a:rPr lang="en-US" sz="1400" dirty="0"/>
              <a:t> stimulated (</a:t>
            </a:r>
            <a:r>
              <a:rPr lang="el-GR" sz="1400" dirty="0"/>
              <a:t>γ</a:t>
            </a:r>
            <a:r>
              <a:rPr lang="en-US" sz="1400" dirty="0"/>
              <a:t>), MSCs were analyzed for expression of the IDO protein (IFN-</a:t>
            </a:r>
            <a:r>
              <a:rPr lang="el-GR" sz="1400" dirty="0"/>
              <a:t>γ: 50 </a:t>
            </a:r>
            <a:r>
              <a:rPr lang="el-GR" sz="1400" dirty="0" err="1"/>
              <a:t>ng</a:t>
            </a:r>
            <a:r>
              <a:rPr lang="el-GR" sz="1400" dirty="0"/>
              <a:t>/</a:t>
            </a:r>
            <a:r>
              <a:rPr lang="el-GR" sz="1400" dirty="0" err="1"/>
              <a:t>ml</a:t>
            </a:r>
            <a:r>
              <a:rPr lang="el-GR" sz="1400" dirty="0"/>
              <a:t> for 24 h)</a:t>
            </a:r>
            <a:r>
              <a:rPr lang="en-US" sz="1400" dirty="0"/>
              <a:t>.  Additionally, treatment with (D)-1MT, (L)-1MT or racemic </a:t>
            </a:r>
            <a:r>
              <a:rPr lang="is-IS" sz="1400" dirty="0"/>
              <a:t>(R) mixture was tested (1 mM each)</a:t>
            </a:r>
            <a:r>
              <a:rPr lang="en-US" sz="1400" dirty="0"/>
              <a:t>. Figure 1C represents the immunoblotting results of a single membrane that was first blotted for IDO1, then stripped, re-blocked and probed for actin.  These are results from an experiment with MSC sample, which was replicated three times.</a:t>
            </a:r>
          </a:p>
          <a:p>
            <a:pPr algn="just"/>
            <a:r>
              <a:rPr lang="en-US" sz="1400" dirty="0"/>
              <a:t> </a:t>
            </a:r>
          </a:p>
          <a:p>
            <a:pPr algn="just"/>
            <a:r>
              <a:rPr lang="en-US" sz="1400" dirty="0"/>
              <a:t> </a:t>
            </a:r>
          </a:p>
          <a:p>
            <a:pPr algn="just"/>
            <a:r>
              <a:rPr lang="en-US" sz="1400" dirty="0"/>
              <a:t>D. </a:t>
            </a:r>
          </a:p>
          <a:p>
            <a:pPr algn="just"/>
            <a:r>
              <a:rPr lang="en-US" sz="1400" dirty="0"/>
              <a:t>At baseline, resting MSCs (r) demonstrate presence of the AHR protein. The effects of 24h treatment with IFN-</a:t>
            </a:r>
            <a:r>
              <a:rPr lang="el-GR" sz="1400" dirty="0"/>
              <a:t> γ</a:t>
            </a:r>
            <a:r>
              <a:rPr lang="en-US" sz="1400" dirty="0"/>
              <a:t> (</a:t>
            </a:r>
            <a:r>
              <a:rPr lang="el-GR" sz="1400" dirty="0"/>
              <a:t>γ</a:t>
            </a:r>
            <a:r>
              <a:rPr lang="en-US" sz="1400" dirty="0"/>
              <a:t>), or D-MT, L-MT or R-MT on AHR protein expression was evaluated. IFN-</a:t>
            </a:r>
            <a:r>
              <a:rPr lang="el-GR" sz="1400" dirty="0"/>
              <a:t>γ: 50 </a:t>
            </a:r>
            <a:r>
              <a:rPr lang="el-GR" sz="1400" dirty="0" err="1"/>
              <a:t>ng</a:t>
            </a:r>
            <a:r>
              <a:rPr lang="el-GR" sz="1400" dirty="0"/>
              <a:t>/</a:t>
            </a:r>
            <a:r>
              <a:rPr lang="el-GR" sz="1400" dirty="0" err="1"/>
              <a:t>ml</a:t>
            </a:r>
            <a:r>
              <a:rPr lang="el-GR" sz="1400" dirty="0"/>
              <a:t>; </a:t>
            </a:r>
            <a:r>
              <a:rPr lang="el-GR" sz="1400" dirty="0" err="1"/>
              <a:t>all</a:t>
            </a:r>
            <a:r>
              <a:rPr lang="el-GR" sz="1400" dirty="0"/>
              <a:t> 1MT: 1mM)</a:t>
            </a:r>
            <a:r>
              <a:rPr lang="en-US" sz="1400" dirty="0"/>
              <a:t>. AHR is indicated by the arrowhead near the 100 </a:t>
            </a:r>
            <a:r>
              <a:rPr lang="en-US" sz="1400" dirty="0" err="1"/>
              <a:t>kDa</a:t>
            </a:r>
            <a:r>
              <a:rPr lang="en-US" sz="1400" dirty="0"/>
              <a:t> band. Figure 1D represents the immunoblotting results of a single membrane that was cut into two and blotted separately for AHR and actin. These are results from an experiment with one MSC sample, which was replicated three times. </a:t>
            </a:r>
          </a:p>
        </p:txBody>
      </p:sp>
    </p:spTree>
    <p:extLst>
      <p:ext uri="{BB962C8B-B14F-4D97-AF65-F5344CB8AC3E}">
        <p14:creationId xmlns:p14="http://schemas.microsoft.com/office/powerpoint/2010/main" val="63701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60668" y="226194"/>
            <a:ext cx="5168081" cy="923330"/>
          </a:xfrm>
          <a:prstGeom prst="rect">
            <a:avLst/>
          </a:prstGeom>
          <a:noFill/>
        </p:spPr>
        <p:txBody>
          <a:bodyPr wrap="none" rtlCol="0">
            <a:spAutoFit/>
          </a:bodyPr>
          <a:lstStyle/>
          <a:p>
            <a:r>
              <a:rPr lang="en-US" b="1" u="sng" dirty="0" smtClean="0"/>
              <a:t>Chapter 2: </a:t>
            </a:r>
            <a:r>
              <a:rPr lang="is-IS" b="1" u="sng" dirty="0" smtClean="0"/>
              <a:t>Figure 8 </a:t>
            </a:r>
            <a:r>
              <a:rPr lang="en-US" b="1" u="sng" dirty="0" smtClean="0"/>
              <a:t>Supplementary Table 3</a:t>
            </a:r>
            <a:endParaRPr lang="en-US" dirty="0" smtClean="0"/>
          </a:p>
          <a:p>
            <a:r>
              <a:rPr lang="en-US" dirty="0" smtClean="0"/>
              <a:t>				(Page 1 of 2)</a:t>
            </a:r>
          </a:p>
          <a:p>
            <a:endParaRPr lang="en-US" dirty="0"/>
          </a:p>
        </p:txBody>
      </p:sp>
      <p:sp>
        <p:nvSpPr>
          <p:cNvPr id="6" name="TextBox 5"/>
          <p:cNvSpPr txBox="1"/>
          <p:nvPr/>
        </p:nvSpPr>
        <p:spPr>
          <a:xfrm>
            <a:off x="4037798" y="1799923"/>
            <a:ext cx="3200400" cy="1384995"/>
          </a:xfrm>
          <a:prstGeom prst="rect">
            <a:avLst/>
          </a:prstGeom>
          <a:noFill/>
        </p:spPr>
        <p:txBody>
          <a:bodyPr wrap="square" rtlCol="0">
            <a:spAutoFit/>
          </a:bodyPr>
          <a:lstStyle/>
          <a:p>
            <a:pPr algn="just"/>
            <a:r>
              <a:rPr lang="is-IS" sz="1400" b="1" u="sng" dirty="0"/>
              <a:t>Figure 6 </a:t>
            </a:r>
            <a:r>
              <a:rPr lang="en-US" sz="1400" b="1" u="sng" dirty="0"/>
              <a:t>Supplementary Table </a:t>
            </a:r>
            <a:r>
              <a:rPr lang="en-US" sz="1400" b="1" u="sng" dirty="0" smtClean="0"/>
              <a:t>3</a:t>
            </a:r>
            <a:endParaRPr lang="en-US" sz="1400" dirty="0"/>
          </a:p>
          <a:p>
            <a:pPr algn="just"/>
            <a:r>
              <a:rPr lang="en-US" sz="1400" dirty="0"/>
              <a:t>A listing of the genes that were identified in the </a:t>
            </a:r>
            <a:r>
              <a:rPr lang="en-US" sz="1400" dirty="0" err="1"/>
              <a:t>RNAseq</a:t>
            </a:r>
            <a:r>
              <a:rPr lang="en-US" sz="1400" dirty="0"/>
              <a:t> analysis for Figure 5 to be differentially expressed ONLY upon treatment with TCDD.</a:t>
            </a:r>
          </a:p>
          <a:p>
            <a:r>
              <a:rPr lang="en-US" sz="1400" dirty="0"/>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0724"/>
            <a:ext cx="5832294" cy="7547675"/>
          </a:xfrm>
          <a:prstGeom prst="rect">
            <a:avLst/>
          </a:prstGeom>
        </p:spPr>
      </p:pic>
    </p:spTree>
    <p:extLst>
      <p:ext uri="{BB962C8B-B14F-4D97-AF65-F5344CB8AC3E}">
        <p14:creationId xmlns:p14="http://schemas.microsoft.com/office/powerpoint/2010/main" val="1742771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60668" y="226194"/>
            <a:ext cx="5168081" cy="923330"/>
          </a:xfrm>
          <a:prstGeom prst="rect">
            <a:avLst/>
          </a:prstGeom>
          <a:noFill/>
        </p:spPr>
        <p:txBody>
          <a:bodyPr wrap="none" rtlCol="0">
            <a:spAutoFit/>
          </a:bodyPr>
          <a:lstStyle/>
          <a:p>
            <a:r>
              <a:rPr lang="en-US" b="1" u="sng" dirty="0" smtClean="0"/>
              <a:t>Chapter 2: </a:t>
            </a:r>
            <a:r>
              <a:rPr lang="is-IS" b="1" u="sng" dirty="0" smtClean="0"/>
              <a:t>Figure 8 </a:t>
            </a:r>
            <a:r>
              <a:rPr lang="en-US" b="1" u="sng" dirty="0" smtClean="0"/>
              <a:t>Supplementary Table 3</a:t>
            </a:r>
            <a:endParaRPr lang="en-US" dirty="0" smtClean="0"/>
          </a:p>
          <a:p>
            <a:r>
              <a:rPr lang="en-US" dirty="0" smtClean="0"/>
              <a:t>				(Page 2 of 2)</a:t>
            </a:r>
          </a:p>
          <a:p>
            <a:endParaRPr lang="en-US" dirty="0"/>
          </a:p>
        </p:txBody>
      </p:sp>
      <p:sp>
        <p:nvSpPr>
          <p:cNvPr id="6" name="TextBox 5"/>
          <p:cNvSpPr txBox="1"/>
          <p:nvPr/>
        </p:nvSpPr>
        <p:spPr>
          <a:xfrm>
            <a:off x="4037798" y="1799923"/>
            <a:ext cx="3200400" cy="1384995"/>
          </a:xfrm>
          <a:prstGeom prst="rect">
            <a:avLst/>
          </a:prstGeom>
          <a:noFill/>
        </p:spPr>
        <p:txBody>
          <a:bodyPr wrap="square" rtlCol="0">
            <a:spAutoFit/>
          </a:bodyPr>
          <a:lstStyle/>
          <a:p>
            <a:r>
              <a:rPr lang="is-IS" sz="1400" b="1" u="sng" dirty="0"/>
              <a:t>Figure 6 </a:t>
            </a:r>
            <a:r>
              <a:rPr lang="en-US" sz="1400" b="1" u="sng" dirty="0"/>
              <a:t>Supplementary Table </a:t>
            </a:r>
            <a:r>
              <a:rPr lang="en-US" sz="1400" b="1" u="sng" dirty="0" smtClean="0"/>
              <a:t>3</a:t>
            </a:r>
            <a:endParaRPr lang="en-US" sz="1400" dirty="0"/>
          </a:p>
          <a:p>
            <a:pPr algn="just"/>
            <a:r>
              <a:rPr lang="en-US" sz="1400" dirty="0"/>
              <a:t>A listing of the genes that were identified in the </a:t>
            </a:r>
            <a:r>
              <a:rPr lang="en-US" sz="1400" dirty="0" err="1"/>
              <a:t>RNAseq</a:t>
            </a:r>
            <a:r>
              <a:rPr lang="en-US" sz="1400" dirty="0"/>
              <a:t> analysis for Figure 5 to be differentially expressed ONLY upon treatment with TCDD.</a:t>
            </a:r>
          </a:p>
          <a:p>
            <a:r>
              <a:rPr lang="en-US" sz="1400" dirty="0"/>
              <a:t>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0176"/>
            <a:ext cx="5784389" cy="7485681"/>
          </a:xfrm>
          <a:prstGeom prst="rect">
            <a:avLst/>
          </a:prstGeom>
        </p:spPr>
      </p:pic>
    </p:spTree>
    <p:extLst>
      <p:ext uri="{BB962C8B-B14F-4D97-AF65-F5344CB8AC3E}">
        <p14:creationId xmlns:p14="http://schemas.microsoft.com/office/powerpoint/2010/main" val="1729394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jpg"/>
          <p:cNvPicPr/>
          <p:nvPr/>
        </p:nvPicPr>
        <p:blipFill>
          <a:blip r:embed="rId2">
            <a:extLst>
              <a:ext uri="{28A0092B-C50C-407E-A947-70E740481C1C}">
                <a14:useLocalDpi xmlns:a14="http://schemas.microsoft.com/office/drawing/2010/main" val="0"/>
              </a:ext>
            </a:extLst>
          </a:blip>
          <a:srcRect/>
          <a:stretch>
            <a:fillRect/>
          </a:stretch>
        </p:blipFill>
        <p:spPr bwMode="auto">
          <a:xfrm>
            <a:off x="4535311" y="3902463"/>
            <a:ext cx="2555428" cy="1859871"/>
          </a:xfrm>
          <a:prstGeom prst="rect">
            <a:avLst/>
          </a:prstGeom>
          <a:noFill/>
          <a:ln>
            <a:noFill/>
          </a:ln>
        </p:spPr>
      </p:pic>
      <p:pic>
        <p:nvPicPr>
          <p:cNvPr id="7" name="Picture 6" descr="../DMT.jpg"/>
          <p:cNvPicPr/>
          <p:nvPr/>
        </p:nvPicPr>
        <p:blipFill>
          <a:blip r:embed="rId3">
            <a:extLst>
              <a:ext uri="{28A0092B-C50C-407E-A947-70E740481C1C}">
                <a14:useLocalDpi xmlns:a14="http://schemas.microsoft.com/office/drawing/2010/main" val="0"/>
              </a:ext>
            </a:extLst>
          </a:blip>
          <a:srcRect/>
          <a:stretch>
            <a:fillRect/>
          </a:stretch>
        </p:blipFill>
        <p:spPr bwMode="auto">
          <a:xfrm>
            <a:off x="1347879" y="3646952"/>
            <a:ext cx="2077246" cy="2370895"/>
          </a:xfrm>
          <a:prstGeom prst="rect">
            <a:avLst/>
          </a:prstGeom>
          <a:noFill/>
          <a:ln>
            <a:noFill/>
          </a:ln>
        </p:spPr>
      </p:pic>
      <p:sp>
        <p:nvSpPr>
          <p:cNvPr id="2" name="TextBox 1"/>
          <p:cNvSpPr txBox="1"/>
          <p:nvPr/>
        </p:nvSpPr>
        <p:spPr>
          <a:xfrm>
            <a:off x="728684" y="838914"/>
            <a:ext cx="6362055" cy="1661993"/>
          </a:xfrm>
          <a:prstGeom prst="rect">
            <a:avLst/>
          </a:prstGeom>
          <a:noFill/>
        </p:spPr>
        <p:txBody>
          <a:bodyPr wrap="square" rtlCol="0">
            <a:spAutoFit/>
          </a:bodyPr>
          <a:lstStyle/>
          <a:p>
            <a:pPr algn="just"/>
            <a:r>
              <a:rPr lang="en-US" b="1" u="sng" dirty="0" smtClean="0"/>
              <a:t>Chapter 3: Figure 1:   In Silico Modeling of AHR Ligation</a:t>
            </a:r>
          </a:p>
          <a:p>
            <a:pPr marL="228600" indent="-228600" algn="just">
              <a:buAutoNum type="alphaUcPeriod"/>
            </a:pPr>
            <a:endParaRPr lang="en-US" sz="1400" dirty="0"/>
          </a:p>
          <a:p>
            <a:pPr marL="228600" indent="-228600" algn="just">
              <a:buAutoNum type="alphaUcPeriod"/>
            </a:pPr>
            <a:r>
              <a:rPr lang="en-US" sz="1400" dirty="0" smtClean="0"/>
              <a:t>A rendering of D-1-methyl-tryptophan in complex with a simulated x-ray crystal structure of the aryl hydrocarbon receptor.</a:t>
            </a:r>
          </a:p>
          <a:p>
            <a:pPr marL="228600" indent="-228600" algn="just">
              <a:buAutoNum type="alphaUcPeriod"/>
            </a:pPr>
            <a:endParaRPr lang="en-US" sz="1400" dirty="0"/>
          </a:p>
          <a:p>
            <a:pPr marL="228600" indent="-228600" algn="just">
              <a:buAutoNum type="alphaUcPeriod"/>
            </a:pPr>
            <a:r>
              <a:rPr lang="en-US" sz="1400" dirty="0" smtClean="0"/>
              <a:t>Changes in Gibbs free energy (</a:t>
            </a:r>
            <a:r>
              <a:rPr lang="el-GR" sz="1400" dirty="0" smtClean="0"/>
              <a:t>Δ</a:t>
            </a:r>
            <a:r>
              <a:rPr lang="en-US" sz="1400" dirty="0" smtClean="0"/>
              <a:t>G) upon simulated ligation with various known and putative AHR ligands. </a:t>
            </a:r>
            <a:endParaRPr lang="en-US" sz="1400" dirty="0"/>
          </a:p>
        </p:txBody>
      </p:sp>
      <p:sp>
        <p:nvSpPr>
          <p:cNvPr id="8" name="TextBox 7"/>
          <p:cNvSpPr txBox="1"/>
          <p:nvPr/>
        </p:nvSpPr>
        <p:spPr>
          <a:xfrm>
            <a:off x="759417" y="3398979"/>
            <a:ext cx="376578" cy="369332"/>
          </a:xfrm>
          <a:prstGeom prst="rect">
            <a:avLst/>
          </a:prstGeom>
          <a:noFill/>
        </p:spPr>
        <p:txBody>
          <a:bodyPr wrap="none" rtlCol="0">
            <a:spAutoFit/>
          </a:bodyPr>
          <a:lstStyle/>
          <a:p>
            <a:r>
              <a:rPr lang="en-US" dirty="0" smtClean="0"/>
              <a:t>A.</a:t>
            </a:r>
            <a:endParaRPr lang="en-US" dirty="0"/>
          </a:p>
        </p:txBody>
      </p:sp>
      <p:sp>
        <p:nvSpPr>
          <p:cNvPr id="10" name="TextBox 9"/>
          <p:cNvSpPr txBox="1"/>
          <p:nvPr/>
        </p:nvSpPr>
        <p:spPr>
          <a:xfrm>
            <a:off x="4351607" y="3398979"/>
            <a:ext cx="367408" cy="369332"/>
          </a:xfrm>
          <a:prstGeom prst="rect">
            <a:avLst/>
          </a:prstGeom>
          <a:noFill/>
        </p:spPr>
        <p:txBody>
          <a:bodyPr wrap="none" rtlCol="0">
            <a:spAutoFit/>
          </a:bodyPr>
          <a:lstStyle/>
          <a:p>
            <a:r>
              <a:rPr lang="en-US" dirty="0" smtClean="0"/>
              <a:t>B.</a:t>
            </a:r>
            <a:endParaRPr lang="en-US" dirty="0"/>
          </a:p>
        </p:txBody>
      </p:sp>
    </p:spTree>
    <p:extLst>
      <p:ext uri="{BB962C8B-B14F-4D97-AF65-F5344CB8AC3E}">
        <p14:creationId xmlns:p14="http://schemas.microsoft.com/office/powerpoint/2010/main" val="5663134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8352" y="247154"/>
            <a:ext cx="6832146" cy="2492990"/>
          </a:xfrm>
          <a:prstGeom prst="rect">
            <a:avLst/>
          </a:prstGeom>
          <a:noFill/>
        </p:spPr>
        <p:txBody>
          <a:bodyPr wrap="square" rtlCol="0">
            <a:spAutoFit/>
          </a:bodyPr>
          <a:lstStyle/>
          <a:p>
            <a:r>
              <a:rPr lang="en-US" b="1" u="sng" dirty="0" smtClean="0"/>
              <a:t>Chapter 4: Figure 1: Translational Stem Cell Therapy </a:t>
            </a:r>
            <a:endParaRPr lang="en-US" b="1" dirty="0"/>
          </a:p>
          <a:p>
            <a:endParaRPr lang="en-US" sz="1200" dirty="0" smtClean="0"/>
          </a:p>
          <a:p>
            <a:pPr algn="just"/>
            <a:r>
              <a:rPr lang="en-US" sz="1400" dirty="0" smtClean="0"/>
              <a:t>A: Dr. Ned Waller (Emory Hematology/Oncology)</a:t>
            </a:r>
            <a:r>
              <a:rPr lang="en-US" sz="1400" dirty="0"/>
              <a:t> </a:t>
            </a:r>
            <a:r>
              <a:rPr lang="en-US" sz="1400" dirty="0" smtClean="0"/>
              <a:t>and Moji Hassan (Emory Immunology MD/PhD candidate, Sickle &amp; Flow co-director) are featured with Constance Benson, the first person cured of sickle cell by this current protocol. This was her 12-month check-up appointment, at which she exhibited zero clinical signs of graft rejection. </a:t>
            </a:r>
          </a:p>
          <a:p>
            <a:pPr algn="just"/>
            <a:endParaRPr lang="en-US" sz="1400" dirty="0"/>
          </a:p>
          <a:p>
            <a:pPr algn="just"/>
            <a:r>
              <a:rPr lang="en-US" sz="1400" dirty="0" smtClean="0"/>
              <a:t>B. Holly Chris Lewis with Constance Benson at the Galipeau lab cell culture facility, discussing mesenchymal stromal cell biology. </a:t>
            </a:r>
          </a:p>
          <a:p>
            <a:pPr algn="just"/>
            <a:endParaRPr lang="en-US" sz="1400" dirty="0"/>
          </a:p>
          <a:p>
            <a:pPr algn="just"/>
            <a:r>
              <a:rPr lang="en-US" sz="1400" dirty="0" smtClean="0"/>
              <a:t>C. Moji Hassan at the Waller Lab, teaching Constance Benson how a micropipette is used. </a:t>
            </a:r>
            <a:endParaRPr lang="en-US" sz="1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178" y="6467915"/>
            <a:ext cx="3445659" cy="253851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170" y="3595701"/>
            <a:ext cx="2745264" cy="424531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670" y="3308761"/>
            <a:ext cx="3069962" cy="2346950"/>
          </a:xfrm>
          <a:prstGeom prst="rect">
            <a:avLst/>
          </a:prstGeom>
        </p:spPr>
      </p:pic>
      <p:sp>
        <p:nvSpPr>
          <p:cNvPr id="7" name="TextBox 6"/>
          <p:cNvSpPr txBox="1"/>
          <p:nvPr/>
        </p:nvSpPr>
        <p:spPr>
          <a:xfrm>
            <a:off x="369092" y="3226369"/>
            <a:ext cx="376578" cy="369332"/>
          </a:xfrm>
          <a:prstGeom prst="rect">
            <a:avLst/>
          </a:prstGeom>
          <a:noFill/>
        </p:spPr>
        <p:txBody>
          <a:bodyPr wrap="none" rtlCol="0">
            <a:spAutoFit/>
          </a:bodyPr>
          <a:lstStyle/>
          <a:p>
            <a:r>
              <a:rPr lang="en-US" dirty="0" smtClean="0"/>
              <a:t>A.</a:t>
            </a:r>
            <a:endParaRPr lang="en-US" dirty="0"/>
          </a:p>
        </p:txBody>
      </p:sp>
      <p:sp>
        <p:nvSpPr>
          <p:cNvPr id="8" name="TextBox 7"/>
          <p:cNvSpPr txBox="1"/>
          <p:nvPr/>
        </p:nvSpPr>
        <p:spPr>
          <a:xfrm>
            <a:off x="214648" y="6147561"/>
            <a:ext cx="367408" cy="369332"/>
          </a:xfrm>
          <a:prstGeom prst="rect">
            <a:avLst/>
          </a:prstGeom>
          <a:noFill/>
        </p:spPr>
        <p:txBody>
          <a:bodyPr wrap="none" rtlCol="0">
            <a:spAutoFit/>
          </a:bodyPr>
          <a:lstStyle/>
          <a:p>
            <a:r>
              <a:rPr lang="en-US" dirty="0" smtClean="0"/>
              <a:t>B.</a:t>
            </a:r>
            <a:endParaRPr lang="en-US" dirty="0"/>
          </a:p>
        </p:txBody>
      </p:sp>
      <p:sp>
        <p:nvSpPr>
          <p:cNvPr id="9" name="TextBox 8"/>
          <p:cNvSpPr txBox="1"/>
          <p:nvPr/>
        </p:nvSpPr>
        <p:spPr>
          <a:xfrm>
            <a:off x="4006498" y="3308761"/>
            <a:ext cx="365806" cy="369332"/>
          </a:xfrm>
          <a:prstGeom prst="rect">
            <a:avLst/>
          </a:prstGeom>
          <a:noFill/>
        </p:spPr>
        <p:txBody>
          <a:bodyPr wrap="none" rtlCol="0">
            <a:spAutoFit/>
          </a:bodyPr>
          <a:lstStyle/>
          <a:p>
            <a:r>
              <a:rPr lang="en-US" dirty="0" smtClean="0"/>
              <a:t>C.</a:t>
            </a:r>
            <a:endParaRPr lang="en-US" dirty="0"/>
          </a:p>
        </p:txBody>
      </p:sp>
    </p:spTree>
    <p:extLst>
      <p:ext uri="{BB962C8B-B14F-4D97-AF65-F5344CB8AC3E}">
        <p14:creationId xmlns:p14="http://schemas.microsoft.com/office/powerpoint/2010/main" val="11417669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58180" y="4040474"/>
            <a:ext cx="4863044" cy="2541828"/>
          </a:xfrm>
          <a:prstGeom prst="rect">
            <a:avLst/>
          </a:prstGeom>
        </p:spPr>
      </p:pic>
      <p:sp>
        <p:nvSpPr>
          <p:cNvPr id="4" name="TextBox 3"/>
          <p:cNvSpPr txBox="1"/>
          <p:nvPr/>
        </p:nvSpPr>
        <p:spPr>
          <a:xfrm>
            <a:off x="397564" y="216988"/>
            <a:ext cx="7110505" cy="3754874"/>
          </a:xfrm>
          <a:prstGeom prst="rect">
            <a:avLst/>
          </a:prstGeom>
          <a:noFill/>
        </p:spPr>
        <p:txBody>
          <a:bodyPr wrap="square" rtlCol="0">
            <a:spAutoFit/>
          </a:bodyPr>
          <a:lstStyle/>
          <a:p>
            <a:r>
              <a:rPr lang="en-US" b="1" u="sng" dirty="0" smtClean="0"/>
              <a:t>Chapter 4: Figure 2: Sickle &amp; Flow Event June 18, 2016.</a:t>
            </a:r>
            <a:endParaRPr lang="en-US" b="1" u="sng" dirty="0"/>
          </a:p>
          <a:p>
            <a:pPr marL="342900" indent="-342900" algn="just">
              <a:buAutoNum type="alphaUcPeriod"/>
            </a:pPr>
            <a:endParaRPr lang="en-US" sz="1200" dirty="0"/>
          </a:p>
          <a:p>
            <a:pPr algn="just"/>
            <a:r>
              <a:rPr lang="en-US" sz="1400" dirty="0" smtClean="0"/>
              <a:t>A.  </a:t>
            </a:r>
            <a:r>
              <a:rPr lang="en-US" sz="1400" i="1" u="sng" dirty="0" smtClean="0"/>
              <a:t>Background</a:t>
            </a:r>
            <a:r>
              <a:rPr lang="en-US" sz="1400" i="1" u="sng" dirty="0"/>
              <a:t>:</a:t>
            </a:r>
            <a:r>
              <a:rPr lang="en-US" sz="1400" i="1" dirty="0"/>
              <a:t> </a:t>
            </a:r>
            <a:r>
              <a:rPr lang="en-US" sz="1400" dirty="0" smtClean="0"/>
              <a:t>Holly Chris Lewis </a:t>
            </a:r>
            <a:r>
              <a:rPr lang="en-US" sz="1400" dirty="0"/>
              <a:t>introduces </a:t>
            </a:r>
            <a:r>
              <a:rPr lang="en-US" sz="1400" dirty="0" smtClean="0"/>
              <a:t>Georgia State Rep. Park Cannon (D-Atlanta) to deliver the welcome address. Back lot of Peaceful Clouds Smoke Shop, adjacent to Our Lady of Lourdes Catholic Church, Old Fourth Ward, Atlanta. </a:t>
            </a:r>
            <a:endParaRPr lang="en-US" sz="1400" dirty="0"/>
          </a:p>
          <a:p>
            <a:pPr algn="just"/>
            <a:r>
              <a:rPr lang="en-US" sz="1400" i="1" u="sng" dirty="0" err="1" smtClean="0"/>
              <a:t>Midground</a:t>
            </a:r>
            <a:r>
              <a:rPr lang="en-US" sz="1400" u="sng" dirty="0" smtClean="0"/>
              <a:t>:</a:t>
            </a:r>
            <a:r>
              <a:rPr lang="en-US" sz="1400" dirty="0" smtClean="0"/>
              <a:t> Emory immunology PhD Candidate Lisa Mills manages the Be-the-Match cheek swab donation station. </a:t>
            </a:r>
          </a:p>
          <a:p>
            <a:pPr algn="just"/>
            <a:r>
              <a:rPr lang="en-US" sz="1400" i="1" u="sng" dirty="0" smtClean="0"/>
              <a:t>Foreground</a:t>
            </a:r>
            <a:r>
              <a:rPr lang="en-US" sz="1400" u="sng" dirty="0" smtClean="0"/>
              <a:t>:</a:t>
            </a:r>
            <a:r>
              <a:rPr lang="en-US" sz="1400" dirty="0" smtClean="0"/>
              <a:t> Two patients cured of sickle cell by the Emory marrow transplantation teams speak with representatives of the Atlanta Chapter for the National Association for the Advancement of Colored People. </a:t>
            </a:r>
          </a:p>
          <a:p>
            <a:pPr marL="342900" indent="-342900" algn="just">
              <a:buAutoNum type="alphaUcPeriod"/>
            </a:pPr>
            <a:endParaRPr lang="en-US" sz="1400" dirty="0" smtClean="0"/>
          </a:p>
          <a:p>
            <a:pPr algn="just"/>
            <a:r>
              <a:rPr lang="en-US" sz="1400" dirty="0" smtClean="0"/>
              <a:t>B.  Sickle &amp; Flow featured speeches by sickle cell patients, clinicians and scientists, interspersed with live music performances. In this photograph at the Sound Table on Edgewood Avenue, Dr. Margo Rollins (Children’s Healthcare of Atlanta, Pediatric Hematology/Oncology, Blood Banking/Transfusion Medicine) addresses the crowd, sharing her personal experiences treating sickle cell patients in Atlanta, emphasizing the importance of stem cell donation. </a:t>
            </a:r>
          </a:p>
          <a:p>
            <a:r>
              <a:rPr lang="en-US" sz="1200" dirty="0"/>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7388" y="6837567"/>
            <a:ext cx="4052094" cy="3039071"/>
          </a:xfrm>
          <a:prstGeom prst="rect">
            <a:avLst/>
          </a:prstGeom>
        </p:spPr>
      </p:pic>
      <p:sp>
        <p:nvSpPr>
          <p:cNvPr id="12" name="TextBox 11"/>
          <p:cNvSpPr txBox="1"/>
          <p:nvPr/>
        </p:nvSpPr>
        <p:spPr>
          <a:xfrm>
            <a:off x="837017" y="3855808"/>
            <a:ext cx="376578" cy="369332"/>
          </a:xfrm>
          <a:prstGeom prst="rect">
            <a:avLst/>
          </a:prstGeom>
          <a:noFill/>
        </p:spPr>
        <p:txBody>
          <a:bodyPr wrap="none" rtlCol="0">
            <a:spAutoFit/>
          </a:bodyPr>
          <a:lstStyle/>
          <a:p>
            <a:r>
              <a:rPr lang="en-US" dirty="0" smtClean="0"/>
              <a:t>A.</a:t>
            </a:r>
            <a:endParaRPr lang="en-US" dirty="0"/>
          </a:p>
        </p:txBody>
      </p:sp>
      <p:sp>
        <p:nvSpPr>
          <p:cNvPr id="13" name="TextBox 12"/>
          <p:cNvSpPr txBox="1"/>
          <p:nvPr/>
        </p:nvSpPr>
        <p:spPr>
          <a:xfrm>
            <a:off x="846187" y="6837567"/>
            <a:ext cx="367408" cy="369332"/>
          </a:xfrm>
          <a:prstGeom prst="rect">
            <a:avLst/>
          </a:prstGeom>
          <a:noFill/>
        </p:spPr>
        <p:txBody>
          <a:bodyPr wrap="none" rtlCol="0">
            <a:spAutoFit/>
          </a:bodyPr>
          <a:lstStyle/>
          <a:p>
            <a:r>
              <a:rPr lang="en-US" dirty="0" smtClean="0"/>
              <a:t>B.</a:t>
            </a:r>
            <a:endParaRPr lang="en-US" dirty="0"/>
          </a:p>
        </p:txBody>
      </p:sp>
    </p:spTree>
    <p:extLst>
      <p:ext uri="{BB962C8B-B14F-4D97-AF65-F5344CB8AC3E}">
        <p14:creationId xmlns:p14="http://schemas.microsoft.com/office/powerpoint/2010/main" val="6501176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0860" y="788895"/>
            <a:ext cx="7319010" cy="646331"/>
          </a:xfrm>
          <a:prstGeom prst="rect">
            <a:avLst/>
          </a:prstGeom>
          <a:noFill/>
        </p:spPr>
        <p:txBody>
          <a:bodyPr wrap="square" rtlCol="0">
            <a:spAutoFit/>
          </a:bodyPr>
          <a:lstStyle/>
          <a:p>
            <a:r>
              <a:rPr lang="en-US" b="1" u="sng" dirty="0" smtClean="0"/>
              <a:t>Chapter 5: Figure 1: MSC </a:t>
            </a:r>
            <a:r>
              <a:rPr lang="en-US" b="1" u="sng" dirty="0"/>
              <a:t>CM maintains in vitro ASC survival, but is abrogated by lipid-disruption</a:t>
            </a:r>
          </a:p>
        </p:txBody>
      </p:sp>
      <p:pic>
        <p:nvPicPr>
          <p:cNvPr id="2" name="Picture 1"/>
          <p:cNvPicPr>
            <a:picLocks noChangeAspect="1"/>
          </p:cNvPicPr>
          <p:nvPr/>
        </p:nvPicPr>
        <p:blipFill>
          <a:blip r:embed="rId3"/>
          <a:stretch>
            <a:fillRect/>
          </a:stretch>
        </p:blipFill>
        <p:spPr>
          <a:xfrm>
            <a:off x="839451" y="3836258"/>
            <a:ext cx="3306535" cy="1703601"/>
          </a:xfrm>
          <a:prstGeom prst="rect">
            <a:avLst/>
          </a:prstGeom>
        </p:spPr>
      </p:pic>
      <p:sp>
        <p:nvSpPr>
          <p:cNvPr id="9" name="TextBox 8"/>
          <p:cNvSpPr txBox="1"/>
          <p:nvPr/>
        </p:nvSpPr>
        <p:spPr>
          <a:xfrm>
            <a:off x="4630949" y="3725439"/>
            <a:ext cx="309700" cy="275460"/>
          </a:xfrm>
          <a:prstGeom prst="rect">
            <a:avLst/>
          </a:prstGeom>
          <a:noFill/>
        </p:spPr>
        <p:txBody>
          <a:bodyPr wrap="none" rtlCol="0">
            <a:spAutoFit/>
          </a:bodyPr>
          <a:lstStyle/>
          <a:p>
            <a:r>
              <a:rPr lang="en-US" sz="1190" b="1" dirty="0"/>
              <a:t>B.</a:t>
            </a:r>
          </a:p>
        </p:txBody>
      </p:sp>
      <p:sp>
        <p:nvSpPr>
          <p:cNvPr id="13" name="TextBox 12"/>
          <p:cNvSpPr txBox="1"/>
          <p:nvPr/>
        </p:nvSpPr>
        <p:spPr>
          <a:xfrm>
            <a:off x="5571049" y="4832546"/>
            <a:ext cx="1301959" cy="249299"/>
          </a:xfrm>
          <a:prstGeom prst="rect">
            <a:avLst/>
          </a:prstGeom>
          <a:noFill/>
        </p:spPr>
        <p:txBody>
          <a:bodyPr wrap="none" rtlCol="0">
            <a:spAutoFit/>
          </a:bodyPr>
          <a:lstStyle/>
          <a:p>
            <a:r>
              <a:rPr lang="en-US" sz="1020" dirty="0"/>
              <a:t>CM (</a:t>
            </a:r>
            <a:r>
              <a:rPr lang="en-US" sz="1020" dirty="0" err="1"/>
              <a:t>Irr</a:t>
            </a:r>
            <a:r>
              <a:rPr lang="en-US" sz="1020" dirty="0"/>
              <a:t>) +</a:t>
            </a:r>
            <a:r>
              <a:rPr lang="en-US" sz="1020" dirty="0" err="1"/>
              <a:t>Cleanascite</a:t>
            </a:r>
            <a:endParaRPr lang="en-US" sz="1020" dirty="0"/>
          </a:p>
        </p:txBody>
      </p:sp>
      <p:sp>
        <p:nvSpPr>
          <p:cNvPr id="14" name="TextBox 13"/>
          <p:cNvSpPr txBox="1"/>
          <p:nvPr/>
        </p:nvSpPr>
        <p:spPr>
          <a:xfrm>
            <a:off x="5596727" y="4314836"/>
            <a:ext cx="599844" cy="249299"/>
          </a:xfrm>
          <a:prstGeom prst="rect">
            <a:avLst/>
          </a:prstGeom>
          <a:noFill/>
        </p:spPr>
        <p:txBody>
          <a:bodyPr wrap="none" rtlCol="0">
            <a:spAutoFit/>
          </a:bodyPr>
          <a:lstStyle/>
          <a:p>
            <a:r>
              <a:rPr lang="en-US" sz="1020" dirty="0"/>
              <a:t>CM (</a:t>
            </a:r>
            <a:r>
              <a:rPr lang="en-US" sz="1020" dirty="0" err="1"/>
              <a:t>Irr</a:t>
            </a:r>
            <a:r>
              <a:rPr lang="en-US" sz="1020" dirty="0"/>
              <a:t>)</a:t>
            </a:r>
          </a:p>
        </p:txBody>
      </p:sp>
      <p:sp>
        <p:nvSpPr>
          <p:cNvPr id="15" name="TextBox 14"/>
          <p:cNvSpPr txBox="1"/>
          <p:nvPr/>
        </p:nvSpPr>
        <p:spPr>
          <a:xfrm>
            <a:off x="5583313" y="5332922"/>
            <a:ext cx="886781" cy="249299"/>
          </a:xfrm>
          <a:prstGeom prst="rect">
            <a:avLst/>
          </a:prstGeom>
          <a:noFill/>
        </p:spPr>
        <p:txBody>
          <a:bodyPr wrap="none" rtlCol="0">
            <a:spAutoFit/>
          </a:bodyPr>
          <a:lstStyle/>
          <a:p>
            <a:r>
              <a:rPr lang="en-US" sz="1020" dirty="0"/>
              <a:t>Vehicle (R10)</a:t>
            </a:r>
          </a:p>
        </p:txBody>
      </p:sp>
      <p:sp>
        <p:nvSpPr>
          <p:cNvPr id="16" name="TextBox 15"/>
          <p:cNvSpPr txBox="1"/>
          <p:nvPr/>
        </p:nvSpPr>
        <p:spPr>
          <a:xfrm>
            <a:off x="5246371" y="3770965"/>
            <a:ext cx="2116285" cy="275460"/>
          </a:xfrm>
          <a:prstGeom prst="rect">
            <a:avLst/>
          </a:prstGeom>
          <a:noFill/>
        </p:spPr>
        <p:txBody>
          <a:bodyPr wrap="none" rtlCol="0">
            <a:spAutoFit/>
          </a:bodyPr>
          <a:lstStyle/>
          <a:p>
            <a:r>
              <a:rPr lang="en-US" sz="1190" b="1" dirty="0"/>
              <a:t>Representative ELISPOTs, t=3d</a:t>
            </a:r>
          </a:p>
        </p:txBody>
      </p:sp>
      <p:sp>
        <p:nvSpPr>
          <p:cNvPr id="18" name="TextBox 17"/>
          <p:cNvSpPr txBox="1"/>
          <p:nvPr/>
        </p:nvSpPr>
        <p:spPr>
          <a:xfrm>
            <a:off x="392002" y="3729124"/>
            <a:ext cx="317716" cy="275460"/>
          </a:xfrm>
          <a:prstGeom prst="rect">
            <a:avLst/>
          </a:prstGeom>
          <a:noFill/>
        </p:spPr>
        <p:txBody>
          <a:bodyPr wrap="none" rtlCol="0">
            <a:spAutoFit/>
          </a:bodyPr>
          <a:lstStyle/>
          <a:p>
            <a:r>
              <a:rPr lang="en-US" sz="1190" b="1" dirty="0"/>
              <a:t>A.</a:t>
            </a:r>
          </a:p>
        </p:txBody>
      </p:sp>
      <p:sp>
        <p:nvSpPr>
          <p:cNvPr id="4" name="Rectangle 3"/>
          <p:cNvSpPr/>
          <p:nvPr/>
        </p:nvSpPr>
        <p:spPr>
          <a:xfrm>
            <a:off x="129540" y="6038482"/>
            <a:ext cx="7448550" cy="1348061"/>
          </a:xfrm>
          <a:prstGeom prst="rect">
            <a:avLst/>
          </a:prstGeom>
        </p:spPr>
        <p:txBody>
          <a:bodyPr wrap="square">
            <a:spAutoFit/>
          </a:bodyPr>
          <a:lstStyle/>
          <a:p>
            <a:pPr marL="194310" indent="-194310" algn="just">
              <a:buAutoNum type="alphaUcPeriod"/>
              <a:defRPr/>
            </a:pPr>
            <a:r>
              <a:rPr lang="en-US" sz="1020" kern="0" dirty="0">
                <a:solidFill>
                  <a:prstClr val="black"/>
                </a:solidFill>
                <a:latin typeface="Calibri" charset="0"/>
                <a:ea typeface="Calibri" charset="0"/>
                <a:cs typeface="Calibri" charset="0"/>
              </a:rPr>
              <a:t>Healthy, freshly-sorted blood ASCs were cultured in RPMI + 10 %FCS (R10, or Vehicle), Conditioned medium (CM) from MSC cultures, or MSC CM that had been pre-treated with the lipid disrupting agent </a:t>
            </a:r>
            <a:r>
              <a:rPr lang="en-US" sz="1020" kern="0" dirty="0" err="1">
                <a:solidFill>
                  <a:prstClr val="black"/>
                </a:solidFill>
                <a:latin typeface="Calibri" charset="0"/>
                <a:ea typeface="Calibri" charset="0"/>
                <a:cs typeface="Calibri" charset="0"/>
              </a:rPr>
              <a:t>Cleanascite</a:t>
            </a:r>
            <a:r>
              <a:rPr lang="en-US" sz="1020" kern="0" dirty="0">
                <a:solidFill>
                  <a:prstClr val="black"/>
                </a:solidFill>
                <a:latin typeface="Calibri" charset="0"/>
                <a:ea typeface="Calibri" charset="0"/>
                <a:cs typeface="Calibri" charset="0"/>
              </a:rPr>
              <a:t>. Each condition was set with the same ASC input cell number (approx. 2,000). Cells were harvested at days 0, 1, 3, and 7 post-culture and the frequency of IgG-secreting ASCs were measured by ELISPOT and normalized to Day 0 (100%). A repeated-measures one-way ANOVA afforded a P-value of 0.02,indicating that the lipid disruption statistically abrogated the </a:t>
            </a:r>
            <a:r>
              <a:rPr lang="en-US" sz="1020" i="1" kern="0" dirty="0">
                <a:solidFill>
                  <a:prstClr val="black"/>
                </a:solidFill>
                <a:latin typeface="Calibri" charset="0"/>
                <a:ea typeface="Calibri" charset="0"/>
                <a:cs typeface="Calibri" charset="0"/>
              </a:rPr>
              <a:t>in vitro</a:t>
            </a:r>
            <a:r>
              <a:rPr lang="en-US" sz="1020" kern="0" dirty="0">
                <a:solidFill>
                  <a:prstClr val="black"/>
                </a:solidFill>
                <a:latin typeface="Calibri" charset="0"/>
                <a:ea typeface="Calibri" charset="0"/>
                <a:cs typeface="Calibri" charset="0"/>
              </a:rPr>
              <a:t> support to ASCs.</a:t>
            </a:r>
          </a:p>
          <a:p>
            <a:pPr marL="194310" indent="-194310" algn="just">
              <a:buAutoNum type="alphaUcPeriod"/>
              <a:defRPr/>
            </a:pPr>
            <a:endParaRPr lang="en-US" sz="1020" kern="0" dirty="0">
              <a:solidFill>
                <a:prstClr val="black"/>
              </a:solidFill>
              <a:latin typeface="Calibri" charset="0"/>
              <a:ea typeface="Calibri" charset="0"/>
              <a:cs typeface="Calibri" charset="0"/>
            </a:endParaRPr>
          </a:p>
          <a:p>
            <a:pPr marL="194310" indent="-194310" algn="just">
              <a:buAutoNum type="alphaUcPeriod"/>
              <a:defRPr/>
            </a:pPr>
            <a:endParaRPr lang="en-US" sz="1020" kern="0" dirty="0">
              <a:solidFill>
                <a:prstClr val="black"/>
              </a:solidFill>
              <a:latin typeface="Calibri" charset="0"/>
              <a:ea typeface="Calibri" charset="0"/>
              <a:cs typeface="Calibri" charset="0"/>
            </a:endParaRPr>
          </a:p>
          <a:p>
            <a:pPr marL="194310" indent="-194310" algn="just">
              <a:buAutoNum type="alphaUcPeriod"/>
              <a:defRPr/>
            </a:pPr>
            <a:r>
              <a:rPr lang="en-US" sz="1020" kern="0" dirty="0">
                <a:solidFill>
                  <a:prstClr val="black"/>
                </a:solidFill>
                <a:latin typeface="Calibri" charset="0"/>
                <a:ea typeface="Calibri" charset="0"/>
                <a:cs typeface="Calibri" charset="0"/>
              </a:rPr>
              <a:t>Representative photomicrographs of the wells from ELISPOT experiments in panel A.</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8420" y="4716575"/>
            <a:ext cx="578306" cy="45897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2672" y="5248502"/>
            <a:ext cx="495691" cy="51405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0060" y="4194723"/>
            <a:ext cx="596666" cy="468153"/>
          </a:xfrm>
          <a:prstGeom prst="rect">
            <a:avLst/>
          </a:prstGeom>
        </p:spPr>
      </p:pic>
    </p:spTree>
    <p:extLst>
      <p:ext uri="{BB962C8B-B14F-4D97-AF65-F5344CB8AC3E}">
        <p14:creationId xmlns:p14="http://schemas.microsoft.com/office/powerpoint/2010/main" val="1332065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93095" y="3194744"/>
            <a:ext cx="3562350" cy="2327465"/>
          </a:xfrm>
          <a:prstGeom prst="rect">
            <a:avLst/>
          </a:prstGeom>
        </p:spPr>
      </p:pic>
      <p:sp>
        <p:nvSpPr>
          <p:cNvPr id="16" name="TextBox 15"/>
          <p:cNvSpPr txBox="1"/>
          <p:nvPr/>
        </p:nvSpPr>
        <p:spPr>
          <a:xfrm>
            <a:off x="524374" y="3194975"/>
            <a:ext cx="1848583" cy="223138"/>
          </a:xfrm>
          <a:prstGeom prst="rect">
            <a:avLst/>
          </a:prstGeom>
          <a:noFill/>
        </p:spPr>
        <p:txBody>
          <a:bodyPr wrap="none" rtlCol="0">
            <a:spAutoFit/>
          </a:bodyPr>
          <a:lstStyle/>
          <a:p>
            <a:r>
              <a:rPr lang="en-US" sz="850" b="1" dirty="0"/>
              <a:t>Exosomes from Non-Irradiated MSCs</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 y="3409950"/>
            <a:ext cx="1955034" cy="1955034"/>
          </a:xfrm>
          <a:prstGeom prst="rect">
            <a:avLst/>
          </a:prstGeom>
        </p:spPr>
      </p:pic>
      <p:grpSp>
        <p:nvGrpSpPr>
          <p:cNvPr id="2" name="Group 1"/>
          <p:cNvGrpSpPr/>
          <p:nvPr/>
        </p:nvGrpSpPr>
        <p:grpSpPr>
          <a:xfrm>
            <a:off x="457012" y="5041862"/>
            <a:ext cx="194310" cy="122206"/>
            <a:chOff x="1675314" y="3836851"/>
            <a:chExt cx="352425" cy="143772"/>
          </a:xfrm>
        </p:grpSpPr>
        <p:cxnSp>
          <p:nvCxnSpPr>
            <p:cNvPr id="9" name="Straight Connector 8"/>
            <p:cNvCxnSpPr/>
            <p:nvPr/>
          </p:nvCxnSpPr>
          <p:spPr>
            <a:xfrm>
              <a:off x="1692275" y="3903975"/>
              <a:ext cx="321009" cy="4194"/>
            </a:xfrm>
            <a:prstGeom prst="line">
              <a:avLst/>
            </a:prstGeom>
            <a:ln w="28575">
              <a:solidFill>
                <a:srgbClr val="FF85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027739" y="3836851"/>
              <a:ext cx="0" cy="140597"/>
            </a:xfrm>
            <a:prstGeom prst="line">
              <a:avLst/>
            </a:prstGeom>
            <a:ln w="28575">
              <a:solidFill>
                <a:srgbClr val="FF85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675314" y="3840026"/>
              <a:ext cx="0" cy="140597"/>
            </a:xfrm>
            <a:prstGeom prst="line">
              <a:avLst/>
            </a:prstGeom>
            <a:ln w="28575">
              <a:solidFill>
                <a:srgbClr val="FF85FF"/>
              </a:solidFill>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430024" y="5219891"/>
            <a:ext cx="259080" cy="86448"/>
          </a:xfrm>
          <a:prstGeom prst="rect">
            <a:avLst/>
          </a:prstGeom>
          <a:solidFill>
            <a:schemeClr val="bg1"/>
          </a:solidFill>
          <a:ln w="19050">
            <a:solidFill>
              <a:srgbClr val="FF8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28" name="TextBox 27"/>
          <p:cNvSpPr txBox="1"/>
          <p:nvPr/>
        </p:nvSpPr>
        <p:spPr>
          <a:xfrm>
            <a:off x="385947" y="5185469"/>
            <a:ext cx="514810" cy="170816"/>
          </a:xfrm>
          <a:prstGeom prst="rect">
            <a:avLst/>
          </a:prstGeom>
          <a:noFill/>
          <a:ln>
            <a:noFill/>
          </a:ln>
        </p:spPr>
        <p:txBody>
          <a:bodyPr wrap="square" rtlCol="0">
            <a:spAutoFit/>
          </a:bodyPr>
          <a:lstStyle/>
          <a:p>
            <a:r>
              <a:rPr lang="en-US" sz="510" b="1" i="1" dirty="0">
                <a:solidFill>
                  <a:srgbClr val="FF85FF"/>
                </a:solidFill>
              </a:rPr>
              <a:t>200 nm</a:t>
            </a:r>
          </a:p>
        </p:txBody>
      </p:sp>
      <p:sp>
        <p:nvSpPr>
          <p:cNvPr id="40" name="Oval 39"/>
          <p:cNvSpPr/>
          <p:nvPr/>
        </p:nvSpPr>
        <p:spPr>
          <a:xfrm>
            <a:off x="956184" y="3661016"/>
            <a:ext cx="173652" cy="163308"/>
          </a:xfrm>
          <a:prstGeom prst="ellipse">
            <a:avLst/>
          </a:prstGeom>
          <a:noFill/>
          <a:ln>
            <a:solidFill>
              <a:srgbClr val="00FA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 name="TextBox 3"/>
          <p:cNvSpPr txBox="1"/>
          <p:nvPr/>
        </p:nvSpPr>
        <p:spPr>
          <a:xfrm>
            <a:off x="199836" y="5747826"/>
            <a:ext cx="7513320" cy="1975926"/>
          </a:xfrm>
          <a:prstGeom prst="rect">
            <a:avLst/>
          </a:prstGeom>
          <a:noFill/>
        </p:spPr>
        <p:txBody>
          <a:bodyPr wrap="square" rtlCol="0">
            <a:spAutoFit/>
          </a:bodyPr>
          <a:lstStyle/>
          <a:p>
            <a:pPr algn="just"/>
            <a:endParaRPr lang="en-US" sz="1190" b="1" dirty="0"/>
          </a:p>
          <a:p>
            <a:pPr algn="just"/>
            <a:r>
              <a:rPr lang="en-US" sz="1105" dirty="0"/>
              <a:t>A-B.  Negative-staining electron microscopy was performed on </a:t>
            </a:r>
            <a:r>
              <a:rPr lang="en-US" sz="1105" dirty="0" err="1"/>
              <a:t>exosomal</a:t>
            </a:r>
            <a:r>
              <a:rPr lang="en-US" sz="1105" dirty="0"/>
              <a:t> fractions isolated from Irradiated or Non-Irradiated MSCs. Imaging was performed using uranyl-oxalate negative staining and observed using a JEOL Transmission electron microscope. Twelve grids were prepared and imaged by a trained microscopist who was blinded to the samples’ radiation-treatment-status. Scale bar indicates 200 nm. Exosomes are 50 to 100 nm in size, and two such putative vesicles are indicated by green dashed lines. </a:t>
            </a:r>
          </a:p>
          <a:p>
            <a:pPr algn="just"/>
            <a:endParaRPr lang="en-US" sz="1105" dirty="0"/>
          </a:p>
          <a:p>
            <a:pPr algn="just"/>
            <a:r>
              <a:rPr lang="en-US" sz="1105" dirty="0"/>
              <a:t>C.  Two technicians were trained on what 50-100nm vesicles should look like via electron microscopy, and blinded to radiation-treatment status.  They enumerated the number of 50-100nm vesicles that could be appreciated on all twelve of the TEM grids, which were shown to the observer in a randomized sequence. A Mann-Whitney test (employed due to the counted nature of integer-based data) afforded a test statistic of 0.015.</a:t>
            </a:r>
          </a:p>
        </p:txBody>
      </p:sp>
      <p:pic>
        <p:nvPicPr>
          <p:cNvPr id="29" name="A4_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06356" y="3410073"/>
            <a:ext cx="1967209" cy="1967209"/>
          </a:xfrm>
          <a:prstGeom prst="rect">
            <a:avLst/>
          </a:prstGeom>
        </p:spPr>
      </p:pic>
      <p:sp>
        <p:nvSpPr>
          <p:cNvPr id="30" name="TextBox 29"/>
          <p:cNvSpPr txBox="1"/>
          <p:nvPr/>
        </p:nvSpPr>
        <p:spPr>
          <a:xfrm>
            <a:off x="2849377" y="3194974"/>
            <a:ext cx="1625766" cy="223138"/>
          </a:xfrm>
          <a:prstGeom prst="rect">
            <a:avLst/>
          </a:prstGeom>
          <a:noFill/>
        </p:spPr>
        <p:txBody>
          <a:bodyPr wrap="none" rtlCol="0">
            <a:spAutoFit/>
          </a:bodyPr>
          <a:lstStyle/>
          <a:p>
            <a:r>
              <a:rPr lang="en-US" sz="850" b="1" dirty="0"/>
              <a:t>Exosomes from Irradiated MSCs</a:t>
            </a:r>
          </a:p>
        </p:txBody>
      </p:sp>
      <p:grpSp>
        <p:nvGrpSpPr>
          <p:cNvPr id="31" name="Group 30"/>
          <p:cNvGrpSpPr/>
          <p:nvPr/>
        </p:nvGrpSpPr>
        <p:grpSpPr>
          <a:xfrm>
            <a:off x="2694212" y="5062834"/>
            <a:ext cx="194310" cy="122206"/>
            <a:chOff x="1675314" y="3836851"/>
            <a:chExt cx="352425" cy="143772"/>
          </a:xfrm>
        </p:grpSpPr>
        <p:cxnSp>
          <p:nvCxnSpPr>
            <p:cNvPr id="32" name="Straight Connector 31"/>
            <p:cNvCxnSpPr/>
            <p:nvPr/>
          </p:nvCxnSpPr>
          <p:spPr>
            <a:xfrm>
              <a:off x="1692275" y="3903975"/>
              <a:ext cx="321009" cy="4194"/>
            </a:xfrm>
            <a:prstGeom prst="line">
              <a:avLst/>
            </a:prstGeom>
            <a:ln w="28575">
              <a:solidFill>
                <a:srgbClr val="FF85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027739" y="3836851"/>
              <a:ext cx="0" cy="140597"/>
            </a:xfrm>
            <a:prstGeom prst="line">
              <a:avLst/>
            </a:prstGeom>
            <a:ln w="28575">
              <a:solidFill>
                <a:srgbClr val="FF85F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675314" y="3840026"/>
              <a:ext cx="0" cy="140597"/>
            </a:xfrm>
            <a:prstGeom prst="line">
              <a:avLst/>
            </a:prstGeom>
            <a:ln w="28575">
              <a:solidFill>
                <a:srgbClr val="FF85FF"/>
              </a:solidFill>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2667224" y="5240863"/>
            <a:ext cx="259080" cy="86448"/>
          </a:xfrm>
          <a:prstGeom prst="rect">
            <a:avLst/>
          </a:prstGeom>
          <a:solidFill>
            <a:schemeClr val="bg1"/>
          </a:solidFill>
          <a:ln w="19050">
            <a:solidFill>
              <a:srgbClr val="FF8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4" name="TextBox 43"/>
          <p:cNvSpPr txBox="1"/>
          <p:nvPr/>
        </p:nvSpPr>
        <p:spPr>
          <a:xfrm>
            <a:off x="2623147" y="5206441"/>
            <a:ext cx="514810" cy="170816"/>
          </a:xfrm>
          <a:prstGeom prst="rect">
            <a:avLst/>
          </a:prstGeom>
          <a:noFill/>
          <a:ln>
            <a:noFill/>
          </a:ln>
        </p:spPr>
        <p:txBody>
          <a:bodyPr wrap="square" rtlCol="0">
            <a:spAutoFit/>
          </a:bodyPr>
          <a:lstStyle/>
          <a:p>
            <a:r>
              <a:rPr lang="en-US" sz="510" b="1" i="1" dirty="0">
                <a:solidFill>
                  <a:srgbClr val="FF85FF"/>
                </a:solidFill>
              </a:rPr>
              <a:t>200 nm</a:t>
            </a:r>
          </a:p>
        </p:txBody>
      </p:sp>
      <p:sp>
        <p:nvSpPr>
          <p:cNvPr id="45" name="Oval 44"/>
          <p:cNvSpPr/>
          <p:nvPr/>
        </p:nvSpPr>
        <p:spPr>
          <a:xfrm>
            <a:off x="4013214" y="4104309"/>
            <a:ext cx="173652" cy="163308"/>
          </a:xfrm>
          <a:prstGeom prst="ellipse">
            <a:avLst/>
          </a:prstGeom>
          <a:noFill/>
          <a:ln>
            <a:solidFill>
              <a:srgbClr val="00FA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7" name="Rectangle 46"/>
          <p:cNvSpPr/>
          <p:nvPr/>
        </p:nvSpPr>
        <p:spPr>
          <a:xfrm>
            <a:off x="4975135" y="3113384"/>
            <a:ext cx="2376810" cy="322989"/>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9" name="Rectangle 48"/>
          <p:cNvSpPr/>
          <p:nvPr/>
        </p:nvSpPr>
        <p:spPr>
          <a:xfrm flipH="1" flipV="1">
            <a:off x="4728211" y="3565912"/>
            <a:ext cx="246924" cy="1956298"/>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8" name="TextBox 47"/>
          <p:cNvSpPr txBox="1"/>
          <p:nvPr/>
        </p:nvSpPr>
        <p:spPr>
          <a:xfrm rot="16200000">
            <a:off x="4434067" y="4323687"/>
            <a:ext cx="960519" cy="249299"/>
          </a:xfrm>
          <a:prstGeom prst="rect">
            <a:avLst/>
          </a:prstGeom>
          <a:noFill/>
        </p:spPr>
        <p:txBody>
          <a:bodyPr wrap="none" rtlCol="0">
            <a:spAutoFit/>
          </a:bodyPr>
          <a:lstStyle/>
          <a:p>
            <a:r>
              <a:rPr lang="en-US" sz="1020" b="1" dirty="0"/>
              <a:t>Count per HPF</a:t>
            </a:r>
          </a:p>
        </p:txBody>
      </p:sp>
      <p:sp>
        <p:nvSpPr>
          <p:cNvPr id="46" name="TextBox 45"/>
          <p:cNvSpPr txBox="1"/>
          <p:nvPr/>
        </p:nvSpPr>
        <p:spPr>
          <a:xfrm>
            <a:off x="5189090" y="3194745"/>
            <a:ext cx="1792478" cy="249299"/>
          </a:xfrm>
          <a:prstGeom prst="rect">
            <a:avLst/>
          </a:prstGeom>
          <a:noFill/>
        </p:spPr>
        <p:txBody>
          <a:bodyPr wrap="none" rtlCol="0">
            <a:spAutoFit/>
          </a:bodyPr>
          <a:lstStyle/>
          <a:p>
            <a:r>
              <a:rPr lang="en-US" sz="1020" b="1" dirty="0"/>
              <a:t>Number of 50-100nm vesicles</a:t>
            </a:r>
          </a:p>
        </p:txBody>
      </p:sp>
      <p:sp>
        <p:nvSpPr>
          <p:cNvPr id="35" name="TextBox 34"/>
          <p:cNvSpPr txBox="1"/>
          <p:nvPr/>
        </p:nvSpPr>
        <p:spPr>
          <a:xfrm>
            <a:off x="203338" y="648603"/>
            <a:ext cx="7378254" cy="646331"/>
          </a:xfrm>
          <a:prstGeom prst="rect">
            <a:avLst/>
          </a:prstGeom>
          <a:noFill/>
        </p:spPr>
        <p:txBody>
          <a:bodyPr wrap="square" rtlCol="0">
            <a:spAutoFit/>
          </a:bodyPr>
          <a:lstStyle/>
          <a:p>
            <a:r>
              <a:rPr lang="en-US" b="1" u="sng" dirty="0" smtClean="0"/>
              <a:t>Chapter 5: Figure </a:t>
            </a:r>
            <a:r>
              <a:rPr lang="en-US" b="1" u="sng" dirty="0"/>
              <a:t>2. </a:t>
            </a:r>
            <a:r>
              <a:rPr lang="en-US" b="1" u="sng" dirty="0" smtClean="0"/>
              <a:t>Electron </a:t>
            </a:r>
            <a:r>
              <a:rPr lang="en-US" b="1" u="sng" dirty="0"/>
              <a:t>microscopy shows CM from irradiated MSCs contains a greater number of exosome-sized extracellular vesicles</a:t>
            </a:r>
          </a:p>
        </p:txBody>
      </p:sp>
      <p:sp>
        <p:nvSpPr>
          <p:cNvPr id="5" name="TextBox 4"/>
          <p:cNvSpPr txBox="1"/>
          <p:nvPr/>
        </p:nvSpPr>
        <p:spPr>
          <a:xfrm>
            <a:off x="79736" y="3163124"/>
            <a:ext cx="277640" cy="275460"/>
          </a:xfrm>
          <a:prstGeom prst="rect">
            <a:avLst/>
          </a:prstGeom>
          <a:noFill/>
        </p:spPr>
        <p:txBody>
          <a:bodyPr wrap="none" rtlCol="0">
            <a:spAutoFit/>
          </a:bodyPr>
          <a:lstStyle/>
          <a:p>
            <a:r>
              <a:rPr lang="en-US" sz="1190" b="1" dirty="0"/>
              <a:t>A</a:t>
            </a:r>
          </a:p>
        </p:txBody>
      </p:sp>
      <p:sp>
        <p:nvSpPr>
          <p:cNvPr id="6" name="TextBox 5"/>
          <p:cNvSpPr txBox="1"/>
          <p:nvPr/>
        </p:nvSpPr>
        <p:spPr>
          <a:xfrm>
            <a:off x="2436206" y="3126970"/>
            <a:ext cx="269626" cy="275460"/>
          </a:xfrm>
          <a:prstGeom prst="rect">
            <a:avLst/>
          </a:prstGeom>
          <a:noFill/>
        </p:spPr>
        <p:txBody>
          <a:bodyPr wrap="none" rtlCol="0">
            <a:spAutoFit/>
          </a:bodyPr>
          <a:lstStyle/>
          <a:p>
            <a:r>
              <a:rPr lang="en-US" sz="1190" b="1" dirty="0"/>
              <a:t>B</a:t>
            </a:r>
          </a:p>
        </p:txBody>
      </p:sp>
      <p:sp>
        <p:nvSpPr>
          <p:cNvPr id="7" name="TextBox 6"/>
          <p:cNvSpPr txBox="1"/>
          <p:nvPr/>
        </p:nvSpPr>
        <p:spPr>
          <a:xfrm>
            <a:off x="4728210" y="3135259"/>
            <a:ext cx="264816" cy="275460"/>
          </a:xfrm>
          <a:prstGeom prst="rect">
            <a:avLst/>
          </a:prstGeom>
          <a:noFill/>
        </p:spPr>
        <p:txBody>
          <a:bodyPr wrap="none" rtlCol="0">
            <a:spAutoFit/>
          </a:bodyPr>
          <a:lstStyle/>
          <a:p>
            <a:r>
              <a:rPr lang="en-US" sz="1190" b="1" dirty="0"/>
              <a:t>C</a:t>
            </a:r>
          </a:p>
        </p:txBody>
      </p:sp>
    </p:spTree>
    <p:extLst>
      <p:ext uri="{BB962C8B-B14F-4D97-AF65-F5344CB8AC3E}">
        <p14:creationId xmlns:p14="http://schemas.microsoft.com/office/powerpoint/2010/main" val="1906120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9"/>
                                        </p:tgtEl>
                                      </p:cBhvr>
                                    </p:cmd>
                                  </p:childTnLst>
                                </p:cTn>
                              </p:par>
                            </p:childTnLst>
                          </p:cTn>
                        </p:par>
                      </p:childTnLst>
                    </p:cTn>
                  </p:par>
                </p:childTnLst>
              </p:cTn>
              <p:nextCondLst>
                <p:cond evt="onClick" delay="0">
                  <p:tgtEl>
                    <p:spTgt spid="29"/>
                  </p:tgtEl>
                </p:cond>
              </p:nextCondLst>
            </p:seq>
            <p:video>
              <p:cMediaNode vol="80000">
                <p:cTn id="7" fill="hold" display="0">
                  <p:stCondLst>
                    <p:cond delay="indefinite"/>
                  </p:stCondLst>
                </p:cTn>
                <p:tgtEl>
                  <p:spTgt spid="29"/>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38" y="5321402"/>
            <a:ext cx="2525093" cy="2630076"/>
          </a:xfrm>
          <a:prstGeom prst="rect">
            <a:avLst/>
          </a:prstGeom>
        </p:spPr>
      </p:pic>
      <p:pic>
        <p:nvPicPr>
          <p:cNvPr id="91" name="Picture 9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890" y="3231812"/>
            <a:ext cx="2752734" cy="2043612"/>
          </a:xfrm>
          <a:prstGeom prst="rect">
            <a:avLst/>
          </a:prstGeom>
        </p:spPr>
      </p:pic>
      <p:sp>
        <p:nvSpPr>
          <p:cNvPr id="53" name="Rectangle 52"/>
          <p:cNvSpPr/>
          <p:nvPr/>
        </p:nvSpPr>
        <p:spPr>
          <a:xfrm>
            <a:off x="447626" y="5286031"/>
            <a:ext cx="7174688" cy="499972"/>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30" y="3215640"/>
            <a:ext cx="2045713" cy="1932433"/>
          </a:xfrm>
          <a:prstGeom prst="rect">
            <a:avLst/>
          </a:prstGeom>
        </p:spPr>
      </p:pic>
      <p:sp>
        <p:nvSpPr>
          <p:cNvPr id="12" name="Rectangle 11"/>
          <p:cNvSpPr/>
          <p:nvPr/>
        </p:nvSpPr>
        <p:spPr>
          <a:xfrm>
            <a:off x="793414" y="4792170"/>
            <a:ext cx="427482" cy="126757"/>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4" name="Rectangle 13"/>
          <p:cNvSpPr/>
          <p:nvPr/>
        </p:nvSpPr>
        <p:spPr>
          <a:xfrm>
            <a:off x="292818" y="5101129"/>
            <a:ext cx="7174688" cy="365269"/>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19" name="Group 18"/>
          <p:cNvGrpSpPr/>
          <p:nvPr/>
        </p:nvGrpSpPr>
        <p:grpSpPr>
          <a:xfrm>
            <a:off x="726025" y="4722211"/>
            <a:ext cx="656952" cy="292807"/>
            <a:chOff x="990600" y="3575144"/>
            <a:chExt cx="772885" cy="344479"/>
          </a:xfrm>
        </p:grpSpPr>
        <p:grpSp>
          <p:nvGrpSpPr>
            <p:cNvPr id="18" name="Group 17"/>
            <p:cNvGrpSpPr/>
            <p:nvPr/>
          </p:nvGrpSpPr>
          <p:grpSpPr>
            <a:xfrm>
              <a:off x="990600" y="3768987"/>
              <a:ext cx="652533" cy="150636"/>
              <a:chOff x="-1034165" y="3649679"/>
              <a:chExt cx="652533" cy="150636"/>
            </a:xfrm>
          </p:grpSpPr>
          <p:cxnSp>
            <p:nvCxnSpPr>
              <p:cNvPr id="7" name="Straight Connector 6"/>
              <p:cNvCxnSpPr/>
              <p:nvPr/>
            </p:nvCxnSpPr>
            <p:spPr>
              <a:xfrm>
                <a:off x="-1034165" y="3724214"/>
                <a:ext cx="649224" cy="0"/>
              </a:xfrm>
              <a:prstGeom prst="line">
                <a:avLst/>
              </a:prstGeom>
              <a:ln w="28575">
                <a:solidFill>
                  <a:srgbClr val="FF85F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81632" y="3659718"/>
                <a:ext cx="0" cy="140597"/>
              </a:xfrm>
              <a:prstGeom prst="line">
                <a:avLst/>
              </a:prstGeom>
              <a:ln w="28575">
                <a:solidFill>
                  <a:srgbClr val="FF85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034165" y="3649679"/>
                <a:ext cx="0" cy="140597"/>
              </a:xfrm>
              <a:prstGeom prst="line">
                <a:avLst/>
              </a:prstGeom>
              <a:ln w="28575">
                <a:solidFill>
                  <a:srgbClr val="FF85FF"/>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001485" y="3575144"/>
              <a:ext cx="762000" cy="324071"/>
            </a:xfrm>
            <a:prstGeom prst="rect">
              <a:avLst/>
            </a:prstGeom>
            <a:noFill/>
            <a:ln>
              <a:noFill/>
            </a:ln>
          </p:spPr>
          <p:txBody>
            <a:bodyPr wrap="square" rtlCol="0">
              <a:spAutoFit/>
            </a:bodyPr>
            <a:lstStyle/>
            <a:p>
              <a:r>
                <a:rPr lang="en-US" sz="1190" b="1" i="1" dirty="0">
                  <a:solidFill>
                    <a:srgbClr val="FF85FF"/>
                  </a:solidFill>
                </a:rPr>
                <a:t>50 nm</a:t>
              </a:r>
            </a:p>
          </p:txBody>
        </p:sp>
      </p:grpSp>
      <p:sp>
        <p:nvSpPr>
          <p:cNvPr id="48" name="TextBox 47"/>
          <p:cNvSpPr txBox="1"/>
          <p:nvPr/>
        </p:nvSpPr>
        <p:spPr>
          <a:xfrm>
            <a:off x="966487" y="5088448"/>
            <a:ext cx="1103187" cy="275460"/>
          </a:xfrm>
          <a:prstGeom prst="rect">
            <a:avLst/>
          </a:prstGeom>
          <a:noFill/>
        </p:spPr>
        <p:txBody>
          <a:bodyPr wrap="none" rtlCol="0">
            <a:spAutoFit/>
          </a:bodyPr>
          <a:lstStyle/>
          <a:p>
            <a:r>
              <a:rPr lang="en-US" sz="1190" dirty="0"/>
              <a:t>Non-Irradiated</a:t>
            </a:r>
          </a:p>
        </p:txBody>
      </p:sp>
      <p:sp>
        <p:nvSpPr>
          <p:cNvPr id="55" name="Rectangle 54"/>
          <p:cNvSpPr/>
          <p:nvPr/>
        </p:nvSpPr>
        <p:spPr>
          <a:xfrm>
            <a:off x="4871188" y="3211954"/>
            <a:ext cx="196933" cy="4171336"/>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7" name="Rectangle 56"/>
          <p:cNvSpPr/>
          <p:nvPr/>
        </p:nvSpPr>
        <p:spPr>
          <a:xfrm>
            <a:off x="7253078" y="3265941"/>
            <a:ext cx="196933" cy="4171336"/>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1" name="Rectangle 80"/>
          <p:cNvSpPr/>
          <p:nvPr/>
        </p:nvSpPr>
        <p:spPr>
          <a:xfrm>
            <a:off x="4762963" y="3149430"/>
            <a:ext cx="353093" cy="4235702"/>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92" name="Rectangle 91"/>
          <p:cNvSpPr/>
          <p:nvPr/>
        </p:nvSpPr>
        <p:spPr>
          <a:xfrm>
            <a:off x="4362431" y="3126908"/>
            <a:ext cx="484798" cy="4235702"/>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93" name="TextBox 92"/>
          <p:cNvSpPr txBox="1"/>
          <p:nvPr/>
        </p:nvSpPr>
        <p:spPr>
          <a:xfrm>
            <a:off x="3178307" y="5134791"/>
            <a:ext cx="798617" cy="275460"/>
          </a:xfrm>
          <a:prstGeom prst="rect">
            <a:avLst/>
          </a:prstGeom>
          <a:noFill/>
        </p:spPr>
        <p:txBody>
          <a:bodyPr wrap="none" rtlCol="0">
            <a:spAutoFit/>
          </a:bodyPr>
          <a:lstStyle/>
          <a:p>
            <a:r>
              <a:rPr lang="en-US" sz="1190" dirty="0"/>
              <a:t>Irradiated</a:t>
            </a:r>
          </a:p>
        </p:txBody>
      </p:sp>
      <p:sp>
        <p:nvSpPr>
          <p:cNvPr id="94" name="Rectangle 93"/>
          <p:cNvSpPr/>
          <p:nvPr/>
        </p:nvSpPr>
        <p:spPr>
          <a:xfrm>
            <a:off x="2929709" y="4807362"/>
            <a:ext cx="427482" cy="126757"/>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95" name="Group 94"/>
          <p:cNvGrpSpPr/>
          <p:nvPr/>
        </p:nvGrpSpPr>
        <p:grpSpPr>
          <a:xfrm>
            <a:off x="2862319" y="4737403"/>
            <a:ext cx="656952" cy="292807"/>
            <a:chOff x="990600" y="3575144"/>
            <a:chExt cx="772885" cy="344479"/>
          </a:xfrm>
        </p:grpSpPr>
        <p:grpSp>
          <p:nvGrpSpPr>
            <p:cNvPr id="96" name="Group 95"/>
            <p:cNvGrpSpPr/>
            <p:nvPr/>
          </p:nvGrpSpPr>
          <p:grpSpPr>
            <a:xfrm>
              <a:off x="990600" y="3768987"/>
              <a:ext cx="652533" cy="150636"/>
              <a:chOff x="-1034165" y="3649679"/>
              <a:chExt cx="652533" cy="150636"/>
            </a:xfrm>
          </p:grpSpPr>
          <p:cxnSp>
            <p:nvCxnSpPr>
              <p:cNvPr id="98" name="Straight Connector 97"/>
              <p:cNvCxnSpPr/>
              <p:nvPr/>
            </p:nvCxnSpPr>
            <p:spPr>
              <a:xfrm>
                <a:off x="-1034165" y="3724214"/>
                <a:ext cx="649224" cy="0"/>
              </a:xfrm>
              <a:prstGeom prst="line">
                <a:avLst/>
              </a:prstGeom>
              <a:ln w="28575">
                <a:solidFill>
                  <a:srgbClr val="FF85FF"/>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381632" y="3659718"/>
                <a:ext cx="0" cy="140597"/>
              </a:xfrm>
              <a:prstGeom prst="line">
                <a:avLst/>
              </a:prstGeom>
              <a:ln w="28575">
                <a:solidFill>
                  <a:srgbClr val="FF85FF"/>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034165" y="3649679"/>
                <a:ext cx="0" cy="140597"/>
              </a:xfrm>
              <a:prstGeom prst="line">
                <a:avLst/>
              </a:prstGeom>
              <a:ln w="28575">
                <a:solidFill>
                  <a:srgbClr val="FF85FF"/>
                </a:solidFill>
              </a:ln>
            </p:spPr>
            <p:style>
              <a:lnRef idx="1">
                <a:schemeClr val="accent1"/>
              </a:lnRef>
              <a:fillRef idx="0">
                <a:schemeClr val="accent1"/>
              </a:fillRef>
              <a:effectRef idx="0">
                <a:schemeClr val="accent1"/>
              </a:effectRef>
              <a:fontRef idx="minor">
                <a:schemeClr val="tx1"/>
              </a:fontRef>
            </p:style>
          </p:cxnSp>
        </p:grpSp>
        <p:sp>
          <p:nvSpPr>
            <p:cNvPr id="97" name="TextBox 96"/>
            <p:cNvSpPr txBox="1"/>
            <p:nvPr/>
          </p:nvSpPr>
          <p:spPr>
            <a:xfrm>
              <a:off x="1001485" y="3575144"/>
              <a:ext cx="762000" cy="324071"/>
            </a:xfrm>
            <a:prstGeom prst="rect">
              <a:avLst/>
            </a:prstGeom>
            <a:noFill/>
            <a:ln>
              <a:noFill/>
            </a:ln>
          </p:spPr>
          <p:txBody>
            <a:bodyPr wrap="square" rtlCol="0">
              <a:spAutoFit/>
            </a:bodyPr>
            <a:lstStyle/>
            <a:p>
              <a:r>
                <a:rPr lang="en-US" sz="1190" b="1" i="1" dirty="0">
                  <a:solidFill>
                    <a:srgbClr val="FF85FF"/>
                  </a:solidFill>
                </a:rPr>
                <a:t>50 nm</a:t>
              </a:r>
            </a:p>
          </p:txBody>
        </p:sp>
      </p:grpSp>
      <p:sp>
        <p:nvSpPr>
          <p:cNvPr id="56" name="Rectangle 55"/>
          <p:cNvSpPr/>
          <p:nvPr/>
        </p:nvSpPr>
        <p:spPr>
          <a:xfrm>
            <a:off x="2480047" y="3149429"/>
            <a:ext cx="206734" cy="4404360"/>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10" name="Rectangle 109"/>
          <p:cNvSpPr/>
          <p:nvPr/>
        </p:nvSpPr>
        <p:spPr>
          <a:xfrm>
            <a:off x="120995" y="4950332"/>
            <a:ext cx="466180" cy="2732997"/>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11" name="Rectangle 110"/>
          <p:cNvSpPr/>
          <p:nvPr/>
        </p:nvSpPr>
        <p:spPr>
          <a:xfrm>
            <a:off x="94634" y="7450921"/>
            <a:ext cx="7109246" cy="603479"/>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12" name="Rectangle 111"/>
          <p:cNvSpPr/>
          <p:nvPr/>
        </p:nvSpPr>
        <p:spPr>
          <a:xfrm>
            <a:off x="393328" y="3149429"/>
            <a:ext cx="225967" cy="4404360"/>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15" name="Rectangle 114"/>
          <p:cNvSpPr/>
          <p:nvPr/>
        </p:nvSpPr>
        <p:spPr>
          <a:xfrm>
            <a:off x="737401" y="7201658"/>
            <a:ext cx="427482" cy="126757"/>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116" name="Group 115"/>
          <p:cNvGrpSpPr/>
          <p:nvPr/>
        </p:nvGrpSpPr>
        <p:grpSpPr>
          <a:xfrm>
            <a:off x="670012" y="7131699"/>
            <a:ext cx="656952" cy="292807"/>
            <a:chOff x="990600" y="3575144"/>
            <a:chExt cx="772885" cy="344479"/>
          </a:xfrm>
        </p:grpSpPr>
        <p:grpSp>
          <p:nvGrpSpPr>
            <p:cNvPr id="117" name="Group 116"/>
            <p:cNvGrpSpPr/>
            <p:nvPr/>
          </p:nvGrpSpPr>
          <p:grpSpPr>
            <a:xfrm>
              <a:off x="990600" y="3768987"/>
              <a:ext cx="652533" cy="150636"/>
              <a:chOff x="-1034165" y="3649679"/>
              <a:chExt cx="652533" cy="150636"/>
            </a:xfrm>
          </p:grpSpPr>
          <p:cxnSp>
            <p:nvCxnSpPr>
              <p:cNvPr id="119" name="Straight Connector 118"/>
              <p:cNvCxnSpPr/>
              <p:nvPr/>
            </p:nvCxnSpPr>
            <p:spPr>
              <a:xfrm>
                <a:off x="-1034165" y="3724214"/>
                <a:ext cx="649224" cy="0"/>
              </a:xfrm>
              <a:prstGeom prst="line">
                <a:avLst/>
              </a:prstGeom>
              <a:ln w="28575">
                <a:solidFill>
                  <a:srgbClr val="FF85FF"/>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381632" y="3659718"/>
                <a:ext cx="0" cy="140597"/>
              </a:xfrm>
              <a:prstGeom prst="line">
                <a:avLst/>
              </a:prstGeom>
              <a:ln w="28575">
                <a:solidFill>
                  <a:srgbClr val="FF85FF"/>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1034165" y="3649679"/>
                <a:ext cx="0" cy="140597"/>
              </a:xfrm>
              <a:prstGeom prst="line">
                <a:avLst/>
              </a:prstGeom>
              <a:ln w="28575">
                <a:solidFill>
                  <a:srgbClr val="FF85FF"/>
                </a:solidFill>
              </a:ln>
            </p:spPr>
            <p:style>
              <a:lnRef idx="1">
                <a:schemeClr val="accent1"/>
              </a:lnRef>
              <a:fillRef idx="0">
                <a:schemeClr val="accent1"/>
              </a:fillRef>
              <a:effectRef idx="0">
                <a:schemeClr val="accent1"/>
              </a:effectRef>
              <a:fontRef idx="minor">
                <a:schemeClr val="tx1"/>
              </a:fontRef>
            </p:style>
          </p:cxnSp>
        </p:grpSp>
        <p:sp>
          <p:nvSpPr>
            <p:cNvPr id="118" name="TextBox 117"/>
            <p:cNvSpPr txBox="1"/>
            <p:nvPr/>
          </p:nvSpPr>
          <p:spPr>
            <a:xfrm>
              <a:off x="1001485" y="3575144"/>
              <a:ext cx="762000" cy="324071"/>
            </a:xfrm>
            <a:prstGeom prst="rect">
              <a:avLst/>
            </a:prstGeom>
            <a:noFill/>
            <a:ln>
              <a:noFill/>
            </a:ln>
          </p:spPr>
          <p:txBody>
            <a:bodyPr wrap="square" rtlCol="0">
              <a:spAutoFit/>
            </a:bodyPr>
            <a:lstStyle/>
            <a:p>
              <a:r>
                <a:rPr lang="en-US" sz="1190" b="1" i="1" dirty="0">
                  <a:solidFill>
                    <a:srgbClr val="FF85FF"/>
                  </a:solidFill>
                </a:rPr>
                <a:t>50 nm</a:t>
              </a:r>
            </a:p>
          </p:txBody>
        </p:sp>
      </p:grpSp>
      <p:sp>
        <p:nvSpPr>
          <p:cNvPr id="122" name="TextBox 121"/>
          <p:cNvSpPr txBox="1"/>
          <p:nvPr/>
        </p:nvSpPr>
        <p:spPr>
          <a:xfrm>
            <a:off x="993528" y="7472816"/>
            <a:ext cx="1103187" cy="275460"/>
          </a:xfrm>
          <a:prstGeom prst="rect">
            <a:avLst/>
          </a:prstGeom>
          <a:noFill/>
        </p:spPr>
        <p:txBody>
          <a:bodyPr wrap="none" rtlCol="0">
            <a:spAutoFit/>
          </a:bodyPr>
          <a:lstStyle/>
          <a:p>
            <a:r>
              <a:rPr lang="en-US" sz="1190" dirty="0"/>
              <a:t>Non-Irradiated</a:t>
            </a:r>
          </a:p>
        </p:txBody>
      </p:sp>
      <p:sp>
        <p:nvSpPr>
          <p:cNvPr id="124" name="Rectangle 123"/>
          <p:cNvSpPr/>
          <p:nvPr/>
        </p:nvSpPr>
        <p:spPr>
          <a:xfrm>
            <a:off x="2609587" y="5644128"/>
            <a:ext cx="206734" cy="2039201"/>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pic>
        <p:nvPicPr>
          <p:cNvPr id="123" name="Picture 1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0744" y="5792705"/>
            <a:ext cx="1679998" cy="1672147"/>
          </a:xfrm>
          <a:prstGeom prst="rect">
            <a:avLst/>
          </a:prstGeom>
        </p:spPr>
      </p:pic>
      <p:sp>
        <p:nvSpPr>
          <p:cNvPr id="125" name="Rectangle 124"/>
          <p:cNvSpPr/>
          <p:nvPr/>
        </p:nvSpPr>
        <p:spPr>
          <a:xfrm>
            <a:off x="2481690" y="3176519"/>
            <a:ext cx="206734" cy="4404360"/>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26" name="Rectangle 125"/>
          <p:cNvSpPr/>
          <p:nvPr/>
        </p:nvSpPr>
        <p:spPr>
          <a:xfrm>
            <a:off x="2848772" y="7199267"/>
            <a:ext cx="427482" cy="126757"/>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127" name="Group 126"/>
          <p:cNvGrpSpPr/>
          <p:nvPr/>
        </p:nvGrpSpPr>
        <p:grpSpPr>
          <a:xfrm>
            <a:off x="2781383" y="7129308"/>
            <a:ext cx="656952" cy="292807"/>
            <a:chOff x="990600" y="3575144"/>
            <a:chExt cx="772885" cy="344479"/>
          </a:xfrm>
        </p:grpSpPr>
        <p:grpSp>
          <p:nvGrpSpPr>
            <p:cNvPr id="128" name="Group 127"/>
            <p:cNvGrpSpPr/>
            <p:nvPr/>
          </p:nvGrpSpPr>
          <p:grpSpPr>
            <a:xfrm>
              <a:off x="990600" y="3768987"/>
              <a:ext cx="652533" cy="150636"/>
              <a:chOff x="-1034165" y="3649679"/>
              <a:chExt cx="652533" cy="150636"/>
            </a:xfrm>
          </p:grpSpPr>
          <p:cxnSp>
            <p:nvCxnSpPr>
              <p:cNvPr id="130" name="Straight Connector 129"/>
              <p:cNvCxnSpPr/>
              <p:nvPr/>
            </p:nvCxnSpPr>
            <p:spPr>
              <a:xfrm>
                <a:off x="-1034165" y="3724214"/>
                <a:ext cx="649224" cy="0"/>
              </a:xfrm>
              <a:prstGeom prst="line">
                <a:avLst/>
              </a:prstGeom>
              <a:ln w="28575">
                <a:solidFill>
                  <a:srgbClr val="FF85FF"/>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381632" y="3659718"/>
                <a:ext cx="0" cy="140597"/>
              </a:xfrm>
              <a:prstGeom prst="line">
                <a:avLst/>
              </a:prstGeom>
              <a:ln w="28575">
                <a:solidFill>
                  <a:srgbClr val="FF85FF"/>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1034165" y="3649679"/>
                <a:ext cx="0" cy="140597"/>
              </a:xfrm>
              <a:prstGeom prst="line">
                <a:avLst/>
              </a:prstGeom>
              <a:ln w="28575">
                <a:solidFill>
                  <a:srgbClr val="FF85FF"/>
                </a:solidFill>
              </a:ln>
            </p:spPr>
            <p:style>
              <a:lnRef idx="1">
                <a:schemeClr val="accent1"/>
              </a:lnRef>
              <a:fillRef idx="0">
                <a:schemeClr val="accent1"/>
              </a:fillRef>
              <a:effectRef idx="0">
                <a:schemeClr val="accent1"/>
              </a:effectRef>
              <a:fontRef idx="minor">
                <a:schemeClr val="tx1"/>
              </a:fontRef>
            </p:style>
          </p:cxnSp>
        </p:grpSp>
        <p:sp>
          <p:nvSpPr>
            <p:cNvPr id="129" name="TextBox 128"/>
            <p:cNvSpPr txBox="1"/>
            <p:nvPr/>
          </p:nvSpPr>
          <p:spPr>
            <a:xfrm>
              <a:off x="1001485" y="3575144"/>
              <a:ext cx="762000" cy="324071"/>
            </a:xfrm>
            <a:prstGeom prst="rect">
              <a:avLst/>
            </a:prstGeom>
            <a:noFill/>
            <a:ln>
              <a:noFill/>
            </a:ln>
          </p:spPr>
          <p:txBody>
            <a:bodyPr wrap="square" rtlCol="0">
              <a:spAutoFit/>
            </a:bodyPr>
            <a:lstStyle/>
            <a:p>
              <a:r>
                <a:rPr lang="en-US" sz="1190" b="1" i="1" dirty="0">
                  <a:solidFill>
                    <a:srgbClr val="FF85FF"/>
                  </a:solidFill>
                </a:rPr>
                <a:t>50 nm</a:t>
              </a:r>
            </a:p>
          </p:txBody>
        </p:sp>
      </p:grpSp>
      <p:sp>
        <p:nvSpPr>
          <p:cNvPr id="133" name="TextBox 132"/>
          <p:cNvSpPr txBox="1"/>
          <p:nvPr/>
        </p:nvSpPr>
        <p:spPr>
          <a:xfrm>
            <a:off x="3170202" y="7510426"/>
            <a:ext cx="798617" cy="275460"/>
          </a:xfrm>
          <a:prstGeom prst="rect">
            <a:avLst/>
          </a:prstGeom>
          <a:noFill/>
        </p:spPr>
        <p:txBody>
          <a:bodyPr wrap="none" rtlCol="0">
            <a:spAutoFit/>
          </a:bodyPr>
          <a:lstStyle/>
          <a:p>
            <a:r>
              <a:rPr lang="en-US" sz="1190"/>
              <a:t>Irradiated</a:t>
            </a:r>
            <a:endParaRPr lang="en-US" sz="1190" dirty="0"/>
          </a:p>
        </p:txBody>
      </p:sp>
      <p:sp>
        <p:nvSpPr>
          <p:cNvPr id="58" name="TextBox 57"/>
          <p:cNvSpPr txBox="1"/>
          <p:nvPr/>
        </p:nvSpPr>
        <p:spPr>
          <a:xfrm>
            <a:off x="4543890" y="3708408"/>
            <a:ext cx="3017769" cy="4121128"/>
          </a:xfrm>
          <a:prstGeom prst="rect">
            <a:avLst/>
          </a:prstGeom>
          <a:noFill/>
        </p:spPr>
        <p:txBody>
          <a:bodyPr wrap="square" rtlCol="0">
            <a:spAutoFit/>
          </a:bodyPr>
          <a:lstStyle/>
          <a:p>
            <a:pPr algn="just"/>
            <a:r>
              <a:rPr lang="en-US" sz="1190" dirty="0"/>
              <a:t>A-B.  </a:t>
            </a:r>
            <a:endParaRPr lang="en-US" sz="1190" dirty="0" smtClean="0"/>
          </a:p>
          <a:p>
            <a:pPr algn="just"/>
            <a:r>
              <a:rPr lang="en-US" sz="1190" dirty="0" smtClean="0"/>
              <a:t> </a:t>
            </a:r>
            <a:r>
              <a:rPr lang="en-US" sz="1190" dirty="0"/>
              <a:t>Immunogold-labeling electron microscopy was utilized to confirm if the 50-100nm vesicles could justifiably be referred to as exosomes. Commercial antibodies for CD63 and CD81 were acquired and conjugated to colloidal gold by trained electron </a:t>
            </a:r>
            <a:r>
              <a:rPr lang="en-US" sz="1190" dirty="0" err="1"/>
              <a:t>microscopists</a:t>
            </a:r>
            <a:r>
              <a:rPr lang="en-US" sz="1190" dirty="0"/>
              <a:t>; both these molecules are known to be present on MSC-derived exosomes. The scale bar indicates 50 nm. As only positively-marked vesicles can be visualized using the </a:t>
            </a:r>
            <a:r>
              <a:rPr lang="en-US" sz="1190" dirty="0" err="1"/>
              <a:t>immunogold</a:t>
            </a:r>
            <a:r>
              <a:rPr lang="en-US" sz="1190" dirty="0"/>
              <a:t> technique, we demur in quantifying the number or proportion of vesicles thusly stained, apart from noting that the ultrastructure of exosomes appeared comparable for those derived from non-irradiated and irradiated MSCs. These micrographs are representative of over two dozen such images, using exosomes derived from three independent patient donors.</a:t>
            </a:r>
          </a:p>
          <a:p>
            <a:pPr algn="just"/>
            <a:endParaRPr lang="en-US" sz="1190" dirty="0"/>
          </a:p>
        </p:txBody>
      </p:sp>
      <p:sp>
        <p:nvSpPr>
          <p:cNvPr id="54" name="TextBox 53"/>
          <p:cNvSpPr txBox="1"/>
          <p:nvPr/>
        </p:nvSpPr>
        <p:spPr>
          <a:xfrm>
            <a:off x="247038" y="453525"/>
            <a:ext cx="7378254" cy="646331"/>
          </a:xfrm>
          <a:prstGeom prst="rect">
            <a:avLst/>
          </a:prstGeom>
          <a:noFill/>
        </p:spPr>
        <p:txBody>
          <a:bodyPr wrap="square" rtlCol="0">
            <a:spAutoFit/>
          </a:bodyPr>
          <a:lstStyle/>
          <a:p>
            <a:r>
              <a:rPr lang="en-US" b="1" u="sng" dirty="0" smtClean="0"/>
              <a:t>Chapter 5: Figure </a:t>
            </a:r>
            <a:r>
              <a:rPr lang="en-US" b="1" u="sng" dirty="0"/>
              <a:t>3. </a:t>
            </a:r>
            <a:r>
              <a:rPr lang="en-US" b="1" u="sng" dirty="0" smtClean="0"/>
              <a:t>Immuno-gold </a:t>
            </a:r>
            <a:r>
              <a:rPr lang="en-US" b="1" u="sng" dirty="0"/>
              <a:t>electron microscopy confirms presence of known MSC-derived exosome markers</a:t>
            </a:r>
          </a:p>
        </p:txBody>
      </p:sp>
      <p:sp>
        <p:nvSpPr>
          <p:cNvPr id="10" name="TextBox 9"/>
          <p:cNvSpPr txBox="1"/>
          <p:nvPr/>
        </p:nvSpPr>
        <p:spPr>
          <a:xfrm>
            <a:off x="114230" y="2960262"/>
            <a:ext cx="1361270" cy="249299"/>
          </a:xfrm>
          <a:prstGeom prst="rect">
            <a:avLst/>
          </a:prstGeom>
          <a:solidFill>
            <a:schemeClr val="bg1"/>
          </a:solidFill>
          <a:ln>
            <a:noFill/>
          </a:ln>
        </p:spPr>
        <p:txBody>
          <a:bodyPr wrap="none" rtlCol="0">
            <a:spAutoFit/>
          </a:bodyPr>
          <a:lstStyle/>
          <a:p>
            <a:r>
              <a:rPr lang="en-US" sz="1020" b="1" dirty="0"/>
              <a:t>A.  CD63 Immunogold</a:t>
            </a:r>
          </a:p>
        </p:txBody>
      </p:sp>
      <p:sp>
        <p:nvSpPr>
          <p:cNvPr id="113" name="TextBox 112"/>
          <p:cNvSpPr txBox="1"/>
          <p:nvPr/>
        </p:nvSpPr>
        <p:spPr>
          <a:xfrm>
            <a:off x="96251" y="5555322"/>
            <a:ext cx="1356462" cy="249299"/>
          </a:xfrm>
          <a:prstGeom prst="rect">
            <a:avLst/>
          </a:prstGeom>
          <a:solidFill>
            <a:schemeClr val="bg1"/>
          </a:solidFill>
          <a:ln>
            <a:noFill/>
          </a:ln>
        </p:spPr>
        <p:txBody>
          <a:bodyPr wrap="none" rtlCol="0">
            <a:spAutoFit/>
          </a:bodyPr>
          <a:lstStyle/>
          <a:p>
            <a:r>
              <a:rPr lang="en-US" sz="1020" b="1" dirty="0"/>
              <a:t>B.  CD81 Immunogold</a:t>
            </a:r>
          </a:p>
        </p:txBody>
      </p:sp>
    </p:spTree>
    <p:extLst>
      <p:ext uri="{BB962C8B-B14F-4D97-AF65-F5344CB8AC3E}">
        <p14:creationId xmlns:p14="http://schemas.microsoft.com/office/powerpoint/2010/main" val="19408020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TextBox 849"/>
          <p:cNvSpPr txBox="1"/>
          <p:nvPr/>
        </p:nvSpPr>
        <p:spPr>
          <a:xfrm>
            <a:off x="111133" y="6130290"/>
            <a:ext cx="7552026" cy="1112612"/>
          </a:xfrm>
          <a:prstGeom prst="rect">
            <a:avLst/>
          </a:prstGeom>
          <a:noFill/>
        </p:spPr>
        <p:txBody>
          <a:bodyPr wrap="square" rtlCol="0">
            <a:spAutoFit/>
          </a:bodyPr>
          <a:lstStyle/>
          <a:p>
            <a:pPr algn="just"/>
            <a:r>
              <a:rPr lang="en-US" sz="1020" b="1" dirty="0"/>
              <a:t>A. </a:t>
            </a:r>
            <a:r>
              <a:rPr lang="en-US" sz="1105" dirty="0"/>
              <a:t>Exosomes were collected and isolated using the flowchart in panel A. We obtained an exosome-customized ELISA kit utilizing CD9, a surface protein marker known to be present on MSC-derived exosomes.  It uses conventional sandwich ELISA technology, with human CD9 as the capture antibody, and also includes professional-grade exosome standards for the generation of an exact standard curve.  Panel B shows the results of this ELISA result, comparing the results of three independent experiments using independent MSC patient donors, each replicated twice. An unpaired t-test was performed, yielding a P value of 0.84, showing an insignificant difference between the amount of CD9-specific exosomes generated from Irradiated or Non-Irradiated MSCs.</a:t>
            </a:r>
          </a:p>
        </p:txBody>
      </p:sp>
      <p:sp>
        <p:nvSpPr>
          <p:cNvPr id="6" name="TextBox 5"/>
          <p:cNvSpPr txBox="1"/>
          <p:nvPr/>
        </p:nvSpPr>
        <p:spPr>
          <a:xfrm>
            <a:off x="456153" y="598920"/>
            <a:ext cx="7378254" cy="646331"/>
          </a:xfrm>
          <a:prstGeom prst="rect">
            <a:avLst/>
          </a:prstGeom>
          <a:noFill/>
        </p:spPr>
        <p:txBody>
          <a:bodyPr wrap="square" rtlCol="0">
            <a:spAutoFit/>
          </a:bodyPr>
          <a:lstStyle/>
          <a:p>
            <a:r>
              <a:rPr lang="en-US" b="1" u="sng" dirty="0" smtClean="0"/>
              <a:t>Chapter 5: Figure </a:t>
            </a:r>
            <a:r>
              <a:rPr lang="en-US" b="1" u="sng" dirty="0"/>
              <a:t>4. </a:t>
            </a:r>
            <a:r>
              <a:rPr lang="en-US" b="1" u="sng" dirty="0" smtClean="0"/>
              <a:t>Highly-specific </a:t>
            </a:r>
            <a:r>
              <a:rPr lang="en-US" b="1" u="sng" dirty="0"/>
              <a:t>ELISA shows that Irradiated and Non-irradiated MSCs release the same quantity of CD9-positive exosomes</a:t>
            </a:r>
          </a:p>
        </p:txBody>
      </p:sp>
      <p:pic>
        <p:nvPicPr>
          <p:cNvPr id="3" name="Picture 2"/>
          <p:cNvPicPr>
            <a:picLocks noChangeAspect="1"/>
          </p:cNvPicPr>
          <p:nvPr/>
        </p:nvPicPr>
        <p:blipFill>
          <a:blip r:embed="rId3"/>
          <a:stretch>
            <a:fillRect/>
          </a:stretch>
        </p:blipFill>
        <p:spPr>
          <a:xfrm>
            <a:off x="2202180" y="3669030"/>
            <a:ext cx="3529965" cy="2040255"/>
          </a:xfrm>
          <a:prstGeom prst="rect">
            <a:avLst/>
          </a:prstGeom>
        </p:spPr>
      </p:pic>
      <p:sp>
        <p:nvSpPr>
          <p:cNvPr id="2" name="Rectangle 1"/>
          <p:cNvSpPr/>
          <p:nvPr/>
        </p:nvSpPr>
        <p:spPr>
          <a:xfrm>
            <a:off x="3173730" y="3669030"/>
            <a:ext cx="1943100" cy="368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 name="Rectangle 6"/>
          <p:cNvSpPr/>
          <p:nvPr/>
        </p:nvSpPr>
        <p:spPr>
          <a:xfrm flipH="1">
            <a:off x="3044190" y="3798570"/>
            <a:ext cx="259080" cy="1424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9" name="Rectangle 8"/>
          <p:cNvSpPr/>
          <p:nvPr/>
        </p:nvSpPr>
        <p:spPr>
          <a:xfrm flipH="1">
            <a:off x="3173730" y="3863340"/>
            <a:ext cx="971550" cy="3562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 name="TextBox 3"/>
          <p:cNvSpPr txBox="1"/>
          <p:nvPr/>
        </p:nvSpPr>
        <p:spPr>
          <a:xfrm>
            <a:off x="3069535" y="3798571"/>
            <a:ext cx="1880643" cy="249299"/>
          </a:xfrm>
          <a:prstGeom prst="rect">
            <a:avLst/>
          </a:prstGeom>
          <a:noFill/>
        </p:spPr>
        <p:txBody>
          <a:bodyPr wrap="none" rtlCol="0">
            <a:spAutoFit/>
          </a:bodyPr>
          <a:lstStyle/>
          <a:p>
            <a:r>
              <a:rPr lang="en-US" sz="1020" b="1"/>
              <a:t>Yield of CD9-positive </a:t>
            </a:r>
            <a:r>
              <a:rPr lang="en-US" sz="1020" b="1" dirty="0"/>
              <a:t>Exosomes</a:t>
            </a:r>
          </a:p>
        </p:txBody>
      </p:sp>
      <p:sp>
        <p:nvSpPr>
          <p:cNvPr id="5" name="TextBox 4"/>
          <p:cNvSpPr txBox="1"/>
          <p:nvPr/>
        </p:nvSpPr>
        <p:spPr>
          <a:xfrm>
            <a:off x="2068867" y="3563121"/>
            <a:ext cx="293670" cy="249299"/>
          </a:xfrm>
          <a:prstGeom prst="rect">
            <a:avLst/>
          </a:prstGeom>
          <a:noFill/>
        </p:spPr>
        <p:txBody>
          <a:bodyPr wrap="none" rtlCol="0">
            <a:spAutoFit/>
          </a:bodyPr>
          <a:lstStyle/>
          <a:p>
            <a:r>
              <a:rPr lang="en-US" sz="1020" dirty="0"/>
              <a:t>A.</a:t>
            </a:r>
          </a:p>
        </p:txBody>
      </p:sp>
    </p:spTree>
    <p:extLst>
      <p:ext uri="{BB962C8B-B14F-4D97-AF65-F5344CB8AC3E}">
        <p14:creationId xmlns:p14="http://schemas.microsoft.com/office/powerpoint/2010/main" val="930486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4060" y="1323027"/>
            <a:ext cx="7578090" cy="646331"/>
          </a:xfrm>
          <a:prstGeom prst="rect">
            <a:avLst/>
          </a:prstGeom>
          <a:noFill/>
        </p:spPr>
        <p:txBody>
          <a:bodyPr wrap="square" rtlCol="0">
            <a:spAutoFit/>
          </a:bodyPr>
          <a:lstStyle/>
          <a:p>
            <a:r>
              <a:rPr lang="en-US" b="1" u="sng" dirty="0" smtClean="0"/>
              <a:t>Chapter 5:  Figure 5: </a:t>
            </a:r>
            <a:r>
              <a:rPr lang="en-US" b="1" u="sng" dirty="0"/>
              <a:t>Exosomes from MSCs support ASC function irregardless of irradiation status</a:t>
            </a:r>
          </a:p>
        </p:txBody>
      </p:sp>
      <p:sp>
        <p:nvSpPr>
          <p:cNvPr id="7" name="TextBox 6"/>
          <p:cNvSpPr txBox="1"/>
          <p:nvPr/>
        </p:nvSpPr>
        <p:spPr>
          <a:xfrm>
            <a:off x="254060" y="3389913"/>
            <a:ext cx="317716" cy="275460"/>
          </a:xfrm>
          <a:prstGeom prst="rect">
            <a:avLst/>
          </a:prstGeom>
          <a:noFill/>
        </p:spPr>
        <p:txBody>
          <a:bodyPr wrap="none" rtlCol="0">
            <a:spAutoFit/>
          </a:bodyPr>
          <a:lstStyle/>
          <a:p>
            <a:r>
              <a:rPr lang="en-US" sz="1190" b="1" dirty="0"/>
              <a:t>A.</a:t>
            </a:r>
          </a:p>
        </p:txBody>
      </p:sp>
      <p:pic>
        <p:nvPicPr>
          <p:cNvPr id="6" name="Picture 5"/>
          <p:cNvPicPr>
            <a:picLocks noChangeAspect="1"/>
          </p:cNvPicPr>
          <p:nvPr/>
        </p:nvPicPr>
        <p:blipFill>
          <a:blip r:embed="rId3"/>
          <a:stretch>
            <a:fillRect/>
          </a:stretch>
        </p:blipFill>
        <p:spPr>
          <a:xfrm>
            <a:off x="575280" y="3412894"/>
            <a:ext cx="3411515" cy="1828572"/>
          </a:xfrm>
          <a:prstGeom prst="rect">
            <a:avLst/>
          </a:prstGeom>
        </p:spPr>
      </p:pic>
      <p:sp>
        <p:nvSpPr>
          <p:cNvPr id="9" name="TextBox 8"/>
          <p:cNvSpPr txBox="1"/>
          <p:nvPr/>
        </p:nvSpPr>
        <p:spPr>
          <a:xfrm>
            <a:off x="4122736" y="3389913"/>
            <a:ext cx="309700" cy="275460"/>
          </a:xfrm>
          <a:prstGeom prst="rect">
            <a:avLst/>
          </a:prstGeom>
          <a:noFill/>
        </p:spPr>
        <p:txBody>
          <a:bodyPr wrap="none" rtlCol="0">
            <a:spAutoFit/>
          </a:bodyPr>
          <a:lstStyle/>
          <a:p>
            <a:r>
              <a:rPr lang="en-US" sz="1190" b="1" dirty="0"/>
              <a:t>B.</a:t>
            </a:r>
          </a:p>
        </p:txBody>
      </p:sp>
      <p:sp>
        <p:nvSpPr>
          <p:cNvPr id="24" name="TextBox 23"/>
          <p:cNvSpPr txBox="1"/>
          <p:nvPr/>
        </p:nvSpPr>
        <p:spPr>
          <a:xfrm>
            <a:off x="5339490" y="4405131"/>
            <a:ext cx="1191352" cy="249299"/>
          </a:xfrm>
          <a:prstGeom prst="rect">
            <a:avLst/>
          </a:prstGeom>
          <a:noFill/>
        </p:spPr>
        <p:txBody>
          <a:bodyPr wrap="none" rtlCol="0">
            <a:spAutoFit/>
          </a:bodyPr>
          <a:lstStyle/>
          <a:p>
            <a:r>
              <a:rPr lang="en-US" sz="1020" dirty="0"/>
              <a:t>Exosomes (non-</a:t>
            </a:r>
            <a:r>
              <a:rPr lang="en-US" sz="1020" dirty="0" err="1"/>
              <a:t>irr</a:t>
            </a:r>
            <a:r>
              <a:rPr lang="en-US" sz="1020" dirty="0"/>
              <a:t>)</a:t>
            </a:r>
          </a:p>
        </p:txBody>
      </p:sp>
      <p:sp>
        <p:nvSpPr>
          <p:cNvPr id="25" name="TextBox 24"/>
          <p:cNvSpPr txBox="1"/>
          <p:nvPr/>
        </p:nvSpPr>
        <p:spPr>
          <a:xfrm>
            <a:off x="5325934" y="3879115"/>
            <a:ext cx="944489" cy="249299"/>
          </a:xfrm>
          <a:prstGeom prst="rect">
            <a:avLst/>
          </a:prstGeom>
          <a:noFill/>
        </p:spPr>
        <p:txBody>
          <a:bodyPr wrap="none" rtlCol="0">
            <a:spAutoFit/>
          </a:bodyPr>
          <a:lstStyle/>
          <a:p>
            <a:r>
              <a:rPr lang="en-US" sz="1020" dirty="0"/>
              <a:t>Exosomes (</a:t>
            </a:r>
            <a:r>
              <a:rPr lang="en-US" sz="1020" dirty="0" err="1"/>
              <a:t>irr</a:t>
            </a:r>
            <a:r>
              <a:rPr lang="en-US" sz="1020" dirty="0"/>
              <a:t>)</a:t>
            </a:r>
          </a:p>
        </p:txBody>
      </p:sp>
      <p:sp>
        <p:nvSpPr>
          <p:cNvPr id="26" name="TextBox 25"/>
          <p:cNvSpPr txBox="1"/>
          <p:nvPr/>
        </p:nvSpPr>
        <p:spPr>
          <a:xfrm>
            <a:off x="5390300" y="4832738"/>
            <a:ext cx="886781" cy="249299"/>
          </a:xfrm>
          <a:prstGeom prst="rect">
            <a:avLst/>
          </a:prstGeom>
          <a:noFill/>
        </p:spPr>
        <p:txBody>
          <a:bodyPr wrap="none" rtlCol="0">
            <a:spAutoFit/>
          </a:bodyPr>
          <a:lstStyle/>
          <a:p>
            <a:r>
              <a:rPr lang="en-US" sz="1020" dirty="0"/>
              <a:t>Vehicle (R10)</a:t>
            </a:r>
          </a:p>
        </p:txBody>
      </p:sp>
      <p:sp>
        <p:nvSpPr>
          <p:cNvPr id="27" name="TextBox 26"/>
          <p:cNvSpPr txBox="1"/>
          <p:nvPr/>
        </p:nvSpPr>
        <p:spPr>
          <a:xfrm>
            <a:off x="4533900" y="3402545"/>
            <a:ext cx="1983235" cy="262380"/>
          </a:xfrm>
          <a:prstGeom prst="rect">
            <a:avLst/>
          </a:prstGeom>
          <a:noFill/>
        </p:spPr>
        <p:txBody>
          <a:bodyPr wrap="none" rtlCol="0">
            <a:spAutoFit/>
          </a:bodyPr>
          <a:lstStyle/>
          <a:p>
            <a:r>
              <a:rPr lang="en-US" sz="1105" b="1" dirty="0"/>
              <a:t>Representative ELISPOTs, t=3d</a:t>
            </a:r>
          </a:p>
        </p:txBody>
      </p:sp>
      <p:sp>
        <p:nvSpPr>
          <p:cNvPr id="14" name="TextBox 13"/>
          <p:cNvSpPr txBox="1"/>
          <p:nvPr/>
        </p:nvSpPr>
        <p:spPr>
          <a:xfrm>
            <a:off x="8852461" y="5919997"/>
            <a:ext cx="184731" cy="327782"/>
          </a:xfrm>
          <a:prstGeom prst="rect">
            <a:avLst/>
          </a:prstGeom>
          <a:noFill/>
        </p:spPr>
        <p:txBody>
          <a:bodyPr wrap="none" rtlCol="0">
            <a:spAutoFit/>
          </a:bodyPr>
          <a:lstStyle/>
          <a:p>
            <a:endParaRPr lang="en-US" sz="1530" dirty="0"/>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981" y="4739575"/>
            <a:ext cx="388313" cy="424208"/>
          </a:xfrm>
          <a:prstGeom prst="rect">
            <a:avLst/>
          </a:prstGeom>
          <a:ln>
            <a:solidFill>
              <a:schemeClr val="tx1"/>
            </a:solidFill>
          </a:ln>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2980" y="3798570"/>
            <a:ext cx="399047" cy="404668"/>
          </a:xfrm>
          <a:prstGeom prst="rect">
            <a:avLst/>
          </a:prstGeom>
          <a:ln>
            <a:solidFill>
              <a:schemeClr val="accent6"/>
            </a:solidFill>
          </a:ln>
        </p:spPr>
      </p:pic>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2981" y="4296762"/>
            <a:ext cx="377518" cy="389282"/>
          </a:xfrm>
          <a:prstGeom prst="rect">
            <a:avLst/>
          </a:prstGeom>
          <a:ln>
            <a:solidFill>
              <a:srgbClr val="0000CC"/>
            </a:solidFill>
          </a:ln>
        </p:spPr>
      </p:pic>
      <p:sp>
        <p:nvSpPr>
          <p:cNvPr id="2" name="TextBox 1"/>
          <p:cNvSpPr txBox="1"/>
          <p:nvPr/>
        </p:nvSpPr>
        <p:spPr>
          <a:xfrm>
            <a:off x="571776" y="6464954"/>
            <a:ext cx="6651811" cy="1815882"/>
          </a:xfrm>
          <a:prstGeom prst="rect">
            <a:avLst/>
          </a:prstGeom>
          <a:noFill/>
        </p:spPr>
        <p:txBody>
          <a:bodyPr wrap="square" rtlCol="0">
            <a:spAutoFit/>
          </a:bodyPr>
          <a:lstStyle/>
          <a:p>
            <a:r>
              <a:rPr lang="en-US" sz="1400" b="1" u="sng" dirty="0"/>
              <a:t>Figure 5: Exosomes from MSCs support ASC function irrespective of irradiation status</a:t>
            </a:r>
            <a:endParaRPr lang="en-US" sz="1400" dirty="0"/>
          </a:p>
          <a:p>
            <a:r>
              <a:rPr lang="en-US" sz="1400" b="1" dirty="0"/>
              <a:t>A. </a:t>
            </a:r>
            <a:r>
              <a:rPr lang="en-US" sz="1400" dirty="0"/>
              <a:t>Figure 5 shows the cumulative data for three independent experiments, plotted in two separate graphs for condition-based comparisons. Panel A shows only exosome samples, in comparison to vehicle alone. We noted that irrespective of irradiation status, exosomes were no different in the support of ASC function, when comparing to the vehicle alone (two-way ANOVA, p-value&lt;0.0001). Figure shows the cumulative data for three independent experiments.</a:t>
            </a:r>
          </a:p>
          <a:p>
            <a:r>
              <a:rPr lang="en-US" sz="1400" b="1" dirty="0"/>
              <a:t>B.</a:t>
            </a:r>
            <a:r>
              <a:rPr lang="en-US" sz="1400" dirty="0"/>
              <a:t> Representative photomicrographs of the wells from ELISPOT experiments in panel A. </a:t>
            </a:r>
          </a:p>
        </p:txBody>
      </p:sp>
    </p:spTree>
    <p:extLst>
      <p:ext uri="{BB962C8B-B14F-4D97-AF65-F5344CB8AC3E}">
        <p14:creationId xmlns:p14="http://schemas.microsoft.com/office/powerpoint/2010/main" val="338570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1500" y="638086"/>
            <a:ext cx="6681916" cy="646331"/>
          </a:xfrm>
          <a:prstGeom prst="rect">
            <a:avLst/>
          </a:prstGeom>
        </p:spPr>
        <p:txBody>
          <a:bodyPr wrap="square">
            <a:spAutoFit/>
          </a:bodyPr>
          <a:lstStyle/>
          <a:p>
            <a:r>
              <a:rPr lang="en-US" b="1" u="sng" dirty="0" smtClean="0"/>
              <a:t>Chapter 2: Figure 1: IDO and AHR expression in resting and IFN-</a:t>
            </a:r>
            <a:r>
              <a:rPr lang="en-US" b="1" u="sng" dirty="0" err="1" smtClean="0"/>
              <a:t>γ</a:t>
            </a:r>
            <a:r>
              <a:rPr lang="en-US" b="1" u="sng" dirty="0" smtClean="0"/>
              <a:t>-stimulated MSC treated with 1MT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132" y="1507523"/>
            <a:ext cx="5716651" cy="7493069"/>
          </a:xfrm>
          <a:prstGeom prst="rect">
            <a:avLst/>
          </a:prstGeom>
        </p:spPr>
      </p:pic>
    </p:spTree>
    <p:extLst>
      <p:ext uri="{BB962C8B-B14F-4D97-AF65-F5344CB8AC3E}">
        <p14:creationId xmlns:p14="http://schemas.microsoft.com/office/powerpoint/2010/main" val="8544627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793" y="1845820"/>
            <a:ext cx="6789420" cy="3374052"/>
          </a:xfrm>
          <a:prstGeom prst="rect">
            <a:avLst/>
          </a:prstGeom>
        </p:spPr>
      </p:pic>
      <p:sp>
        <p:nvSpPr>
          <p:cNvPr id="9" name="TextBox 8"/>
          <p:cNvSpPr txBox="1"/>
          <p:nvPr/>
        </p:nvSpPr>
        <p:spPr>
          <a:xfrm>
            <a:off x="1208548" y="1816918"/>
            <a:ext cx="1842738" cy="363176"/>
          </a:xfrm>
          <a:prstGeom prst="rect">
            <a:avLst/>
          </a:prstGeom>
          <a:solidFill>
            <a:schemeClr val="bg1"/>
          </a:solidFill>
          <a:ln>
            <a:solidFill>
              <a:schemeClr val="tx1"/>
            </a:solidFill>
          </a:ln>
        </p:spPr>
        <p:txBody>
          <a:bodyPr wrap="square" rtlCol="0">
            <a:spAutoFit/>
          </a:bodyPr>
          <a:lstStyle/>
          <a:p>
            <a:pPr algn="ctr"/>
            <a:r>
              <a:rPr lang="en-US" sz="880" dirty="0"/>
              <a:t>R10 that was not </a:t>
            </a:r>
            <a:r>
              <a:rPr lang="en-US" sz="880"/>
              <a:t>exposed to MSCs </a:t>
            </a:r>
            <a:endParaRPr lang="en-US" sz="880" dirty="0"/>
          </a:p>
          <a:p>
            <a:pPr algn="ctr"/>
            <a:r>
              <a:rPr lang="en-US" sz="880" i="1" dirty="0"/>
              <a:t>(128 total proteins)</a:t>
            </a:r>
            <a:endParaRPr lang="is-IS" sz="880" i="1" dirty="0"/>
          </a:p>
        </p:txBody>
      </p:sp>
      <p:sp>
        <p:nvSpPr>
          <p:cNvPr id="10" name="TextBox 9"/>
          <p:cNvSpPr txBox="1"/>
          <p:nvPr/>
        </p:nvSpPr>
        <p:spPr>
          <a:xfrm>
            <a:off x="148351" y="4665423"/>
            <a:ext cx="1676400" cy="363176"/>
          </a:xfrm>
          <a:prstGeom prst="rect">
            <a:avLst/>
          </a:prstGeom>
          <a:solidFill>
            <a:schemeClr val="bg1"/>
          </a:solidFill>
          <a:ln>
            <a:solidFill>
              <a:schemeClr val="tx1"/>
            </a:solidFill>
          </a:ln>
        </p:spPr>
        <p:txBody>
          <a:bodyPr wrap="square" rtlCol="0">
            <a:spAutoFit/>
          </a:bodyPr>
          <a:lstStyle/>
          <a:p>
            <a:pPr algn="ctr"/>
            <a:r>
              <a:rPr lang="pl-PL" sz="880" dirty="0" err="1"/>
              <a:t>Exosomes</a:t>
            </a:r>
            <a:r>
              <a:rPr lang="pl-PL" sz="880" dirty="0"/>
              <a:t> from Non-</a:t>
            </a:r>
            <a:r>
              <a:rPr lang="pl-PL" sz="880" dirty="0" err="1"/>
              <a:t>Irrad</a:t>
            </a:r>
            <a:r>
              <a:rPr lang="pl-PL" sz="880" dirty="0"/>
              <a:t> </a:t>
            </a:r>
            <a:r>
              <a:rPr lang="pl-PL" sz="880" dirty="0" err="1"/>
              <a:t>MSCs</a:t>
            </a:r>
            <a:endParaRPr lang="pl-PL" sz="880" dirty="0"/>
          </a:p>
          <a:p>
            <a:pPr algn="ctr"/>
            <a:r>
              <a:rPr lang="pl-PL" sz="880" i="1" dirty="0"/>
              <a:t> (614 </a:t>
            </a:r>
            <a:r>
              <a:rPr lang="pl-PL" sz="880" i="1" dirty="0" err="1"/>
              <a:t>total</a:t>
            </a:r>
            <a:r>
              <a:rPr lang="pl-PL" sz="880" i="1" dirty="0"/>
              <a:t> </a:t>
            </a:r>
            <a:r>
              <a:rPr lang="pl-PL" sz="880" i="1" dirty="0" err="1"/>
              <a:t>proteins</a:t>
            </a:r>
            <a:r>
              <a:rPr lang="pl-PL" sz="880" i="1" dirty="0"/>
              <a:t>)</a:t>
            </a:r>
          </a:p>
        </p:txBody>
      </p:sp>
      <p:sp>
        <p:nvSpPr>
          <p:cNvPr id="11" name="TextBox 10"/>
          <p:cNvSpPr txBox="1"/>
          <p:nvPr/>
        </p:nvSpPr>
        <p:spPr>
          <a:xfrm>
            <a:off x="2460591" y="4665423"/>
            <a:ext cx="1676400" cy="363176"/>
          </a:xfrm>
          <a:prstGeom prst="rect">
            <a:avLst/>
          </a:prstGeom>
          <a:solidFill>
            <a:schemeClr val="bg1"/>
          </a:solidFill>
          <a:ln>
            <a:solidFill>
              <a:schemeClr val="tx1"/>
            </a:solidFill>
          </a:ln>
        </p:spPr>
        <p:txBody>
          <a:bodyPr wrap="square" rtlCol="0">
            <a:spAutoFit/>
          </a:bodyPr>
          <a:lstStyle/>
          <a:p>
            <a:pPr algn="ctr"/>
            <a:r>
              <a:rPr lang="pl-PL" sz="880" dirty="0" err="1"/>
              <a:t>Exosomes</a:t>
            </a:r>
            <a:r>
              <a:rPr lang="pl-PL" sz="880" dirty="0"/>
              <a:t> from </a:t>
            </a:r>
            <a:r>
              <a:rPr lang="pl-PL" sz="880" dirty="0" err="1"/>
              <a:t>Irrad</a:t>
            </a:r>
            <a:r>
              <a:rPr lang="pl-PL" sz="880" dirty="0"/>
              <a:t> </a:t>
            </a:r>
            <a:r>
              <a:rPr lang="pl-PL" sz="880" dirty="0" err="1"/>
              <a:t>MSCs</a:t>
            </a:r>
            <a:endParaRPr lang="pl-PL" sz="880" dirty="0"/>
          </a:p>
          <a:p>
            <a:pPr algn="ctr"/>
            <a:r>
              <a:rPr lang="pl-PL" sz="880" i="1" dirty="0"/>
              <a:t> (683 </a:t>
            </a:r>
            <a:r>
              <a:rPr lang="pl-PL" sz="880" i="1" dirty="0" err="1"/>
              <a:t>total</a:t>
            </a:r>
            <a:r>
              <a:rPr lang="pl-PL" sz="880" i="1" dirty="0"/>
              <a:t> </a:t>
            </a:r>
            <a:r>
              <a:rPr lang="pl-PL" sz="880" i="1" dirty="0" err="1"/>
              <a:t>proteins</a:t>
            </a:r>
            <a:r>
              <a:rPr lang="pl-PL" sz="880" i="1" dirty="0"/>
              <a:t>)</a:t>
            </a:r>
          </a:p>
        </p:txBody>
      </p:sp>
      <p:pic>
        <p:nvPicPr>
          <p:cNvPr id="12" name="Picture 11"/>
          <p:cNvPicPr>
            <a:picLocks noChangeAspect="1"/>
          </p:cNvPicPr>
          <p:nvPr/>
        </p:nvPicPr>
        <p:blipFill>
          <a:blip r:embed="rId3"/>
          <a:stretch>
            <a:fillRect/>
          </a:stretch>
        </p:blipFill>
        <p:spPr>
          <a:xfrm>
            <a:off x="4491575" y="1578592"/>
            <a:ext cx="2851775" cy="3656750"/>
          </a:xfrm>
          <a:prstGeom prst="rect">
            <a:avLst/>
          </a:prstGeom>
        </p:spPr>
      </p:pic>
      <p:sp>
        <p:nvSpPr>
          <p:cNvPr id="5" name="TextBox 4"/>
          <p:cNvSpPr txBox="1"/>
          <p:nvPr/>
        </p:nvSpPr>
        <p:spPr>
          <a:xfrm>
            <a:off x="148351" y="1380076"/>
            <a:ext cx="425116" cy="397032"/>
          </a:xfrm>
          <a:prstGeom prst="rect">
            <a:avLst/>
          </a:prstGeom>
          <a:noFill/>
        </p:spPr>
        <p:txBody>
          <a:bodyPr wrap="none" rtlCol="0">
            <a:spAutoFit/>
          </a:bodyPr>
          <a:lstStyle/>
          <a:p>
            <a:r>
              <a:rPr lang="en-US" sz="1980" smtClean="0">
                <a:latin typeface="Arial" charset="0"/>
                <a:ea typeface="Arial" charset="0"/>
                <a:cs typeface="Arial" charset="0"/>
              </a:rPr>
              <a:t>A.</a:t>
            </a:r>
            <a:endParaRPr lang="en-US" sz="1980" dirty="0">
              <a:latin typeface="Arial" charset="0"/>
              <a:ea typeface="Arial" charset="0"/>
              <a:cs typeface="Arial" charset="0"/>
            </a:endParaRPr>
          </a:p>
        </p:txBody>
      </p:sp>
      <p:sp>
        <p:nvSpPr>
          <p:cNvPr id="13" name="TextBox 12"/>
          <p:cNvSpPr txBox="1"/>
          <p:nvPr/>
        </p:nvSpPr>
        <p:spPr>
          <a:xfrm>
            <a:off x="4136991" y="1365122"/>
            <a:ext cx="354584" cy="397032"/>
          </a:xfrm>
          <a:prstGeom prst="rect">
            <a:avLst/>
          </a:prstGeom>
          <a:noFill/>
        </p:spPr>
        <p:txBody>
          <a:bodyPr wrap="none" rtlCol="0">
            <a:spAutoFit/>
          </a:bodyPr>
          <a:lstStyle/>
          <a:p>
            <a:r>
              <a:rPr lang="en-US" sz="1980" smtClean="0">
                <a:latin typeface="Arial" charset="0"/>
                <a:ea typeface="Arial" charset="0"/>
                <a:cs typeface="Arial" charset="0"/>
              </a:rPr>
              <a:t>B</a:t>
            </a:r>
            <a:endParaRPr lang="en-US" sz="1980" dirty="0">
              <a:latin typeface="Arial" charset="0"/>
              <a:ea typeface="Arial" charset="0"/>
              <a:cs typeface="Arial" charset="0"/>
            </a:endParaRPr>
          </a:p>
        </p:txBody>
      </p:sp>
      <p:sp>
        <p:nvSpPr>
          <p:cNvPr id="14" name="TextBox 13"/>
          <p:cNvSpPr txBox="1"/>
          <p:nvPr/>
        </p:nvSpPr>
        <p:spPr>
          <a:xfrm>
            <a:off x="194310" y="344180"/>
            <a:ext cx="7578090" cy="646331"/>
          </a:xfrm>
          <a:prstGeom prst="rect">
            <a:avLst/>
          </a:prstGeom>
          <a:noFill/>
        </p:spPr>
        <p:txBody>
          <a:bodyPr wrap="square" rtlCol="0">
            <a:spAutoFit/>
          </a:bodyPr>
          <a:lstStyle/>
          <a:p>
            <a:r>
              <a:rPr lang="en-US" b="1" u="sng" dirty="0" smtClean="0"/>
              <a:t>Chapter 5:  Figure 6: </a:t>
            </a:r>
            <a:r>
              <a:rPr lang="en-US" b="1" u="sng" dirty="0"/>
              <a:t>Exosome proteomics reveals high significance for exosome-mediated delivery of integrin signaling proteins </a:t>
            </a:r>
            <a:endParaRPr lang="en-US" u="sng" dirty="0">
              <a:effectLst/>
            </a:endParaRPr>
          </a:p>
        </p:txBody>
      </p:sp>
      <p:sp>
        <p:nvSpPr>
          <p:cNvPr id="2" name="TextBox 1"/>
          <p:cNvSpPr txBox="1"/>
          <p:nvPr/>
        </p:nvSpPr>
        <p:spPr>
          <a:xfrm>
            <a:off x="573467" y="6150929"/>
            <a:ext cx="6401074" cy="2677656"/>
          </a:xfrm>
          <a:prstGeom prst="rect">
            <a:avLst/>
          </a:prstGeom>
          <a:noFill/>
        </p:spPr>
        <p:txBody>
          <a:bodyPr wrap="square" rtlCol="0">
            <a:spAutoFit/>
          </a:bodyPr>
          <a:lstStyle/>
          <a:p>
            <a:r>
              <a:rPr lang="en-US" sz="1400" b="1" u="sng" dirty="0"/>
              <a:t>Figure 6: Exosome proteomics reveals high significance for exosome-mediated delivery of integrin signaling proteins</a:t>
            </a:r>
            <a:endParaRPr lang="en-US" sz="1400" dirty="0"/>
          </a:p>
          <a:p>
            <a:r>
              <a:rPr lang="en-US" sz="1400" b="1" dirty="0"/>
              <a:t> </a:t>
            </a:r>
            <a:endParaRPr lang="en-US" sz="1400" dirty="0"/>
          </a:p>
          <a:p>
            <a:r>
              <a:rPr lang="en-US" sz="1400" b="1" dirty="0"/>
              <a:t>A.</a:t>
            </a:r>
            <a:r>
              <a:rPr lang="en-US" sz="1400" dirty="0"/>
              <a:t> After statistical thresholding as described in Methods, the datasets from Supplemental Table 1 were used as input for the IPA software, to generate pathways most highly-associated with those proteins. Only unique proteins present in both exosome samples but absent in the R10 media were used as input for IPA.</a:t>
            </a:r>
          </a:p>
          <a:p>
            <a:r>
              <a:rPr lang="en-US" sz="1400" b="1" dirty="0"/>
              <a:t>B. </a:t>
            </a:r>
            <a:r>
              <a:rPr lang="en-US" sz="1400" dirty="0"/>
              <a:t>Panel B presents a curated listing of five of the most significantly-represented pathway lists generated by IPA. Within the IPA platform, a pathway is considered statistically-significant according to the proportion of pathway members present. A statistically-significant p-value of 0.05 is equivalent to a –log(p-value of 1.35, which is indicated on the plot as a vertical dashed line, at the x-value of 1.35. </a:t>
            </a:r>
          </a:p>
        </p:txBody>
      </p:sp>
    </p:spTree>
    <p:extLst>
      <p:ext uri="{BB962C8B-B14F-4D97-AF65-F5344CB8AC3E}">
        <p14:creationId xmlns:p14="http://schemas.microsoft.com/office/powerpoint/2010/main" val="4821772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701988" y="2746294"/>
            <a:ext cx="2486578" cy="249299"/>
          </a:xfrm>
          <a:prstGeom prst="rect">
            <a:avLst/>
          </a:prstGeom>
          <a:noFill/>
          <a:ln>
            <a:solidFill>
              <a:schemeClr val="tx2"/>
            </a:solidFill>
          </a:ln>
        </p:spPr>
        <p:txBody>
          <a:bodyPr wrap="none" rtlCol="0">
            <a:spAutoFit/>
          </a:bodyPr>
          <a:lstStyle/>
          <a:p>
            <a:r>
              <a:rPr lang="en-US" sz="1020" b="1" i="1" u="sng">
                <a:solidFill>
                  <a:schemeClr val="tx2"/>
                </a:solidFill>
              </a:rPr>
              <a:t>Unmanipulated</a:t>
            </a:r>
            <a:r>
              <a:rPr lang="en-US" sz="1020" b="1" i="1" u="sng" dirty="0">
                <a:solidFill>
                  <a:schemeClr val="tx2"/>
                </a:solidFill>
              </a:rPr>
              <a:t> Conditioned Medium (CM)</a:t>
            </a:r>
          </a:p>
        </p:txBody>
      </p:sp>
      <p:sp>
        <p:nvSpPr>
          <p:cNvPr id="11" name="TextBox 10"/>
          <p:cNvSpPr txBox="1"/>
          <p:nvPr/>
        </p:nvSpPr>
        <p:spPr>
          <a:xfrm>
            <a:off x="3065824" y="2564931"/>
            <a:ext cx="3956838" cy="210058"/>
          </a:xfrm>
          <a:prstGeom prst="rect">
            <a:avLst/>
          </a:prstGeom>
          <a:noFill/>
        </p:spPr>
        <p:txBody>
          <a:bodyPr wrap="square" rtlCol="0">
            <a:spAutoFit/>
          </a:bodyPr>
          <a:lstStyle/>
          <a:p>
            <a:r>
              <a:rPr lang="en-US" sz="765" i="1" dirty="0">
                <a:solidFill>
                  <a:srgbClr val="C00000"/>
                </a:solidFill>
              </a:rPr>
              <a:t>For 7 days, collect CM daily, replace with fresh Exo-Free M10. Store separately at 4˚C.</a:t>
            </a:r>
          </a:p>
        </p:txBody>
      </p:sp>
      <p:sp>
        <p:nvSpPr>
          <p:cNvPr id="12" name="Down Arrow 11"/>
          <p:cNvSpPr/>
          <p:nvPr/>
        </p:nvSpPr>
        <p:spPr>
          <a:xfrm>
            <a:off x="4968754" y="3031604"/>
            <a:ext cx="150981" cy="353173"/>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5" name="TextBox 14"/>
          <p:cNvSpPr txBox="1"/>
          <p:nvPr/>
        </p:nvSpPr>
        <p:spPr>
          <a:xfrm>
            <a:off x="5152465" y="3031603"/>
            <a:ext cx="1479892" cy="327782"/>
          </a:xfrm>
          <a:prstGeom prst="rect">
            <a:avLst/>
          </a:prstGeom>
          <a:noFill/>
        </p:spPr>
        <p:txBody>
          <a:bodyPr wrap="none" rtlCol="0">
            <a:spAutoFit/>
          </a:bodyPr>
          <a:lstStyle/>
          <a:p>
            <a:r>
              <a:rPr lang="en-US" sz="765" b="1" i="1" dirty="0">
                <a:solidFill>
                  <a:srgbClr val="C00000"/>
                </a:solidFill>
              </a:rPr>
              <a:t>300 x g Spin; Take supernatant. </a:t>
            </a:r>
          </a:p>
          <a:p>
            <a:r>
              <a:rPr lang="en-US" sz="765" b="1" i="1" dirty="0">
                <a:solidFill>
                  <a:srgbClr val="C00000"/>
                </a:solidFill>
              </a:rPr>
              <a:t>Pass through 0.2µM filter.</a:t>
            </a:r>
          </a:p>
        </p:txBody>
      </p:sp>
      <p:sp>
        <p:nvSpPr>
          <p:cNvPr id="30" name="Down Arrow 29"/>
          <p:cNvSpPr/>
          <p:nvPr/>
        </p:nvSpPr>
        <p:spPr>
          <a:xfrm>
            <a:off x="5103542" y="3459101"/>
            <a:ext cx="150981" cy="168781"/>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1" name="TextBox 30"/>
          <p:cNvSpPr txBox="1"/>
          <p:nvPr/>
        </p:nvSpPr>
        <p:spPr>
          <a:xfrm>
            <a:off x="5308572" y="3349419"/>
            <a:ext cx="1627369" cy="386644"/>
          </a:xfrm>
          <a:prstGeom prst="rect">
            <a:avLst/>
          </a:prstGeom>
          <a:noFill/>
        </p:spPr>
        <p:txBody>
          <a:bodyPr wrap="none" rtlCol="0">
            <a:spAutoFit/>
          </a:bodyPr>
          <a:lstStyle/>
          <a:p>
            <a:pPr>
              <a:lnSpc>
                <a:spcPct val="150000"/>
              </a:lnSpc>
            </a:pPr>
            <a:r>
              <a:rPr lang="en-US" sz="765" b="1" i="1" dirty="0">
                <a:solidFill>
                  <a:srgbClr val="C00000"/>
                </a:solidFill>
              </a:rPr>
              <a:t>2000 x g Spin; Take supernatant. </a:t>
            </a:r>
          </a:p>
          <a:p>
            <a:r>
              <a:rPr lang="en-US" sz="765" b="1" i="1" dirty="0">
                <a:solidFill>
                  <a:srgbClr val="C00000"/>
                </a:solidFill>
              </a:rPr>
              <a:t>  10,000 x g Spin; Take supernatant.</a:t>
            </a:r>
          </a:p>
        </p:txBody>
      </p:sp>
      <p:sp>
        <p:nvSpPr>
          <p:cNvPr id="33" name="Down Arrow 32"/>
          <p:cNvSpPr/>
          <p:nvPr/>
        </p:nvSpPr>
        <p:spPr>
          <a:xfrm>
            <a:off x="5233082" y="3588641"/>
            <a:ext cx="150981" cy="168781"/>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4" name="TextBox 33"/>
          <p:cNvSpPr txBox="1"/>
          <p:nvPr/>
        </p:nvSpPr>
        <p:spPr>
          <a:xfrm>
            <a:off x="5452154" y="3856135"/>
            <a:ext cx="1420026" cy="210058"/>
          </a:xfrm>
          <a:prstGeom prst="rect">
            <a:avLst/>
          </a:prstGeom>
          <a:noFill/>
        </p:spPr>
        <p:txBody>
          <a:bodyPr wrap="square" rtlCol="0">
            <a:spAutoFit/>
          </a:bodyPr>
          <a:lstStyle/>
          <a:p>
            <a:r>
              <a:rPr lang="en-US" sz="765" b="1" i="1" dirty="0">
                <a:solidFill>
                  <a:srgbClr val="C00000"/>
                </a:solidFill>
              </a:rPr>
              <a:t>Take supernatant, this is </a:t>
            </a:r>
          </a:p>
        </p:txBody>
      </p:sp>
      <p:sp>
        <p:nvSpPr>
          <p:cNvPr id="35" name="Down Arrow 34"/>
          <p:cNvSpPr/>
          <p:nvPr/>
        </p:nvSpPr>
        <p:spPr>
          <a:xfrm>
            <a:off x="5184839" y="3833855"/>
            <a:ext cx="253314" cy="269632"/>
          </a:xfrm>
          <a:prstGeom prst="downArrow">
            <a:avLst>
              <a:gd name="adj1" fmla="val 32496"/>
              <a:gd name="adj2" fmla="val 3437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7" name="Rectangle 16"/>
          <p:cNvSpPr/>
          <p:nvPr/>
        </p:nvSpPr>
        <p:spPr>
          <a:xfrm>
            <a:off x="6739324" y="3966292"/>
            <a:ext cx="194306" cy="4668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7" name="Oval 36"/>
          <p:cNvSpPr/>
          <p:nvPr/>
        </p:nvSpPr>
        <p:spPr>
          <a:xfrm>
            <a:off x="6739324" y="4316396"/>
            <a:ext cx="194306" cy="233403"/>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4" name="Rectangle 43"/>
          <p:cNvSpPr/>
          <p:nvPr/>
        </p:nvSpPr>
        <p:spPr>
          <a:xfrm>
            <a:off x="6749773" y="4156517"/>
            <a:ext cx="73426" cy="279806"/>
          </a:xfrm>
          <a:prstGeom prst="rect">
            <a:avLst/>
          </a:prstGeom>
          <a:solidFill>
            <a:schemeClr val="accent2">
              <a:lumMod val="40000"/>
              <a:lumOff val="60000"/>
            </a:schemeClr>
          </a:solidFill>
          <a:ln w="3810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30"/>
          </a:p>
        </p:txBody>
      </p:sp>
      <p:sp>
        <p:nvSpPr>
          <p:cNvPr id="46" name="Oval 45"/>
          <p:cNvSpPr/>
          <p:nvPr/>
        </p:nvSpPr>
        <p:spPr>
          <a:xfrm>
            <a:off x="6804091" y="4501603"/>
            <a:ext cx="64770" cy="3924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3" name="Right Brace 52"/>
          <p:cNvSpPr/>
          <p:nvPr/>
        </p:nvSpPr>
        <p:spPr>
          <a:xfrm flipH="1">
            <a:off x="6606581" y="4182716"/>
            <a:ext cx="101305" cy="250382"/>
          </a:xfrm>
          <a:prstGeom prst="rightBrace">
            <a:avLst>
              <a:gd name="adj1" fmla="val 22968"/>
              <a:gd name="adj2" fmla="val 25801"/>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30"/>
          </a:p>
        </p:txBody>
      </p:sp>
      <p:sp>
        <p:nvSpPr>
          <p:cNvPr id="54" name="TextBox 53"/>
          <p:cNvSpPr txBox="1"/>
          <p:nvPr/>
        </p:nvSpPr>
        <p:spPr>
          <a:xfrm>
            <a:off x="5463288" y="4081970"/>
            <a:ext cx="1111856" cy="249299"/>
          </a:xfrm>
          <a:prstGeom prst="rect">
            <a:avLst/>
          </a:prstGeom>
          <a:noFill/>
          <a:ln>
            <a:solidFill>
              <a:schemeClr val="tx2"/>
            </a:solidFill>
          </a:ln>
        </p:spPr>
        <p:txBody>
          <a:bodyPr wrap="square" rtlCol="0">
            <a:spAutoFit/>
          </a:bodyPr>
          <a:lstStyle/>
          <a:p>
            <a:r>
              <a:rPr lang="en-US" sz="1020" b="1" i="1" u="sng" dirty="0">
                <a:solidFill>
                  <a:schemeClr val="tx2"/>
                </a:solidFill>
              </a:rPr>
              <a:t>Exo-Depleted CM</a:t>
            </a:r>
          </a:p>
        </p:txBody>
      </p:sp>
      <p:sp>
        <p:nvSpPr>
          <p:cNvPr id="55" name="TextBox 54"/>
          <p:cNvSpPr txBox="1"/>
          <p:nvPr/>
        </p:nvSpPr>
        <p:spPr>
          <a:xfrm>
            <a:off x="5391656" y="3718353"/>
            <a:ext cx="1420026" cy="210058"/>
          </a:xfrm>
          <a:prstGeom prst="rect">
            <a:avLst/>
          </a:prstGeom>
          <a:noFill/>
        </p:spPr>
        <p:txBody>
          <a:bodyPr wrap="square" rtlCol="0">
            <a:spAutoFit/>
          </a:bodyPr>
          <a:lstStyle/>
          <a:p>
            <a:r>
              <a:rPr lang="en-US" sz="765" b="1" i="1" dirty="0">
                <a:solidFill>
                  <a:srgbClr val="C00000"/>
                </a:solidFill>
              </a:rPr>
              <a:t>100,000 x g Spin; </a:t>
            </a:r>
          </a:p>
        </p:txBody>
      </p:sp>
      <p:sp>
        <p:nvSpPr>
          <p:cNvPr id="56" name="TextBox 55"/>
          <p:cNvSpPr txBox="1"/>
          <p:nvPr/>
        </p:nvSpPr>
        <p:spPr>
          <a:xfrm>
            <a:off x="5832540" y="4398976"/>
            <a:ext cx="837096" cy="327782"/>
          </a:xfrm>
          <a:prstGeom prst="rect">
            <a:avLst/>
          </a:prstGeom>
          <a:noFill/>
        </p:spPr>
        <p:txBody>
          <a:bodyPr wrap="square" rtlCol="0">
            <a:spAutoFit/>
          </a:bodyPr>
          <a:lstStyle/>
          <a:p>
            <a:r>
              <a:rPr lang="en-US" sz="765" b="1" i="1" dirty="0">
                <a:solidFill>
                  <a:srgbClr val="C00000"/>
                </a:solidFill>
              </a:rPr>
              <a:t>100,000 x g Spin;</a:t>
            </a:r>
          </a:p>
        </p:txBody>
      </p:sp>
      <p:sp>
        <p:nvSpPr>
          <p:cNvPr id="57" name="Right Brace 56"/>
          <p:cNvSpPr/>
          <p:nvPr/>
        </p:nvSpPr>
        <p:spPr>
          <a:xfrm flipH="1">
            <a:off x="6609779" y="4456019"/>
            <a:ext cx="101774" cy="93781"/>
          </a:xfrm>
          <a:prstGeom prst="rightBrace">
            <a:avLst>
              <a:gd name="adj1" fmla="val 22968"/>
              <a:gd name="adj2" fmla="val 45933"/>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30"/>
          </a:p>
        </p:txBody>
      </p:sp>
      <p:sp>
        <p:nvSpPr>
          <p:cNvPr id="58" name="TextBox 57"/>
          <p:cNvSpPr txBox="1"/>
          <p:nvPr/>
        </p:nvSpPr>
        <p:spPr>
          <a:xfrm>
            <a:off x="5875823" y="4503040"/>
            <a:ext cx="1420026" cy="210058"/>
          </a:xfrm>
          <a:prstGeom prst="rect">
            <a:avLst/>
          </a:prstGeom>
          <a:noFill/>
        </p:spPr>
        <p:txBody>
          <a:bodyPr wrap="square" rtlCol="0">
            <a:spAutoFit/>
          </a:bodyPr>
          <a:lstStyle/>
          <a:p>
            <a:r>
              <a:rPr lang="en-US" sz="765" b="1" i="1">
                <a:solidFill>
                  <a:srgbClr val="C00000"/>
                </a:solidFill>
              </a:rPr>
              <a:t>The pellet is</a:t>
            </a:r>
            <a:endParaRPr lang="en-US" sz="765" b="1" i="1" dirty="0">
              <a:solidFill>
                <a:srgbClr val="C00000"/>
              </a:solidFill>
            </a:endParaRPr>
          </a:p>
        </p:txBody>
      </p:sp>
      <p:sp>
        <p:nvSpPr>
          <p:cNvPr id="59" name="TextBox 58"/>
          <p:cNvSpPr txBox="1"/>
          <p:nvPr/>
        </p:nvSpPr>
        <p:spPr>
          <a:xfrm>
            <a:off x="5855096" y="4685081"/>
            <a:ext cx="781922" cy="249299"/>
          </a:xfrm>
          <a:prstGeom prst="rect">
            <a:avLst/>
          </a:prstGeom>
          <a:noFill/>
          <a:ln>
            <a:noFill/>
          </a:ln>
        </p:spPr>
        <p:txBody>
          <a:bodyPr wrap="square" rtlCol="0">
            <a:spAutoFit/>
          </a:bodyPr>
          <a:lstStyle/>
          <a:p>
            <a:r>
              <a:rPr lang="en-US" sz="1020" b="1" i="1" u="sng" dirty="0">
                <a:solidFill>
                  <a:schemeClr val="tx2"/>
                </a:solidFill>
              </a:rPr>
              <a:t>Exosomes</a:t>
            </a:r>
          </a:p>
        </p:txBody>
      </p:sp>
      <p:sp>
        <p:nvSpPr>
          <p:cNvPr id="60" name="Down Arrow 59"/>
          <p:cNvSpPr/>
          <p:nvPr/>
        </p:nvSpPr>
        <p:spPr>
          <a:xfrm>
            <a:off x="5747869" y="4368467"/>
            <a:ext cx="143481" cy="266272"/>
          </a:xfrm>
          <a:prstGeom prst="downArrow">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61" name="Rectangle 60"/>
          <p:cNvSpPr/>
          <p:nvPr/>
        </p:nvSpPr>
        <p:spPr>
          <a:xfrm>
            <a:off x="5875822" y="4675546"/>
            <a:ext cx="647700" cy="246608"/>
          </a:xfrm>
          <a:prstGeom prst="rect">
            <a:avLst/>
          </a:prstGeom>
          <a:noFill/>
          <a:ln w="12700" cmpd="sng">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30"/>
          </a:p>
        </p:txBody>
      </p:sp>
      <p:grpSp>
        <p:nvGrpSpPr>
          <p:cNvPr id="5" name="Group 4"/>
          <p:cNvGrpSpPr/>
          <p:nvPr/>
        </p:nvGrpSpPr>
        <p:grpSpPr>
          <a:xfrm>
            <a:off x="2308693" y="2168676"/>
            <a:ext cx="147880" cy="365638"/>
            <a:chOff x="2694252" y="1159986"/>
            <a:chExt cx="228595" cy="686479"/>
          </a:xfrm>
        </p:grpSpPr>
        <p:sp>
          <p:nvSpPr>
            <p:cNvPr id="297" name="Rectangle 296"/>
            <p:cNvSpPr/>
            <p:nvPr/>
          </p:nvSpPr>
          <p:spPr>
            <a:xfrm>
              <a:off x="2694252" y="1159986"/>
              <a:ext cx="228595" cy="5491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298" name="Oval 297"/>
            <p:cNvSpPr/>
            <p:nvPr/>
          </p:nvSpPr>
          <p:spPr>
            <a:xfrm>
              <a:off x="2694252" y="1571873"/>
              <a:ext cx="228595" cy="274592"/>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299" name="Rectangle 298"/>
            <p:cNvSpPr/>
            <p:nvPr/>
          </p:nvSpPr>
          <p:spPr>
            <a:xfrm>
              <a:off x="2707666" y="1384269"/>
              <a:ext cx="201765" cy="330168"/>
            </a:xfrm>
            <a:prstGeom prst="rect">
              <a:avLst/>
            </a:prstGeom>
            <a:solidFill>
              <a:schemeClr val="accent2">
                <a:lumMod val="40000"/>
                <a:lumOff val="60000"/>
              </a:schemeClr>
            </a:solidFill>
            <a:ln w="3810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30"/>
            </a:p>
          </p:txBody>
        </p:sp>
        <p:sp>
          <p:nvSpPr>
            <p:cNvPr id="300" name="Oval 299"/>
            <p:cNvSpPr/>
            <p:nvPr/>
          </p:nvSpPr>
          <p:spPr>
            <a:xfrm>
              <a:off x="2770449" y="1789763"/>
              <a:ext cx="76200" cy="4616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sp>
        <p:nvSpPr>
          <p:cNvPr id="301" name="Right Brace 300"/>
          <p:cNvSpPr/>
          <p:nvPr/>
        </p:nvSpPr>
        <p:spPr>
          <a:xfrm flipH="1">
            <a:off x="2178160" y="2286245"/>
            <a:ext cx="101305" cy="137338"/>
          </a:xfrm>
          <a:prstGeom prst="rightBrace">
            <a:avLst>
              <a:gd name="adj1" fmla="val 22968"/>
              <a:gd name="adj2" fmla="val 25801"/>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30"/>
          </a:p>
        </p:txBody>
      </p:sp>
      <p:grpSp>
        <p:nvGrpSpPr>
          <p:cNvPr id="2" name="Group 1"/>
          <p:cNvGrpSpPr/>
          <p:nvPr/>
        </p:nvGrpSpPr>
        <p:grpSpPr>
          <a:xfrm>
            <a:off x="803185" y="1835998"/>
            <a:ext cx="313749" cy="496235"/>
            <a:chOff x="1075702" y="1379629"/>
            <a:chExt cx="458716" cy="662731"/>
          </a:xfrm>
        </p:grpSpPr>
        <p:grpSp>
          <p:nvGrpSpPr>
            <p:cNvPr id="141" name="Group 140"/>
            <p:cNvGrpSpPr/>
            <p:nvPr/>
          </p:nvGrpSpPr>
          <p:grpSpPr>
            <a:xfrm rot="15580765" flipV="1">
              <a:off x="1219569" y="1372279"/>
              <a:ext cx="128169" cy="142870"/>
              <a:chOff x="3110587" y="4888783"/>
              <a:chExt cx="217100" cy="389390"/>
            </a:xfrm>
          </p:grpSpPr>
          <p:sp>
            <p:nvSpPr>
              <p:cNvPr id="142" name="Oval 141"/>
              <p:cNvSpPr/>
              <p:nvPr/>
            </p:nvSpPr>
            <p:spPr>
              <a:xfrm>
                <a:off x="3266162" y="4888783"/>
                <a:ext cx="61525" cy="348115"/>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cxnSp>
            <p:nvCxnSpPr>
              <p:cNvPr id="143" name="Straight Connector 142"/>
              <p:cNvCxnSpPr/>
              <p:nvPr/>
            </p:nvCxnSpPr>
            <p:spPr>
              <a:xfrm flipV="1">
                <a:off x="3124889" y="4890777"/>
                <a:ext cx="190274" cy="42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3124889" y="5234805"/>
                <a:ext cx="190274" cy="42383"/>
              </a:xfrm>
              <a:prstGeom prst="line">
                <a:avLst/>
              </a:prstGeom>
            </p:spPr>
            <p:style>
              <a:lnRef idx="1">
                <a:schemeClr val="accent1"/>
              </a:lnRef>
              <a:fillRef idx="0">
                <a:schemeClr val="accent1"/>
              </a:fillRef>
              <a:effectRef idx="0">
                <a:schemeClr val="accent1"/>
              </a:effectRef>
              <a:fontRef idx="minor">
                <a:schemeClr val="tx1"/>
              </a:fontRef>
            </p:style>
          </p:cxnSp>
          <p:sp>
            <p:nvSpPr>
              <p:cNvPr id="145" name="Oval 144"/>
              <p:cNvSpPr/>
              <p:nvPr/>
            </p:nvSpPr>
            <p:spPr>
              <a:xfrm>
                <a:off x="3110587" y="4930058"/>
                <a:ext cx="61525" cy="348115"/>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46" name="Rectangle 145"/>
              <p:cNvSpPr/>
              <p:nvPr/>
            </p:nvSpPr>
            <p:spPr>
              <a:xfrm rot="20837576">
                <a:off x="3229901" y="4898991"/>
                <a:ext cx="78483"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47" name="Rectangle 146"/>
              <p:cNvSpPr/>
              <p:nvPr/>
            </p:nvSpPr>
            <p:spPr>
              <a:xfrm rot="20837576">
                <a:off x="3163696" y="4920993"/>
                <a:ext cx="78483"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48" name="Rectangle 147"/>
              <p:cNvSpPr/>
              <p:nvPr/>
            </p:nvSpPr>
            <p:spPr>
              <a:xfrm rot="20837576">
                <a:off x="3208620" y="4996175"/>
                <a:ext cx="78483"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49" name="Rectangle 148"/>
              <p:cNvSpPr/>
              <p:nvPr/>
            </p:nvSpPr>
            <p:spPr>
              <a:xfrm rot="20837576">
                <a:off x="3182268" y="5052873"/>
                <a:ext cx="122738"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50" name="Rectangle 149"/>
              <p:cNvSpPr/>
              <p:nvPr/>
            </p:nvSpPr>
            <p:spPr>
              <a:xfrm rot="20837576">
                <a:off x="3143216" y="5103221"/>
                <a:ext cx="122738"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51" name="Rectangle 150"/>
              <p:cNvSpPr/>
              <p:nvPr/>
            </p:nvSpPr>
            <p:spPr>
              <a:xfrm rot="20837576">
                <a:off x="3170838" y="5099594"/>
                <a:ext cx="122738"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52" name="Rectangle 151"/>
              <p:cNvSpPr/>
              <p:nvPr/>
            </p:nvSpPr>
            <p:spPr>
              <a:xfrm rot="20837576">
                <a:off x="3150518" y="4992548"/>
                <a:ext cx="122738"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53" name="Rectangle 152"/>
              <p:cNvSpPr/>
              <p:nvPr/>
            </p:nvSpPr>
            <p:spPr>
              <a:xfrm rot="20837576">
                <a:off x="3128259" y="5198435"/>
                <a:ext cx="57970" cy="754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cxnSp>
          <p:nvCxnSpPr>
            <p:cNvPr id="306" name="Straight Connector 305"/>
            <p:cNvCxnSpPr/>
            <p:nvPr/>
          </p:nvCxnSpPr>
          <p:spPr>
            <a:xfrm flipV="1">
              <a:off x="1185468" y="1443244"/>
              <a:ext cx="89645" cy="60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1078920" y="1822467"/>
              <a:ext cx="110226" cy="1994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a:off x="1188062" y="1825676"/>
              <a:ext cx="3463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1409158" y="1829367"/>
              <a:ext cx="110226" cy="1994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a:off x="1078920" y="2026406"/>
              <a:ext cx="335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1408488" y="1717146"/>
              <a:ext cx="4220" cy="322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flipV="1">
              <a:off x="1527400" y="1493193"/>
              <a:ext cx="890" cy="333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1412318" y="1493193"/>
              <a:ext cx="119463" cy="227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V="1">
              <a:off x="1078345" y="1717146"/>
              <a:ext cx="4220" cy="322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V="1">
              <a:off x="1197257" y="1493193"/>
              <a:ext cx="890" cy="333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flipV="1">
              <a:off x="1082175" y="1493193"/>
              <a:ext cx="119463" cy="227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1187487" y="1504472"/>
              <a:ext cx="3463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1078345" y="1705202"/>
              <a:ext cx="335064" cy="0"/>
            </a:xfrm>
            <a:prstGeom prst="line">
              <a:avLst/>
            </a:prstGeom>
          </p:spPr>
          <p:style>
            <a:lnRef idx="1">
              <a:schemeClr val="accent1"/>
            </a:lnRef>
            <a:fillRef idx="0">
              <a:schemeClr val="accent1"/>
            </a:fillRef>
            <a:effectRef idx="0">
              <a:schemeClr val="accent1"/>
            </a:effectRef>
            <a:fontRef idx="minor">
              <a:schemeClr val="tx1"/>
            </a:fontRef>
          </p:style>
        </p:cxnSp>
        <p:sp>
          <p:nvSpPr>
            <p:cNvPr id="303" name="Rectangle 302"/>
            <p:cNvSpPr/>
            <p:nvPr/>
          </p:nvSpPr>
          <p:spPr>
            <a:xfrm>
              <a:off x="1256845" y="1690432"/>
              <a:ext cx="223719" cy="171104"/>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59" name="Rectangle 358"/>
            <p:cNvSpPr/>
            <p:nvPr/>
          </p:nvSpPr>
          <p:spPr>
            <a:xfrm>
              <a:off x="1203069" y="1687903"/>
              <a:ext cx="254138" cy="171104"/>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60" name="Rectangle 359"/>
            <p:cNvSpPr/>
            <p:nvPr/>
          </p:nvSpPr>
          <p:spPr>
            <a:xfrm rot="17817188">
              <a:off x="1141201" y="1739037"/>
              <a:ext cx="212239" cy="171104"/>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61" name="Rectangle 360"/>
            <p:cNvSpPr/>
            <p:nvPr/>
          </p:nvSpPr>
          <p:spPr>
            <a:xfrm>
              <a:off x="1305237" y="1687601"/>
              <a:ext cx="208761" cy="84126"/>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63" name="Rectangle 362"/>
            <p:cNvSpPr/>
            <p:nvPr/>
          </p:nvSpPr>
          <p:spPr>
            <a:xfrm rot="17782532">
              <a:off x="1325766" y="1812045"/>
              <a:ext cx="208761" cy="84126"/>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64" name="Rectangle 363"/>
            <p:cNvSpPr/>
            <p:nvPr/>
          </p:nvSpPr>
          <p:spPr>
            <a:xfrm rot="17782532">
              <a:off x="1322548" y="1841282"/>
              <a:ext cx="208761" cy="84126"/>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65" name="Rectangle 364"/>
            <p:cNvSpPr/>
            <p:nvPr/>
          </p:nvSpPr>
          <p:spPr>
            <a:xfrm rot="17782532">
              <a:off x="1306589" y="1857149"/>
              <a:ext cx="208761" cy="84126"/>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66" name="Rectangle 365"/>
            <p:cNvSpPr/>
            <p:nvPr/>
          </p:nvSpPr>
          <p:spPr>
            <a:xfrm>
              <a:off x="1175342" y="1935521"/>
              <a:ext cx="208761" cy="84126"/>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67" name="Rectangle 366"/>
            <p:cNvSpPr/>
            <p:nvPr/>
          </p:nvSpPr>
          <p:spPr>
            <a:xfrm>
              <a:off x="1193719" y="1855161"/>
              <a:ext cx="208761" cy="84126"/>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68" name="Rectangle 367"/>
            <p:cNvSpPr/>
            <p:nvPr/>
          </p:nvSpPr>
          <p:spPr>
            <a:xfrm rot="17755941">
              <a:off x="1095631" y="1811128"/>
              <a:ext cx="208761" cy="84126"/>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69" name="Rectangle 368"/>
            <p:cNvSpPr/>
            <p:nvPr/>
          </p:nvSpPr>
          <p:spPr>
            <a:xfrm rot="17755941">
              <a:off x="1067467" y="1849077"/>
              <a:ext cx="208761" cy="106701"/>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70" name="Rectangle 369"/>
            <p:cNvSpPr/>
            <p:nvPr/>
          </p:nvSpPr>
          <p:spPr>
            <a:xfrm rot="16046244">
              <a:off x="1107147" y="1963890"/>
              <a:ext cx="45719" cy="64411"/>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cxnSp>
          <p:nvCxnSpPr>
            <p:cNvPr id="372" name="Straight Connector 371"/>
            <p:cNvCxnSpPr/>
            <p:nvPr/>
          </p:nvCxnSpPr>
          <p:spPr>
            <a:xfrm flipH="1">
              <a:off x="1387027" y="1670775"/>
              <a:ext cx="133145" cy="219222"/>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75" name="Rectangle 374"/>
            <p:cNvSpPr/>
            <p:nvPr/>
          </p:nvSpPr>
          <p:spPr>
            <a:xfrm rot="17755941">
              <a:off x="1113645" y="1854911"/>
              <a:ext cx="85873" cy="106701"/>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cxnSp>
          <p:nvCxnSpPr>
            <p:cNvPr id="331" name="Straight Connector 330"/>
            <p:cNvCxnSpPr/>
            <p:nvPr/>
          </p:nvCxnSpPr>
          <p:spPr>
            <a:xfrm flipV="1">
              <a:off x="1089193" y="1884285"/>
              <a:ext cx="303114" cy="2652"/>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1090300" y="1684081"/>
              <a:ext cx="116204" cy="211326"/>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flipV="1">
              <a:off x="1203512" y="1676250"/>
              <a:ext cx="303114" cy="2652"/>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1076277" y="1824737"/>
              <a:ext cx="110226" cy="1994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a:off x="1185419" y="1827946"/>
              <a:ext cx="3463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1406515" y="1831637"/>
              <a:ext cx="110226" cy="1994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1076277" y="2028676"/>
              <a:ext cx="335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1405845" y="1719416"/>
              <a:ext cx="4220" cy="322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1524757" y="1495463"/>
              <a:ext cx="890" cy="333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1409675" y="1495463"/>
              <a:ext cx="119463" cy="227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flipV="1">
              <a:off x="1075702" y="1719416"/>
              <a:ext cx="4220" cy="322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flipV="1">
              <a:off x="1194614" y="1495463"/>
              <a:ext cx="890" cy="333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1079532" y="1495463"/>
              <a:ext cx="119463" cy="227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a:off x="1184844" y="1506742"/>
              <a:ext cx="3463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a:off x="1075702" y="1707472"/>
              <a:ext cx="335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flipH="1" flipV="1">
              <a:off x="1324617" y="1437476"/>
              <a:ext cx="207113" cy="787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flipV="1">
              <a:off x="1304389" y="1461030"/>
              <a:ext cx="107809" cy="2430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99986" y="1467840"/>
              <a:ext cx="158914" cy="242256"/>
            </a:xfrm>
            <a:prstGeom prst="line">
              <a:avLst/>
            </a:prstGeom>
          </p:spPr>
          <p:style>
            <a:lnRef idx="1">
              <a:schemeClr val="accent1"/>
            </a:lnRef>
            <a:fillRef idx="0">
              <a:schemeClr val="accent1"/>
            </a:fillRef>
            <a:effectRef idx="0">
              <a:schemeClr val="accent1"/>
            </a:effectRef>
            <a:fontRef idx="minor">
              <a:schemeClr val="tx1"/>
            </a:fontRef>
          </p:style>
        </p:cxnSp>
      </p:grpSp>
      <p:sp>
        <p:nvSpPr>
          <p:cNvPr id="311" name="Down Arrow 310"/>
          <p:cNvSpPr/>
          <p:nvPr/>
        </p:nvSpPr>
        <p:spPr>
          <a:xfrm>
            <a:off x="1188524" y="2173162"/>
            <a:ext cx="150981" cy="28341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04" name="TextBox 303"/>
          <p:cNvSpPr txBox="1"/>
          <p:nvPr/>
        </p:nvSpPr>
        <p:spPr>
          <a:xfrm>
            <a:off x="1208563" y="1866655"/>
            <a:ext cx="1131849" cy="406265"/>
          </a:xfrm>
          <a:prstGeom prst="rect">
            <a:avLst/>
          </a:prstGeom>
          <a:noFill/>
          <a:ln>
            <a:solidFill>
              <a:schemeClr val="tx2"/>
            </a:solidFill>
          </a:ln>
        </p:spPr>
        <p:txBody>
          <a:bodyPr wrap="square" rtlCol="0">
            <a:spAutoFit/>
          </a:bodyPr>
          <a:lstStyle/>
          <a:p>
            <a:r>
              <a:rPr lang="el-GR" sz="1020" b="1" i="1" u="sng" dirty="0">
                <a:solidFill>
                  <a:schemeClr val="tx2"/>
                </a:solidFill>
              </a:rPr>
              <a:t>α</a:t>
            </a:r>
            <a:r>
              <a:rPr lang="en-US" sz="1020" b="1" i="1" u="sng" dirty="0">
                <a:solidFill>
                  <a:schemeClr val="tx2"/>
                </a:solidFill>
              </a:rPr>
              <a:t>-MEM + 20% FCS </a:t>
            </a:r>
          </a:p>
        </p:txBody>
      </p:sp>
      <p:sp>
        <p:nvSpPr>
          <p:cNvPr id="308" name="TextBox 307"/>
          <p:cNvSpPr txBox="1"/>
          <p:nvPr/>
        </p:nvSpPr>
        <p:spPr>
          <a:xfrm>
            <a:off x="1288722" y="2031175"/>
            <a:ext cx="1090363" cy="268920"/>
          </a:xfrm>
          <a:prstGeom prst="rect">
            <a:avLst/>
          </a:prstGeom>
          <a:noFill/>
        </p:spPr>
        <p:txBody>
          <a:bodyPr wrap="none" rtlCol="0">
            <a:spAutoFit/>
          </a:bodyPr>
          <a:lstStyle/>
          <a:p>
            <a:pPr>
              <a:lnSpc>
                <a:spcPct val="150000"/>
              </a:lnSpc>
            </a:pPr>
            <a:r>
              <a:rPr lang="en-US" sz="765" b="1" i="1" dirty="0">
                <a:solidFill>
                  <a:srgbClr val="C00000"/>
                </a:solidFill>
              </a:rPr>
              <a:t>100,000 x g Spin, 18h. </a:t>
            </a:r>
          </a:p>
        </p:txBody>
      </p:sp>
      <p:sp>
        <p:nvSpPr>
          <p:cNvPr id="312" name="TextBox 311"/>
          <p:cNvSpPr txBox="1"/>
          <p:nvPr/>
        </p:nvSpPr>
        <p:spPr>
          <a:xfrm>
            <a:off x="1343675" y="2166794"/>
            <a:ext cx="923651" cy="268920"/>
          </a:xfrm>
          <a:prstGeom prst="rect">
            <a:avLst/>
          </a:prstGeom>
          <a:noFill/>
        </p:spPr>
        <p:txBody>
          <a:bodyPr wrap="none" rtlCol="0">
            <a:spAutoFit/>
          </a:bodyPr>
          <a:lstStyle/>
          <a:p>
            <a:pPr>
              <a:lnSpc>
                <a:spcPct val="150000"/>
              </a:lnSpc>
            </a:pPr>
            <a:r>
              <a:rPr lang="en-US" sz="765" b="1" i="1" dirty="0">
                <a:solidFill>
                  <a:srgbClr val="C00000"/>
                </a:solidFill>
              </a:rPr>
              <a:t>Take supernatant.</a:t>
            </a:r>
          </a:p>
        </p:txBody>
      </p:sp>
      <p:sp>
        <p:nvSpPr>
          <p:cNvPr id="313" name="TextBox 312"/>
          <p:cNvSpPr txBox="1"/>
          <p:nvPr/>
        </p:nvSpPr>
        <p:spPr>
          <a:xfrm>
            <a:off x="1347209" y="2340784"/>
            <a:ext cx="958116" cy="327782"/>
          </a:xfrm>
          <a:prstGeom prst="rect">
            <a:avLst/>
          </a:prstGeom>
          <a:noFill/>
        </p:spPr>
        <p:txBody>
          <a:bodyPr wrap="square" rtlCol="0">
            <a:spAutoFit/>
          </a:bodyPr>
          <a:lstStyle/>
          <a:p>
            <a:r>
              <a:rPr lang="en-US" sz="765" b="1" i="1" dirty="0">
                <a:solidFill>
                  <a:srgbClr val="C00000"/>
                </a:solidFill>
              </a:rPr>
              <a:t>Combine 1:1 with </a:t>
            </a:r>
          </a:p>
          <a:p>
            <a:r>
              <a:rPr lang="el-GR" sz="765" b="1" i="1" u="sng" dirty="0">
                <a:solidFill>
                  <a:srgbClr val="C00000"/>
                </a:solidFill>
              </a:rPr>
              <a:t>α</a:t>
            </a:r>
            <a:r>
              <a:rPr lang="en-US" sz="765" b="1" i="1" u="sng" dirty="0">
                <a:solidFill>
                  <a:srgbClr val="C00000"/>
                </a:solidFill>
              </a:rPr>
              <a:t>-MEM + 0% FCS   </a:t>
            </a:r>
          </a:p>
        </p:txBody>
      </p:sp>
      <p:sp>
        <p:nvSpPr>
          <p:cNvPr id="316" name="TextBox 315"/>
          <p:cNvSpPr txBox="1"/>
          <p:nvPr/>
        </p:nvSpPr>
        <p:spPr>
          <a:xfrm>
            <a:off x="1223259" y="2658670"/>
            <a:ext cx="1019974" cy="406265"/>
          </a:xfrm>
          <a:prstGeom prst="rect">
            <a:avLst/>
          </a:prstGeom>
          <a:noFill/>
          <a:ln>
            <a:solidFill>
              <a:schemeClr val="tx2"/>
            </a:solidFill>
          </a:ln>
        </p:spPr>
        <p:txBody>
          <a:bodyPr wrap="square" rtlCol="0">
            <a:spAutoFit/>
          </a:bodyPr>
          <a:lstStyle/>
          <a:p>
            <a:r>
              <a:rPr lang="en-US" sz="1020" b="1" i="1" u="sng" dirty="0">
                <a:solidFill>
                  <a:schemeClr val="tx2"/>
                </a:solidFill>
              </a:rPr>
              <a:t>“Exo-Free M10”</a:t>
            </a:r>
          </a:p>
        </p:txBody>
      </p:sp>
      <p:grpSp>
        <p:nvGrpSpPr>
          <p:cNvPr id="317" name="Group 316"/>
          <p:cNvGrpSpPr/>
          <p:nvPr/>
        </p:nvGrpSpPr>
        <p:grpSpPr>
          <a:xfrm>
            <a:off x="1647106" y="3598862"/>
            <a:ext cx="845537" cy="436502"/>
            <a:chOff x="1096811" y="4948473"/>
            <a:chExt cx="1876497" cy="835417"/>
          </a:xfrm>
        </p:grpSpPr>
        <p:sp>
          <p:nvSpPr>
            <p:cNvPr id="318" name="Rectangle 317"/>
            <p:cNvSpPr/>
            <p:nvPr/>
          </p:nvSpPr>
          <p:spPr>
            <a:xfrm rot="1685249">
              <a:off x="1283108" y="5292613"/>
              <a:ext cx="474325" cy="21209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cxnSp>
          <p:nvCxnSpPr>
            <p:cNvPr id="319" name="Straight Connector 318"/>
            <p:cNvCxnSpPr/>
            <p:nvPr/>
          </p:nvCxnSpPr>
          <p:spPr>
            <a:xfrm flipV="1">
              <a:off x="1104510" y="4953000"/>
              <a:ext cx="244967"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a:off x="1099715" y="5407155"/>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a:off x="1349477" y="4953000"/>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flipV="1">
              <a:off x="2233020" y="5199636"/>
              <a:ext cx="564287" cy="209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a:off x="2468178" y="4948473"/>
              <a:ext cx="357572" cy="134702"/>
            </a:xfrm>
            <a:prstGeom prst="line">
              <a:avLst/>
            </a:prstGeom>
          </p:spPr>
          <p:style>
            <a:lnRef idx="1">
              <a:schemeClr val="accent1"/>
            </a:lnRef>
            <a:fillRef idx="0">
              <a:schemeClr val="accent1"/>
            </a:fillRef>
            <a:effectRef idx="0">
              <a:schemeClr val="accent1"/>
            </a:effectRef>
            <a:fontRef idx="minor">
              <a:schemeClr val="tx1"/>
            </a:fontRef>
          </p:style>
        </p:cxnSp>
        <p:grpSp>
          <p:nvGrpSpPr>
            <p:cNvPr id="324" name="Group 323"/>
            <p:cNvGrpSpPr/>
            <p:nvPr/>
          </p:nvGrpSpPr>
          <p:grpSpPr>
            <a:xfrm>
              <a:off x="2870523" y="5064167"/>
              <a:ext cx="102785" cy="266756"/>
              <a:chOff x="3110587" y="4888783"/>
              <a:chExt cx="217100" cy="389390"/>
            </a:xfrm>
          </p:grpSpPr>
          <p:sp>
            <p:nvSpPr>
              <p:cNvPr id="506" name="Oval 505"/>
              <p:cNvSpPr/>
              <p:nvPr/>
            </p:nvSpPr>
            <p:spPr>
              <a:xfrm>
                <a:off x="3266162" y="4888783"/>
                <a:ext cx="61525" cy="348115"/>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cxnSp>
            <p:nvCxnSpPr>
              <p:cNvPr id="507" name="Straight Connector 506"/>
              <p:cNvCxnSpPr/>
              <p:nvPr/>
            </p:nvCxnSpPr>
            <p:spPr>
              <a:xfrm flipV="1">
                <a:off x="3124889" y="4890777"/>
                <a:ext cx="190274" cy="42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3124889" y="5234805"/>
                <a:ext cx="190274" cy="42383"/>
              </a:xfrm>
              <a:prstGeom prst="line">
                <a:avLst/>
              </a:prstGeom>
            </p:spPr>
            <p:style>
              <a:lnRef idx="1">
                <a:schemeClr val="accent1"/>
              </a:lnRef>
              <a:fillRef idx="0">
                <a:schemeClr val="accent1"/>
              </a:fillRef>
              <a:effectRef idx="0">
                <a:schemeClr val="accent1"/>
              </a:effectRef>
              <a:fontRef idx="minor">
                <a:schemeClr val="tx1"/>
              </a:fontRef>
            </p:style>
          </p:cxnSp>
          <p:sp>
            <p:nvSpPr>
              <p:cNvPr id="509" name="Oval 508"/>
              <p:cNvSpPr/>
              <p:nvPr/>
            </p:nvSpPr>
            <p:spPr>
              <a:xfrm>
                <a:off x="3110587" y="4930058"/>
                <a:ext cx="61525" cy="348115"/>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10" name="Rectangle 509"/>
              <p:cNvSpPr/>
              <p:nvPr/>
            </p:nvSpPr>
            <p:spPr>
              <a:xfrm rot="20837576">
                <a:off x="3229901" y="4898991"/>
                <a:ext cx="78483"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11" name="Rectangle 510"/>
              <p:cNvSpPr/>
              <p:nvPr/>
            </p:nvSpPr>
            <p:spPr>
              <a:xfrm rot="20837576">
                <a:off x="3163696" y="4920993"/>
                <a:ext cx="78483"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12" name="Rectangle 511"/>
              <p:cNvSpPr/>
              <p:nvPr/>
            </p:nvSpPr>
            <p:spPr>
              <a:xfrm rot="20837576">
                <a:off x="3208620" y="4996175"/>
                <a:ext cx="78483"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13" name="Rectangle 512"/>
              <p:cNvSpPr/>
              <p:nvPr/>
            </p:nvSpPr>
            <p:spPr>
              <a:xfrm rot="20837576">
                <a:off x="3182268" y="5052873"/>
                <a:ext cx="122738"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14" name="Rectangle 513"/>
              <p:cNvSpPr/>
              <p:nvPr/>
            </p:nvSpPr>
            <p:spPr>
              <a:xfrm rot="20837576">
                <a:off x="3143216" y="5103221"/>
                <a:ext cx="122738"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15" name="Rectangle 514"/>
              <p:cNvSpPr/>
              <p:nvPr/>
            </p:nvSpPr>
            <p:spPr>
              <a:xfrm rot="20837576">
                <a:off x="3170838" y="5099594"/>
                <a:ext cx="122738"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16" name="Rectangle 515"/>
              <p:cNvSpPr/>
              <p:nvPr/>
            </p:nvSpPr>
            <p:spPr>
              <a:xfrm rot="20837576">
                <a:off x="3150518" y="4992548"/>
                <a:ext cx="122738"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17" name="Rectangle 516"/>
              <p:cNvSpPr/>
              <p:nvPr/>
            </p:nvSpPr>
            <p:spPr>
              <a:xfrm rot="20837576">
                <a:off x="3128259" y="5198435"/>
                <a:ext cx="57970" cy="754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cxnSp>
          <p:nvCxnSpPr>
            <p:cNvPr id="325" name="Straight Connector 324"/>
            <p:cNvCxnSpPr/>
            <p:nvPr/>
          </p:nvCxnSpPr>
          <p:spPr>
            <a:xfrm flipV="1">
              <a:off x="2233019" y="5423029"/>
              <a:ext cx="564287" cy="209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2794000" y="5080000"/>
              <a:ext cx="25502" cy="136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V="1">
              <a:off x="2804762" y="5141691"/>
              <a:ext cx="95250" cy="6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H="1" flipV="1">
              <a:off x="2794000" y="5203490"/>
              <a:ext cx="3175" cy="21623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flipV="1">
              <a:off x="2801222" y="5303315"/>
              <a:ext cx="95250" cy="6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a:off x="1098550" y="5628897"/>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V="1">
              <a:off x="1101725" y="5407025"/>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1108909" y="5187950"/>
              <a:ext cx="243641" cy="4591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H="1" flipV="1">
              <a:off x="1352551" y="4956176"/>
              <a:ext cx="3174" cy="231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V="1">
              <a:off x="2234455" y="5180247"/>
              <a:ext cx="243641" cy="4591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flipH="1" flipV="1">
              <a:off x="2478097" y="4948473"/>
              <a:ext cx="3174" cy="231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a:off x="1349477" y="5171484"/>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2486025" y="5175250"/>
              <a:ext cx="304800" cy="28575"/>
            </a:xfrm>
            <a:prstGeom prst="line">
              <a:avLst/>
            </a:prstGeom>
          </p:spPr>
          <p:style>
            <a:lnRef idx="1">
              <a:schemeClr val="accent1"/>
            </a:lnRef>
            <a:fillRef idx="0">
              <a:schemeClr val="accent1"/>
            </a:fillRef>
            <a:effectRef idx="0">
              <a:schemeClr val="accent1"/>
            </a:effectRef>
            <a:fontRef idx="minor">
              <a:schemeClr val="tx1"/>
            </a:fontRef>
          </p:style>
        </p:cxnSp>
        <p:sp>
          <p:nvSpPr>
            <p:cNvPr id="378" name="Rectangle 377"/>
            <p:cNvSpPr/>
            <p:nvPr/>
          </p:nvSpPr>
          <p:spPr>
            <a:xfrm rot="1685249">
              <a:off x="1245596" y="5308677"/>
              <a:ext cx="113233" cy="27272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79" name="Rectangle 378"/>
            <p:cNvSpPr/>
            <p:nvPr/>
          </p:nvSpPr>
          <p:spPr>
            <a:xfrm rot="1685249">
              <a:off x="1208084" y="5324741"/>
              <a:ext cx="113233" cy="27272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80" name="Rectangle 379"/>
            <p:cNvSpPr/>
            <p:nvPr/>
          </p:nvSpPr>
          <p:spPr>
            <a:xfrm rot="5400000">
              <a:off x="1335382" y="5419813"/>
              <a:ext cx="113233" cy="27272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81" name="Rectangle 380"/>
            <p:cNvSpPr/>
            <p:nvPr/>
          </p:nvSpPr>
          <p:spPr>
            <a:xfrm rot="5400000">
              <a:off x="1804440" y="5180132"/>
              <a:ext cx="113233" cy="760985"/>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82" name="Rectangle 381"/>
            <p:cNvSpPr/>
            <p:nvPr/>
          </p:nvSpPr>
          <p:spPr>
            <a:xfrm rot="1666421">
              <a:off x="2363434" y="5095191"/>
              <a:ext cx="113233" cy="445931"/>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83" name="Rectangle 382"/>
            <p:cNvSpPr/>
            <p:nvPr/>
          </p:nvSpPr>
          <p:spPr>
            <a:xfrm rot="5400000">
              <a:off x="1876530" y="4601099"/>
              <a:ext cx="113233" cy="1108592"/>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84" name="Rectangle 383"/>
            <p:cNvSpPr/>
            <p:nvPr/>
          </p:nvSpPr>
          <p:spPr>
            <a:xfrm rot="5400000">
              <a:off x="1858972" y="4706170"/>
              <a:ext cx="113233" cy="1108592"/>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85" name="Rectangle 384"/>
            <p:cNvSpPr/>
            <p:nvPr/>
          </p:nvSpPr>
          <p:spPr>
            <a:xfrm rot="5400000">
              <a:off x="1758251" y="4894405"/>
              <a:ext cx="113233" cy="942265"/>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86" name="Rectangle 385"/>
            <p:cNvSpPr/>
            <p:nvPr/>
          </p:nvSpPr>
          <p:spPr>
            <a:xfrm rot="5400000">
              <a:off x="1826271" y="4871683"/>
              <a:ext cx="113233" cy="942265"/>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87" name="Rectangle 386"/>
            <p:cNvSpPr/>
            <p:nvPr/>
          </p:nvSpPr>
          <p:spPr>
            <a:xfrm rot="5400000">
              <a:off x="1797901" y="4987444"/>
              <a:ext cx="113233" cy="942265"/>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88" name="Rectangle 387"/>
            <p:cNvSpPr/>
            <p:nvPr/>
          </p:nvSpPr>
          <p:spPr>
            <a:xfrm rot="5400000">
              <a:off x="1716043" y="5041117"/>
              <a:ext cx="113233" cy="87428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89" name="Rectangle 388"/>
            <p:cNvSpPr/>
            <p:nvPr/>
          </p:nvSpPr>
          <p:spPr>
            <a:xfrm rot="5400000">
              <a:off x="1857111" y="5086107"/>
              <a:ext cx="113233" cy="87428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90" name="Rectangle 389"/>
            <p:cNvSpPr/>
            <p:nvPr/>
          </p:nvSpPr>
          <p:spPr>
            <a:xfrm rot="5400000">
              <a:off x="1152921" y="5560102"/>
              <a:ext cx="45719" cy="51715"/>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91" name="Rectangle 390"/>
            <p:cNvSpPr/>
            <p:nvPr/>
          </p:nvSpPr>
          <p:spPr>
            <a:xfrm rot="5400000" flipH="1">
              <a:off x="1152649" y="5568182"/>
              <a:ext cx="45719" cy="68613"/>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92" name="Rectangle 391"/>
            <p:cNvSpPr/>
            <p:nvPr/>
          </p:nvSpPr>
          <p:spPr>
            <a:xfrm rot="5400000" flipH="1">
              <a:off x="1217947" y="5560387"/>
              <a:ext cx="45719" cy="68613"/>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93" name="Rectangle 392"/>
            <p:cNvSpPr/>
            <p:nvPr/>
          </p:nvSpPr>
          <p:spPr>
            <a:xfrm rot="1685249">
              <a:off x="1280870" y="5096268"/>
              <a:ext cx="113233" cy="27272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94" name="Rectangle 393"/>
            <p:cNvSpPr/>
            <p:nvPr/>
          </p:nvSpPr>
          <p:spPr>
            <a:xfrm rot="1685249">
              <a:off x="1175544" y="5301951"/>
              <a:ext cx="113233" cy="27272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95" name="Rectangle 394"/>
            <p:cNvSpPr/>
            <p:nvPr/>
          </p:nvSpPr>
          <p:spPr>
            <a:xfrm>
              <a:off x="1114813" y="5537690"/>
              <a:ext cx="113233" cy="83411"/>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96" name="Rectangle 395"/>
            <p:cNvSpPr/>
            <p:nvPr/>
          </p:nvSpPr>
          <p:spPr>
            <a:xfrm>
              <a:off x="2206791" y="5529379"/>
              <a:ext cx="113233" cy="83411"/>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397" name="Group 396"/>
            <p:cNvGrpSpPr/>
            <p:nvPr/>
          </p:nvGrpSpPr>
          <p:grpSpPr>
            <a:xfrm rot="418717">
              <a:off x="1234045" y="5324971"/>
              <a:ext cx="778974" cy="236872"/>
              <a:chOff x="2383543" y="4335128"/>
              <a:chExt cx="1138631" cy="413119"/>
            </a:xfrm>
          </p:grpSpPr>
          <p:grpSp>
            <p:nvGrpSpPr>
              <p:cNvPr id="482" name="Group 481"/>
              <p:cNvGrpSpPr/>
              <p:nvPr/>
            </p:nvGrpSpPr>
            <p:grpSpPr>
              <a:xfrm>
                <a:off x="3055619" y="4335128"/>
                <a:ext cx="381000" cy="53990"/>
                <a:chOff x="3055619" y="4335128"/>
                <a:chExt cx="381000" cy="53990"/>
              </a:xfrm>
            </p:grpSpPr>
            <p:sp>
              <p:nvSpPr>
                <p:cNvPr id="504" name="Oval 503"/>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505" name="Oval 504"/>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83" name="Group 482"/>
              <p:cNvGrpSpPr/>
              <p:nvPr/>
            </p:nvGrpSpPr>
            <p:grpSpPr>
              <a:xfrm>
                <a:off x="3141174" y="4389118"/>
                <a:ext cx="381000" cy="53990"/>
                <a:chOff x="3055619" y="4335128"/>
                <a:chExt cx="381000" cy="53990"/>
              </a:xfrm>
            </p:grpSpPr>
            <p:sp>
              <p:nvSpPr>
                <p:cNvPr id="502" name="Oval 501"/>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503" name="Oval 502"/>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84" name="Group 483"/>
              <p:cNvGrpSpPr/>
              <p:nvPr/>
            </p:nvGrpSpPr>
            <p:grpSpPr>
              <a:xfrm>
                <a:off x="2739874" y="4527364"/>
                <a:ext cx="381000" cy="53990"/>
                <a:chOff x="3055619" y="4335128"/>
                <a:chExt cx="381000" cy="53990"/>
              </a:xfrm>
            </p:grpSpPr>
            <p:sp>
              <p:nvSpPr>
                <p:cNvPr id="500" name="Oval 499"/>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501" name="Oval 500"/>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85" name="Group 484"/>
              <p:cNvGrpSpPr/>
              <p:nvPr/>
            </p:nvGrpSpPr>
            <p:grpSpPr>
              <a:xfrm>
                <a:off x="2825429" y="4581354"/>
                <a:ext cx="381000" cy="53990"/>
                <a:chOff x="3055619" y="4335128"/>
                <a:chExt cx="381000" cy="53990"/>
              </a:xfrm>
            </p:grpSpPr>
            <p:sp>
              <p:nvSpPr>
                <p:cNvPr id="498" name="Oval 497"/>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99" name="Oval 498"/>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86" name="Group 485"/>
              <p:cNvGrpSpPr/>
              <p:nvPr/>
            </p:nvGrpSpPr>
            <p:grpSpPr>
              <a:xfrm>
                <a:off x="2383543" y="4640267"/>
                <a:ext cx="381000" cy="53990"/>
                <a:chOff x="3055619" y="4335128"/>
                <a:chExt cx="381000" cy="53990"/>
              </a:xfrm>
            </p:grpSpPr>
            <p:sp>
              <p:nvSpPr>
                <p:cNvPr id="496" name="Oval 495"/>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97" name="Oval 496"/>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87" name="Group 486"/>
              <p:cNvGrpSpPr/>
              <p:nvPr/>
            </p:nvGrpSpPr>
            <p:grpSpPr>
              <a:xfrm>
                <a:off x="2469098" y="4694257"/>
                <a:ext cx="381000" cy="53990"/>
                <a:chOff x="3055619" y="4335128"/>
                <a:chExt cx="381000" cy="53990"/>
              </a:xfrm>
            </p:grpSpPr>
            <p:sp>
              <p:nvSpPr>
                <p:cNvPr id="494" name="Oval 493"/>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95" name="Oval 494"/>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88" name="Group 487"/>
              <p:cNvGrpSpPr/>
              <p:nvPr/>
            </p:nvGrpSpPr>
            <p:grpSpPr>
              <a:xfrm>
                <a:off x="2633491" y="4378173"/>
                <a:ext cx="381000" cy="53990"/>
                <a:chOff x="3055619" y="4335128"/>
                <a:chExt cx="381000" cy="53990"/>
              </a:xfrm>
            </p:grpSpPr>
            <p:sp>
              <p:nvSpPr>
                <p:cNvPr id="492" name="Oval 491"/>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93" name="Oval 492"/>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89" name="Group 488"/>
              <p:cNvGrpSpPr/>
              <p:nvPr/>
            </p:nvGrpSpPr>
            <p:grpSpPr>
              <a:xfrm>
                <a:off x="2719046" y="4432163"/>
                <a:ext cx="381000" cy="53990"/>
                <a:chOff x="3055619" y="4335128"/>
                <a:chExt cx="381000" cy="53990"/>
              </a:xfrm>
            </p:grpSpPr>
            <p:sp>
              <p:nvSpPr>
                <p:cNvPr id="490" name="Oval 489"/>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91" name="Oval 490"/>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grpSp>
          <p:nvGrpSpPr>
            <p:cNvPr id="398" name="Group 397"/>
            <p:cNvGrpSpPr/>
            <p:nvPr/>
          </p:nvGrpSpPr>
          <p:grpSpPr>
            <a:xfrm rot="418717">
              <a:off x="1582851" y="5372091"/>
              <a:ext cx="778974" cy="236872"/>
              <a:chOff x="2383543" y="4335128"/>
              <a:chExt cx="1138631" cy="413119"/>
            </a:xfrm>
          </p:grpSpPr>
          <p:grpSp>
            <p:nvGrpSpPr>
              <p:cNvPr id="458" name="Group 457"/>
              <p:cNvGrpSpPr/>
              <p:nvPr/>
            </p:nvGrpSpPr>
            <p:grpSpPr>
              <a:xfrm>
                <a:off x="3055619" y="4335128"/>
                <a:ext cx="381000" cy="53990"/>
                <a:chOff x="3055619" y="4335128"/>
                <a:chExt cx="381000" cy="53990"/>
              </a:xfrm>
            </p:grpSpPr>
            <p:sp>
              <p:nvSpPr>
                <p:cNvPr id="480" name="Oval 479"/>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81" name="Oval 480"/>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59" name="Group 458"/>
              <p:cNvGrpSpPr/>
              <p:nvPr/>
            </p:nvGrpSpPr>
            <p:grpSpPr>
              <a:xfrm>
                <a:off x="3141174" y="4389118"/>
                <a:ext cx="381000" cy="53990"/>
                <a:chOff x="3055619" y="4335128"/>
                <a:chExt cx="381000" cy="53990"/>
              </a:xfrm>
            </p:grpSpPr>
            <p:sp>
              <p:nvSpPr>
                <p:cNvPr id="478" name="Oval 477"/>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79" name="Oval 478"/>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60" name="Group 459"/>
              <p:cNvGrpSpPr/>
              <p:nvPr/>
            </p:nvGrpSpPr>
            <p:grpSpPr>
              <a:xfrm>
                <a:off x="2739874" y="4527364"/>
                <a:ext cx="381000" cy="53990"/>
                <a:chOff x="3055619" y="4335128"/>
                <a:chExt cx="381000" cy="53990"/>
              </a:xfrm>
            </p:grpSpPr>
            <p:sp>
              <p:nvSpPr>
                <p:cNvPr id="476" name="Oval 475"/>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77" name="Oval 476"/>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61" name="Group 460"/>
              <p:cNvGrpSpPr/>
              <p:nvPr/>
            </p:nvGrpSpPr>
            <p:grpSpPr>
              <a:xfrm>
                <a:off x="2825429" y="4581354"/>
                <a:ext cx="381000" cy="53990"/>
                <a:chOff x="3055619" y="4335128"/>
                <a:chExt cx="381000" cy="53990"/>
              </a:xfrm>
            </p:grpSpPr>
            <p:sp>
              <p:nvSpPr>
                <p:cNvPr id="474" name="Oval 473"/>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75" name="Oval 474"/>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62" name="Group 461"/>
              <p:cNvGrpSpPr/>
              <p:nvPr/>
            </p:nvGrpSpPr>
            <p:grpSpPr>
              <a:xfrm>
                <a:off x="2383543" y="4640267"/>
                <a:ext cx="381000" cy="53990"/>
                <a:chOff x="3055619" y="4335128"/>
                <a:chExt cx="381000" cy="53990"/>
              </a:xfrm>
            </p:grpSpPr>
            <p:sp>
              <p:nvSpPr>
                <p:cNvPr id="472" name="Oval 471"/>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73" name="Oval 472"/>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63" name="Group 462"/>
              <p:cNvGrpSpPr/>
              <p:nvPr/>
            </p:nvGrpSpPr>
            <p:grpSpPr>
              <a:xfrm>
                <a:off x="2469098" y="4694257"/>
                <a:ext cx="381000" cy="53990"/>
                <a:chOff x="3055619" y="4335128"/>
                <a:chExt cx="381000" cy="53990"/>
              </a:xfrm>
            </p:grpSpPr>
            <p:sp>
              <p:nvSpPr>
                <p:cNvPr id="470" name="Oval 469"/>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71" name="Oval 470"/>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64" name="Group 463"/>
              <p:cNvGrpSpPr/>
              <p:nvPr/>
            </p:nvGrpSpPr>
            <p:grpSpPr>
              <a:xfrm>
                <a:off x="2633491" y="4378173"/>
                <a:ext cx="381000" cy="53990"/>
                <a:chOff x="3055619" y="4335128"/>
                <a:chExt cx="381000" cy="53990"/>
              </a:xfrm>
            </p:grpSpPr>
            <p:sp>
              <p:nvSpPr>
                <p:cNvPr id="468" name="Oval 467"/>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69" name="Oval 468"/>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65" name="Group 464"/>
              <p:cNvGrpSpPr/>
              <p:nvPr/>
            </p:nvGrpSpPr>
            <p:grpSpPr>
              <a:xfrm>
                <a:off x="2719046" y="4432163"/>
                <a:ext cx="381000" cy="53990"/>
                <a:chOff x="3055619" y="4335128"/>
                <a:chExt cx="381000" cy="53990"/>
              </a:xfrm>
            </p:grpSpPr>
            <p:sp>
              <p:nvSpPr>
                <p:cNvPr id="466" name="Oval 465"/>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67" name="Oval 466"/>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grpSp>
          <p:nvGrpSpPr>
            <p:cNvPr id="399" name="Group 398"/>
            <p:cNvGrpSpPr/>
            <p:nvPr/>
          </p:nvGrpSpPr>
          <p:grpSpPr>
            <a:xfrm rot="418717">
              <a:off x="1673488" y="5165469"/>
              <a:ext cx="778974" cy="236872"/>
              <a:chOff x="2383543" y="4335128"/>
              <a:chExt cx="1138631" cy="413119"/>
            </a:xfrm>
          </p:grpSpPr>
          <p:grpSp>
            <p:nvGrpSpPr>
              <p:cNvPr id="434" name="Group 433"/>
              <p:cNvGrpSpPr/>
              <p:nvPr/>
            </p:nvGrpSpPr>
            <p:grpSpPr>
              <a:xfrm>
                <a:off x="3055619" y="4335128"/>
                <a:ext cx="381000" cy="53990"/>
                <a:chOff x="3055619" y="4335128"/>
                <a:chExt cx="381000" cy="53990"/>
              </a:xfrm>
            </p:grpSpPr>
            <p:sp>
              <p:nvSpPr>
                <p:cNvPr id="456" name="Oval 455"/>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57" name="Oval 456"/>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35" name="Group 434"/>
              <p:cNvGrpSpPr/>
              <p:nvPr/>
            </p:nvGrpSpPr>
            <p:grpSpPr>
              <a:xfrm>
                <a:off x="3141174" y="4389118"/>
                <a:ext cx="381000" cy="53990"/>
                <a:chOff x="3055619" y="4335128"/>
                <a:chExt cx="381000" cy="53990"/>
              </a:xfrm>
            </p:grpSpPr>
            <p:sp>
              <p:nvSpPr>
                <p:cNvPr id="454" name="Oval 453"/>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55" name="Oval 454"/>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36" name="Group 435"/>
              <p:cNvGrpSpPr/>
              <p:nvPr/>
            </p:nvGrpSpPr>
            <p:grpSpPr>
              <a:xfrm>
                <a:off x="2739874" y="4527364"/>
                <a:ext cx="381000" cy="53990"/>
                <a:chOff x="3055619" y="4335128"/>
                <a:chExt cx="381000" cy="53990"/>
              </a:xfrm>
            </p:grpSpPr>
            <p:sp>
              <p:nvSpPr>
                <p:cNvPr id="452" name="Oval 451"/>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53" name="Oval 452"/>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37" name="Group 436"/>
              <p:cNvGrpSpPr/>
              <p:nvPr/>
            </p:nvGrpSpPr>
            <p:grpSpPr>
              <a:xfrm>
                <a:off x="2825429" y="4581354"/>
                <a:ext cx="381000" cy="53990"/>
                <a:chOff x="3055619" y="4335128"/>
                <a:chExt cx="381000" cy="53990"/>
              </a:xfrm>
            </p:grpSpPr>
            <p:sp>
              <p:nvSpPr>
                <p:cNvPr id="450" name="Oval 449"/>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51" name="Oval 450"/>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38" name="Group 437"/>
              <p:cNvGrpSpPr/>
              <p:nvPr/>
            </p:nvGrpSpPr>
            <p:grpSpPr>
              <a:xfrm>
                <a:off x="2383543" y="4640267"/>
                <a:ext cx="381000" cy="53990"/>
                <a:chOff x="3055619" y="4335128"/>
                <a:chExt cx="381000" cy="53990"/>
              </a:xfrm>
            </p:grpSpPr>
            <p:sp>
              <p:nvSpPr>
                <p:cNvPr id="448" name="Oval 447"/>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49" name="Oval 448"/>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39" name="Group 438"/>
              <p:cNvGrpSpPr/>
              <p:nvPr/>
            </p:nvGrpSpPr>
            <p:grpSpPr>
              <a:xfrm>
                <a:off x="2469098" y="4694257"/>
                <a:ext cx="381000" cy="53990"/>
                <a:chOff x="3055619" y="4335128"/>
                <a:chExt cx="381000" cy="53990"/>
              </a:xfrm>
            </p:grpSpPr>
            <p:sp>
              <p:nvSpPr>
                <p:cNvPr id="446" name="Oval 445"/>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47" name="Oval 446"/>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40" name="Group 439"/>
              <p:cNvGrpSpPr/>
              <p:nvPr/>
            </p:nvGrpSpPr>
            <p:grpSpPr>
              <a:xfrm>
                <a:off x="2633491" y="4378173"/>
                <a:ext cx="381000" cy="53990"/>
                <a:chOff x="3055619" y="4335128"/>
                <a:chExt cx="381000" cy="53990"/>
              </a:xfrm>
            </p:grpSpPr>
            <p:sp>
              <p:nvSpPr>
                <p:cNvPr id="444" name="Oval 443"/>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45" name="Oval 444"/>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41" name="Group 440"/>
              <p:cNvGrpSpPr/>
              <p:nvPr/>
            </p:nvGrpSpPr>
            <p:grpSpPr>
              <a:xfrm>
                <a:off x="2719046" y="4432163"/>
                <a:ext cx="381000" cy="53990"/>
                <a:chOff x="3055619" y="4335128"/>
                <a:chExt cx="381000" cy="53990"/>
              </a:xfrm>
            </p:grpSpPr>
            <p:sp>
              <p:nvSpPr>
                <p:cNvPr id="442" name="Oval 441"/>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43" name="Oval 442"/>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grpSp>
          <p:nvGrpSpPr>
            <p:cNvPr id="400" name="Group 399"/>
            <p:cNvGrpSpPr/>
            <p:nvPr/>
          </p:nvGrpSpPr>
          <p:grpSpPr>
            <a:xfrm rot="418717">
              <a:off x="1168594" y="5110795"/>
              <a:ext cx="778974" cy="236872"/>
              <a:chOff x="2383543" y="4335128"/>
              <a:chExt cx="1138631" cy="413119"/>
            </a:xfrm>
          </p:grpSpPr>
          <p:grpSp>
            <p:nvGrpSpPr>
              <p:cNvPr id="410" name="Group 409"/>
              <p:cNvGrpSpPr/>
              <p:nvPr/>
            </p:nvGrpSpPr>
            <p:grpSpPr>
              <a:xfrm>
                <a:off x="3055619" y="4335128"/>
                <a:ext cx="381000" cy="53990"/>
                <a:chOff x="3055619" y="4335128"/>
                <a:chExt cx="381000" cy="53990"/>
              </a:xfrm>
            </p:grpSpPr>
            <p:sp>
              <p:nvSpPr>
                <p:cNvPr id="432" name="Oval 431"/>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33" name="Oval 432"/>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11" name="Group 410"/>
              <p:cNvGrpSpPr/>
              <p:nvPr/>
            </p:nvGrpSpPr>
            <p:grpSpPr>
              <a:xfrm>
                <a:off x="3141174" y="4389118"/>
                <a:ext cx="381000" cy="53990"/>
                <a:chOff x="3055619" y="4335128"/>
                <a:chExt cx="381000" cy="53990"/>
              </a:xfrm>
            </p:grpSpPr>
            <p:sp>
              <p:nvSpPr>
                <p:cNvPr id="430" name="Oval 429"/>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31" name="Oval 430"/>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12" name="Group 411"/>
              <p:cNvGrpSpPr/>
              <p:nvPr/>
            </p:nvGrpSpPr>
            <p:grpSpPr>
              <a:xfrm>
                <a:off x="2739874" y="4527364"/>
                <a:ext cx="381000" cy="53990"/>
                <a:chOff x="3055619" y="4335128"/>
                <a:chExt cx="381000" cy="53990"/>
              </a:xfrm>
            </p:grpSpPr>
            <p:sp>
              <p:nvSpPr>
                <p:cNvPr id="428" name="Oval 427"/>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29" name="Oval 428"/>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13" name="Group 412"/>
              <p:cNvGrpSpPr/>
              <p:nvPr/>
            </p:nvGrpSpPr>
            <p:grpSpPr>
              <a:xfrm>
                <a:off x="2825429" y="4581354"/>
                <a:ext cx="381000" cy="53990"/>
                <a:chOff x="3055619" y="4335128"/>
                <a:chExt cx="381000" cy="53990"/>
              </a:xfrm>
            </p:grpSpPr>
            <p:sp>
              <p:nvSpPr>
                <p:cNvPr id="426" name="Oval 425"/>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27" name="Oval 426"/>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14" name="Group 413"/>
              <p:cNvGrpSpPr/>
              <p:nvPr/>
            </p:nvGrpSpPr>
            <p:grpSpPr>
              <a:xfrm>
                <a:off x="2383543" y="4640267"/>
                <a:ext cx="381000" cy="53990"/>
                <a:chOff x="3055619" y="4335128"/>
                <a:chExt cx="381000" cy="53990"/>
              </a:xfrm>
            </p:grpSpPr>
            <p:sp>
              <p:nvSpPr>
                <p:cNvPr id="424" name="Oval 423"/>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25" name="Oval 424"/>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15" name="Group 414"/>
              <p:cNvGrpSpPr/>
              <p:nvPr/>
            </p:nvGrpSpPr>
            <p:grpSpPr>
              <a:xfrm>
                <a:off x="2469098" y="4694257"/>
                <a:ext cx="381000" cy="53990"/>
                <a:chOff x="3055619" y="4335128"/>
                <a:chExt cx="381000" cy="53990"/>
              </a:xfrm>
            </p:grpSpPr>
            <p:sp>
              <p:nvSpPr>
                <p:cNvPr id="422" name="Oval 421"/>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23" name="Oval 422"/>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16" name="Group 415"/>
              <p:cNvGrpSpPr/>
              <p:nvPr/>
            </p:nvGrpSpPr>
            <p:grpSpPr>
              <a:xfrm>
                <a:off x="2633491" y="4378173"/>
                <a:ext cx="381000" cy="53990"/>
                <a:chOff x="3055619" y="4335128"/>
                <a:chExt cx="381000" cy="53990"/>
              </a:xfrm>
            </p:grpSpPr>
            <p:sp>
              <p:nvSpPr>
                <p:cNvPr id="420" name="Oval 419"/>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21" name="Oval 420"/>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417" name="Group 416"/>
              <p:cNvGrpSpPr/>
              <p:nvPr/>
            </p:nvGrpSpPr>
            <p:grpSpPr>
              <a:xfrm>
                <a:off x="2719046" y="4432163"/>
                <a:ext cx="381000" cy="53990"/>
                <a:chOff x="3055619" y="4335128"/>
                <a:chExt cx="381000" cy="53990"/>
              </a:xfrm>
            </p:grpSpPr>
            <p:sp>
              <p:nvSpPr>
                <p:cNvPr id="418" name="Oval 417"/>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419" name="Oval 418"/>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sp>
          <p:nvSpPr>
            <p:cNvPr id="401" name="Rectangle 400"/>
            <p:cNvSpPr/>
            <p:nvPr/>
          </p:nvSpPr>
          <p:spPr>
            <a:xfrm rot="1685249" flipH="1">
              <a:off x="1180083" y="5156087"/>
              <a:ext cx="45719" cy="272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02" name="Rectangle 401"/>
            <p:cNvSpPr/>
            <p:nvPr/>
          </p:nvSpPr>
          <p:spPr>
            <a:xfrm rot="1912263" flipH="1">
              <a:off x="2352303" y="5388028"/>
              <a:ext cx="103749" cy="395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cxnSp>
          <p:nvCxnSpPr>
            <p:cNvPr id="403" name="Straight Connector 402"/>
            <p:cNvCxnSpPr/>
            <p:nvPr/>
          </p:nvCxnSpPr>
          <p:spPr>
            <a:xfrm>
              <a:off x="1097976" y="5422118"/>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V="1">
              <a:off x="2231785" y="5424316"/>
              <a:ext cx="564287" cy="209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flipV="1">
              <a:off x="2799483" y="5318278"/>
              <a:ext cx="95250" cy="6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a:off x="1096811" y="5643860"/>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1099986" y="5421988"/>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2237774" y="5198503"/>
              <a:ext cx="564287" cy="209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H="1" flipV="1">
              <a:off x="2239598" y="5414127"/>
              <a:ext cx="3174" cy="2317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18" name="TextBox 517"/>
          <p:cNvSpPr txBox="1"/>
          <p:nvPr/>
        </p:nvSpPr>
        <p:spPr>
          <a:xfrm>
            <a:off x="1718415" y="3325543"/>
            <a:ext cx="1115728" cy="327782"/>
          </a:xfrm>
          <a:prstGeom prst="rect">
            <a:avLst/>
          </a:prstGeom>
          <a:noFill/>
        </p:spPr>
        <p:txBody>
          <a:bodyPr wrap="square" rtlCol="0">
            <a:spAutoFit/>
          </a:bodyPr>
          <a:lstStyle/>
          <a:p>
            <a:r>
              <a:rPr lang="en-US" sz="765" b="1" i="1">
                <a:solidFill>
                  <a:schemeClr val="tx2"/>
                </a:solidFill>
              </a:rPr>
              <a:t>5-day M10-culture-recovered MSCs </a:t>
            </a:r>
            <a:endParaRPr lang="en-US" sz="765" b="1" i="1" u="sng" dirty="0">
              <a:solidFill>
                <a:schemeClr val="tx2"/>
              </a:solidFill>
            </a:endParaRPr>
          </a:p>
        </p:txBody>
      </p:sp>
      <p:grpSp>
        <p:nvGrpSpPr>
          <p:cNvPr id="521" name="Group 520"/>
          <p:cNvGrpSpPr/>
          <p:nvPr/>
        </p:nvGrpSpPr>
        <p:grpSpPr>
          <a:xfrm>
            <a:off x="3352231" y="3311493"/>
            <a:ext cx="845537" cy="436502"/>
            <a:chOff x="1096811" y="4948473"/>
            <a:chExt cx="1876497" cy="835417"/>
          </a:xfrm>
        </p:grpSpPr>
        <p:sp>
          <p:nvSpPr>
            <p:cNvPr id="522" name="Rectangle 521"/>
            <p:cNvSpPr/>
            <p:nvPr/>
          </p:nvSpPr>
          <p:spPr>
            <a:xfrm rot="1685249">
              <a:off x="1283108" y="5292613"/>
              <a:ext cx="474325" cy="21209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cxnSp>
          <p:nvCxnSpPr>
            <p:cNvPr id="523" name="Straight Connector 522"/>
            <p:cNvCxnSpPr/>
            <p:nvPr/>
          </p:nvCxnSpPr>
          <p:spPr>
            <a:xfrm flipV="1">
              <a:off x="1104510" y="4953000"/>
              <a:ext cx="244967"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p:cNvCxnSpPr/>
            <p:nvPr/>
          </p:nvCxnSpPr>
          <p:spPr>
            <a:xfrm>
              <a:off x="1099715" y="5407155"/>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a:off x="1349477" y="4953000"/>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p:cNvCxnSpPr/>
            <p:nvPr/>
          </p:nvCxnSpPr>
          <p:spPr>
            <a:xfrm flipV="1">
              <a:off x="2233020" y="5199636"/>
              <a:ext cx="564287" cy="209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a:off x="2468178" y="4948473"/>
              <a:ext cx="357572" cy="134702"/>
            </a:xfrm>
            <a:prstGeom prst="line">
              <a:avLst/>
            </a:prstGeom>
          </p:spPr>
          <p:style>
            <a:lnRef idx="1">
              <a:schemeClr val="accent1"/>
            </a:lnRef>
            <a:fillRef idx="0">
              <a:schemeClr val="accent1"/>
            </a:fillRef>
            <a:effectRef idx="0">
              <a:schemeClr val="accent1"/>
            </a:effectRef>
            <a:fontRef idx="minor">
              <a:schemeClr val="tx1"/>
            </a:fontRef>
          </p:style>
        </p:cxnSp>
        <p:grpSp>
          <p:nvGrpSpPr>
            <p:cNvPr id="528" name="Group 527"/>
            <p:cNvGrpSpPr/>
            <p:nvPr/>
          </p:nvGrpSpPr>
          <p:grpSpPr>
            <a:xfrm>
              <a:off x="2870523" y="5064167"/>
              <a:ext cx="102785" cy="266756"/>
              <a:chOff x="3110587" y="4888783"/>
              <a:chExt cx="217100" cy="389390"/>
            </a:xfrm>
          </p:grpSpPr>
          <p:sp>
            <p:nvSpPr>
              <p:cNvPr id="670" name="Oval 669"/>
              <p:cNvSpPr/>
              <p:nvPr/>
            </p:nvSpPr>
            <p:spPr>
              <a:xfrm>
                <a:off x="3266162" y="4888783"/>
                <a:ext cx="61525" cy="348115"/>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cxnSp>
            <p:nvCxnSpPr>
              <p:cNvPr id="671" name="Straight Connector 670"/>
              <p:cNvCxnSpPr/>
              <p:nvPr/>
            </p:nvCxnSpPr>
            <p:spPr>
              <a:xfrm flipV="1">
                <a:off x="3124889" y="4890777"/>
                <a:ext cx="190274" cy="42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72" name="Straight Connector 671"/>
              <p:cNvCxnSpPr/>
              <p:nvPr/>
            </p:nvCxnSpPr>
            <p:spPr>
              <a:xfrm flipV="1">
                <a:off x="3124889" y="5234805"/>
                <a:ext cx="190274" cy="42383"/>
              </a:xfrm>
              <a:prstGeom prst="line">
                <a:avLst/>
              </a:prstGeom>
            </p:spPr>
            <p:style>
              <a:lnRef idx="1">
                <a:schemeClr val="accent1"/>
              </a:lnRef>
              <a:fillRef idx="0">
                <a:schemeClr val="accent1"/>
              </a:fillRef>
              <a:effectRef idx="0">
                <a:schemeClr val="accent1"/>
              </a:effectRef>
              <a:fontRef idx="minor">
                <a:schemeClr val="tx1"/>
              </a:fontRef>
            </p:style>
          </p:cxnSp>
          <p:sp>
            <p:nvSpPr>
              <p:cNvPr id="673" name="Oval 672"/>
              <p:cNvSpPr/>
              <p:nvPr/>
            </p:nvSpPr>
            <p:spPr>
              <a:xfrm>
                <a:off x="3110587" y="4930058"/>
                <a:ext cx="61525" cy="348115"/>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674" name="Rectangle 673"/>
              <p:cNvSpPr/>
              <p:nvPr/>
            </p:nvSpPr>
            <p:spPr>
              <a:xfrm rot="20837576">
                <a:off x="3229901" y="4898991"/>
                <a:ext cx="78483"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675" name="Rectangle 674"/>
              <p:cNvSpPr/>
              <p:nvPr/>
            </p:nvSpPr>
            <p:spPr>
              <a:xfrm rot="20837576">
                <a:off x="3163696" y="4920993"/>
                <a:ext cx="78483"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676" name="Rectangle 675"/>
              <p:cNvSpPr/>
              <p:nvPr/>
            </p:nvSpPr>
            <p:spPr>
              <a:xfrm rot="20837576">
                <a:off x="3208620" y="4996175"/>
                <a:ext cx="78483"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677" name="Rectangle 676"/>
              <p:cNvSpPr/>
              <p:nvPr/>
            </p:nvSpPr>
            <p:spPr>
              <a:xfrm rot="20837576">
                <a:off x="3182268" y="5052873"/>
                <a:ext cx="122738"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678" name="Rectangle 677"/>
              <p:cNvSpPr/>
              <p:nvPr/>
            </p:nvSpPr>
            <p:spPr>
              <a:xfrm rot="20837576">
                <a:off x="3143216" y="5103221"/>
                <a:ext cx="122738"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679" name="Rectangle 678"/>
              <p:cNvSpPr/>
              <p:nvPr/>
            </p:nvSpPr>
            <p:spPr>
              <a:xfrm rot="20837576">
                <a:off x="3170838" y="5099594"/>
                <a:ext cx="122738"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680" name="Rectangle 679"/>
              <p:cNvSpPr/>
              <p:nvPr/>
            </p:nvSpPr>
            <p:spPr>
              <a:xfrm rot="20837576">
                <a:off x="3150518" y="4992548"/>
                <a:ext cx="122738"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681" name="Rectangle 680"/>
              <p:cNvSpPr/>
              <p:nvPr/>
            </p:nvSpPr>
            <p:spPr>
              <a:xfrm rot="20837576">
                <a:off x="3128259" y="5198435"/>
                <a:ext cx="57970" cy="754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cxnSp>
          <p:nvCxnSpPr>
            <p:cNvPr id="529" name="Straight Connector 528"/>
            <p:cNvCxnSpPr/>
            <p:nvPr/>
          </p:nvCxnSpPr>
          <p:spPr>
            <a:xfrm flipV="1">
              <a:off x="2233019" y="5423029"/>
              <a:ext cx="564287" cy="209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flipV="1">
              <a:off x="2794000" y="5080000"/>
              <a:ext cx="25502" cy="136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flipV="1">
              <a:off x="2804762" y="5141691"/>
              <a:ext cx="95250" cy="6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flipH="1" flipV="1">
              <a:off x="2794000" y="5203490"/>
              <a:ext cx="3175" cy="21623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3" name="Straight Connector 532"/>
            <p:cNvCxnSpPr/>
            <p:nvPr/>
          </p:nvCxnSpPr>
          <p:spPr>
            <a:xfrm flipV="1">
              <a:off x="2801222" y="5303315"/>
              <a:ext cx="95250" cy="6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534" name="Straight Connector 533"/>
            <p:cNvCxnSpPr/>
            <p:nvPr/>
          </p:nvCxnSpPr>
          <p:spPr>
            <a:xfrm>
              <a:off x="1098550" y="5628897"/>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a:xfrm flipV="1">
              <a:off x="1101725" y="5407025"/>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flipV="1">
              <a:off x="1108909" y="5187950"/>
              <a:ext cx="243641" cy="45910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7" name="Straight Connector 536"/>
            <p:cNvCxnSpPr/>
            <p:nvPr/>
          </p:nvCxnSpPr>
          <p:spPr>
            <a:xfrm flipH="1" flipV="1">
              <a:off x="1352551" y="4956176"/>
              <a:ext cx="3174" cy="231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538" name="Straight Connector 537"/>
            <p:cNvCxnSpPr/>
            <p:nvPr/>
          </p:nvCxnSpPr>
          <p:spPr>
            <a:xfrm flipV="1">
              <a:off x="2234455" y="5180247"/>
              <a:ext cx="243641" cy="45910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9" name="Straight Connector 538"/>
            <p:cNvCxnSpPr/>
            <p:nvPr/>
          </p:nvCxnSpPr>
          <p:spPr>
            <a:xfrm flipH="1" flipV="1">
              <a:off x="2478097" y="4948473"/>
              <a:ext cx="3174" cy="231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1349477" y="5171484"/>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1" name="Straight Connector 540"/>
            <p:cNvCxnSpPr/>
            <p:nvPr/>
          </p:nvCxnSpPr>
          <p:spPr>
            <a:xfrm>
              <a:off x="2486025" y="5175250"/>
              <a:ext cx="304800" cy="28575"/>
            </a:xfrm>
            <a:prstGeom prst="line">
              <a:avLst/>
            </a:prstGeom>
          </p:spPr>
          <p:style>
            <a:lnRef idx="1">
              <a:schemeClr val="accent1"/>
            </a:lnRef>
            <a:fillRef idx="0">
              <a:schemeClr val="accent1"/>
            </a:fillRef>
            <a:effectRef idx="0">
              <a:schemeClr val="accent1"/>
            </a:effectRef>
            <a:fontRef idx="minor">
              <a:schemeClr val="tx1"/>
            </a:fontRef>
          </p:style>
        </p:cxnSp>
        <p:sp>
          <p:nvSpPr>
            <p:cNvPr id="542" name="Rectangle 541"/>
            <p:cNvSpPr/>
            <p:nvPr/>
          </p:nvSpPr>
          <p:spPr>
            <a:xfrm rot="1685249">
              <a:off x="1245596" y="5308677"/>
              <a:ext cx="113233" cy="27272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43" name="Rectangle 542"/>
            <p:cNvSpPr/>
            <p:nvPr/>
          </p:nvSpPr>
          <p:spPr>
            <a:xfrm rot="1685249">
              <a:off x="1208084" y="5324741"/>
              <a:ext cx="113233" cy="27272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44" name="Rectangle 543"/>
            <p:cNvSpPr/>
            <p:nvPr/>
          </p:nvSpPr>
          <p:spPr>
            <a:xfrm rot="5400000">
              <a:off x="1335382" y="5419813"/>
              <a:ext cx="113233" cy="27272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45" name="Rectangle 544"/>
            <p:cNvSpPr/>
            <p:nvPr/>
          </p:nvSpPr>
          <p:spPr>
            <a:xfrm rot="5400000">
              <a:off x="1804440" y="5180132"/>
              <a:ext cx="113233" cy="760985"/>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46" name="Rectangle 545"/>
            <p:cNvSpPr/>
            <p:nvPr/>
          </p:nvSpPr>
          <p:spPr>
            <a:xfrm rot="1666421">
              <a:off x="2363434" y="5095191"/>
              <a:ext cx="113233" cy="445931"/>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47" name="Rectangle 546"/>
            <p:cNvSpPr/>
            <p:nvPr/>
          </p:nvSpPr>
          <p:spPr>
            <a:xfrm rot="5400000">
              <a:off x="1876530" y="4601099"/>
              <a:ext cx="113233" cy="1108592"/>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48" name="Rectangle 547"/>
            <p:cNvSpPr/>
            <p:nvPr/>
          </p:nvSpPr>
          <p:spPr>
            <a:xfrm rot="5400000">
              <a:off x="1858972" y="4706170"/>
              <a:ext cx="113233" cy="1108592"/>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49" name="Rectangle 548"/>
            <p:cNvSpPr/>
            <p:nvPr/>
          </p:nvSpPr>
          <p:spPr>
            <a:xfrm rot="5400000">
              <a:off x="1758251" y="4894405"/>
              <a:ext cx="113233" cy="942265"/>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50" name="Rectangle 549"/>
            <p:cNvSpPr/>
            <p:nvPr/>
          </p:nvSpPr>
          <p:spPr>
            <a:xfrm rot="5400000">
              <a:off x="1826271" y="4871683"/>
              <a:ext cx="113233" cy="942265"/>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51" name="Rectangle 550"/>
            <p:cNvSpPr/>
            <p:nvPr/>
          </p:nvSpPr>
          <p:spPr>
            <a:xfrm rot="5400000">
              <a:off x="1797901" y="4987444"/>
              <a:ext cx="113233" cy="942265"/>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52" name="Rectangle 551"/>
            <p:cNvSpPr/>
            <p:nvPr/>
          </p:nvSpPr>
          <p:spPr>
            <a:xfrm rot="5400000">
              <a:off x="1716043" y="5041117"/>
              <a:ext cx="113233" cy="87428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53" name="Rectangle 552"/>
            <p:cNvSpPr/>
            <p:nvPr/>
          </p:nvSpPr>
          <p:spPr>
            <a:xfrm rot="5400000">
              <a:off x="1857111" y="5086107"/>
              <a:ext cx="113233" cy="87428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54" name="Rectangle 553"/>
            <p:cNvSpPr/>
            <p:nvPr/>
          </p:nvSpPr>
          <p:spPr>
            <a:xfrm rot="5400000">
              <a:off x="1152921" y="5560102"/>
              <a:ext cx="45719" cy="51715"/>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55" name="Rectangle 554"/>
            <p:cNvSpPr/>
            <p:nvPr/>
          </p:nvSpPr>
          <p:spPr>
            <a:xfrm rot="5400000" flipH="1">
              <a:off x="1152649" y="5568182"/>
              <a:ext cx="45719" cy="68613"/>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56" name="Rectangle 555"/>
            <p:cNvSpPr/>
            <p:nvPr/>
          </p:nvSpPr>
          <p:spPr>
            <a:xfrm rot="5400000" flipH="1">
              <a:off x="1217947" y="5560387"/>
              <a:ext cx="45719" cy="68613"/>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57" name="Rectangle 556"/>
            <p:cNvSpPr/>
            <p:nvPr/>
          </p:nvSpPr>
          <p:spPr>
            <a:xfrm rot="1685249">
              <a:off x="1280870" y="5096268"/>
              <a:ext cx="113233" cy="27272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58" name="Rectangle 557"/>
            <p:cNvSpPr/>
            <p:nvPr/>
          </p:nvSpPr>
          <p:spPr>
            <a:xfrm rot="1685249">
              <a:off x="1175544" y="5301951"/>
              <a:ext cx="113233" cy="27272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59" name="Rectangle 558"/>
            <p:cNvSpPr/>
            <p:nvPr/>
          </p:nvSpPr>
          <p:spPr>
            <a:xfrm>
              <a:off x="1114813" y="5537690"/>
              <a:ext cx="113233" cy="83411"/>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60" name="Rectangle 559"/>
            <p:cNvSpPr/>
            <p:nvPr/>
          </p:nvSpPr>
          <p:spPr>
            <a:xfrm>
              <a:off x="2206791" y="5529379"/>
              <a:ext cx="113233" cy="83411"/>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561" name="Group 560"/>
            <p:cNvGrpSpPr/>
            <p:nvPr/>
          </p:nvGrpSpPr>
          <p:grpSpPr>
            <a:xfrm rot="418717">
              <a:off x="1234045" y="5324971"/>
              <a:ext cx="778974" cy="236872"/>
              <a:chOff x="2383543" y="4335128"/>
              <a:chExt cx="1138631" cy="413119"/>
            </a:xfrm>
          </p:grpSpPr>
          <p:grpSp>
            <p:nvGrpSpPr>
              <p:cNvPr id="646" name="Group 645"/>
              <p:cNvGrpSpPr/>
              <p:nvPr/>
            </p:nvGrpSpPr>
            <p:grpSpPr>
              <a:xfrm>
                <a:off x="3055619" y="4335128"/>
                <a:ext cx="381000" cy="53990"/>
                <a:chOff x="3055619" y="4335128"/>
                <a:chExt cx="381000" cy="53990"/>
              </a:xfrm>
            </p:grpSpPr>
            <p:sp>
              <p:nvSpPr>
                <p:cNvPr id="668" name="Oval 667"/>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69" name="Oval 668"/>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647" name="Group 646"/>
              <p:cNvGrpSpPr/>
              <p:nvPr/>
            </p:nvGrpSpPr>
            <p:grpSpPr>
              <a:xfrm>
                <a:off x="3141174" y="4389118"/>
                <a:ext cx="381000" cy="53990"/>
                <a:chOff x="3055619" y="4335128"/>
                <a:chExt cx="381000" cy="53990"/>
              </a:xfrm>
            </p:grpSpPr>
            <p:sp>
              <p:nvSpPr>
                <p:cNvPr id="666" name="Oval 665"/>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67" name="Oval 666"/>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648" name="Group 647"/>
              <p:cNvGrpSpPr/>
              <p:nvPr/>
            </p:nvGrpSpPr>
            <p:grpSpPr>
              <a:xfrm>
                <a:off x="2739874" y="4527364"/>
                <a:ext cx="381000" cy="53990"/>
                <a:chOff x="3055619" y="4335128"/>
                <a:chExt cx="381000" cy="53990"/>
              </a:xfrm>
            </p:grpSpPr>
            <p:sp>
              <p:nvSpPr>
                <p:cNvPr id="664" name="Oval 663"/>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65" name="Oval 664"/>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649" name="Group 648"/>
              <p:cNvGrpSpPr/>
              <p:nvPr/>
            </p:nvGrpSpPr>
            <p:grpSpPr>
              <a:xfrm>
                <a:off x="2825429" y="4581354"/>
                <a:ext cx="381000" cy="53990"/>
                <a:chOff x="3055619" y="4335128"/>
                <a:chExt cx="381000" cy="53990"/>
              </a:xfrm>
            </p:grpSpPr>
            <p:sp>
              <p:nvSpPr>
                <p:cNvPr id="662" name="Oval 661"/>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63" name="Oval 662"/>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650" name="Group 649"/>
              <p:cNvGrpSpPr/>
              <p:nvPr/>
            </p:nvGrpSpPr>
            <p:grpSpPr>
              <a:xfrm>
                <a:off x="2383543" y="4640267"/>
                <a:ext cx="381000" cy="53990"/>
                <a:chOff x="3055619" y="4335128"/>
                <a:chExt cx="381000" cy="53990"/>
              </a:xfrm>
            </p:grpSpPr>
            <p:sp>
              <p:nvSpPr>
                <p:cNvPr id="660" name="Oval 659"/>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61" name="Oval 660"/>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651" name="Group 650"/>
              <p:cNvGrpSpPr/>
              <p:nvPr/>
            </p:nvGrpSpPr>
            <p:grpSpPr>
              <a:xfrm>
                <a:off x="2469098" y="4694257"/>
                <a:ext cx="381000" cy="53990"/>
                <a:chOff x="3055619" y="4335128"/>
                <a:chExt cx="381000" cy="53990"/>
              </a:xfrm>
            </p:grpSpPr>
            <p:sp>
              <p:nvSpPr>
                <p:cNvPr id="658" name="Oval 657"/>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59" name="Oval 658"/>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652" name="Group 651"/>
              <p:cNvGrpSpPr/>
              <p:nvPr/>
            </p:nvGrpSpPr>
            <p:grpSpPr>
              <a:xfrm>
                <a:off x="2633491" y="4378173"/>
                <a:ext cx="381000" cy="53990"/>
                <a:chOff x="3055619" y="4335128"/>
                <a:chExt cx="381000" cy="53990"/>
              </a:xfrm>
            </p:grpSpPr>
            <p:sp>
              <p:nvSpPr>
                <p:cNvPr id="656" name="Oval 655"/>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57" name="Oval 656"/>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653" name="Group 652"/>
              <p:cNvGrpSpPr/>
              <p:nvPr/>
            </p:nvGrpSpPr>
            <p:grpSpPr>
              <a:xfrm>
                <a:off x="2719046" y="4432163"/>
                <a:ext cx="381000" cy="53990"/>
                <a:chOff x="3055619" y="4335128"/>
                <a:chExt cx="381000" cy="53990"/>
              </a:xfrm>
            </p:grpSpPr>
            <p:sp>
              <p:nvSpPr>
                <p:cNvPr id="654" name="Oval 653"/>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55" name="Oval 654"/>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grpSp>
          <p:nvGrpSpPr>
            <p:cNvPr id="562" name="Group 561"/>
            <p:cNvGrpSpPr/>
            <p:nvPr/>
          </p:nvGrpSpPr>
          <p:grpSpPr>
            <a:xfrm rot="418717">
              <a:off x="1582851" y="5372091"/>
              <a:ext cx="778974" cy="236872"/>
              <a:chOff x="2383543" y="4335128"/>
              <a:chExt cx="1138631" cy="413119"/>
            </a:xfrm>
          </p:grpSpPr>
          <p:grpSp>
            <p:nvGrpSpPr>
              <p:cNvPr id="622" name="Group 621"/>
              <p:cNvGrpSpPr/>
              <p:nvPr/>
            </p:nvGrpSpPr>
            <p:grpSpPr>
              <a:xfrm>
                <a:off x="3055619" y="4335128"/>
                <a:ext cx="381000" cy="53990"/>
                <a:chOff x="3055619" y="4335128"/>
                <a:chExt cx="381000" cy="53990"/>
              </a:xfrm>
            </p:grpSpPr>
            <p:sp>
              <p:nvSpPr>
                <p:cNvPr id="644" name="Oval 643"/>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45" name="Oval 644"/>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623" name="Group 622"/>
              <p:cNvGrpSpPr/>
              <p:nvPr/>
            </p:nvGrpSpPr>
            <p:grpSpPr>
              <a:xfrm>
                <a:off x="3141174" y="4389118"/>
                <a:ext cx="381000" cy="53990"/>
                <a:chOff x="3055619" y="4335128"/>
                <a:chExt cx="381000" cy="53990"/>
              </a:xfrm>
            </p:grpSpPr>
            <p:sp>
              <p:nvSpPr>
                <p:cNvPr id="642" name="Oval 641"/>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43" name="Oval 642"/>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624" name="Group 623"/>
              <p:cNvGrpSpPr/>
              <p:nvPr/>
            </p:nvGrpSpPr>
            <p:grpSpPr>
              <a:xfrm>
                <a:off x="2739874" y="4527364"/>
                <a:ext cx="381000" cy="53990"/>
                <a:chOff x="3055619" y="4335128"/>
                <a:chExt cx="381000" cy="53990"/>
              </a:xfrm>
            </p:grpSpPr>
            <p:sp>
              <p:nvSpPr>
                <p:cNvPr id="640" name="Oval 639"/>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41" name="Oval 640"/>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625" name="Group 624"/>
              <p:cNvGrpSpPr/>
              <p:nvPr/>
            </p:nvGrpSpPr>
            <p:grpSpPr>
              <a:xfrm>
                <a:off x="2825429" y="4581354"/>
                <a:ext cx="381000" cy="53990"/>
                <a:chOff x="3055619" y="4335128"/>
                <a:chExt cx="381000" cy="53990"/>
              </a:xfrm>
            </p:grpSpPr>
            <p:sp>
              <p:nvSpPr>
                <p:cNvPr id="638" name="Oval 637"/>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39" name="Oval 638"/>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626" name="Group 625"/>
              <p:cNvGrpSpPr/>
              <p:nvPr/>
            </p:nvGrpSpPr>
            <p:grpSpPr>
              <a:xfrm>
                <a:off x="2383543" y="4640267"/>
                <a:ext cx="381000" cy="53990"/>
                <a:chOff x="3055619" y="4335128"/>
                <a:chExt cx="381000" cy="53990"/>
              </a:xfrm>
            </p:grpSpPr>
            <p:sp>
              <p:nvSpPr>
                <p:cNvPr id="636" name="Oval 635"/>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37" name="Oval 636"/>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627" name="Group 626"/>
              <p:cNvGrpSpPr/>
              <p:nvPr/>
            </p:nvGrpSpPr>
            <p:grpSpPr>
              <a:xfrm>
                <a:off x="2469098" y="4694257"/>
                <a:ext cx="381000" cy="53990"/>
                <a:chOff x="3055619" y="4335128"/>
                <a:chExt cx="381000" cy="53990"/>
              </a:xfrm>
            </p:grpSpPr>
            <p:sp>
              <p:nvSpPr>
                <p:cNvPr id="634" name="Oval 633"/>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35" name="Oval 634"/>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628" name="Group 627"/>
              <p:cNvGrpSpPr/>
              <p:nvPr/>
            </p:nvGrpSpPr>
            <p:grpSpPr>
              <a:xfrm>
                <a:off x="2633491" y="4378173"/>
                <a:ext cx="381000" cy="53990"/>
                <a:chOff x="3055619" y="4335128"/>
                <a:chExt cx="381000" cy="53990"/>
              </a:xfrm>
            </p:grpSpPr>
            <p:sp>
              <p:nvSpPr>
                <p:cNvPr id="632" name="Oval 631"/>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33" name="Oval 632"/>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629" name="Group 628"/>
              <p:cNvGrpSpPr/>
              <p:nvPr/>
            </p:nvGrpSpPr>
            <p:grpSpPr>
              <a:xfrm>
                <a:off x="2719046" y="4432163"/>
                <a:ext cx="381000" cy="53990"/>
                <a:chOff x="3055619" y="4335128"/>
                <a:chExt cx="381000" cy="53990"/>
              </a:xfrm>
            </p:grpSpPr>
            <p:sp>
              <p:nvSpPr>
                <p:cNvPr id="630" name="Oval 629"/>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31" name="Oval 630"/>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grpSp>
          <p:nvGrpSpPr>
            <p:cNvPr id="563" name="Group 562"/>
            <p:cNvGrpSpPr/>
            <p:nvPr/>
          </p:nvGrpSpPr>
          <p:grpSpPr>
            <a:xfrm rot="418717">
              <a:off x="1673488" y="5165469"/>
              <a:ext cx="778974" cy="236872"/>
              <a:chOff x="2383543" y="4335128"/>
              <a:chExt cx="1138631" cy="413119"/>
            </a:xfrm>
          </p:grpSpPr>
          <p:grpSp>
            <p:nvGrpSpPr>
              <p:cNvPr id="598" name="Group 597"/>
              <p:cNvGrpSpPr/>
              <p:nvPr/>
            </p:nvGrpSpPr>
            <p:grpSpPr>
              <a:xfrm>
                <a:off x="3055619" y="4335128"/>
                <a:ext cx="381000" cy="53990"/>
                <a:chOff x="3055619" y="4335128"/>
                <a:chExt cx="381000" cy="53990"/>
              </a:xfrm>
            </p:grpSpPr>
            <p:sp>
              <p:nvSpPr>
                <p:cNvPr id="620" name="Oval 619"/>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21" name="Oval 620"/>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599" name="Group 598"/>
              <p:cNvGrpSpPr/>
              <p:nvPr/>
            </p:nvGrpSpPr>
            <p:grpSpPr>
              <a:xfrm>
                <a:off x="3141174" y="4389118"/>
                <a:ext cx="381000" cy="53990"/>
                <a:chOff x="3055619" y="4335128"/>
                <a:chExt cx="381000" cy="53990"/>
              </a:xfrm>
            </p:grpSpPr>
            <p:sp>
              <p:nvSpPr>
                <p:cNvPr id="618" name="Oval 617"/>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19" name="Oval 618"/>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600" name="Group 599"/>
              <p:cNvGrpSpPr/>
              <p:nvPr/>
            </p:nvGrpSpPr>
            <p:grpSpPr>
              <a:xfrm>
                <a:off x="2739874" y="4527364"/>
                <a:ext cx="381000" cy="53990"/>
                <a:chOff x="3055619" y="4335128"/>
                <a:chExt cx="381000" cy="53990"/>
              </a:xfrm>
            </p:grpSpPr>
            <p:sp>
              <p:nvSpPr>
                <p:cNvPr id="616" name="Oval 615"/>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17" name="Oval 616"/>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601" name="Group 600"/>
              <p:cNvGrpSpPr/>
              <p:nvPr/>
            </p:nvGrpSpPr>
            <p:grpSpPr>
              <a:xfrm>
                <a:off x="2825429" y="4581354"/>
                <a:ext cx="381000" cy="53990"/>
                <a:chOff x="3055619" y="4335128"/>
                <a:chExt cx="381000" cy="53990"/>
              </a:xfrm>
            </p:grpSpPr>
            <p:sp>
              <p:nvSpPr>
                <p:cNvPr id="614" name="Oval 613"/>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15" name="Oval 614"/>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602" name="Group 601"/>
              <p:cNvGrpSpPr/>
              <p:nvPr/>
            </p:nvGrpSpPr>
            <p:grpSpPr>
              <a:xfrm>
                <a:off x="2383543" y="4640267"/>
                <a:ext cx="381000" cy="53990"/>
                <a:chOff x="3055619" y="4335128"/>
                <a:chExt cx="381000" cy="53990"/>
              </a:xfrm>
            </p:grpSpPr>
            <p:sp>
              <p:nvSpPr>
                <p:cNvPr id="612" name="Oval 611"/>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13" name="Oval 612"/>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603" name="Group 602"/>
              <p:cNvGrpSpPr/>
              <p:nvPr/>
            </p:nvGrpSpPr>
            <p:grpSpPr>
              <a:xfrm>
                <a:off x="2469098" y="4694257"/>
                <a:ext cx="381000" cy="53990"/>
                <a:chOff x="3055619" y="4335128"/>
                <a:chExt cx="381000" cy="53990"/>
              </a:xfrm>
            </p:grpSpPr>
            <p:sp>
              <p:nvSpPr>
                <p:cNvPr id="610" name="Oval 609"/>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11" name="Oval 610"/>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604" name="Group 603"/>
              <p:cNvGrpSpPr/>
              <p:nvPr/>
            </p:nvGrpSpPr>
            <p:grpSpPr>
              <a:xfrm>
                <a:off x="2633491" y="4378173"/>
                <a:ext cx="381000" cy="53990"/>
                <a:chOff x="3055619" y="4335128"/>
                <a:chExt cx="381000" cy="53990"/>
              </a:xfrm>
            </p:grpSpPr>
            <p:sp>
              <p:nvSpPr>
                <p:cNvPr id="608" name="Oval 607"/>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09" name="Oval 608"/>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605" name="Group 604"/>
              <p:cNvGrpSpPr/>
              <p:nvPr/>
            </p:nvGrpSpPr>
            <p:grpSpPr>
              <a:xfrm>
                <a:off x="2719046" y="4432163"/>
                <a:ext cx="381000" cy="53990"/>
                <a:chOff x="3055619" y="4335128"/>
                <a:chExt cx="381000" cy="53990"/>
              </a:xfrm>
            </p:grpSpPr>
            <p:sp>
              <p:nvSpPr>
                <p:cNvPr id="606" name="Oval 605"/>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607" name="Oval 606"/>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grpSp>
          <p:nvGrpSpPr>
            <p:cNvPr id="564" name="Group 563"/>
            <p:cNvGrpSpPr/>
            <p:nvPr/>
          </p:nvGrpSpPr>
          <p:grpSpPr>
            <a:xfrm rot="418717">
              <a:off x="1168594" y="5110795"/>
              <a:ext cx="778974" cy="236872"/>
              <a:chOff x="2383543" y="4335128"/>
              <a:chExt cx="1138631" cy="413119"/>
            </a:xfrm>
          </p:grpSpPr>
          <p:grpSp>
            <p:nvGrpSpPr>
              <p:cNvPr id="574" name="Group 573"/>
              <p:cNvGrpSpPr/>
              <p:nvPr/>
            </p:nvGrpSpPr>
            <p:grpSpPr>
              <a:xfrm>
                <a:off x="3055619" y="4335128"/>
                <a:ext cx="381000" cy="53990"/>
                <a:chOff x="3055619" y="4335128"/>
                <a:chExt cx="381000" cy="53990"/>
              </a:xfrm>
            </p:grpSpPr>
            <p:sp>
              <p:nvSpPr>
                <p:cNvPr id="596" name="Oval 595"/>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597" name="Oval 596"/>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575" name="Group 574"/>
              <p:cNvGrpSpPr/>
              <p:nvPr/>
            </p:nvGrpSpPr>
            <p:grpSpPr>
              <a:xfrm>
                <a:off x="3141174" y="4389118"/>
                <a:ext cx="381000" cy="53990"/>
                <a:chOff x="3055619" y="4335128"/>
                <a:chExt cx="381000" cy="53990"/>
              </a:xfrm>
            </p:grpSpPr>
            <p:sp>
              <p:nvSpPr>
                <p:cNvPr id="594" name="Oval 593"/>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595" name="Oval 594"/>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576" name="Group 575"/>
              <p:cNvGrpSpPr/>
              <p:nvPr/>
            </p:nvGrpSpPr>
            <p:grpSpPr>
              <a:xfrm>
                <a:off x="2739874" y="4527364"/>
                <a:ext cx="381000" cy="53990"/>
                <a:chOff x="3055619" y="4335128"/>
                <a:chExt cx="381000" cy="53990"/>
              </a:xfrm>
            </p:grpSpPr>
            <p:sp>
              <p:nvSpPr>
                <p:cNvPr id="592" name="Oval 591"/>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593" name="Oval 592"/>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577" name="Group 576"/>
              <p:cNvGrpSpPr/>
              <p:nvPr/>
            </p:nvGrpSpPr>
            <p:grpSpPr>
              <a:xfrm>
                <a:off x="2825429" y="4581354"/>
                <a:ext cx="381000" cy="53990"/>
                <a:chOff x="3055619" y="4335128"/>
                <a:chExt cx="381000" cy="53990"/>
              </a:xfrm>
            </p:grpSpPr>
            <p:sp>
              <p:nvSpPr>
                <p:cNvPr id="590" name="Oval 589"/>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591" name="Oval 590"/>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578" name="Group 577"/>
              <p:cNvGrpSpPr/>
              <p:nvPr/>
            </p:nvGrpSpPr>
            <p:grpSpPr>
              <a:xfrm>
                <a:off x="2383543" y="4640267"/>
                <a:ext cx="381000" cy="53990"/>
                <a:chOff x="3055619" y="4335128"/>
                <a:chExt cx="381000" cy="53990"/>
              </a:xfrm>
            </p:grpSpPr>
            <p:sp>
              <p:nvSpPr>
                <p:cNvPr id="588" name="Oval 587"/>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589" name="Oval 588"/>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579" name="Group 578"/>
              <p:cNvGrpSpPr/>
              <p:nvPr/>
            </p:nvGrpSpPr>
            <p:grpSpPr>
              <a:xfrm>
                <a:off x="2469098" y="4694257"/>
                <a:ext cx="381000" cy="53990"/>
                <a:chOff x="3055619" y="4335128"/>
                <a:chExt cx="381000" cy="53990"/>
              </a:xfrm>
            </p:grpSpPr>
            <p:sp>
              <p:nvSpPr>
                <p:cNvPr id="586" name="Oval 585"/>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587" name="Oval 586"/>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580" name="Group 579"/>
              <p:cNvGrpSpPr/>
              <p:nvPr/>
            </p:nvGrpSpPr>
            <p:grpSpPr>
              <a:xfrm>
                <a:off x="2633491" y="4378173"/>
                <a:ext cx="381000" cy="53990"/>
                <a:chOff x="3055619" y="4335128"/>
                <a:chExt cx="381000" cy="53990"/>
              </a:xfrm>
            </p:grpSpPr>
            <p:sp>
              <p:nvSpPr>
                <p:cNvPr id="584" name="Oval 583"/>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585" name="Oval 584"/>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581" name="Group 580"/>
              <p:cNvGrpSpPr/>
              <p:nvPr/>
            </p:nvGrpSpPr>
            <p:grpSpPr>
              <a:xfrm>
                <a:off x="2719046" y="4432163"/>
                <a:ext cx="381000" cy="53990"/>
                <a:chOff x="3055619" y="4335128"/>
                <a:chExt cx="381000" cy="53990"/>
              </a:xfrm>
            </p:grpSpPr>
            <p:sp>
              <p:nvSpPr>
                <p:cNvPr id="582" name="Oval 581"/>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583" name="Oval 582"/>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sp>
          <p:nvSpPr>
            <p:cNvPr id="565" name="Rectangle 564"/>
            <p:cNvSpPr/>
            <p:nvPr/>
          </p:nvSpPr>
          <p:spPr>
            <a:xfrm rot="1685249" flipH="1">
              <a:off x="1180083" y="5156087"/>
              <a:ext cx="45719" cy="272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66" name="Rectangle 565"/>
            <p:cNvSpPr/>
            <p:nvPr/>
          </p:nvSpPr>
          <p:spPr>
            <a:xfrm rot="1912263" flipH="1">
              <a:off x="2352303" y="5388028"/>
              <a:ext cx="103749" cy="395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cxnSp>
          <p:nvCxnSpPr>
            <p:cNvPr id="567" name="Straight Connector 566"/>
            <p:cNvCxnSpPr/>
            <p:nvPr/>
          </p:nvCxnSpPr>
          <p:spPr>
            <a:xfrm>
              <a:off x="1097976" y="5422118"/>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8" name="Straight Connector 567"/>
            <p:cNvCxnSpPr/>
            <p:nvPr/>
          </p:nvCxnSpPr>
          <p:spPr>
            <a:xfrm flipV="1">
              <a:off x="2231785" y="5424316"/>
              <a:ext cx="564287" cy="209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69" name="Straight Connector 568"/>
            <p:cNvCxnSpPr/>
            <p:nvPr/>
          </p:nvCxnSpPr>
          <p:spPr>
            <a:xfrm flipV="1">
              <a:off x="2799483" y="5318278"/>
              <a:ext cx="95250" cy="6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570" name="Straight Connector 569"/>
            <p:cNvCxnSpPr/>
            <p:nvPr/>
          </p:nvCxnSpPr>
          <p:spPr>
            <a:xfrm>
              <a:off x="1096811" y="5643860"/>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1" name="Straight Connector 570"/>
            <p:cNvCxnSpPr/>
            <p:nvPr/>
          </p:nvCxnSpPr>
          <p:spPr>
            <a:xfrm flipV="1">
              <a:off x="1099986" y="5421988"/>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2" name="Straight Connector 571"/>
            <p:cNvCxnSpPr/>
            <p:nvPr/>
          </p:nvCxnSpPr>
          <p:spPr>
            <a:xfrm flipV="1">
              <a:off x="2237774" y="5198503"/>
              <a:ext cx="564287" cy="209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73" name="Straight Connector 572"/>
            <p:cNvCxnSpPr/>
            <p:nvPr/>
          </p:nvCxnSpPr>
          <p:spPr>
            <a:xfrm flipH="1" flipV="1">
              <a:off x="2239598" y="5414127"/>
              <a:ext cx="3174" cy="23177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82" name="Group 681"/>
          <p:cNvGrpSpPr/>
          <p:nvPr/>
        </p:nvGrpSpPr>
        <p:grpSpPr>
          <a:xfrm>
            <a:off x="3297744" y="3892675"/>
            <a:ext cx="845537" cy="436502"/>
            <a:chOff x="1096811" y="4948473"/>
            <a:chExt cx="1876497" cy="835417"/>
          </a:xfrm>
        </p:grpSpPr>
        <p:sp>
          <p:nvSpPr>
            <p:cNvPr id="683" name="Rectangle 682"/>
            <p:cNvSpPr/>
            <p:nvPr/>
          </p:nvSpPr>
          <p:spPr>
            <a:xfrm rot="1685249">
              <a:off x="1283108" y="5292613"/>
              <a:ext cx="474325" cy="21209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cxnSp>
          <p:nvCxnSpPr>
            <p:cNvPr id="684" name="Straight Connector 683"/>
            <p:cNvCxnSpPr/>
            <p:nvPr/>
          </p:nvCxnSpPr>
          <p:spPr>
            <a:xfrm flipV="1">
              <a:off x="1104510" y="4953000"/>
              <a:ext cx="244967"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5" name="Straight Connector 684"/>
            <p:cNvCxnSpPr/>
            <p:nvPr/>
          </p:nvCxnSpPr>
          <p:spPr>
            <a:xfrm>
              <a:off x="1099715" y="5407155"/>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6" name="Straight Connector 685"/>
            <p:cNvCxnSpPr/>
            <p:nvPr/>
          </p:nvCxnSpPr>
          <p:spPr>
            <a:xfrm>
              <a:off x="1349477" y="4953000"/>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7" name="Straight Connector 686"/>
            <p:cNvCxnSpPr/>
            <p:nvPr/>
          </p:nvCxnSpPr>
          <p:spPr>
            <a:xfrm flipV="1">
              <a:off x="2233020" y="5199636"/>
              <a:ext cx="564287" cy="209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688" name="Straight Connector 687"/>
            <p:cNvCxnSpPr/>
            <p:nvPr/>
          </p:nvCxnSpPr>
          <p:spPr>
            <a:xfrm>
              <a:off x="2468178" y="4948473"/>
              <a:ext cx="357572" cy="134702"/>
            </a:xfrm>
            <a:prstGeom prst="line">
              <a:avLst/>
            </a:prstGeom>
          </p:spPr>
          <p:style>
            <a:lnRef idx="1">
              <a:schemeClr val="accent1"/>
            </a:lnRef>
            <a:fillRef idx="0">
              <a:schemeClr val="accent1"/>
            </a:fillRef>
            <a:effectRef idx="0">
              <a:schemeClr val="accent1"/>
            </a:effectRef>
            <a:fontRef idx="minor">
              <a:schemeClr val="tx1"/>
            </a:fontRef>
          </p:style>
        </p:cxnSp>
        <p:grpSp>
          <p:nvGrpSpPr>
            <p:cNvPr id="689" name="Group 688"/>
            <p:cNvGrpSpPr/>
            <p:nvPr/>
          </p:nvGrpSpPr>
          <p:grpSpPr>
            <a:xfrm>
              <a:off x="2870523" y="5064167"/>
              <a:ext cx="102785" cy="266756"/>
              <a:chOff x="3110587" y="4888783"/>
              <a:chExt cx="217100" cy="389390"/>
            </a:xfrm>
          </p:grpSpPr>
          <p:sp>
            <p:nvSpPr>
              <p:cNvPr id="831" name="Oval 830"/>
              <p:cNvSpPr/>
              <p:nvPr/>
            </p:nvSpPr>
            <p:spPr>
              <a:xfrm>
                <a:off x="3266162" y="4888783"/>
                <a:ext cx="61525" cy="348115"/>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cxnSp>
            <p:nvCxnSpPr>
              <p:cNvPr id="832" name="Straight Connector 831"/>
              <p:cNvCxnSpPr/>
              <p:nvPr/>
            </p:nvCxnSpPr>
            <p:spPr>
              <a:xfrm flipV="1">
                <a:off x="3124889" y="4890777"/>
                <a:ext cx="190274" cy="42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833" name="Straight Connector 832"/>
              <p:cNvCxnSpPr/>
              <p:nvPr/>
            </p:nvCxnSpPr>
            <p:spPr>
              <a:xfrm flipV="1">
                <a:off x="3124889" y="5234805"/>
                <a:ext cx="190274" cy="42383"/>
              </a:xfrm>
              <a:prstGeom prst="line">
                <a:avLst/>
              </a:prstGeom>
            </p:spPr>
            <p:style>
              <a:lnRef idx="1">
                <a:schemeClr val="accent1"/>
              </a:lnRef>
              <a:fillRef idx="0">
                <a:schemeClr val="accent1"/>
              </a:fillRef>
              <a:effectRef idx="0">
                <a:schemeClr val="accent1"/>
              </a:effectRef>
              <a:fontRef idx="minor">
                <a:schemeClr val="tx1"/>
              </a:fontRef>
            </p:style>
          </p:cxnSp>
          <p:sp>
            <p:nvSpPr>
              <p:cNvPr id="834" name="Oval 833"/>
              <p:cNvSpPr/>
              <p:nvPr/>
            </p:nvSpPr>
            <p:spPr>
              <a:xfrm>
                <a:off x="3110587" y="4930058"/>
                <a:ext cx="61525" cy="348115"/>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35" name="Rectangle 834"/>
              <p:cNvSpPr/>
              <p:nvPr/>
            </p:nvSpPr>
            <p:spPr>
              <a:xfrm rot="20837576">
                <a:off x="3229901" y="4898991"/>
                <a:ext cx="78483"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36" name="Rectangle 835"/>
              <p:cNvSpPr/>
              <p:nvPr/>
            </p:nvSpPr>
            <p:spPr>
              <a:xfrm rot="20837576">
                <a:off x="3163696" y="4920993"/>
                <a:ext cx="78483"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37" name="Rectangle 836"/>
              <p:cNvSpPr/>
              <p:nvPr/>
            </p:nvSpPr>
            <p:spPr>
              <a:xfrm rot="20837576">
                <a:off x="3208620" y="4996175"/>
                <a:ext cx="78483"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38" name="Rectangle 837"/>
              <p:cNvSpPr/>
              <p:nvPr/>
            </p:nvSpPr>
            <p:spPr>
              <a:xfrm rot="20837576">
                <a:off x="3182268" y="5052873"/>
                <a:ext cx="122738"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39" name="Rectangle 838"/>
              <p:cNvSpPr/>
              <p:nvPr/>
            </p:nvSpPr>
            <p:spPr>
              <a:xfrm rot="20837576">
                <a:off x="3143216" y="5103221"/>
                <a:ext cx="122738"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40" name="Rectangle 839"/>
              <p:cNvSpPr/>
              <p:nvPr/>
            </p:nvSpPr>
            <p:spPr>
              <a:xfrm rot="20837576">
                <a:off x="3170838" y="5099594"/>
                <a:ext cx="122738"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41" name="Rectangle 840"/>
              <p:cNvSpPr/>
              <p:nvPr/>
            </p:nvSpPr>
            <p:spPr>
              <a:xfrm rot="20837576">
                <a:off x="3150518" y="4992548"/>
                <a:ext cx="122738" cy="154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42" name="Rectangle 841"/>
              <p:cNvSpPr/>
              <p:nvPr/>
            </p:nvSpPr>
            <p:spPr>
              <a:xfrm rot="20837576">
                <a:off x="3128259" y="5198435"/>
                <a:ext cx="57970" cy="754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cxnSp>
          <p:nvCxnSpPr>
            <p:cNvPr id="690" name="Straight Connector 689"/>
            <p:cNvCxnSpPr/>
            <p:nvPr/>
          </p:nvCxnSpPr>
          <p:spPr>
            <a:xfrm flipV="1">
              <a:off x="2233019" y="5423029"/>
              <a:ext cx="564287" cy="209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691" name="Straight Connector 690"/>
            <p:cNvCxnSpPr/>
            <p:nvPr/>
          </p:nvCxnSpPr>
          <p:spPr>
            <a:xfrm flipV="1">
              <a:off x="2794000" y="5080000"/>
              <a:ext cx="25502" cy="136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92" name="Straight Connector 691"/>
            <p:cNvCxnSpPr/>
            <p:nvPr/>
          </p:nvCxnSpPr>
          <p:spPr>
            <a:xfrm flipV="1">
              <a:off x="2804762" y="5141691"/>
              <a:ext cx="95250" cy="6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693" name="Straight Connector 692"/>
            <p:cNvCxnSpPr/>
            <p:nvPr/>
          </p:nvCxnSpPr>
          <p:spPr>
            <a:xfrm flipH="1" flipV="1">
              <a:off x="2794000" y="5203490"/>
              <a:ext cx="3175" cy="216235"/>
            </a:xfrm>
            <a:prstGeom prst="line">
              <a:avLst/>
            </a:prstGeom>
          </p:spPr>
          <p:style>
            <a:lnRef idx="1">
              <a:schemeClr val="accent1"/>
            </a:lnRef>
            <a:fillRef idx="0">
              <a:schemeClr val="accent1"/>
            </a:fillRef>
            <a:effectRef idx="0">
              <a:schemeClr val="accent1"/>
            </a:effectRef>
            <a:fontRef idx="minor">
              <a:schemeClr val="tx1"/>
            </a:fontRef>
          </p:style>
        </p:cxnSp>
        <p:cxnSp>
          <p:nvCxnSpPr>
            <p:cNvPr id="694" name="Straight Connector 693"/>
            <p:cNvCxnSpPr/>
            <p:nvPr/>
          </p:nvCxnSpPr>
          <p:spPr>
            <a:xfrm flipV="1">
              <a:off x="2801222" y="5303315"/>
              <a:ext cx="95250" cy="6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695" name="Straight Connector 694"/>
            <p:cNvCxnSpPr/>
            <p:nvPr/>
          </p:nvCxnSpPr>
          <p:spPr>
            <a:xfrm>
              <a:off x="1098550" y="5628897"/>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6" name="Straight Connector 695"/>
            <p:cNvCxnSpPr/>
            <p:nvPr/>
          </p:nvCxnSpPr>
          <p:spPr>
            <a:xfrm flipV="1">
              <a:off x="1101725" y="5407025"/>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7" name="Straight Connector 696"/>
            <p:cNvCxnSpPr/>
            <p:nvPr/>
          </p:nvCxnSpPr>
          <p:spPr>
            <a:xfrm flipV="1">
              <a:off x="1108909" y="5187950"/>
              <a:ext cx="243641" cy="459106"/>
            </a:xfrm>
            <a:prstGeom prst="line">
              <a:avLst/>
            </a:prstGeom>
          </p:spPr>
          <p:style>
            <a:lnRef idx="1">
              <a:schemeClr val="accent1"/>
            </a:lnRef>
            <a:fillRef idx="0">
              <a:schemeClr val="accent1"/>
            </a:fillRef>
            <a:effectRef idx="0">
              <a:schemeClr val="accent1"/>
            </a:effectRef>
            <a:fontRef idx="minor">
              <a:schemeClr val="tx1"/>
            </a:fontRef>
          </p:style>
        </p:cxnSp>
        <p:cxnSp>
          <p:nvCxnSpPr>
            <p:cNvPr id="698" name="Straight Connector 697"/>
            <p:cNvCxnSpPr/>
            <p:nvPr/>
          </p:nvCxnSpPr>
          <p:spPr>
            <a:xfrm flipH="1" flipV="1">
              <a:off x="1352551" y="4956176"/>
              <a:ext cx="3174" cy="231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699" name="Straight Connector 698"/>
            <p:cNvCxnSpPr/>
            <p:nvPr/>
          </p:nvCxnSpPr>
          <p:spPr>
            <a:xfrm flipV="1">
              <a:off x="2234455" y="5180247"/>
              <a:ext cx="243641" cy="459106"/>
            </a:xfrm>
            <a:prstGeom prst="line">
              <a:avLst/>
            </a:prstGeom>
          </p:spPr>
          <p:style>
            <a:lnRef idx="1">
              <a:schemeClr val="accent1"/>
            </a:lnRef>
            <a:fillRef idx="0">
              <a:schemeClr val="accent1"/>
            </a:fillRef>
            <a:effectRef idx="0">
              <a:schemeClr val="accent1"/>
            </a:effectRef>
            <a:fontRef idx="minor">
              <a:schemeClr val="tx1"/>
            </a:fontRef>
          </p:style>
        </p:cxnSp>
        <p:cxnSp>
          <p:nvCxnSpPr>
            <p:cNvPr id="700" name="Straight Connector 699"/>
            <p:cNvCxnSpPr/>
            <p:nvPr/>
          </p:nvCxnSpPr>
          <p:spPr>
            <a:xfrm flipH="1" flipV="1">
              <a:off x="2478097" y="4948473"/>
              <a:ext cx="3174" cy="231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701" name="Straight Connector 700"/>
            <p:cNvCxnSpPr/>
            <p:nvPr/>
          </p:nvCxnSpPr>
          <p:spPr>
            <a:xfrm>
              <a:off x="1349477" y="5171484"/>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2" name="Straight Connector 701"/>
            <p:cNvCxnSpPr/>
            <p:nvPr/>
          </p:nvCxnSpPr>
          <p:spPr>
            <a:xfrm>
              <a:off x="2486025" y="5175250"/>
              <a:ext cx="304800" cy="28575"/>
            </a:xfrm>
            <a:prstGeom prst="line">
              <a:avLst/>
            </a:prstGeom>
          </p:spPr>
          <p:style>
            <a:lnRef idx="1">
              <a:schemeClr val="accent1"/>
            </a:lnRef>
            <a:fillRef idx="0">
              <a:schemeClr val="accent1"/>
            </a:fillRef>
            <a:effectRef idx="0">
              <a:schemeClr val="accent1"/>
            </a:effectRef>
            <a:fontRef idx="minor">
              <a:schemeClr val="tx1"/>
            </a:fontRef>
          </p:style>
        </p:cxnSp>
        <p:sp>
          <p:nvSpPr>
            <p:cNvPr id="703" name="Rectangle 702"/>
            <p:cNvSpPr/>
            <p:nvPr/>
          </p:nvSpPr>
          <p:spPr>
            <a:xfrm rot="1685249">
              <a:off x="1245596" y="5308677"/>
              <a:ext cx="113233" cy="27272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04" name="Rectangle 703"/>
            <p:cNvSpPr/>
            <p:nvPr/>
          </p:nvSpPr>
          <p:spPr>
            <a:xfrm rot="1685249">
              <a:off x="1208084" y="5324741"/>
              <a:ext cx="113233" cy="27272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05" name="Rectangle 704"/>
            <p:cNvSpPr/>
            <p:nvPr/>
          </p:nvSpPr>
          <p:spPr>
            <a:xfrm rot="5400000">
              <a:off x="1335382" y="5419813"/>
              <a:ext cx="113233" cy="27272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06" name="Rectangle 705"/>
            <p:cNvSpPr/>
            <p:nvPr/>
          </p:nvSpPr>
          <p:spPr>
            <a:xfrm rot="5400000">
              <a:off x="1804440" y="5180132"/>
              <a:ext cx="113233" cy="760985"/>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07" name="Rectangle 706"/>
            <p:cNvSpPr/>
            <p:nvPr/>
          </p:nvSpPr>
          <p:spPr>
            <a:xfrm rot="1666421">
              <a:off x="2363434" y="5095191"/>
              <a:ext cx="113233" cy="445931"/>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08" name="Rectangle 707"/>
            <p:cNvSpPr/>
            <p:nvPr/>
          </p:nvSpPr>
          <p:spPr>
            <a:xfrm rot="5400000">
              <a:off x="1876530" y="4601099"/>
              <a:ext cx="113233" cy="1108592"/>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09" name="Rectangle 708"/>
            <p:cNvSpPr/>
            <p:nvPr/>
          </p:nvSpPr>
          <p:spPr>
            <a:xfrm rot="5400000">
              <a:off x="1858972" y="4706170"/>
              <a:ext cx="113233" cy="1108592"/>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10" name="Rectangle 709"/>
            <p:cNvSpPr/>
            <p:nvPr/>
          </p:nvSpPr>
          <p:spPr>
            <a:xfrm rot="5400000">
              <a:off x="1758251" y="4894405"/>
              <a:ext cx="113233" cy="942265"/>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11" name="Rectangle 710"/>
            <p:cNvSpPr/>
            <p:nvPr/>
          </p:nvSpPr>
          <p:spPr>
            <a:xfrm rot="5400000">
              <a:off x="1826271" y="4871683"/>
              <a:ext cx="113233" cy="942265"/>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12" name="Rectangle 711"/>
            <p:cNvSpPr/>
            <p:nvPr/>
          </p:nvSpPr>
          <p:spPr>
            <a:xfrm rot="5400000">
              <a:off x="1797901" y="4987444"/>
              <a:ext cx="113233" cy="942265"/>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13" name="Rectangle 712"/>
            <p:cNvSpPr/>
            <p:nvPr/>
          </p:nvSpPr>
          <p:spPr>
            <a:xfrm rot="5400000">
              <a:off x="1716043" y="5041117"/>
              <a:ext cx="113233" cy="87428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14" name="Rectangle 713"/>
            <p:cNvSpPr/>
            <p:nvPr/>
          </p:nvSpPr>
          <p:spPr>
            <a:xfrm rot="5400000">
              <a:off x="1857111" y="5086107"/>
              <a:ext cx="113233" cy="87428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15" name="Rectangle 714"/>
            <p:cNvSpPr/>
            <p:nvPr/>
          </p:nvSpPr>
          <p:spPr>
            <a:xfrm rot="5400000">
              <a:off x="1152921" y="5560102"/>
              <a:ext cx="45719" cy="51715"/>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16" name="Rectangle 715"/>
            <p:cNvSpPr/>
            <p:nvPr/>
          </p:nvSpPr>
          <p:spPr>
            <a:xfrm rot="5400000" flipH="1">
              <a:off x="1152649" y="5568182"/>
              <a:ext cx="45719" cy="68613"/>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17" name="Rectangle 716"/>
            <p:cNvSpPr/>
            <p:nvPr/>
          </p:nvSpPr>
          <p:spPr>
            <a:xfrm rot="5400000" flipH="1">
              <a:off x="1217947" y="5560387"/>
              <a:ext cx="45719" cy="68613"/>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18" name="Rectangle 717"/>
            <p:cNvSpPr/>
            <p:nvPr/>
          </p:nvSpPr>
          <p:spPr>
            <a:xfrm rot="1685249">
              <a:off x="1280870" y="5096268"/>
              <a:ext cx="113233" cy="27272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19" name="Rectangle 718"/>
            <p:cNvSpPr/>
            <p:nvPr/>
          </p:nvSpPr>
          <p:spPr>
            <a:xfrm rot="1685249">
              <a:off x="1175544" y="5301951"/>
              <a:ext cx="113233" cy="272720"/>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20" name="Rectangle 719"/>
            <p:cNvSpPr/>
            <p:nvPr/>
          </p:nvSpPr>
          <p:spPr>
            <a:xfrm>
              <a:off x="1114813" y="5537690"/>
              <a:ext cx="113233" cy="83411"/>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21" name="Rectangle 720"/>
            <p:cNvSpPr/>
            <p:nvPr/>
          </p:nvSpPr>
          <p:spPr>
            <a:xfrm>
              <a:off x="2206791" y="5529379"/>
              <a:ext cx="113233" cy="83411"/>
            </a:xfrm>
            <a:prstGeom prst="rect">
              <a:avLst/>
            </a:prstGeom>
            <a:solidFill>
              <a:srgbClr val="E7BAB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722" name="Group 721"/>
            <p:cNvGrpSpPr/>
            <p:nvPr/>
          </p:nvGrpSpPr>
          <p:grpSpPr>
            <a:xfrm rot="418717">
              <a:off x="1234045" y="5324971"/>
              <a:ext cx="778974" cy="236872"/>
              <a:chOff x="2383543" y="4335128"/>
              <a:chExt cx="1138631" cy="413119"/>
            </a:xfrm>
          </p:grpSpPr>
          <p:grpSp>
            <p:nvGrpSpPr>
              <p:cNvPr id="807" name="Group 806"/>
              <p:cNvGrpSpPr/>
              <p:nvPr/>
            </p:nvGrpSpPr>
            <p:grpSpPr>
              <a:xfrm>
                <a:off x="3055619" y="4335128"/>
                <a:ext cx="381000" cy="53990"/>
                <a:chOff x="3055619" y="4335128"/>
                <a:chExt cx="381000" cy="53990"/>
              </a:xfrm>
            </p:grpSpPr>
            <p:sp>
              <p:nvSpPr>
                <p:cNvPr id="829" name="Oval 828"/>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830" name="Oval 829"/>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808" name="Group 807"/>
              <p:cNvGrpSpPr/>
              <p:nvPr/>
            </p:nvGrpSpPr>
            <p:grpSpPr>
              <a:xfrm>
                <a:off x="3141174" y="4389118"/>
                <a:ext cx="381000" cy="53990"/>
                <a:chOff x="3055619" y="4335128"/>
                <a:chExt cx="381000" cy="53990"/>
              </a:xfrm>
            </p:grpSpPr>
            <p:sp>
              <p:nvSpPr>
                <p:cNvPr id="827" name="Oval 826"/>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828" name="Oval 827"/>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809" name="Group 808"/>
              <p:cNvGrpSpPr/>
              <p:nvPr/>
            </p:nvGrpSpPr>
            <p:grpSpPr>
              <a:xfrm>
                <a:off x="2739874" y="4527364"/>
                <a:ext cx="381000" cy="53990"/>
                <a:chOff x="3055619" y="4335128"/>
                <a:chExt cx="381000" cy="53990"/>
              </a:xfrm>
            </p:grpSpPr>
            <p:sp>
              <p:nvSpPr>
                <p:cNvPr id="825" name="Oval 824"/>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826" name="Oval 825"/>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810" name="Group 809"/>
              <p:cNvGrpSpPr/>
              <p:nvPr/>
            </p:nvGrpSpPr>
            <p:grpSpPr>
              <a:xfrm>
                <a:off x="2825429" y="4581354"/>
                <a:ext cx="381000" cy="53990"/>
                <a:chOff x="3055619" y="4335128"/>
                <a:chExt cx="381000" cy="53990"/>
              </a:xfrm>
            </p:grpSpPr>
            <p:sp>
              <p:nvSpPr>
                <p:cNvPr id="823" name="Oval 822"/>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824" name="Oval 823"/>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811" name="Group 810"/>
              <p:cNvGrpSpPr/>
              <p:nvPr/>
            </p:nvGrpSpPr>
            <p:grpSpPr>
              <a:xfrm>
                <a:off x="2383543" y="4640267"/>
                <a:ext cx="381000" cy="53990"/>
                <a:chOff x="3055619" y="4335128"/>
                <a:chExt cx="381000" cy="53990"/>
              </a:xfrm>
            </p:grpSpPr>
            <p:sp>
              <p:nvSpPr>
                <p:cNvPr id="821" name="Oval 820"/>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822" name="Oval 821"/>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812" name="Group 811"/>
              <p:cNvGrpSpPr/>
              <p:nvPr/>
            </p:nvGrpSpPr>
            <p:grpSpPr>
              <a:xfrm>
                <a:off x="2469098" y="4694257"/>
                <a:ext cx="381000" cy="53990"/>
                <a:chOff x="3055619" y="4335128"/>
                <a:chExt cx="381000" cy="53990"/>
              </a:xfrm>
            </p:grpSpPr>
            <p:sp>
              <p:nvSpPr>
                <p:cNvPr id="819" name="Oval 818"/>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820" name="Oval 819"/>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813" name="Group 812"/>
              <p:cNvGrpSpPr/>
              <p:nvPr/>
            </p:nvGrpSpPr>
            <p:grpSpPr>
              <a:xfrm>
                <a:off x="2633491" y="4378173"/>
                <a:ext cx="381000" cy="53990"/>
                <a:chOff x="3055619" y="4335128"/>
                <a:chExt cx="381000" cy="53990"/>
              </a:xfrm>
            </p:grpSpPr>
            <p:sp>
              <p:nvSpPr>
                <p:cNvPr id="817" name="Oval 816"/>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818" name="Oval 817"/>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814" name="Group 813"/>
              <p:cNvGrpSpPr/>
              <p:nvPr/>
            </p:nvGrpSpPr>
            <p:grpSpPr>
              <a:xfrm>
                <a:off x="2719046" y="4432163"/>
                <a:ext cx="381000" cy="53990"/>
                <a:chOff x="3055619" y="4335128"/>
                <a:chExt cx="381000" cy="53990"/>
              </a:xfrm>
            </p:grpSpPr>
            <p:sp>
              <p:nvSpPr>
                <p:cNvPr id="815" name="Oval 814"/>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816" name="Oval 815"/>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grpSp>
          <p:nvGrpSpPr>
            <p:cNvPr id="723" name="Group 722"/>
            <p:cNvGrpSpPr/>
            <p:nvPr/>
          </p:nvGrpSpPr>
          <p:grpSpPr>
            <a:xfrm rot="418717">
              <a:off x="1582851" y="5372091"/>
              <a:ext cx="778974" cy="236872"/>
              <a:chOff x="2383543" y="4335128"/>
              <a:chExt cx="1138631" cy="413119"/>
            </a:xfrm>
          </p:grpSpPr>
          <p:grpSp>
            <p:nvGrpSpPr>
              <p:cNvPr id="783" name="Group 782"/>
              <p:cNvGrpSpPr/>
              <p:nvPr/>
            </p:nvGrpSpPr>
            <p:grpSpPr>
              <a:xfrm>
                <a:off x="3055619" y="4335128"/>
                <a:ext cx="381000" cy="53990"/>
                <a:chOff x="3055619" y="4335128"/>
                <a:chExt cx="381000" cy="53990"/>
              </a:xfrm>
            </p:grpSpPr>
            <p:sp>
              <p:nvSpPr>
                <p:cNvPr id="805" name="Oval 804"/>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806" name="Oval 805"/>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84" name="Group 783"/>
              <p:cNvGrpSpPr/>
              <p:nvPr/>
            </p:nvGrpSpPr>
            <p:grpSpPr>
              <a:xfrm>
                <a:off x="3141174" y="4389118"/>
                <a:ext cx="381000" cy="53990"/>
                <a:chOff x="3055619" y="4335128"/>
                <a:chExt cx="381000" cy="53990"/>
              </a:xfrm>
            </p:grpSpPr>
            <p:sp>
              <p:nvSpPr>
                <p:cNvPr id="803" name="Oval 802"/>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804" name="Oval 803"/>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85" name="Group 784"/>
              <p:cNvGrpSpPr/>
              <p:nvPr/>
            </p:nvGrpSpPr>
            <p:grpSpPr>
              <a:xfrm>
                <a:off x="2739874" y="4527364"/>
                <a:ext cx="381000" cy="53990"/>
                <a:chOff x="3055619" y="4335128"/>
                <a:chExt cx="381000" cy="53990"/>
              </a:xfrm>
            </p:grpSpPr>
            <p:sp>
              <p:nvSpPr>
                <p:cNvPr id="801" name="Oval 800"/>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802" name="Oval 801"/>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86" name="Group 785"/>
              <p:cNvGrpSpPr/>
              <p:nvPr/>
            </p:nvGrpSpPr>
            <p:grpSpPr>
              <a:xfrm>
                <a:off x="2825429" y="4581354"/>
                <a:ext cx="381000" cy="53990"/>
                <a:chOff x="3055619" y="4335128"/>
                <a:chExt cx="381000" cy="53990"/>
              </a:xfrm>
            </p:grpSpPr>
            <p:sp>
              <p:nvSpPr>
                <p:cNvPr id="799" name="Oval 798"/>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800" name="Oval 799"/>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87" name="Group 786"/>
              <p:cNvGrpSpPr/>
              <p:nvPr/>
            </p:nvGrpSpPr>
            <p:grpSpPr>
              <a:xfrm>
                <a:off x="2383543" y="4640267"/>
                <a:ext cx="381000" cy="53990"/>
                <a:chOff x="3055619" y="4335128"/>
                <a:chExt cx="381000" cy="53990"/>
              </a:xfrm>
            </p:grpSpPr>
            <p:sp>
              <p:nvSpPr>
                <p:cNvPr id="797" name="Oval 796"/>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798" name="Oval 797"/>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88" name="Group 787"/>
              <p:cNvGrpSpPr/>
              <p:nvPr/>
            </p:nvGrpSpPr>
            <p:grpSpPr>
              <a:xfrm>
                <a:off x="2469098" y="4694257"/>
                <a:ext cx="381000" cy="53990"/>
                <a:chOff x="3055619" y="4335128"/>
                <a:chExt cx="381000" cy="53990"/>
              </a:xfrm>
            </p:grpSpPr>
            <p:sp>
              <p:nvSpPr>
                <p:cNvPr id="795" name="Oval 794"/>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796" name="Oval 795"/>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89" name="Group 788"/>
              <p:cNvGrpSpPr/>
              <p:nvPr/>
            </p:nvGrpSpPr>
            <p:grpSpPr>
              <a:xfrm>
                <a:off x="2633491" y="4378173"/>
                <a:ext cx="381000" cy="53990"/>
                <a:chOff x="3055619" y="4335128"/>
                <a:chExt cx="381000" cy="53990"/>
              </a:xfrm>
            </p:grpSpPr>
            <p:sp>
              <p:nvSpPr>
                <p:cNvPr id="793" name="Oval 792"/>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794" name="Oval 793"/>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90" name="Group 789"/>
              <p:cNvGrpSpPr/>
              <p:nvPr/>
            </p:nvGrpSpPr>
            <p:grpSpPr>
              <a:xfrm>
                <a:off x="2719046" y="4432163"/>
                <a:ext cx="381000" cy="53990"/>
                <a:chOff x="3055619" y="4335128"/>
                <a:chExt cx="381000" cy="53990"/>
              </a:xfrm>
            </p:grpSpPr>
            <p:sp>
              <p:nvSpPr>
                <p:cNvPr id="791" name="Oval 790"/>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792" name="Oval 791"/>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grpSp>
          <p:nvGrpSpPr>
            <p:cNvPr id="724" name="Group 723"/>
            <p:cNvGrpSpPr/>
            <p:nvPr/>
          </p:nvGrpSpPr>
          <p:grpSpPr>
            <a:xfrm rot="418717">
              <a:off x="1673488" y="5165469"/>
              <a:ext cx="778974" cy="236872"/>
              <a:chOff x="2383543" y="4335128"/>
              <a:chExt cx="1138631" cy="413119"/>
            </a:xfrm>
          </p:grpSpPr>
          <p:grpSp>
            <p:nvGrpSpPr>
              <p:cNvPr id="759" name="Group 758"/>
              <p:cNvGrpSpPr/>
              <p:nvPr/>
            </p:nvGrpSpPr>
            <p:grpSpPr>
              <a:xfrm>
                <a:off x="3055619" y="4335128"/>
                <a:ext cx="381000" cy="53990"/>
                <a:chOff x="3055619" y="4335128"/>
                <a:chExt cx="381000" cy="53990"/>
              </a:xfrm>
            </p:grpSpPr>
            <p:sp>
              <p:nvSpPr>
                <p:cNvPr id="781" name="Oval 780"/>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782" name="Oval 781"/>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60" name="Group 759"/>
              <p:cNvGrpSpPr/>
              <p:nvPr/>
            </p:nvGrpSpPr>
            <p:grpSpPr>
              <a:xfrm>
                <a:off x="3141174" y="4389118"/>
                <a:ext cx="381000" cy="53990"/>
                <a:chOff x="3055619" y="4335128"/>
                <a:chExt cx="381000" cy="53990"/>
              </a:xfrm>
            </p:grpSpPr>
            <p:sp>
              <p:nvSpPr>
                <p:cNvPr id="779" name="Oval 778"/>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780" name="Oval 779"/>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61" name="Group 760"/>
              <p:cNvGrpSpPr/>
              <p:nvPr/>
            </p:nvGrpSpPr>
            <p:grpSpPr>
              <a:xfrm>
                <a:off x="2739874" y="4527364"/>
                <a:ext cx="381000" cy="53990"/>
                <a:chOff x="3055619" y="4335128"/>
                <a:chExt cx="381000" cy="53990"/>
              </a:xfrm>
            </p:grpSpPr>
            <p:sp>
              <p:nvSpPr>
                <p:cNvPr id="777" name="Oval 776"/>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778" name="Oval 777"/>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62" name="Group 761"/>
              <p:cNvGrpSpPr/>
              <p:nvPr/>
            </p:nvGrpSpPr>
            <p:grpSpPr>
              <a:xfrm>
                <a:off x="2825429" y="4581354"/>
                <a:ext cx="381000" cy="53990"/>
                <a:chOff x="3055619" y="4335128"/>
                <a:chExt cx="381000" cy="53990"/>
              </a:xfrm>
            </p:grpSpPr>
            <p:sp>
              <p:nvSpPr>
                <p:cNvPr id="775" name="Oval 774"/>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776" name="Oval 775"/>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63" name="Group 762"/>
              <p:cNvGrpSpPr/>
              <p:nvPr/>
            </p:nvGrpSpPr>
            <p:grpSpPr>
              <a:xfrm>
                <a:off x="2383543" y="4640267"/>
                <a:ext cx="381000" cy="53990"/>
                <a:chOff x="3055619" y="4335128"/>
                <a:chExt cx="381000" cy="53990"/>
              </a:xfrm>
            </p:grpSpPr>
            <p:sp>
              <p:nvSpPr>
                <p:cNvPr id="773" name="Oval 772"/>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774" name="Oval 773"/>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64" name="Group 763"/>
              <p:cNvGrpSpPr/>
              <p:nvPr/>
            </p:nvGrpSpPr>
            <p:grpSpPr>
              <a:xfrm>
                <a:off x="2469098" y="4694257"/>
                <a:ext cx="381000" cy="53990"/>
                <a:chOff x="3055619" y="4335128"/>
                <a:chExt cx="381000" cy="53990"/>
              </a:xfrm>
            </p:grpSpPr>
            <p:sp>
              <p:nvSpPr>
                <p:cNvPr id="771" name="Oval 770"/>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772" name="Oval 771"/>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65" name="Group 764"/>
              <p:cNvGrpSpPr/>
              <p:nvPr/>
            </p:nvGrpSpPr>
            <p:grpSpPr>
              <a:xfrm>
                <a:off x="2633491" y="4378173"/>
                <a:ext cx="381000" cy="53990"/>
                <a:chOff x="3055619" y="4335128"/>
                <a:chExt cx="381000" cy="53990"/>
              </a:xfrm>
            </p:grpSpPr>
            <p:sp>
              <p:nvSpPr>
                <p:cNvPr id="769" name="Oval 768"/>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770" name="Oval 769"/>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66" name="Group 765"/>
              <p:cNvGrpSpPr/>
              <p:nvPr/>
            </p:nvGrpSpPr>
            <p:grpSpPr>
              <a:xfrm>
                <a:off x="2719046" y="4432163"/>
                <a:ext cx="381000" cy="53990"/>
                <a:chOff x="3055619" y="4335128"/>
                <a:chExt cx="381000" cy="53990"/>
              </a:xfrm>
            </p:grpSpPr>
            <p:sp>
              <p:nvSpPr>
                <p:cNvPr id="767" name="Oval 766"/>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768" name="Oval 767"/>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grpSp>
          <p:nvGrpSpPr>
            <p:cNvPr id="725" name="Group 724"/>
            <p:cNvGrpSpPr/>
            <p:nvPr/>
          </p:nvGrpSpPr>
          <p:grpSpPr>
            <a:xfrm rot="418717">
              <a:off x="1168594" y="5110795"/>
              <a:ext cx="778974" cy="236872"/>
              <a:chOff x="2383543" y="4335128"/>
              <a:chExt cx="1138631" cy="413119"/>
            </a:xfrm>
          </p:grpSpPr>
          <p:grpSp>
            <p:nvGrpSpPr>
              <p:cNvPr id="735" name="Group 734"/>
              <p:cNvGrpSpPr/>
              <p:nvPr/>
            </p:nvGrpSpPr>
            <p:grpSpPr>
              <a:xfrm>
                <a:off x="3055619" y="4335128"/>
                <a:ext cx="381000" cy="53990"/>
                <a:chOff x="3055619" y="4335128"/>
                <a:chExt cx="381000" cy="53990"/>
              </a:xfrm>
            </p:grpSpPr>
            <p:sp>
              <p:nvSpPr>
                <p:cNvPr id="757" name="Oval 756"/>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758" name="Oval 757"/>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36" name="Group 735"/>
              <p:cNvGrpSpPr/>
              <p:nvPr/>
            </p:nvGrpSpPr>
            <p:grpSpPr>
              <a:xfrm>
                <a:off x="3141174" y="4389118"/>
                <a:ext cx="381000" cy="53990"/>
                <a:chOff x="3055619" y="4335128"/>
                <a:chExt cx="381000" cy="53990"/>
              </a:xfrm>
            </p:grpSpPr>
            <p:sp>
              <p:nvSpPr>
                <p:cNvPr id="755" name="Oval 754"/>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756" name="Oval 755"/>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37" name="Group 736"/>
              <p:cNvGrpSpPr/>
              <p:nvPr/>
            </p:nvGrpSpPr>
            <p:grpSpPr>
              <a:xfrm>
                <a:off x="2739874" y="4527364"/>
                <a:ext cx="381000" cy="53990"/>
                <a:chOff x="3055619" y="4335128"/>
                <a:chExt cx="381000" cy="53990"/>
              </a:xfrm>
            </p:grpSpPr>
            <p:sp>
              <p:nvSpPr>
                <p:cNvPr id="753" name="Oval 752"/>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754" name="Oval 753"/>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38" name="Group 737"/>
              <p:cNvGrpSpPr/>
              <p:nvPr/>
            </p:nvGrpSpPr>
            <p:grpSpPr>
              <a:xfrm>
                <a:off x="2825429" y="4581354"/>
                <a:ext cx="381000" cy="53990"/>
                <a:chOff x="3055619" y="4335128"/>
                <a:chExt cx="381000" cy="53990"/>
              </a:xfrm>
            </p:grpSpPr>
            <p:sp>
              <p:nvSpPr>
                <p:cNvPr id="751" name="Oval 750"/>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752" name="Oval 751"/>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39" name="Group 738"/>
              <p:cNvGrpSpPr/>
              <p:nvPr/>
            </p:nvGrpSpPr>
            <p:grpSpPr>
              <a:xfrm>
                <a:off x="2383543" y="4640267"/>
                <a:ext cx="381000" cy="53990"/>
                <a:chOff x="3055619" y="4335128"/>
                <a:chExt cx="381000" cy="53990"/>
              </a:xfrm>
            </p:grpSpPr>
            <p:sp>
              <p:nvSpPr>
                <p:cNvPr id="749" name="Oval 748"/>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750" name="Oval 749"/>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40" name="Group 739"/>
              <p:cNvGrpSpPr/>
              <p:nvPr/>
            </p:nvGrpSpPr>
            <p:grpSpPr>
              <a:xfrm>
                <a:off x="2469098" y="4694257"/>
                <a:ext cx="381000" cy="53990"/>
                <a:chOff x="3055619" y="4335128"/>
                <a:chExt cx="381000" cy="53990"/>
              </a:xfrm>
            </p:grpSpPr>
            <p:sp>
              <p:nvSpPr>
                <p:cNvPr id="747" name="Oval 746"/>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748" name="Oval 747"/>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41" name="Group 740"/>
              <p:cNvGrpSpPr/>
              <p:nvPr/>
            </p:nvGrpSpPr>
            <p:grpSpPr>
              <a:xfrm>
                <a:off x="2633491" y="4378173"/>
                <a:ext cx="381000" cy="53990"/>
                <a:chOff x="3055619" y="4335128"/>
                <a:chExt cx="381000" cy="53990"/>
              </a:xfrm>
            </p:grpSpPr>
            <p:sp>
              <p:nvSpPr>
                <p:cNvPr id="745" name="Oval 744"/>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746" name="Oval 745"/>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nvGrpSpPr>
              <p:cNvPr id="742" name="Group 741"/>
              <p:cNvGrpSpPr/>
              <p:nvPr/>
            </p:nvGrpSpPr>
            <p:grpSpPr>
              <a:xfrm>
                <a:off x="2719046" y="4432163"/>
                <a:ext cx="381000" cy="53990"/>
                <a:chOff x="3055619" y="4335128"/>
                <a:chExt cx="381000" cy="53990"/>
              </a:xfrm>
            </p:grpSpPr>
            <p:sp>
              <p:nvSpPr>
                <p:cNvPr id="743" name="Oval 742"/>
                <p:cNvSpPr/>
                <p:nvPr/>
              </p:nvSpPr>
              <p:spPr>
                <a:xfrm flipV="1">
                  <a:off x="3200400" y="4343399"/>
                  <a:ext cx="45719" cy="45719"/>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sp>
              <p:nvSpPr>
                <p:cNvPr id="744" name="Oval 743"/>
                <p:cNvSpPr/>
                <p:nvPr/>
              </p:nvSpPr>
              <p:spPr>
                <a:xfrm rot="20220295">
                  <a:off x="3055619" y="4335128"/>
                  <a:ext cx="381000" cy="5399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b="1"/>
                </a:p>
              </p:txBody>
            </p:sp>
          </p:grpSp>
        </p:grpSp>
        <p:sp>
          <p:nvSpPr>
            <p:cNvPr id="726" name="Rectangle 725"/>
            <p:cNvSpPr/>
            <p:nvPr/>
          </p:nvSpPr>
          <p:spPr>
            <a:xfrm rot="1685249" flipH="1">
              <a:off x="1180083" y="5156087"/>
              <a:ext cx="45719" cy="272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27" name="Rectangle 726"/>
            <p:cNvSpPr/>
            <p:nvPr/>
          </p:nvSpPr>
          <p:spPr>
            <a:xfrm rot="1912263" flipH="1">
              <a:off x="2352303" y="5388028"/>
              <a:ext cx="103749" cy="395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cxnSp>
          <p:nvCxnSpPr>
            <p:cNvPr id="728" name="Straight Connector 727"/>
            <p:cNvCxnSpPr/>
            <p:nvPr/>
          </p:nvCxnSpPr>
          <p:spPr>
            <a:xfrm>
              <a:off x="1097976" y="5422118"/>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9" name="Straight Connector 728"/>
            <p:cNvCxnSpPr/>
            <p:nvPr/>
          </p:nvCxnSpPr>
          <p:spPr>
            <a:xfrm flipV="1">
              <a:off x="2231785" y="5424316"/>
              <a:ext cx="564287" cy="209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730" name="Straight Connector 729"/>
            <p:cNvCxnSpPr/>
            <p:nvPr/>
          </p:nvCxnSpPr>
          <p:spPr>
            <a:xfrm flipV="1">
              <a:off x="2799483" y="5318278"/>
              <a:ext cx="95250" cy="6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731" name="Straight Connector 730"/>
            <p:cNvCxnSpPr/>
            <p:nvPr/>
          </p:nvCxnSpPr>
          <p:spPr>
            <a:xfrm>
              <a:off x="1096811" y="5643860"/>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2" name="Straight Connector 731"/>
            <p:cNvCxnSpPr/>
            <p:nvPr/>
          </p:nvCxnSpPr>
          <p:spPr>
            <a:xfrm flipV="1">
              <a:off x="1099986" y="5421988"/>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3" name="Straight Connector 732"/>
            <p:cNvCxnSpPr/>
            <p:nvPr/>
          </p:nvCxnSpPr>
          <p:spPr>
            <a:xfrm flipV="1">
              <a:off x="2237774" y="5198503"/>
              <a:ext cx="564287" cy="209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734" name="Straight Connector 733"/>
            <p:cNvCxnSpPr/>
            <p:nvPr/>
          </p:nvCxnSpPr>
          <p:spPr>
            <a:xfrm flipH="1" flipV="1">
              <a:off x="2239598" y="5414127"/>
              <a:ext cx="3174" cy="23177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2884172" y="3291682"/>
            <a:ext cx="147880" cy="365829"/>
            <a:chOff x="2009024" y="2340763"/>
            <a:chExt cx="173976" cy="430387"/>
          </a:xfrm>
        </p:grpSpPr>
        <p:sp>
          <p:nvSpPr>
            <p:cNvPr id="844" name="Rectangle 843"/>
            <p:cNvSpPr/>
            <p:nvPr/>
          </p:nvSpPr>
          <p:spPr>
            <a:xfrm>
              <a:off x="2009024" y="2340763"/>
              <a:ext cx="173976" cy="3441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45" name="Oval 844"/>
            <p:cNvSpPr/>
            <p:nvPr/>
          </p:nvSpPr>
          <p:spPr>
            <a:xfrm>
              <a:off x="2009024" y="2598860"/>
              <a:ext cx="173976" cy="17206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46" name="Rectangle 845"/>
            <p:cNvSpPr/>
            <p:nvPr/>
          </p:nvSpPr>
          <p:spPr>
            <a:xfrm>
              <a:off x="2019233" y="2481303"/>
              <a:ext cx="153557" cy="206890"/>
            </a:xfrm>
            <a:prstGeom prst="rect">
              <a:avLst/>
            </a:prstGeom>
            <a:solidFill>
              <a:schemeClr val="accent2">
                <a:lumMod val="40000"/>
                <a:lumOff val="60000"/>
              </a:schemeClr>
            </a:solidFill>
            <a:ln w="3810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30"/>
            </a:p>
          </p:txBody>
        </p:sp>
        <p:sp>
          <p:nvSpPr>
            <p:cNvPr id="847" name="Oval 846"/>
            <p:cNvSpPr/>
            <p:nvPr/>
          </p:nvSpPr>
          <p:spPr>
            <a:xfrm>
              <a:off x="2072926" y="2717468"/>
              <a:ext cx="45719" cy="536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sp>
        <p:nvSpPr>
          <p:cNvPr id="848" name="Down Arrow 847"/>
          <p:cNvSpPr/>
          <p:nvPr/>
        </p:nvSpPr>
        <p:spPr>
          <a:xfrm rot="14989311">
            <a:off x="2597074" y="3481672"/>
            <a:ext cx="150981" cy="283410"/>
          </a:xfrm>
          <a:prstGeom prst="downArrow">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55" name="Rectangle 854"/>
          <p:cNvSpPr/>
          <p:nvPr/>
        </p:nvSpPr>
        <p:spPr>
          <a:xfrm>
            <a:off x="2870902" y="3835591"/>
            <a:ext cx="147880" cy="29251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56" name="Oval 855"/>
          <p:cNvSpPr/>
          <p:nvPr/>
        </p:nvSpPr>
        <p:spPr>
          <a:xfrm>
            <a:off x="2870902" y="4054973"/>
            <a:ext cx="147880" cy="146255"/>
          </a:xfrm>
          <a:prstGeom prst="ellipse">
            <a:avLst/>
          </a:prstGeom>
          <a:solidFill>
            <a:schemeClr val="accent2">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57" name="Rectangle 856"/>
          <p:cNvSpPr/>
          <p:nvPr/>
        </p:nvSpPr>
        <p:spPr>
          <a:xfrm>
            <a:off x="2879580" y="3955049"/>
            <a:ext cx="130523" cy="175857"/>
          </a:xfrm>
          <a:prstGeom prst="rect">
            <a:avLst/>
          </a:prstGeom>
          <a:solidFill>
            <a:schemeClr val="accent2">
              <a:lumMod val="40000"/>
              <a:lumOff val="60000"/>
            </a:schemeClr>
          </a:solidFill>
          <a:ln w="3810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30"/>
          </a:p>
        </p:txBody>
      </p:sp>
      <p:sp>
        <p:nvSpPr>
          <p:cNvPr id="858" name="Oval 857"/>
          <p:cNvSpPr/>
          <p:nvPr/>
        </p:nvSpPr>
        <p:spPr>
          <a:xfrm>
            <a:off x="2925219" y="4155789"/>
            <a:ext cx="38861" cy="4563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3" name="Lightning Bolt 12"/>
          <p:cNvSpPr/>
          <p:nvPr/>
        </p:nvSpPr>
        <p:spPr>
          <a:xfrm rot="18858459">
            <a:off x="2687545" y="3916092"/>
            <a:ext cx="200891" cy="295891"/>
          </a:xfrm>
          <a:prstGeom prst="lightningBolt">
            <a:avLst/>
          </a:prstGeom>
          <a:solidFill>
            <a:srgbClr val="FFFD78"/>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59" name="TextBox 858"/>
          <p:cNvSpPr txBox="1"/>
          <p:nvPr/>
        </p:nvSpPr>
        <p:spPr>
          <a:xfrm>
            <a:off x="2421139" y="4054185"/>
            <a:ext cx="516238" cy="196977"/>
          </a:xfrm>
          <a:prstGeom prst="rect">
            <a:avLst/>
          </a:prstGeom>
          <a:noFill/>
        </p:spPr>
        <p:txBody>
          <a:bodyPr wrap="square" rtlCol="0">
            <a:spAutoFit/>
          </a:bodyPr>
          <a:lstStyle/>
          <a:p>
            <a:r>
              <a:rPr lang="en-US" sz="680" b="1" i="1" dirty="0">
                <a:solidFill>
                  <a:schemeClr val="accent6">
                    <a:lumMod val="75000"/>
                  </a:schemeClr>
                </a:solidFill>
              </a:rPr>
              <a:t>30 Gray</a:t>
            </a:r>
            <a:endParaRPr lang="en-US" sz="680" b="1" i="1" u="sng" dirty="0">
              <a:solidFill>
                <a:schemeClr val="accent6">
                  <a:lumMod val="75000"/>
                </a:schemeClr>
              </a:solidFill>
            </a:endParaRPr>
          </a:p>
        </p:txBody>
      </p:sp>
      <p:sp>
        <p:nvSpPr>
          <p:cNvPr id="862" name="Down Arrow 861"/>
          <p:cNvSpPr/>
          <p:nvPr/>
        </p:nvSpPr>
        <p:spPr>
          <a:xfrm rot="6610689" flipV="1">
            <a:off x="2592074" y="3719312"/>
            <a:ext cx="150981" cy="283410"/>
          </a:xfrm>
          <a:prstGeom prst="downArrow">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63" name="Down Arrow 862"/>
          <p:cNvSpPr/>
          <p:nvPr/>
        </p:nvSpPr>
        <p:spPr>
          <a:xfrm rot="16200000">
            <a:off x="3145159" y="3431219"/>
            <a:ext cx="111316" cy="173418"/>
          </a:xfrm>
          <a:prstGeom prst="downArrow">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65" name="Down Arrow 864"/>
          <p:cNvSpPr/>
          <p:nvPr/>
        </p:nvSpPr>
        <p:spPr>
          <a:xfrm rot="16200000">
            <a:off x="3143545" y="3941096"/>
            <a:ext cx="111316" cy="173418"/>
          </a:xfrm>
          <a:prstGeom prst="downArrow">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9" name="Arc 8"/>
          <p:cNvSpPr/>
          <p:nvPr/>
        </p:nvSpPr>
        <p:spPr>
          <a:xfrm rot="16445313">
            <a:off x="3824718" y="2660832"/>
            <a:ext cx="1574935" cy="1835806"/>
          </a:xfrm>
          <a:prstGeom prst="arc">
            <a:avLst>
              <a:gd name="adj1" fmla="val 16200000"/>
              <a:gd name="adj2" fmla="val 21561057"/>
            </a:avLst>
          </a:prstGeom>
          <a:ln w="28575">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30"/>
          </a:p>
        </p:txBody>
      </p:sp>
      <p:sp>
        <p:nvSpPr>
          <p:cNvPr id="866" name="Arc 865"/>
          <p:cNvSpPr/>
          <p:nvPr/>
        </p:nvSpPr>
        <p:spPr>
          <a:xfrm rot="16797507">
            <a:off x="3218946" y="3373356"/>
            <a:ext cx="2456992" cy="1531092"/>
          </a:xfrm>
          <a:prstGeom prst="arc">
            <a:avLst/>
          </a:prstGeom>
          <a:ln w="28575">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30"/>
          </a:p>
        </p:txBody>
      </p:sp>
      <p:grpSp>
        <p:nvGrpSpPr>
          <p:cNvPr id="881" name="Group 880"/>
          <p:cNvGrpSpPr/>
          <p:nvPr/>
        </p:nvGrpSpPr>
        <p:grpSpPr>
          <a:xfrm>
            <a:off x="4086409" y="3939470"/>
            <a:ext cx="78170" cy="164676"/>
            <a:chOff x="3110587" y="4888783"/>
            <a:chExt cx="217100" cy="389390"/>
          </a:xfrm>
          <a:solidFill>
            <a:schemeClr val="accent6">
              <a:lumMod val="75000"/>
            </a:schemeClr>
          </a:solidFill>
        </p:grpSpPr>
        <p:sp>
          <p:nvSpPr>
            <p:cNvPr id="882" name="Oval 881"/>
            <p:cNvSpPr/>
            <p:nvPr/>
          </p:nvSpPr>
          <p:spPr>
            <a:xfrm>
              <a:off x="3266162" y="4888783"/>
              <a:ext cx="61525" cy="348115"/>
            </a:xfrm>
            <a:prstGeom prst="ellips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cxnSp>
          <p:nvCxnSpPr>
            <p:cNvPr id="883" name="Straight Connector 882"/>
            <p:cNvCxnSpPr/>
            <p:nvPr/>
          </p:nvCxnSpPr>
          <p:spPr>
            <a:xfrm flipV="1">
              <a:off x="3124889" y="4890777"/>
              <a:ext cx="190274" cy="42383"/>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84" name="Straight Connector 883"/>
            <p:cNvCxnSpPr/>
            <p:nvPr/>
          </p:nvCxnSpPr>
          <p:spPr>
            <a:xfrm flipV="1">
              <a:off x="3124889" y="5234805"/>
              <a:ext cx="190274" cy="42383"/>
            </a:xfrm>
            <a:prstGeom prst="line">
              <a:avLst/>
            </a:prstGeom>
            <a:grpFill/>
            <a:ln>
              <a:noFill/>
            </a:ln>
          </p:spPr>
          <p:style>
            <a:lnRef idx="1">
              <a:schemeClr val="accent1"/>
            </a:lnRef>
            <a:fillRef idx="0">
              <a:schemeClr val="accent1"/>
            </a:fillRef>
            <a:effectRef idx="0">
              <a:schemeClr val="accent1"/>
            </a:effectRef>
            <a:fontRef idx="minor">
              <a:schemeClr val="tx1"/>
            </a:fontRef>
          </p:style>
        </p:cxnSp>
        <p:sp>
          <p:nvSpPr>
            <p:cNvPr id="885" name="Oval 884"/>
            <p:cNvSpPr/>
            <p:nvPr/>
          </p:nvSpPr>
          <p:spPr>
            <a:xfrm>
              <a:off x="3110587" y="4930058"/>
              <a:ext cx="61525" cy="348115"/>
            </a:xfrm>
            <a:prstGeom prst="ellips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86" name="Rectangle 885"/>
            <p:cNvSpPr/>
            <p:nvPr/>
          </p:nvSpPr>
          <p:spPr>
            <a:xfrm rot="20837576">
              <a:off x="3229901" y="4898991"/>
              <a:ext cx="78483" cy="154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87" name="Rectangle 886"/>
            <p:cNvSpPr/>
            <p:nvPr/>
          </p:nvSpPr>
          <p:spPr>
            <a:xfrm rot="20837576">
              <a:off x="3163696" y="4920993"/>
              <a:ext cx="78483" cy="154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88" name="Rectangle 887"/>
            <p:cNvSpPr/>
            <p:nvPr/>
          </p:nvSpPr>
          <p:spPr>
            <a:xfrm rot="20837576">
              <a:off x="3208620" y="4996175"/>
              <a:ext cx="78483" cy="154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89" name="Rectangle 888"/>
            <p:cNvSpPr/>
            <p:nvPr/>
          </p:nvSpPr>
          <p:spPr>
            <a:xfrm rot="20837576">
              <a:off x="3182268" y="5052873"/>
              <a:ext cx="122738" cy="154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90" name="Rectangle 889"/>
            <p:cNvSpPr/>
            <p:nvPr/>
          </p:nvSpPr>
          <p:spPr>
            <a:xfrm rot="20837576">
              <a:off x="3143216" y="5103221"/>
              <a:ext cx="122738" cy="154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91" name="Rectangle 890"/>
            <p:cNvSpPr/>
            <p:nvPr/>
          </p:nvSpPr>
          <p:spPr>
            <a:xfrm rot="20837576">
              <a:off x="3170838" y="5099594"/>
              <a:ext cx="122738" cy="154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92" name="Rectangle 891"/>
            <p:cNvSpPr/>
            <p:nvPr/>
          </p:nvSpPr>
          <p:spPr>
            <a:xfrm rot="20837576">
              <a:off x="3150518" y="4992548"/>
              <a:ext cx="122738" cy="154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93" name="Rectangle 892"/>
            <p:cNvSpPr/>
            <p:nvPr/>
          </p:nvSpPr>
          <p:spPr>
            <a:xfrm rot="20837576">
              <a:off x="3128259" y="5198435"/>
              <a:ext cx="57970" cy="754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sp>
        <p:nvSpPr>
          <p:cNvPr id="851" name="TextBox 850"/>
          <p:cNvSpPr txBox="1"/>
          <p:nvPr/>
        </p:nvSpPr>
        <p:spPr>
          <a:xfrm>
            <a:off x="3857516" y="4148567"/>
            <a:ext cx="516238" cy="196977"/>
          </a:xfrm>
          <a:prstGeom prst="rect">
            <a:avLst/>
          </a:prstGeom>
          <a:noFill/>
        </p:spPr>
        <p:txBody>
          <a:bodyPr wrap="square" rtlCol="0">
            <a:spAutoFit/>
          </a:bodyPr>
          <a:lstStyle/>
          <a:p>
            <a:r>
              <a:rPr lang="en-US" sz="680" b="1" i="1" dirty="0">
                <a:solidFill>
                  <a:schemeClr val="accent6">
                    <a:lumMod val="75000"/>
                  </a:schemeClr>
                </a:solidFill>
              </a:rPr>
              <a:t>X 3 flasks</a:t>
            </a:r>
            <a:endParaRPr lang="en-US" sz="680" b="1" i="1" u="sng" dirty="0">
              <a:solidFill>
                <a:schemeClr val="accent6">
                  <a:lumMod val="75000"/>
                </a:schemeClr>
              </a:solidFill>
            </a:endParaRPr>
          </a:p>
        </p:txBody>
      </p:sp>
      <p:sp>
        <p:nvSpPr>
          <p:cNvPr id="852" name="TextBox 851"/>
          <p:cNvSpPr txBox="1"/>
          <p:nvPr/>
        </p:nvSpPr>
        <p:spPr>
          <a:xfrm>
            <a:off x="3911068" y="3563647"/>
            <a:ext cx="516238" cy="196977"/>
          </a:xfrm>
          <a:prstGeom prst="rect">
            <a:avLst/>
          </a:prstGeom>
          <a:noFill/>
        </p:spPr>
        <p:txBody>
          <a:bodyPr wrap="square" rtlCol="0">
            <a:spAutoFit/>
          </a:bodyPr>
          <a:lstStyle/>
          <a:p>
            <a:r>
              <a:rPr lang="en-US" sz="680" b="1" i="1" dirty="0">
                <a:solidFill>
                  <a:schemeClr val="tx2"/>
                </a:solidFill>
              </a:rPr>
              <a:t>X 3 flasks</a:t>
            </a:r>
            <a:endParaRPr lang="en-US" sz="680" b="1" i="1" u="sng" dirty="0">
              <a:solidFill>
                <a:schemeClr val="tx2"/>
              </a:solidFill>
            </a:endParaRPr>
          </a:p>
        </p:txBody>
      </p:sp>
      <p:sp>
        <p:nvSpPr>
          <p:cNvPr id="860" name="TextBox 859"/>
          <p:cNvSpPr txBox="1"/>
          <p:nvPr/>
        </p:nvSpPr>
        <p:spPr>
          <a:xfrm>
            <a:off x="1433387" y="5942156"/>
            <a:ext cx="5114776" cy="1600438"/>
          </a:xfrm>
          <a:prstGeom prst="rect">
            <a:avLst/>
          </a:prstGeom>
          <a:solidFill>
            <a:schemeClr val="bg1"/>
          </a:solidFill>
          <a:ln>
            <a:solidFill>
              <a:schemeClr val="tx1"/>
            </a:solidFill>
          </a:ln>
        </p:spPr>
        <p:txBody>
          <a:bodyPr wrap="square" rtlCol="0">
            <a:spAutoFit/>
          </a:bodyPr>
          <a:lstStyle/>
          <a:p>
            <a:pPr algn="just"/>
            <a:r>
              <a:rPr lang="en-US" sz="1400" dirty="0"/>
              <a:t>A.  This flowchart illustrates how exosomes were generated from MSC conditioned medium (CM). Full details may be found in Methods, but here we wish to point out how the same population of MSCs was passaged and irradiated, and how the subsequent fractionation of CM was performed. It may be helpful to envision the theoretical sum of (Exosomes + Exo-depleted CM) to be relatively equivalent to the overall </a:t>
            </a:r>
            <a:r>
              <a:rPr lang="en-US" sz="1400" dirty="0" err="1"/>
              <a:t>unmanipulated</a:t>
            </a:r>
            <a:r>
              <a:rPr lang="en-US" sz="1400" dirty="0"/>
              <a:t> CM.  </a:t>
            </a:r>
          </a:p>
        </p:txBody>
      </p:sp>
      <p:sp>
        <p:nvSpPr>
          <p:cNvPr id="861" name="Rectangle 860"/>
          <p:cNvSpPr/>
          <p:nvPr/>
        </p:nvSpPr>
        <p:spPr>
          <a:xfrm>
            <a:off x="6850969" y="4159986"/>
            <a:ext cx="73426" cy="279806"/>
          </a:xfrm>
          <a:prstGeom prst="rect">
            <a:avLst/>
          </a:prstGeom>
          <a:solidFill>
            <a:schemeClr val="accent2">
              <a:lumMod val="40000"/>
              <a:lumOff val="60000"/>
            </a:schemeClr>
          </a:solidFill>
          <a:ln w="3810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30"/>
          </a:p>
        </p:txBody>
      </p:sp>
      <p:sp>
        <p:nvSpPr>
          <p:cNvPr id="864" name="Rectangle 863"/>
          <p:cNvSpPr/>
          <p:nvPr/>
        </p:nvSpPr>
        <p:spPr>
          <a:xfrm>
            <a:off x="6800958" y="4163455"/>
            <a:ext cx="73426" cy="279806"/>
          </a:xfrm>
          <a:prstGeom prst="rect">
            <a:avLst/>
          </a:prstGeom>
          <a:solidFill>
            <a:schemeClr val="accent2">
              <a:lumMod val="40000"/>
              <a:lumOff val="60000"/>
            </a:schemeClr>
          </a:solidFill>
          <a:ln w="3810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30"/>
          </a:p>
        </p:txBody>
      </p:sp>
      <p:sp>
        <p:nvSpPr>
          <p:cNvPr id="843" name="Rectangle 842"/>
          <p:cNvSpPr/>
          <p:nvPr/>
        </p:nvSpPr>
        <p:spPr>
          <a:xfrm>
            <a:off x="6811407" y="4160995"/>
            <a:ext cx="73426" cy="279806"/>
          </a:xfrm>
          <a:prstGeom prst="rect">
            <a:avLst/>
          </a:prstGeom>
          <a:solidFill>
            <a:schemeClr val="accent2">
              <a:lumMod val="40000"/>
              <a:lumOff val="60000"/>
            </a:schemeClr>
          </a:solidFill>
          <a:ln w="3810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30"/>
          </a:p>
        </p:txBody>
      </p:sp>
      <p:sp>
        <p:nvSpPr>
          <p:cNvPr id="3" name="TextBox 2"/>
          <p:cNvSpPr txBox="1"/>
          <p:nvPr/>
        </p:nvSpPr>
        <p:spPr>
          <a:xfrm>
            <a:off x="192040" y="1610466"/>
            <a:ext cx="349135" cy="327782"/>
          </a:xfrm>
          <a:prstGeom prst="rect">
            <a:avLst/>
          </a:prstGeom>
          <a:noFill/>
        </p:spPr>
        <p:txBody>
          <a:bodyPr wrap="none" rtlCol="0">
            <a:spAutoFit/>
          </a:bodyPr>
          <a:lstStyle/>
          <a:p>
            <a:r>
              <a:rPr lang="en-US" sz="1530" dirty="0"/>
              <a:t>A.</a:t>
            </a:r>
          </a:p>
        </p:txBody>
      </p:sp>
      <p:sp>
        <p:nvSpPr>
          <p:cNvPr id="849" name="TextBox 848"/>
          <p:cNvSpPr txBox="1"/>
          <p:nvPr/>
        </p:nvSpPr>
        <p:spPr>
          <a:xfrm>
            <a:off x="357745" y="375296"/>
            <a:ext cx="7378254" cy="646331"/>
          </a:xfrm>
          <a:prstGeom prst="rect">
            <a:avLst/>
          </a:prstGeom>
          <a:noFill/>
        </p:spPr>
        <p:txBody>
          <a:bodyPr wrap="square" rtlCol="0">
            <a:spAutoFit/>
          </a:bodyPr>
          <a:lstStyle/>
          <a:p>
            <a:r>
              <a:rPr lang="en-US" b="1" u="sng" dirty="0" smtClean="0"/>
              <a:t>Chapter 5:  Figure 7: Supplemental </a:t>
            </a:r>
            <a:r>
              <a:rPr lang="en-US" b="1" u="sng" dirty="0" err="1" smtClean="0"/>
              <a:t>FlowChart</a:t>
            </a:r>
            <a:r>
              <a:rPr lang="en-US" b="1" u="sng" dirty="0" smtClean="0"/>
              <a:t> </a:t>
            </a:r>
            <a:r>
              <a:rPr lang="en-US" b="1" u="sng" dirty="0"/>
              <a:t>for Generation of Exosomes from MSCs</a:t>
            </a:r>
          </a:p>
        </p:txBody>
      </p:sp>
    </p:spTree>
    <p:extLst>
      <p:ext uri="{BB962C8B-B14F-4D97-AF65-F5344CB8AC3E}">
        <p14:creationId xmlns:p14="http://schemas.microsoft.com/office/powerpoint/2010/main" val="687910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09" y="646331"/>
            <a:ext cx="7611034" cy="9849573"/>
          </a:xfrm>
          <a:prstGeom prst="rect">
            <a:avLst/>
          </a:prstGeom>
        </p:spPr>
      </p:pic>
      <p:sp>
        <p:nvSpPr>
          <p:cNvPr id="5" name="TextBox 4"/>
          <p:cNvSpPr txBox="1"/>
          <p:nvPr/>
        </p:nvSpPr>
        <p:spPr>
          <a:xfrm>
            <a:off x="1205740" y="0"/>
            <a:ext cx="5664115" cy="646331"/>
          </a:xfrm>
          <a:prstGeom prst="rect">
            <a:avLst/>
          </a:prstGeom>
          <a:noFill/>
        </p:spPr>
        <p:txBody>
          <a:bodyPr wrap="none" rtlCol="0">
            <a:spAutoFit/>
          </a:bodyPr>
          <a:lstStyle/>
          <a:p>
            <a:r>
              <a:rPr lang="en-US" b="1" u="sng" dirty="0" smtClean="0"/>
              <a:t>Chapter 5: </a:t>
            </a:r>
            <a:r>
              <a:rPr lang="is-IS" b="1" u="sng" dirty="0" smtClean="0"/>
              <a:t>Figure 7 </a:t>
            </a:r>
            <a:r>
              <a:rPr lang="en-US" b="1" u="sng" dirty="0" smtClean="0"/>
              <a:t>Supplementary Table 1</a:t>
            </a:r>
            <a:r>
              <a:rPr lang="en-US" dirty="0"/>
              <a:t> </a:t>
            </a:r>
            <a:r>
              <a:rPr lang="en-US" dirty="0" smtClean="0"/>
              <a:t>    (Page 1 of 8)</a:t>
            </a:r>
          </a:p>
          <a:p>
            <a:endParaRPr lang="en-US" dirty="0"/>
          </a:p>
        </p:txBody>
      </p:sp>
      <p:sp>
        <p:nvSpPr>
          <p:cNvPr id="6" name="TextBox 5"/>
          <p:cNvSpPr txBox="1"/>
          <p:nvPr/>
        </p:nvSpPr>
        <p:spPr>
          <a:xfrm>
            <a:off x="366750" y="430886"/>
            <a:ext cx="7342093" cy="738664"/>
          </a:xfrm>
          <a:prstGeom prst="rect">
            <a:avLst/>
          </a:prstGeom>
          <a:noFill/>
        </p:spPr>
        <p:txBody>
          <a:bodyPr wrap="square" rtlCol="0">
            <a:spAutoFit/>
          </a:bodyPr>
          <a:lstStyle/>
          <a:p>
            <a:r>
              <a:rPr lang="en-US" sz="1400" dirty="0" smtClean="0"/>
              <a:t>All protein </a:t>
            </a:r>
            <a:r>
              <a:rPr lang="en-US" sz="1400" smtClean="0"/>
              <a:t>hits from </a:t>
            </a:r>
            <a:r>
              <a:rPr lang="en-US" sz="1400" dirty="0" smtClean="0"/>
              <a:t>proteomic analysis of the R10 media alone and exosomes derived from Irradiated or Noni-Irradiated MSCs. Greyed-out proteins indicate low-abundance proteins that were excluded in downstream </a:t>
            </a:r>
            <a:r>
              <a:rPr lang="en-US" sz="1400" dirty="0" err="1" smtClean="0"/>
              <a:t>bioinformatic</a:t>
            </a:r>
            <a:r>
              <a:rPr lang="en-US" sz="1400" dirty="0" smtClean="0"/>
              <a:t> analyses. </a:t>
            </a:r>
            <a:endParaRPr lang="en-US" sz="1400" dirty="0"/>
          </a:p>
        </p:txBody>
      </p:sp>
    </p:spTree>
    <p:extLst>
      <p:ext uri="{BB962C8B-B14F-4D97-AF65-F5344CB8AC3E}">
        <p14:creationId xmlns:p14="http://schemas.microsoft.com/office/powerpoint/2010/main" val="6184175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14" y="646331"/>
            <a:ext cx="7609886" cy="9848088"/>
          </a:xfrm>
          <a:prstGeom prst="rect">
            <a:avLst/>
          </a:prstGeom>
        </p:spPr>
      </p:pic>
      <p:sp>
        <p:nvSpPr>
          <p:cNvPr id="5" name="TextBox 4"/>
          <p:cNvSpPr txBox="1"/>
          <p:nvPr/>
        </p:nvSpPr>
        <p:spPr>
          <a:xfrm>
            <a:off x="1205740" y="0"/>
            <a:ext cx="5664115" cy="646331"/>
          </a:xfrm>
          <a:prstGeom prst="rect">
            <a:avLst/>
          </a:prstGeom>
          <a:noFill/>
        </p:spPr>
        <p:txBody>
          <a:bodyPr wrap="none" rtlCol="0">
            <a:spAutoFit/>
          </a:bodyPr>
          <a:lstStyle/>
          <a:p>
            <a:r>
              <a:rPr lang="en-US" b="1" u="sng" dirty="0" smtClean="0"/>
              <a:t>Chapter 5: </a:t>
            </a:r>
            <a:r>
              <a:rPr lang="is-IS" b="1" u="sng" dirty="0" smtClean="0"/>
              <a:t>Figure 7 </a:t>
            </a:r>
            <a:r>
              <a:rPr lang="en-US" b="1" u="sng" dirty="0" smtClean="0"/>
              <a:t>Supplementary Table 1</a:t>
            </a:r>
            <a:r>
              <a:rPr lang="en-US" dirty="0"/>
              <a:t> </a:t>
            </a:r>
            <a:r>
              <a:rPr lang="en-US" dirty="0" smtClean="0"/>
              <a:t>    (Page 2 of 8)</a:t>
            </a:r>
          </a:p>
          <a:p>
            <a:endParaRPr lang="en-US" dirty="0"/>
          </a:p>
        </p:txBody>
      </p:sp>
      <p:sp>
        <p:nvSpPr>
          <p:cNvPr id="6" name="TextBox 5"/>
          <p:cNvSpPr txBox="1"/>
          <p:nvPr/>
        </p:nvSpPr>
        <p:spPr>
          <a:xfrm>
            <a:off x="366750" y="430886"/>
            <a:ext cx="7342093" cy="738664"/>
          </a:xfrm>
          <a:prstGeom prst="rect">
            <a:avLst/>
          </a:prstGeom>
          <a:noFill/>
        </p:spPr>
        <p:txBody>
          <a:bodyPr wrap="square" rtlCol="0">
            <a:spAutoFit/>
          </a:bodyPr>
          <a:lstStyle/>
          <a:p>
            <a:r>
              <a:rPr lang="en-US" sz="1400" dirty="0" smtClean="0"/>
              <a:t>All protein </a:t>
            </a:r>
            <a:r>
              <a:rPr lang="en-US" sz="1400" smtClean="0"/>
              <a:t>hits from </a:t>
            </a:r>
            <a:r>
              <a:rPr lang="en-US" sz="1400" dirty="0" smtClean="0"/>
              <a:t>proteomic analysis of the R10 media alone and exosomes derived from Irradiated or Noni-Irradiated MSCs. Greyed-out proteins indicate low-abundance proteins that were excluded in downstream </a:t>
            </a:r>
            <a:r>
              <a:rPr lang="en-US" sz="1400" dirty="0" err="1" smtClean="0"/>
              <a:t>bioinformatic</a:t>
            </a:r>
            <a:r>
              <a:rPr lang="en-US" sz="1400" dirty="0" smtClean="0"/>
              <a:t> analyses. </a:t>
            </a:r>
            <a:endParaRPr lang="en-US" sz="1400" dirty="0"/>
          </a:p>
        </p:txBody>
      </p:sp>
    </p:spTree>
    <p:extLst>
      <p:ext uri="{BB962C8B-B14F-4D97-AF65-F5344CB8AC3E}">
        <p14:creationId xmlns:p14="http://schemas.microsoft.com/office/powerpoint/2010/main" val="21439057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57" y="646331"/>
            <a:ext cx="7609886" cy="9848088"/>
          </a:xfrm>
          <a:prstGeom prst="rect">
            <a:avLst/>
          </a:prstGeom>
        </p:spPr>
      </p:pic>
      <p:sp>
        <p:nvSpPr>
          <p:cNvPr id="5" name="TextBox 4"/>
          <p:cNvSpPr txBox="1"/>
          <p:nvPr/>
        </p:nvSpPr>
        <p:spPr>
          <a:xfrm>
            <a:off x="1205740" y="0"/>
            <a:ext cx="5664115" cy="646331"/>
          </a:xfrm>
          <a:prstGeom prst="rect">
            <a:avLst/>
          </a:prstGeom>
          <a:noFill/>
        </p:spPr>
        <p:txBody>
          <a:bodyPr wrap="none" rtlCol="0">
            <a:spAutoFit/>
          </a:bodyPr>
          <a:lstStyle/>
          <a:p>
            <a:r>
              <a:rPr lang="en-US" b="1" u="sng" dirty="0" smtClean="0"/>
              <a:t>Chapter 5: </a:t>
            </a:r>
            <a:r>
              <a:rPr lang="is-IS" b="1" u="sng" dirty="0" smtClean="0"/>
              <a:t>Figure 7 </a:t>
            </a:r>
            <a:r>
              <a:rPr lang="en-US" b="1" u="sng" dirty="0" smtClean="0"/>
              <a:t>Supplementary Table 1</a:t>
            </a:r>
            <a:r>
              <a:rPr lang="en-US" dirty="0"/>
              <a:t> </a:t>
            </a:r>
            <a:r>
              <a:rPr lang="en-US" dirty="0" smtClean="0"/>
              <a:t>    (Page 3 of 8)</a:t>
            </a:r>
          </a:p>
          <a:p>
            <a:endParaRPr lang="en-US" dirty="0"/>
          </a:p>
        </p:txBody>
      </p:sp>
      <p:sp>
        <p:nvSpPr>
          <p:cNvPr id="6" name="TextBox 5"/>
          <p:cNvSpPr txBox="1"/>
          <p:nvPr/>
        </p:nvSpPr>
        <p:spPr>
          <a:xfrm>
            <a:off x="366750" y="430886"/>
            <a:ext cx="7342093" cy="738664"/>
          </a:xfrm>
          <a:prstGeom prst="rect">
            <a:avLst/>
          </a:prstGeom>
          <a:noFill/>
        </p:spPr>
        <p:txBody>
          <a:bodyPr wrap="square" rtlCol="0">
            <a:spAutoFit/>
          </a:bodyPr>
          <a:lstStyle/>
          <a:p>
            <a:r>
              <a:rPr lang="en-US" sz="1400" dirty="0" smtClean="0"/>
              <a:t>All protein </a:t>
            </a:r>
            <a:r>
              <a:rPr lang="en-US" sz="1400" smtClean="0"/>
              <a:t>hits from </a:t>
            </a:r>
            <a:r>
              <a:rPr lang="en-US" sz="1400" dirty="0" smtClean="0"/>
              <a:t>proteomic analysis of the R10 media alone and exosomes derived from Irradiated or Noni-Irradiated MSCs. Greyed-out proteins indicate low-abundance proteins that were excluded in downstream </a:t>
            </a:r>
            <a:r>
              <a:rPr lang="en-US" sz="1400" dirty="0" err="1" smtClean="0"/>
              <a:t>bioinformatic</a:t>
            </a:r>
            <a:r>
              <a:rPr lang="en-US" sz="1400" dirty="0" smtClean="0"/>
              <a:t> analyses. </a:t>
            </a:r>
            <a:endParaRPr lang="en-US" sz="1400" dirty="0"/>
          </a:p>
        </p:txBody>
      </p:sp>
    </p:spTree>
    <p:extLst>
      <p:ext uri="{BB962C8B-B14F-4D97-AF65-F5344CB8AC3E}">
        <p14:creationId xmlns:p14="http://schemas.microsoft.com/office/powerpoint/2010/main" val="20179727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6331"/>
            <a:ext cx="7609886" cy="9848088"/>
          </a:xfrm>
          <a:prstGeom prst="rect">
            <a:avLst/>
          </a:prstGeom>
        </p:spPr>
      </p:pic>
      <p:sp>
        <p:nvSpPr>
          <p:cNvPr id="5" name="TextBox 4"/>
          <p:cNvSpPr txBox="1"/>
          <p:nvPr/>
        </p:nvSpPr>
        <p:spPr>
          <a:xfrm>
            <a:off x="1205740" y="0"/>
            <a:ext cx="5664115" cy="646331"/>
          </a:xfrm>
          <a:prstGeom prst="rect">
            <a:avLst/>
          </a:prstGeom>
          <a:noFill/>
        </p:spPr>
        <p:txBody>
          <a:bodyPr wrap="none" rtlCol="0">
            <a:spAutoFit/>
          </a:bodyPr>
          <a:lstStyle/>
          <a:p>
            <a:r>
              <a:rPr lang="en-US" b="1" u="sng" dirty="0" smtClean="0"/>
              <a:t>Chapter 5: </a:t>
            </a:r>
            <a:r>
              <a:rPr lang="is-IS" b="1" u="sng" dirty="0" smtClean="0"/>
              <a:t>Figure 7 </a:t>
            </a:r>
            <a:r>
              <a:rPr lang="en-US" b="1" u="sng" dirty="0" smtClean="0"/>
              <a:t>Supplementary Table 1</a:t>
            </a:r>
            <a:r>
              <a:rPr lang="en-US" dirty="0"/>
              <a:t> </a:t>
            </a:r>
            <a:r>
              <a:rPr lang="en-US" dirty="0" smtClean="0"/>
              <a:t>    (Page 4 of 8)</a:t>
            </a:r>
          </a:p>
          <a:p>
            <a:endParaRPr lang="en-US" dirty="0"/>
          </a:p>
        </p:txBody>
      </p:sp>
      <p:sp>
        <p:nvSpPr>
          <p:cNvPr id="6" name="TextBox 5"/>
          <p:cNvSpPr txBox="1"/>
          <p:nvPr/>
        </p:nvSpPr>
        <p:spPr>
          <a:xfrm>
            <a:off x="366750" y="430886"/>
            <a:ext cx="7342093" cy="738664"/>
          </a:xfrm>
          <a:prstGeom prst="rect">
            <a:avLst/>
          </a:prstGeom>
          <a:noFill/>
        </p:spPr>
        <p:txBody>
          <a:bodyPr wrap="square" rtlCol="0">
            <a:spAutoFit/>
          </a:bodyPr>
          <a:lstStyle/>
          <a:p>
            <a:r>
              <a:rPr lang="en-US" sz="1400" dirty="0" smtClean="0"/>
              <a:t>All protein </a:t>
            </a:r>
            <a:r>
              <a:rPr lang="en-US" sz="1400" smtClean="0"/>
              <a:t>hits from </a:t>
            </a:r>
            <a:r>
              <a:rPr lang="en-US" sz="1400" dirty="0" smtClean="0"/>
              <a:t>proteomic analysis of the R10 media alone and exosomes derived from Irradiated or Noni-Irradiated MSCs. Greyed-out proteins indicate low-abundance proteins that were excluded in downstream </a:t>
            </a:r>
            <a:r>
              <a:rPr lang="en-US" sz="1400" dirty="0" err="1" smtClean="0"/>
              <a:t>bioinformatic</a:t>
            </a:r>
            <a:r>
              <a:rPr lang="en-US" sz="1400" dirty="0" smtClean="0"/>
              <a:t> analyses. </a:t>
            </a:r>
            <a:endParaRPr lang="en-US" sz="1400" dirty="0"/>
          </a:p>
        </p:txBody>
      </p:sp>
    </p:spTree>
    <p:extLst>
      <p:ext uri="{BB962C8B-B14F-4D97-AF65-F5344CB8AC3E}">
        <p14:creationId xmlns:p14="http://schemas.microsoft.com/office/powerpoint/2010/main" val="8584360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6331"/>
            <a:ext cx="7609886" cy="9848088"/>
          </a:xfrm>
          <a:prstGeom prst="rect">
            <a:avLst/>
          </a:prstGeom>
        </p:spPr>
      </p:pic>
      <p:sp>
        <p:nvSpPr>
          <p:cNvPr id="5" name="TextBox 4"/>
          <p:cNvSpPr txBox="1"/>
          <p:nvPr/>
        </p:nvSpPr>
        <p:spPr>
          <a:xfrm>
            <a:off x="1205740" y="0"/>
            <a:ext cx="5664115" cy="646331"/>
          </a:xfrm>
          <a:prstGeom prst="rect">
            <a:avLst/>
          </a:prstGeom>
          <a:noFill/>
        </p:spPr>
        <p:txBody>
          <a:bodyPr wrap="none" rtlCol="0">
            <a:spAutoFit/>
          </a:bodyPr>
          <a:lstStyle/>
          <a:p>
            <a:r>
              <a:rPr lang="en-US" b="1" u="sng" dirty="0" smtClean="0"/>
              <a:t>Chapter 5: </a:t>
            </a:r>
            <a:r>
              <a:rPr lang="is-IS" b="1" u="sng" dirty="0" smtClean="0"/>
              <a:t>Figure 7 </a:t>
            </a:r>
            <a:r>
              <a:rPr lang="en-US" b="1" u="sng" dirty="0" smtClean="0"/>
              <a:t>Supplementary Table 1</a:t>
            </a:r>
            <a:r>
              <a:rPr lang="en-US" dirty="0"/>
              <a:t> </a:t>
            </a:r>
            <a:r>
              <a:rPr lang="en-US" dirty="0" smtClean="0"/>
              <a:t>    (Page 5 of 8)</a:t>
            </a:r>
          </a:p>
          <a:p>
            <a:endParaRPr lang="en-US" dirty="0"/>
          </a:p>
        </p:txBody>
      </p:sp>
      <p:sp>
        <p:nvSpPr>
          <p:cNvPr id="6" name="TextBox 5"/>
          <p:cNvSpPr txBox="1"/>
          <p:nvPr/>
        </p:nvSpPr>
        <p:spPr>
          <a:xfrm>
            <a:off x="366750" y="430886"/>
            <a:ext cx="7342093" cy="738664"/>
          </a:xfrm>
          <a:prstGeom prst="rect">
            <a:avLst/>
          </a:prstGeom>
          <a:noFill/>
        </p:spPr>
        <p:txBody>
          <a:bodyPr wrap="square" rtlCol="0">
            <a:spAutoFit/>
          </a:bodyPr>
          <a:lstStyle/>
          <a:p>
            <a:r>
              <a:rPr lang="en-US" sz="1400" dirty="0" smtClean="0"/>
              <a:t>All protein </a:t>
            </a:r>
            <a:r>
              <a:rPr lang="en-US" sz="1400" smtClean="0"/>
              <a:t>hits from </a:t>
            </a:r>
            <a:r>
              <a:rPr lang="en-US" sz="1400" dirty="0" smtClean="0"/>
              <a:t>proteomic analysis of the R10 media alone and exosomes derived from Irradiated or Noni-Irradiated MSCs. Greyed-out proteins indicate low-abundance proteins that were excluded in downstream </a:t>
            </a:r>
            <a:r>
              <a:rPr lang="en-US" sz="1400" dirty="0" err="1" smtClean="0"/>
              <a:t>bioinformatic</a:t>
            </a:r>
            <a:r>
              <a:rPr lang="en-US" sz="1400" dirty="0" smtClean="0"/>
              <a:t> analyses. </a:t>
            </a:r>
            <a:endParaRPr lang="en-US" sz="1400" dirty="0"/>
          </a:p>
        </p:txBody>
      </p:sp>
    </p:spTree>
    <p:extLst>
      <p:ext uri="{BB962C8B-B14F-4D97-AF65-F5344CB8AC3E}">
        <p14:creationId xmlns:p14="http://schemas.microsoft.com/office/powerpoint/2010/main" val="9393669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853" y="556389"/>
            <a:ext cx="7609886" cy="9848088"/>
          </a:xfrm>
          <a:prstGeom prst="rect">
            <a:avLst/>
          </a:prstGeom>
        </p:spPr>
      </p:pic>
      <p:sp>
        <p:nvSpPr>
          <p:cNvPr id="5" name="TextBox 4"/>
          <p:cNvSpPr txBox="1"/>
          <p:nvPr/>
        </p:nvSpPr>
        <p:spPr>
          <a:xfrm>
            <a:off x="1205740" y="0"/>
            <a:ext cx="5664115" cy="646331"/>
          </a:xfrm>
          <a:prstGeom prst="rect">
            <a:avLst/>
          </a:prstGeom>
          <a:noFill/>
        </p:spPr>
        <p:txBody>
          <a:bodyPr wrap="none" rtlCol="0">
            <a:spAutoFit/>
          </a:bodyPr>
          <a:lstStyle/>
          <a:p>
            <a:r>
              <a:rPr lang="en-US" b="1" u="sng" dirty="0" smtClean="0"/>
              <a:t>Chapter 5: </a:t>
            </a:r>
            <a:r>
              <a:rPr lang="is-IS" b="1" u="sng" dirty="0" smtClean="0"/>
              <a:t>Figure 7 </a:t>
            </a:r>
            <a:r>
              <a:rPr lang="en-US" b="1" u="sng" dirty="0" smtClean="0"/>
              <a:t>Supplementary Table 1</a:t>
            </a:r>
            <a:r>
              <a:rPr lang="en-US" dirty="0"/>
              <a:t> </a:t>
            </a:r>
            <a:r>
              <a:rPr lang="en-US" dirty="0" smtClean="0"/>
              <a:t>    (Page 6 of 8)</a:t>
            </a:r>
          </a:p>
          <a:p>
            <a:endParaRPr lang="en-US" dirty="0"/>
          </a:p>
        </p:txBody>
      </p:sp>
      <p:sp>
        <p:nvSpPr>
          <p:cNvPr id="6" name="TextBox 5"/>
          <p:cNvSpPr txBox="1"/>
          <p:nvPr/>
        </p:nvSpPr>
        <p:spPr>
          <a:xfrm>
            <a:off x="366750" y="430886"/>
            <a:ext cx="7342093" cy="738664"/>
          </a:xfrm>
          <a:prstGeom prst="rect">
            <a:avLst/>
          </a:prstGeom>
          <a:noFill/>
        </p:spPr>
        <p:txBody>
          <a:bodyPr wrap="square" rtlCol="0">
            <a:spAutoFit/>
          </a:bodyPr>
          <a:lstStyle/>
          <a:p>
            <a:r>
              <a:rPr lang="en-US" sz="1400" dirty="0" smtClean="0"/>
              <a:t>All protein </a:t>
            </a:r>
            <a:r>
              <a:rPr lang="en-US" sz="1400" smtClean="0"/>
              <a:t>hits from </a:t>
            </a:r>
            <a:r>
              <a:rPr lang="en-US" sz="1400" dirty="0" smtClean="0"/>
              <a:t>proteomic analysis of the R10 media alone and exosomes derived from Irradiated or Noni-Irradiated MSCs. Greyed-out proteins indicate low-abundance proteins that were excluded in downstream </a:t>
            </a:r>
            <a:r>
              <a:rPr lang="en-US" sz="1400" dirty="0" err="1" smtClean="0"/>
              <a:t>bioinformatic</a:t>
            </a:r>
            <a:r>
              <a:rPr lang="en-US" sz="1400" dirty="0" smtClean="0"/>
              <a:t> analyses. </a:t>
            </a:r>
            <a:endParaRPr lang="en-US" sz="1400" dirty="0"/>
          </a:p>
        </p:txBody>
      </p:sp>
    </p:spTree>
    <p:extLst>
      <p:ext uri="{BB962C8B-B14F-4D97-AF65-F5344CB8AC3E}">
        <p14:creationId xmlns:p14="http://schemas.microsoft.com/office/powerpoint/2010/main" val="17876529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14" y="646331"/>
            <a:ext cx="7609886" cy="9848088"/>
          </a:xfrm>
          <a:prstGeom prst="rect">
            <a:avLst/>
          </a:prstGeom>
        </p:spPr>
      </p:pic>
      <p:sp>
        <p:nvSpPr>
          <p:cNvPr id="5" name="TextBox 4"/>
          <p:cNvSpPr txBox="1"/>
          <p:nvPr/>
        </p:nvSpPr>
        <p:spPr>
          <a:xfrm>
            <a:off x="1205740" y="0"/>
            <a:ext cx="5664115" cy="646331"/>
          </a:xfrm>
          <a:prstGeom prst="rect">
            <a:avLst/>
          </a:prstGeom>
          <a:noFill/>
        </p:spPr>
        <p:txBody>
          <a:bodyPr wrap="none" rtlCol="0">
            <a:spAutoFit/>
          </a:bodyPr>
          <a:lstStyle/>
          <a:p>
            <a:r>
              <a:rPr lang="en-US" b="1" u="sng" dirty="0" smtClean="0"/>
              <a:t>Chapter 5: </a:t>
            </a:r>
            <a:r>
              <a:rPr lang="is-IS" b="1" u="sng" dirty="0" smtClean="0"/>
              <a:t>Figure 7 </a:t>
            </a:r>
            <a:r>
              <a:rPr lang="en-US" b="1" u="sng" dirty="0" smtClean="0"/>
              <a:t>Supplementary Table 1</a:t>
            </a:r>
            <a:r>
              <a:rPr lang="en-US" dirty="0"/>
              <a:t> </a:t>
            </a:r>
            <a:r>
              <a:rPr lang="en-US" dirty="0" smtClean="0"/>
              <a:t>    (Page 7 of 8)</a:t>
            </a:r>
          </a:p>
          <a:p>
            <a:endParaRPr lang="en-US" dirty="0"/>
          </a:p>
        </p:txBody>
      </p:sp>
      <p:sp>
        <p:nvSpPr>
          <p:cNvPr id="6" name="TextBox 5"/>
          <p:cNvSpPr txBox="1"/>
          <p:nvPr/>
        </p:nvSpPr>
        <p:spPr>
          <a:xfrm>
            <a:off x="366750" y="430886"/>
            <a:ext cx="7342093" cy="738664"/>
          </a:xfrm>
          <a:prstGeom prst="rect">
            <a:avLst/>
          </a:prstGeom>
          <a:noFill/>
        </p:spPr>
        <p:txBody>
          <a:bodyPr wrap="square" rtlCol="0">
            <a:spAutoFit/>
          </a:bodyPr>
          <a:lstStyle/>
          <a:p>
            <a:r>
              <a:rPr lang="en-US" sz="1400" dirty="0" smtClean="0"/>
              <a:t>All protein </a:t>
            </a:r>
            <a:r>
              <a:rPr lang="en-US" sz="1400" smtClean="0"/>
              <a:t>hits from </a:t>
            </a:r>
            <a:r>
              <a:rPr lang="en-US" sz="1400" dirty="0" smtClean="0"/>
              <a:t>proteomic analysis of the R10 media alone and exosomes derived from Irradiated or Noni-Irradiated MSCs. Greyed-out proteins indicate low-abundance proteins that were excluded in downstream </a:t>
            </a:r>
            <a:r>
              <a:rPr lang="en-US" sz="1400" dirty="0" err="1" smtClean="0"/>
              <a:t>bioinformatic</a:t>
            </a:r>
            <a:r>
              <a:rPr lang="en-US" sz="1400" dirty="0" smtClean="0"/>
              <a:t> analyses. </a:t>
            </a:r>
            <a:endParaRPr lang="en-US" sz="1400" dirty="0"/>
          </a:p>
        </p:txBody>
      </p:sp>
    </p:spTree>
    <p:extLst>
      <p:ext uri="{BB962C8B-B14F-4D97-AF65-F5344CB8AC3E}">
        <p14:creationId xmlns:p14="http://schemas.microsoft.com/office/powerpoint/2010/main" val="17876150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0218"/>
            <a:ext cx="7609886" cy="9848088"/>
          </a:xfrm>
          <a:prstGeom prst="rect">
            <a:avLst/>
          </a:prstGeom>
        </p:spPr>
      </p:pic>
      <p:sp>
        <p:nvSpPr>
          <p:cNvPr id="5" name="TextBox 4"/>
          <p:cNvSpPr txBox="1"/>
          <p:nvPr/>
        </p:nvSpPr>
        <p:spPr>
          <a:xfrm>
            <a:off x="1205740" y="0"/>
            <a:ext cx="5664115" cy="646331"/>
          </a:xfrm>
          <a:prstGeom prst="rect">
            <a:avLst/>
          </a:prstGeom>
          <a:noFill/>
        </p:spPr>
        <p:txBody>
          <a:bodyPr wrap="none" rtlCol="0">
            <a:spAutoFit/>
          </a:bodyPr>
          <a:lstStyle/>
          <a:p>
            <a:r>
              <a:rPr lang="en-US" b="1" u="sng" dirty="0" smtClean="0"/>
              <a:t>Chapter 5: </a:t>
            </a:r>
            <a:r>
              <a:rPr lang="is-IS" b="1" u="sng" dirty="0" smtClean="0"/>
              <a:t>Figure 7 </a:t>
            </a:r>
            <a:r>
              <a:rPr lang="en-US" b="1" u="sng" dirty="0" smtClean="0"/>
              <a:t>Supplementary Table 1</a:t>
            </a:r>
            <a:r>
              <a:rPr lang="en-US" dirty="0"/>
              <a:t> </a:t>
            </a:r>
            <a:r>
              <a:rPr lang="en-US" dirty="0" smtClean="0"/>
              <a:t>    (Page 8 of 8)</a:t>
            </a:r>
          </a:p>
          <a:p>
            <a:endParaRPr lang="en-US" dirty="0"/>
          </a:p>
        </p:txBody>
      </p:sp>
      <p:sp>
        <p:nvSpPr>
          <p:cNvPr id="6" name="TextBox 5"/>
          <p:cNvSpPr txBox="1"/>
          <p:nvPr/>
        </p:nvSpPr>
        <p:spPr>
          <a:xfrm>
            <a:off x="366750" y="430886"/>
            <a:ext cx="7342093" cy="738664"/>
          </a:xfrm>
          <a:prstGeom prst="rect">
            <a:avLst/>
          </a:prstGeom>
          <a:noFill/>
        </p:spPr>
        <p:txBody>
          <a:bodyPr wrap="square" rtlCol="0">
            <a:spAutoFit/>
          </a:bodyPr>
          <a:lstStyle/>
          <a:p>
            <a:r>
              <a:rPr lang="en-US" sz="1400" dirty="0" smtClean="0"/>
              <a:t>All protein hits from proteomic analysis of the R10 media alone and exosomes derived from Irradiated or Noni-Irradiated MSCs. Greyed-out proteins indicate low-abundance proteins that were excluded in downstream </a:t>
            </a:r>
            <a:r>
              <a:rPr lang="en-US" sz="1400" dirty="0" err="1" smtClean="0"/>
              <a:t>bioinformatic</a:t>
            </a:r>
            <a:r>
              <a:rPr lang="en-US" sz="1400" dirty="0" smtClean="0"/>
              <a:t> analyses. </a:t>
            </a:r>
            <a:endParaRPr lang="en-US" sz="1400" dirty="0"/>
          </a:p>
        </p:txBody>
      </p:sp>
    </p:spTree>
    <p:extLst>
      <p:ext uri="{BB962C8B-B14F-4D97-AF65-F5344CB8AC3E}">
        <p14:creationId xmlns:p14="http://schemas.microsoft.com/office/powerpoint/2010/main" val="1149318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4908" y="691977"/>
            <a:ext cx="6301946" cy="5232202"/>
          </a:xfrm>
          <a:prstGeom prst="rect">
            <a:avLst/>
          </a:prstGeom>
          <a:noFill/>
        </p:spPr>
        <p:txBody>
          <a:bodyPr wrap="square" rtlCol="0">
            <a:spAutoFit/>
          </a:bodyPr>
          <a:lstStyle/>
          <a:p>
            <a:r>
              <a:rPr lang="en-US" dirty="0"/>
              <a:t> </a:t>
            </a:r>
          </a:p>
          <a:p>
            <a:r>
              <a:rPr lang="en-US" b="1" u="sng" dirty="0" smtClean="0"/>
              <a:t>Chapter 2: </a:t>
            </a:r>
            <a:r>
              <a:rPr lang="is-IS" b="1" u="sng" dirty="0" smtClean="0"/>
              <a:t>Figure </a:t>
            </a:r>
            <a:r>
              <a:rPr lang="is-IS" b="1" u="sng" dirty="0"/>
              <a:t>2:  AHR nucleotransloaction in MSCs treated with 1MT and AHR </a:t>
            </a:r>
            <a:r>
              <a:rPr lang="is-IS" b="1" u="sng" dirty="0" smtClean="0"/>
              <a:t>agonists</a:t>
            </a:r>
          </a:p>
          <a:p>
            <a:endParaRPr lang="is-IS" sz="1400" b="1" u="sng" dirty="0"/>
          </a:p>
          <a:p>
            <a:endParaRPr lang="en-US" sz="1400" dirty="0"/>
          </a:p>
          <a:p>
            <a:r>
              <a:rPr lang="is-IS" sz="1400" dirty="0"/>
              <a:t>A, B. </a:t>
            </a:r>
            <a:endParaRPr lang="en-US" sz="1400" dirty="0"/>
          </a:p>
          <a:p>
            <a:pPr algn="just"/>
            <a:r>
              <a:rPr lang="is-IS" sz="1400" dirty="0"/>
              <a:t>MSCs were plated onto glass coverslips and allowed to adhere overnight. M</a:t>
            </a:r>
            <a:r>
              <a:rPr lang="en-US" sz="1400" dirty="0"/>
              <a:t>e</a:t>
            </a:r>
            <a:r>
              <a:rPr lang="is-IS" sz="1400" dirty="0"/>
              <a:t>dia was aspirated and replaced with R10 or the indicated drug. Drugs were left on cells for 5h, after which cells were fixed and AHR was visualized via immunofluorescence; DAPI was used to visualize nuclei. Isotype-control was a non-specific murine-derived IgG. TCDD concentration was 10 nM. Concentrations of D-MT, L-MT, R-MT all at 1mM.</a:t>
            </a:r>
            <a:r>
              <a:rPr lang="en-US" sz="1400" dirty="0"/>
              <a:t> These results (A, B) from an experiment with one MSC sample, which was replicated four times with independent MSC samples. All images were taken using a confocal microscope with the same exposure settings.</a:t>
            </a:r>
          </a:p>
          <a:p>
            <a:pPr algn="just"/>
            <a:r>
              <a:rPr lang="en-US" sz="1400" dirty="0"/>
              <a:t> </a:t>
            </a:r>
          </a:p>
          <a:p>
            <a:pPr algn="just"/>
            <a:r>
              <a:rPr lang="is-IS" sz="1400" dirty="0"/>
              <a:t>C. </a:t>
            </a:r>
            <a:endParaRPr lang="en-US" sz="1400" dirty="0"/>
          </a:p>
          <a:p>
            <a:pPr algn="just"/>
            <a:r>
              <a:rPr lang="is-IS" sz="1400" dirty="0"/>
              <a:t>The bar graph represents the quantified results of nucleotranslocation, as observed via immunofluorsence. The Leica LASX software package was utilized to delimit regions of interest, defined by the DAPI-visualized nucleus. From these regions, the signal of Alexa488 was computed and normalized per µm</a:t>
            </a:r>
            <a:r>
              <a:rPr lang="is-IS" sz="1400" baseline="30000" dirty="0"/>
              <a:t>2</a:t>
            </a:r>
            <a:r>
              <a:rPr lang="is-IS" sz="1400" dirty="0"/>
              <a:t>. These data are the cumulative average of three experiments using independent MSC samples, each with an average of twelve enumerations per high-power field. Statistical test performed was one-way ANOVA, P=0.003.</a:t>
            </a:r>
            <a:endParaRPr lang="en-US" sz="1400" dirty="0"/>
          </a:p>
        </p:txBody>
      </p:sp>
    </p:spTree>
    <p:extLst>
      <p:ext uri="{BB962C8B-B14F-4D97-AF65-F5344CB8AC3E}">
        <p14:creationId xmlns:p14="http://schemas.microsoft.com/office/powerpoint/2010/main" val="1316369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46" y="646331"/>
            <a:ext cx="7806555" cy="10102602"/>
          </a:xfrm>
          <a:prstGeom prst="rect">
            <a:avLst/>
          </a:prstGeom>
        </p:spPr>
      </p:pic>
      <p:sp>
        <p:nvSpPr>
          <p:cNvPr id="5" name="TextBox 4"/>
          <p:cNvSpPr txBox="1"/>
          <p:nvPr/>
        </p:nvSpPr>
        <p:spPr>
          <a:xfrm>
            <a:off x="1205740" y="57150"/>
            <a:ext cx="5664115" cy="646331"/>
          </a:xfrm>
          <a:prstGeom prst="rect">
            <a:avLst/>
          </a:prstGeom>
          <a:noFill/>
        </p:spPr>
        <p:txBody>
          <a:bodyPr wrap="none" rtlCol="0">
            <a:spAutoFit/>
          </a:bodyPr>
          <a:lstStyle/>
          <a:p>
            <a:r>
              <a:rPr lang="en-US" b="1" u="sng" dirty="0" smtClean="0"/>
              <a:t>Chapter 5: </a:t>
            </a:r>
            <a:r>
              <a:rPr lang="is-IS" b="1" u="sng" dirty="0" smtClean="0"/>
              <a:t>Figure 8 </a:t>
            </a:r>
            <a:r>
              <a:rPr lang="en-US" b="1" u="sng" dirty="0" smtClean="0"/>
              <a:t>Supplementary Table 2</a:t>
            </a:r>
            <a:r>
              <a:rPr lang="en-US" dirty="0" smtClean="0"/>
              <a:t>     (Page 1 of 3)</a:t>
            </a:r>
          </a:p>
          <a:p>
            <a:endParaRPr lang="en-US" dirty="0"/>
          </a:p>
        </p:txBody>
      </p:sp>
      <p:sp>
        <p:nvSpPr>
          <p:cNvPr id="6" name="TextBox 5"/>
          <p:cNvSpPr txBox="1"/>
          <p:nvPr/>
        </p:nvSpPr>
        <p:spPr>
          <a:xfrm>
            <a:off x="27276" y="323165"/>
            <a:ext cx="7658100" cy="1384995"/>
          </a:xfrm>
          <a:prstGeom prst="rect">
            <a:avLst/>
          </a:prstGeom>
          <a:noFill/>
        </p:spPr>
        <p:txBody>
          <a:bodyPr wrap="square" rtlCol="0">
            <a:spAutoFit/>
          </a:bodyPr>
          <a:lstStyle/>
          <a:p>
            <a:pPr algn="just"/>
            <a:r>
              <a:rPr lang="en-US" sz="1050" dirty="0" smtClean="0"/>
              <a:t>After thresholding as described in Methods, datasets from </a:t>
            </a:r>
            <a:r>
              <a:rPr lang="en-US" sz="1050" dirty="0" err="1" smtClean="0"/>
              <a:t>Supp.Table</a:t>
            </a:r>
            <a:r>
              <a:rPr lang="en-US" sz="1050" dirty="0" smtClean="0"/>
              <a:t> 1 were used as input for the IPA software, to generate pathways most highly-associated with the exosomes’ proteomes. </a:t>
            </a:r>
            <a:r>
              <a:rPr lang="en-US" sz="1050" dirty="0" err="1" smtClean="0"/>
              <a:t>Supp.Table</a:t>
            </a:r>
            <a:r>
              <a:rPr lang="en-US" sz="1050" dirty="0" smtClean="0"/>
              <a:t> 2 presents the </a:t>
            </a:r>
            <a:r>
              <a:rPr lang="en-US" sz="1050" dirty="0" err="1" smtClean="0"/>
              <a:t>unredacted</a:t>
            </a:r>
            <a:r>
              <a:rPr lang="en-US" sz="1050" dirty="0" smtClean="0"/>
              <a:t> list of all pathways identified by the IPA software, along with the –log(p-value) for each pathway. Pathways with –log(p-value) below the significance value of 1.35 are greyed-out. The adjacent column indicates the Pathway Ratio, which the IPA software computes; it is a proportion of how many proteins were found in the sample (then names them in the adjacent column) based on the company’s proprietary list of the proteins they have identified to be in that pathway.  The immunology-relevant pathways of interest to our team are shaded yellow. </a:t>
            </a:r>
          </a:p>
          <a:p>
            <a:endParaRPr lang="en-US" sz="1050" dirty="0" smtClean="0"/>
          </a:p>
          <a:p>
            <a:endParaRPr lang="en-US" sz="1050" dirty="0"/>
          </a:p>
        </p:txBody>
      </p:sp>
    </p:spTree>
    <p:extLst>
      <p:ext uri="{BB962C8B-B14F-4D97-AF65-F5344CB8AC3E}">
        <p14:creationId xmlns:p14="http://schemas.microsoft.com/office/powerpoint/2010/main" val="16902588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97" y="925056"/>
            <a:ext cx="7772400" cy="10058400"/>
          </a:xfrm>
          <a:prstGeom prst="rect">
            <a:avLst/>
          </a:prstGeom>
        </p:spPr>
      </p:pic>
      <p:sp>
        <p:nvSpPr>
          <p:cNvPr id="5" name="TextBox 4"/>
          <p:cNvSpPr txBox="1"/>
          <p:nvPr/>
        </p:nvSpPr>
        <p:spPr>
          <a:xfrm>
            <a:off x="1205740" y="0"/>
            <a:ext cx="5664115" cy="646331"/>
          </a:xfrm>
          <a:prstGeom prst="rect">
            <a:avLst/>
          </a:prstGeom>
          <a:noFill/>
        </p:spPr>
        <p:txBody>
          <a:bodyPr wrap="none" rtlCol="0">
            <a:spAutoFit/>
          </a:bodyPr>
          <a:lstStyle/>
          <a:p>
            <a:r>
              <a:rPr lang="en-US" b="1" u="sng" dirty="0" smtClean="0"/>
              <a:t>Chapter 5: </a:t>
            </a:r>
            <a:r>
              <a:rPr lang="is-IS" b="1" u="sng" dirty="0" smtClean="0"/>
              <a:t>Figure 8 </a:t>
            </a:r>
            <a:r>
              <a:rPr lang="en-US" b="1" u="sng" dirty="0" smtClean="0"/>
              <a:t>Supplementary Table 2</a:t>
            </a:r>
            <a:r>
              <a:rPr lang="en-US" dirty="0" smtClean="0"/>
              <a:t>     (Page 2 of 3)</a:t>
            </a:r>
          </a:p>
          <a:p>
            <a:endParaRPr lang="en-US" dirty="0"/>
          </a:p>
        </p:txBody>
      </p:sp>
      <p:sp>
        <p:nvSpPr>
          <p:cNvPr id="6" name="TextBox 5"/>
          <p:cNvSpPr txBox="1"/>
          <p:nvPr/>
        </p:nvSpPr>
        <p:spPr>
          <a:xfrm>
            <a:off x="27276" y="323165"/>
            <a:ext cx="7658100" cy="1384995"/>
          </a:xfrm>
          <a:prstGeom prst="rect">
            <a:avLst/>
          </a:prstGeom>
          <a:noFill/>
        </p:spPr>
        <p:txBody>
          <a:bodyPr wrap="square" rtlCol="0">
            <a:spAutoFit/>
          </a:bodyPr>
          <a:lstStyle/>
          <a:p>
            <a:pPr algn="just"/>
            <a:r>
              <a:rPr lang="en-US" sz="1050" dirty="0" smtClean="0"/>
              <a:t>After thresholding as described in Methods, datasets from </a:t>
            </a:r>
            <a:r>
              <a:rPr lang="en-US" sz="1050" dirty="0" err="1" smtClean="0"/>
              <a:t>Supp.Table</a:t>
            </a:r>
            <a:r>
              <a:rPr lang="en-US" sz="1050" dirty="0" smtClean="0"/>
              <a:t> 1 were used as input for the IPA software, to generate pathways most highly-associated with the exosomes’ proteomes. </a:t>
            </a:r>
            <a:r>
              <a:rPr lang="en-US" sz="1050" dirty="0" err="1" smtClean="0"/>
              <a:t>Supp.Table</a:t>
            </a:r>
            <a:r>
              <a:rPr lang="en-US" sz="1050" dirty="0" smtClean="0"/>
              <a:t> 2 presents the </a:t>
            </a:r>
            <a:r>
              <a:rPr lang="en-US" sz="1050" dirty="0" err="1" smtClean="0"/>
              <a:t>unredacted</a:t>
            </a:r>
            <a:r>
              <a:rPr lang="en-US" sz="1050" dirty="0" smtClean="0"/>
              <a:t> list of all pathways identified by the IPA software, along with the –log(p-value) for each pathway. Pathways with –log(p-value) below the significance value of 1.35 are greyed-out. The adjacent column indicates the Pathway Ratio, which the IPA software computes; it is a proportion of how many proteins were found in the sample (then names them in the adjacent column) based on the company’s proprietary list of the proteins they have identified to be in that pathway.  The immunology-relevant pathways of interest to our team are shaded yellow. </a:t>
            </a:r>
          </a:p>
          <a:p>
            <a:endParaRPr lang="en-US" sz="1050" dirty="0" smtClean="0"/>
          </a:p>
          <a:p>
            <a:endParaRPr lang="en-US" sz="1050" dirty="0"/>
          </a:p>
        </p:txBody>
      </p:sp>
    </p:spTree>
    <p:extLst>
      <p:ext uri="{BB962C8B-B14F-4D97-AF65-F5344CB8AC3E}">
        <p14:creationId xmlns:p14="http://schemas.microsoft.com/office/powerpoint/2010/main" val="11555146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97" y="1015662"/>
            <a:ext cx="7772400" cy="10058400"/>
          </a:xfrm>
          <a:prstGeom prst="rect">
            <a:avLst/>
          </a:prstGeom>
        </p:spPr>
      </p:pic>
      <p:sp>
        <p:nvSpPr>
          <p:cNvPr id="5" name="TextBox 4"/>
          <p:cNvSpPr txBox="1"/>
          <p:nvPr/>
        </p:nvSpPr>
        <p:spPr>
          <a:xfrm>
            <a:off x="1205740" y="0"/>
            <a:ext cx="5664115" cy="646331"/>
          </a:xfrm>
          <a:prstGeom prst="rect">
            <a:avLst/>
          </a:prstGeom>
          <a:noFill/>
        </p:spPr>
        <p:txBody>
          <a:bodyPr wrap="none" rtlCol="0">
            <a:spAutoFit/>
          </a:bodyPr>
          <a:lstStyle/>
          <a:p>
            <a:r>
              <a:rPr lang="en-US" b="1" u="sng" dirty="0" smtClean="0"/>
              <a:t>Chapter 5: </a:t>
            </a:r>
            <a:r>
              <a:rPr lang="is-IS" b="1" u="sng" dirty="0" smtClean="0"/>
              <a:t>Figure 8 </a:t>
            </a:r>
            <a:r>
              <a:rPr lang="en-US" b="1" u="sng" dirty="0" smtClean="0"/>
              <a:t>Supplementary Table 2</a:t>
            </a:r>
            <a:r>
              <a:rPr lang="en-US" dirty="0" smtClean="0"/>
              <a:t>     (Page 3 of 3)</a:t>
            </a:r>
          </a:p>
          <a:p>
            <a:endParaRPr lang="en-US" dirty="0"/>
          </a:p>
        </p:txBody>
      </p:sp>
      <p:sp>
        <p:nvSpPr>
          <p:cNvPr id="6" name="TextBox 5"/>
          <p:cNvSpPr txBox="1"/>
          <p:nvPr/>
        </p:nvSpPr>
        <p:spPr>
          <a:xfrm>
            <a:off x="27276" y="323165"/>
            <a:ext cx="7658100" cy="1384995"/>
          </a:xfrm>
          <a:prstGeom prst="rect">
            <a:avLst/>
          </a:prstGeom>
          <a:noFill/>
        </p:spPr>
        <p:txBody>
          <a:bodyPr wrap="square" rtlCol="0">
            <a:spAutoFit/>
          </a:bodyPr>
          <a:lstStyle/>
          <a:p>
            <a:pPr algn="just"/>
            <a:r>
              <a:rPr lang="en-US" sz="1050" dirty="0" smtClean="0"/>
              <a:t>After thresholding as described in Methods, datasets from </a:t>
            </a:r>
            <a:r>
              <a:rPr lang="en-US" sz="1050" dirty="0" err="1" smtClean="0"/>
              <a:t>Supp.Table</a:t>
            </a:r>
            <a:r>
              <a:rPr lang="en-US" sz="1050" dirty="0" smtClean="0"/>
              <a:t> 1 were used as input for the IPA software, to generate pathways most highly-associated with the exosomes’ proteomes. </a:t>
            </a:r>
            <a:r>
              <a:rPr lang="en-US" sz="1050" dirty="0" err="1" smtClean="0"/>
              <a:t>Supp.Table</a:t>
            </a:r>
            <a:r>
              <a:rPr lang="en-US" sz="1050" dirty="0" smtClean="0"/>
              <a:t> 2 presents the </a:t>
            </a:r>
            <a:r>
              <a:rPr lang="en-US" sz="1050" dirty="0" err="1" smtClean="0"/>
              <a:t>unredacted</a:t>
            </a:r>
            <a:r>
              <a:rPr lang="en-US" sz="1050" dirty="0" smtClean="0"/>
              <a:t> list of all pathways identified by the IPA software, along with the –log(p-value) for each pathway. Pathways with –log(p-value) below the significance value of 1.35 are greyed-out. The adjacent column indicates the Pathway Ratio, which the IPA software computes; it is a proportion of how many proteins were found in the sample (then names them in the adjacent column) based on the company’s proprietary list of the proteins they have identified to be in that pathway.  The immunology-relevant pathways of interest to our team are shaded yellow. </a:t>
            </a:r>
          </a:p>
          <a:p>
            <a:endParaRPr lang="en-US" sz="1050" dirty="0" smtClean="0"/>
          </a:p>
          <a:p>
            <a:endParaRPr lang="en-US" sz="1050" dirty="0"/>
          </a:p>
        </p:txBody>
      </p:sp>
    </p:spTree>
    <p:extLst>
      <p:ext uri="{BB962C8B-B14F-4D97-AF65-F5344CB8AC3E}">
        <p14:creationId xmlns:p14="http://schemas.microsoft.com/office/powerpoint/2010/main" val="3233543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ntitledexxx.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3899" y="4268012"/>
            <a:ext cx="2871225" cy="2158236"/>
          </a:xfrm>
          <a:prstGeom prst="rect">
            <a:avLst/>
          </a:prstGeom>
        </p:spPr>
      </p:pic>
      <p:sp>
        <p:nvSpPr>
          <p:cNvPr id="7" name="TextBox 6"/>
          <p:cNvSpPr txBox="1"/>
          <p:nvPr/>
        </p:nvSpPr>
        <p:spPr>
          <a:xfrm>
            <a:off x="2536962" y="6590891"/>
            <a:ext cx="4057349" cy="461665"/>
          </a:xfrm>
          <a:prstGeom prst="rect">
            <a:avLst/>
          </a:prstGeom>
          <a:noFill/>
        </p:spPr>
        <p:txBody>
          <a:bodyPr wrap="square" rtlCol="0">
            <a:spAutoFit/>
          </a:bodyPr>
          <a:lstStyle/>
          <a:p>
            <a:r>
              <a:rPr lang="en-US" sz="1200" b="1" dirty="0" smtClean="0">
                <a:solidFill>
                  <a:srgbClr val="FF0000"/>
                </a:solidFill>
              </a:rPr>
              <a:t>Lewis CN</a:t>
            </a:r>
            <a:r>
              <a:rPr lang="en-US" sz="1200" dirty="0" smtClean="0"/>
              <a:t>, Lapp, </a:t>
            </a:r>
            <a:r>
              <a:rPr lang="en-US" sz="1200" dirty="0" err="1" smtClean="0"/>
              <a:t>Breding</a:t>
            </a:r>
            <a:r>
              <a:rPr lang="en-US" sz="1200" dirty="0" smtClean="0"/>
              <a:t>, </a:t>
            </a:r>
            <a:r>
              <a:rPr lang="en-US" sz="1200" dirty="0" err="1" smtClean="0"/>
              <a:t>Galinski</a:t>
            </a:r>
            <a:r>
              <a:rPr lang="en-US" sz="1200" dirty="0" smtClean="0"/>
              <a:t>. </a:t>
            </a:r>
          </a:p>
          <a:p>
            <a:r>
              <a:rPr lang="en-US" sz="1200" dirty="0" smtClean="0"/>
              <a:t>Unpublished data, 2013.  </a:t>
            </a:r>
            <a:endParaRPr lang="en-US" sz="1200" dirty="0"/>
          </a:p>
        </p:txBody>
      </p:sp>
      <p:sp>
        <p:nvSpPr>
          <p:cNvPr id="8" name="TextBox 7"/>
          <p:cNvSpPr txBox="1"/>
          <p:nvPr/>
        </p:nvSpPr>
        <p:spPr>
          <a:xfrm>
            <a:off x="356754" y="1146964"/>
            <a:ext cx="6924992" cy="2246769"/>
          </a:xfrm>
          <a:prstGeom prst="rect">
            <a:avLst/>
          </a:prstGeom>
          <a:noFill/>
        </p:spPr>
        <p:txBody>
          <a:bodyPr wrap="square" rtlCol="0">
            <a:spAutoFit/>
          </a:bodyPr>
          <a:lstStyle/>
          <a:p>
            <a:r>
              <a:rPr lang="is-IS" sz="1400" b="1" u="sng"/>
              <a:t>Figure 1: </a:t>
            </a:r>
            <a:r>
              <a:rPr lang="en-US" sz="1400" b="1" u="sng"/>
              <a:t>Exosomes from Rhesus Macaques</a:t>
            </a:r>
            <a:endParaRPr lang="en-US" sz="1400"/>
          </a:p>
          <a:p>
            <a:r>
              <a:rPr lang="en-US" sz="1400"/>
              <a:t> </a:t>
            </a:r>
          </a:p>
          <a:p>
            <a:r>
              <a:rPr lang="en-US" sz="1400"/>
              <a:t>A.  Photomicrograph of exosomes derived from the red blood cells from a Rhesus macaque infected with </a:t>
            </a:r>
            <a:r>
              <a:rPr lang="en-US" sz="1400" i="1"/>
              <a:t>Plasmodium cynomolgi.  </a:t>
            </a:r>
            <a:r>
              <a:rPr lang="en-US" sz="1400"/>
              <a:t>Exosomes were fixed in 2% paraformaldehyde (PFA) o.n. at 4˚C. Fixed exosomes were deposited onto formvar grids for 20 min. Grids were then fixed in glutaraldehyde 1% for 5 min, washed in distilled water and negatively stained for 5 min with a solution of uranyl-oxalate (pH = 7) and for 10 min at 4˚C with uranyl acetate (4%)-methyl cellulose (2%). After thoroughly drying, grids were observed with a JEOL 1010 transmission electron microscope. Micrographs were used to quantify the diameter of exosomes; scale bar is 100 nm.</a:t>
            </a:r>
          </a:p>
        </p:txBody>
      </p:sp>
      <p:sp>
        <p:nvSpPr>
          <p:cNvPr id="9" name="Rectangle 8"/>
          <p:cNvSpPr/>
          <p:nvPr/>
        </p:nvSpPr>
        <p:spPr>
          <a:xfrm>
            <a:off x="2622943" y="6256647"/>
            <a:ext cx="384310" cy="45719"/>
          </a:xfrm>
          <a:prstGeom prst="rect">
            <a:avLst/>
          </a:prstGeom>
          <a:solidFill>
            <a:schemeClr val="tx1"/>
          </a:solidFill>
          <a:ln w="19050" cmpd="sng">
            <a:solidFill>
              <a:srgbClr val="FFFFFF"/>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549160" y="6066604"/>
            <a:ext cx="531876" cy="215444"/>
          </a:xfrm>
          <a:prstGeom prst="rect">
            <a:avLst/>
          </a:prstGeom>
          <a:noFill/>
        </p:spPr>
        <p:txBody>
          <a:bodyPr wrap="square" rtlCol="0">
            <a:spAutoFit/>
          </a:bodyPr>
          <a:lstStyle/>
          <a:p>
            <a:r>
              <a:rPr lang="en-US" sz="800" b="1" dirty="0"/>
              <a:t>1</a:t>
            </a:r>
            <a:r>
              <a:rPr lang="en-US" sz="800" b="1" dirty="0" smtClean="0"/>
              <a:t>00nm</a:t>
            </a:r>
            <a:endParaRPr lang="en-US" sz="800" b="1" dirty="0"/>
          </a:p>
        </p:txBody>
      </p:sp>
      <p:sp>
        <p:nvSpPr>
          <p:cNvPr id="12" name="Rectangle 11"/>
          <p:cNvSpPr/>
          <p:nvPr/>
        </p:nvSpPr>
        <p:spPr>
          <a:xfrm>
            <a:off x="1376738" y="466851"/>
            <a:ext cx="6661541" cy="369332"/>
          </a:xfrm>
          <a:prstGeom prst="rect">
            <a:avLst/>
          </a:prstGeom>
        </p:spPr>
        <p:txBody>
          <a:bodyPr wrap="square">
            <a:spAutoFit/>
          </a:bodyPr>
          <a:lstStyle/>
          <a:p>
            <a:r>
              <a:rPr lang="en-US" b="1" u="sng" dirty="0"/>
              <a:t>Chapter </a:t>
            </a:r>
            <a:r>
              <a:rPr lang="en-US" b="1" u="sng" dirty="0" smtClean="0"/>
              <a:t>6: </a:t>
            </a:r>
            <a:r>
              <a:rPr lang="is-IS" b="1" u="sng" dirty="0"/>
              <a:t>Figure </a:t>
            </a:r>
            <a:r>
              <a:rPr lang="is-IS" b="1" u="sng" dirty="0" smtClean="0"/>
              <a:t>1: </a:t>
            </a:r>
            <a:r>
              <a:rPr lang="en-US" b="1" u="sng" dirty="0" smtClean="0"/>
              <a:t>Exosomes from Rhesus Macaques</a:t>
            </a:r>
            <a:endParaRPr lang="en-US" dirty="0"/>
          </a:p>
        </p:txBody>
      </p:sp>
      <p:sp>
        <p:nvSpPr>
          <p:cNvPr id="13" name="TextBox 12"/>
          <p:cNvSpPr txBox="1"/>
          <p:nvPr/>
        </p:nvSpPr>
        <p:spPr>
          <a:xfrm>
            <a:off x="1610914" y="4186381"/>
            <a:ext cx="376578" cy="369332"/>
          </a:xfrm>
          <a:prstGeom prst="rect">
            <a:avLst/>
          </a:prstGeom>
          <a:noFill/>
        </p:spPr>
        <p:txBody>
          <a:bodyPr wrap="none" rtlCol="0">
            <a:spAutoFit/>
          </a:bodyPr>
          <a:lstStyle/>
          <a:p>
            <a:r>
              <a:rPr lang="en-US" dirty="0" smtClean="0"/>
              <a:t>A.</a:t>
            </a:r>
            <a:endParaRPr lang="en-US" dirty="0"/>
          </a:p>
        </p:txBody>
      </p:sp>
    </p:spTree>
    <p:extLst>
      <p:ext uri="{BB962C8B-B14F-4D97-AF65-F5344CB8AC3E}">
        <p14:creationId xmlns:p14="http://schemas.microsoft.com/office/powerpoint/2010/main" val="4987971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6738" y="390651"/>
            <a:ext cx="6661541" cy="369332"/>
          </a:xfrm>
          <a:prstGeom prst="rect">
            <a:avLst/>
          </a:prstGeom>
        </p:spPr>
        <p:txBody>
          <a:bodyPr wrap="square">
            <a:spAutoFit/>
          </a:bodyPr>
          <a:lstStyle/>
          <a:p>
            <a:r>
              <a:rPr lang="en-US" b="1" u="sng" dirty="0"/>
              <a:t>Chapter </a:t>
            </a:r>
            <a:r>
              <a:rPr lang="en-US" b="1" u="sng" dirty="0" smtClean="0"/>
              <a:t>6: </a:t>
            </a:r>
            <a:r>
              <a:rPr lang="is-IS" b="1" u="sng" dirty="0"/>
              <a:t>Figure </a:t>
            </a:r>
            <a:r>
              <a:rPr lang="is-IS" b="1" u="sng" dirty="0"/>
              <a:t>2</a:t>
            </a:r>
            <a:r>
              <a:rPr lang="is-IS" b="1" u="sng" dirty="0" smtClean="0"/>
              <a:t> </a:t>
            </a:r>
            <a:r>
              <a:rPr lang="en-US" b="1" u="sng" dirty="0" smtClean="0"/>
              <a:t>Exosomes from AHR+ MSCs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047" y="3852745"/>
            <a:ext cx="5302405" cy="5302405"/>
          </a:xfrm>
          <a:prstGeom prst="rect">
            <a:avLst/>
          </a:prstGeom>
        </p:spPr>
      </p:pic>
      <p:sp>
        <p:nvSpPr>
          <p:cNvPr id="5" name="TextBox 4"/>
          <p:cNvSpPr txBox="1"/>
          <p:nvPr/>
        </p:nvSpPr>
        <p:spPr>
          <a:xfrm>
            <a:off x="356754" y="1146964"/>
            <a:ext cx="6924992" cy="2523768"/>
          </a:xfrm>
          <a:prstGeom prst="rect">
            <a:avLst/>
          </a:prstGeom>
          <a:noFill/>
        </p:spPr>
        <p:txBody>
          <a:bodyPr wrap="square" rtlCol="0">
            <a:spAutoFit/>
          </a:bodyPr>
          <a:lstStyle/>
          <a:p>
            <a:r>
              <a:rPr lang="is-IS" sz="1400" b="1"/>
              <a:t> </a:t>
            </a:r>
            <a:endParaRPr lang="en-US" sz="1400"/>
          </a:p>
          <a:p>
            <a:r>
              <a:rPr lang="is-IS" sz="1400" b="1" u="sng"/>
              <a:t>Figure 2: </a:t>
            </a:r>
            <a:r>
              <a:rPr lang="en-US" sz="1400" b="1" u="sng"/>
              <a:t>Exosomes from AHR+ MSCs</a:t>
            </a:r>
            <a:endParaRPr lang="en-US" sz="1400"/>
          </a:p>
          <a:p>
            <a:r>
              <a:rPr lang="en-US" sz="1400"/>
              <a:t> </a:t>
            </a:r>
          </a:p>
          <a:p>
            <a:r>
              <a:rPr lang="en-US" sz="1400"/>
              <a:t>Tattooed artistic renderings, designed by Holly Chris Lewis, based on images in Chapter 2: Figure 2 and injected by Dustin Swinks of Memorial Tattoo Shop, East Atlanta. Panel portrays green holly leaves interspersed with GFP- and DAPI-colored MSCs. Perinuclear stippling is noted in a distribution consistent with the subcellular location of the AHR protein. Panel also includes the antecubital fossa of Holly Chris Lewis, is the site typically used for peripheral blood phlebotomy. This tattoo portrays an MSC releasing multi-colored exosomes shaped like holly berries.</a:t>
            </a:r>
          </a:p>
          <a:p>
            <a:r>
              <a:rPr lang="en-US" sz="1400"/>
              <a:t> </a:t>
            </a:r>
          </a:p>
        </p:txBody>
      </p:sp>
    </p:spTree>
    <p:extLst>
      <p:ext uri="{BB962C8B-B14F-4D97-AF65-F5344CB8AC3E}">
        <p14:creationId xmlns:p14="http://schemas.microsoft.com/office/powerpoint/2010/main" val="578021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67" y="691977"/>
            <a:ext cx="6860467" cy="8910375"/>
          </a:xfrm>
          <a:prstGeom prst="rect">
            <a:avLst/>
          </a:prstGeom>
        </p:spPr>
      </p:pic>
      <p:sp>
        <p:nvSpPr>
          <p:cNvPr id="3" name="TextBox 2"/>
          <p:cNvSpPr txBox="1"/>
          <p:nvPr/>
        </p:nvSpPr>
        <p:spPr>
          <a:xfrm>
            <a:off x="321276" y="271849"/>
            <a:ext cx="7257395" cy="923330"/>
          </a:xfrm>
          <a:prstGeom prst="rect">
            <a:avLst/>
          </a:prstGeom>
          <a:noFill/>
        </p:spPr>
        <p:txBody>
          <a:bodyPr wrap="square" rtlCol="0">
            <a:spAutoFit/>
          </a:bodyPr>
          <a:lstStyle/>
          <a:p>
            <a:r>
              <a:rPr lang="en-US" b="1" u="sng" dirty="0" smtClean="0"/>
              <a:t>Chapter 2: </a:t>
            </a:r>
            <a:r>
              <a:rPr lang="is-IS" b="1" u="sng" dirty="0" smtClean="0"/>
              <a:t>Figure 2:  AHR nucleotransloaction in MSCs treated with 1MT and AHR agonists</a:t>
            </a:r>
          </a:p>
          <a:p>
            <a:endParaRPr lang="en-US" dirty="0"/>
          </a:p>
        </p:txBody>
      </p:sp>
    </p:spTree>
    <p:extLst>
      <p:ext uri="{BB962C8B-B14F-4D97-AF65-F5344CB8AC3E}">
        <p14:creationId xmlns:p14="http://schemas.microsoft.com/office/powerpoint/2010/main" val="7998310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703" y="852616"/>
            <a:ext cx="6796216" cy="6093976"/>
          </a:xfrm>
          <a:prstGeom prst="rect">
            <a:avLst/>
          </a:prstGeom>
          <a:noFill/>
        </p:spPr>
        <p:txBody>
          <a:bodyPr wrap="square" rtlCol="0">
            <a:spAutoFit/>
          </a:bodyPr>
          <a:lstStyle/>
          <a:p>
            <a:r>
              <a:rPr lang="en-US" dirty="0"/>
              <a:t> </a:t>
            </a:r>
          </a:p>
          <a:p>
            <a:r>
              <a:rPr lang="en-US" b="1" u="sng" dirty="0" smtClean="0"/>
              <a:t>Chapter 2: Figure </a:t>
            </a:r>
            <a:r>
              <a:rPr lang="en-US" b="1" u="sng" dirty="0"/>
              <a:t>3:  Known AHR ligands and </a:t>
            </a:r>
            <a:r>
              <a:rPr lang="en-US" b="1" u="sng" dirty="0" err="1"/>
              <a:t>Trp</a:t>
            </a:r>
            <a:r>
              <a:rPr lang="en-US" b="1" u="sng" dirty="0"/>
              <a:t> derivatives activate the AHR response in </a:t>
            </a:r>
            <a:r>
              <a:rPr lang="en-US" b="1" u="sng" dirty="0" smtClean="0"/>
              <a:t>MSCs</a:t>
            </a:r>
          </a:p>
          <a:p>
            <a:endParaRPr lang="en-US" sz="1400" dirty="0"/>
          </a:p>
          <a:p>
            <a:r>
              <a:rPr lang="en-US" sz="1400" dirty="0"/>
              <a:t>A-D.</a:t>
            </a:r>
          </a:p>
          <a:p>
            <a:pPr algn="just"/>
            <a:r>
              <a:rPr lang="en-US" sz="1400" dirty="0"/>
              <a:t>MSCs were cultured in the presence of well-characterized AHR-binding ligands or other derivatives of tryptophan. Concentrations used in these fixed-dose studies were FICZ, TCDD: 10nm; </a:t>
            </a:r>
            <a:r>
              <a:rPr lang="en-US" sz="1400" dirty="0" err="1"/>
              <a:t>Kyn</a:t>
            </a:r>
            <a:r>
              <a:rPr lang="en-US" sz="1400" dirty="0"/>
              <a:t>, </a:t>
            </a:r>
            <a:r>
              <a:rPr lang="en-US" sz="1400" dirty="0" err="1"/>
              <a:t>KynAc</a:t>
            </a:r>
            <a:r>
              <a:rPr lang="en-US" sz="1400" dirty="0"/>
              <a:t>: 500 µM, 1MT: 1mM. After 6 or 24h, cells were harvested, lysed and total RNA was extracted, converted to cDNA and analyzed via quantitative real-time PCR. Panels A and C show the relative fold-induction of mRNA for the gene Cytochrome 1a1, calculated using each sample’s GAPDH expression, and then normalized to vehicle-treated controls via the delta-delta CT method; panels B and D are the same experiments, plotting Cytochrome 1b1. A one-way ANOVA test was used with </a:t>
            </a:r>
            <a:r>
              <a:rPr lang="en-US" sz="1400" dirty="0" err="1"/>
              <a:t>Dunnet’s</a:t>
            </a:r>
            <a:r>
              <a:rPr lang="en-US" sz="1400" dirty="0"/>
              <a:t> correction for multiple comparisons to assess statistical significance between R-MT-treated and untreated cells. These data are the calculated average of four independent experiments using two independent MSC samples.</a:t>
            </a:r>
          </a:p>
          <a:p>
            <a:pPr algn="just"/>
            <a:r>
              <a:rPr lang="en-US" sz="1400" dirty="0"/>
              <a:t> </a:t>
            </a:r>
          </a:p>
          <a:p>
            <a:pPr algn="just"/>
            <a:r>
              <a:rPr lang="en-US" sz="1400" dirty="0"/>
              <a:t> </a:t>
            </a:r>
          </a:p>
          <a:p>
            <a:pPr algn="just"/>
            <a:r>
              <a:rPr lang="en-US" sz="1400" dirty="0"/>
              <a:t>E.</a:t>
            </a:r>
          </a:p>
          <a:p>
            <a:pPr algn="just"/>
            <a:r>
              <a:rPr lang="en-US" sz="1400" dirty="0"/>
              <a:t>MSCs were cultured in the presence of racemic 1MT (R-MT), or the pure enantiomer (L)-MT or (D)-MT at varying doses: (0.1 µM to 5000 µM). After 24h, cells were harvested, lysed and total RNA was extracted, converted to cDNA and analyzed via quantitative real-time PCR. Panel E shows the relative fold-induction of mRNA for the gene Cytochrome 1a1, calculated using each sample’s GAPDH expression, and then normalized to vehicle-treated controls. Each treatment condition was fitted to a linear regression model, which were then compared by F-test to assess differences in line slope (P=0.009).</a:t>
            </a:r>
          </a:p>
          <a:p>
            <a:pPr algn="just"/>
            <a:r>
              <a:rPr lang="en-US" sz="1400" dirty="0"/>
              <a:t> </a:t>
            </a:r>
          </a:p>
        </p:txBody>
      </p:sp>
    </p:spTree>
    <p:extLst>
      <p:ext uri="{BB962C8B-B14F-4D97-AF65-F5344CB8AC3E}">
        <p14:creationId xmlns:p14="http://schemas.microsoft.com/office/powerpoint/2010/main" val="11787355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155700"/>
            <a:ext cx="7708392" cy="7740396"/>
          </a:xfrm>
          <a:prstGeom prst="rect">
            <a:avLst/>
          </a:prstGeom>
        </p:spPr>
      </p:pic>
      <p:sp>
        <p:nvSpPr>
          <p:cNvPr id="3" name="TextBox 2"/>
          <p:cNvSpPr txBox="1"/>
          <p:nvPr/>
        </p:nvSpPr>
        <p:spPr>
          <a:xfrm>
            <a:off x="444843" y="531341"/>
            <a:ext cx="6956854" cy="1200329"/>
          </a:xfrm>
          <a:prstGeom prst="rect">
            <a:avLst/>
          </a:prstGeom>
          <a:noFill/>
        </p:spPr>
        <p:txBody>
          <a:bodyPr wrap="square" rtlCol="0">
            <a:spAutoFit/>
          </a:bodyPr>
          <a:lstStyle/>
          <a:p>
            <a:r>
              <a:rPr lang="en-US" dirty="0" smtClean="0"/>
              <a:t> </a:t>
            </a:r>
          </a:p>
          <a:p>
            <a:r>
              <a:rPr lang="en-US" b="1" u="sng" dirty="0" smtClean="0"/>
              <a:t>Chapter 2: Figure 3:  Known AHR ligands and </a:t>
            </a:r>
            <a:r>
              <a:rPr lang="en-US" b="1" u="sng" dirty="0" err="1" smtClean="0"/>
              <a:t>Trp</a:t>
            </a:r>
            <a:r>
              <a:rPr lang="en-US" b="1" u="sng" dirty="0" smtClean="0"/>
              <a:t> derivatives activate the AHR response in MSCs</a:t>
            </a:r>
          </a:p>
          <a:p>
            <a:endParaRPr lang="en-US" dirty="0"/>
          </a:p>
        </p:txBody>
      </p:sp>
    </p:spTree>
    <p:extLst>
      <p:ext uri="{BB962C8B-B14F-4D97-AF65-F5344CB8AC3E}">
        <p14:creationId xmlns:p14="http://schemas.microsoft.com/office/powerpoint/2010/main" val="15582808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3632" y="111211"/>
            <a:ext cx="7253416" cy="6771084"/>
          </a:xfrm>
          <a:prstGeom prst="rect">
            <a:avLst/>
          </a:prstGeom>
          <a:noFill/>
        </p:spPr>
        <p:txBody>
          <a:bodyPr wrap="square" rtlCol="0">
            <a:spAutoFit/>
          </a:bodyPr>
          <a:lstStyle/>
          <a:p>
            <a:r>
              <a:rPr lang="en-US" sz="1400" dirty="0"/>
              <a:t> </a:t>
            </a:r>
          </a:p>
          <a:p>
            <a:r>
              <a:rPr lang="en-US" sz="1400" dirty="0"/>
              <a:t> </a:t>
            </a:r>
            <a:endParaRPr lang="en-US" dirty="0"/>
          </a:p>
          <a:p>
            <a:r>
              <a:rPr lang="en-US" b="1" u="sng" dirty="0" smtClean="0"/>
              <a:t>Chapter 2: Figure </a:t>
            </a:r>
            <a:r>
              <a:rPr lang="en-US" b="1" u="sng" dirty="0"/>
              <a:t>4:   Interferon-</a:t>
            </a:r>
            <a:r>
              <a:rPr lang="en-US" b="1" u="sng" dirty="0" err="1"/>
              <a:t>γ</a:t>
            </a:r>
            <a:r>
              <a:rPr lang="en-US" b="1" u="sng" dirty="0"/>
              <a:t> licensing of MSCs and AHR </a:t>
            </a:r>
            <a:r>
              <a:rPr lang="en-US" b="1" u="sng" dirty="0" smtClean="0"/>
              <a:t>response</a:t>
            </a:r>
          </a:p>
          <a:p>
            <a:endParaRPr lang="en-US" sz="1400" b="1" u="sng" dirty="0"/>
          </a:p>
          <a:p>
            <a:endParaRPr lang="en-US" sz="1400" dirty="0"/>
          </a:p>
          <a:p>
            <a:r>
              <a:rPr lang="en-US" sz="1400" dirty="0"/>
              <a:t>A. </a:t>
            </a:r>
          </a:p>
          <a:p>
            <a:pPr algn="just"/>
            <a:r>
              <a:rPr lang="en-US" sz="1400" dirty="0"/>
              <a:t>Resting MSCs (r) and IFN-</a:t>
            </a:r>
            <a:r>
              <a:rPr lang="el-GR" sz="1400" dirty="0"/>
              <a:t>γ</a:t>
            </a:r>
            <a:r>
              <a:rPr lang="en-US" sz="1400" dirty="0"/>
              <a:t> stimulated (</a:t>
            </a:r>
            <a:r>
              <a:rPr lang="el-GR" sz="1400" dirty="0"/>
              <a:t>γ</a:t>
            </a:r>
            <a:r>
              <a:rPr lang="en-US" sz="1400" dirty="0"/>
              <a:t>) MSCs were analyzed for IDO expression after pre-stimulation with a fixed dose of IFN</a:t>
            </a:r>
            <a:r>
              <a:rPr lang="el-GR" sz="1400" dirty="0"/>
              <a:t>-γ (50 </a:t>
            </a:r>
            <a:r>
              <a:rPr lang="el-GR" sz="1400" dirty="0" err="1"/>
              <a:t>ng</a:t>
            </a:r>
            <a:r>
              <a:rPr lang="el-GR" sz="1400" dirty="0"/>
              <a:t>/</a:t>
            </a:r>
            <a:r>
              <a:rPr lang="el-GR" sz="1400" dirty="0" err="1"/>
              <a:t>ml</a:t>
            </a:r>
            <a:r>
              <a:rPr lang="el-GR" sz="1400" dirty="0"/>
              <a:t>), </a:t>
            </a:r>
            <a:r>
              <a:rPr lang="el-GR" sz="1400" dirty="0" err="1"/>
              <a:t>followed</a:t>
            </a:r>
            <a:r>
              <a:rPr lang="el-GR" sz="1400" dirty="0"/>
              <a:t> </a:t>
            </a:r>
            <a:r>
              <a:rPr lang="el-GR" sz="1400" dirty="0" err="1"/>
              <a:t>by</a:t>
            </a:r>
            <a:r>
              <a:rPr lang="el-GR" sz="1400" dirty="0"/>
              <a:t> </a:t>
            </a:r>
            <a:r>
              <a:rPr lang="en-US" sz="1400" dirty="0"/>
              <a:t>treatment with a fixed 1mM dose of 1MT. Figure represents the immunoblotting results of a single membrane that was first blotted for IDO1, then stripped, re-blocked and probed for actin. Lanes 1-5 represent mono-treated cells. Lanes 6-8 represent 1MT and IFN-</a:t>
            </a:r>
            <a:r>
              <a:rPr lang="en-US" sz="1400" dirty="0" err="1"/>
              <a:t>γ</a:t>
            </a:r>
            <a:r>
              <a:rPr lang="en-US" sz="1400" dirty="0"/>
              <a:t> co-treatment; lanes 9-11 are an IFN-</a:t>
            </a:r>
            <a:r>
              <a:rPr lang="en-US" sz="1400" dirty="0" err="1"/>
              <a:t>γ</a:t>
            </a:r>
            <a:r>
              <a:rPr lang="en-US" sz="1400" dirty="0"/>
              <a:t> pre-stimulation, a PBS wash then 1MT alone. Lanes 12-14 represent a mono-treatment of IFN-</a:t>
            </a:r>
            <a:r>
              <a:rPr lang="en-US" sz="1400" dirty="0" err="1"/>
              <a:t>γ</a:t>
            </a:r>
            <a:r>
              <a:rPr lang="en-US" sz="1400" dirty="0"/>
              <a:t>, followed by 1MT co-treatment. These are results from an experiment with one MSC sample, which was replicated three times. </a:t>
            </a:r>
          </a:p>
          <a:p>
            <a:pPr algn="just"/>
            <a:r>
              <a:rPr lang="en-US" sz="1400" dirty="0"/>
              <a:t> </a:t>
            </a:r>
          </a:p>
          <a:p>
            <a:pPr algn="just"/>
            <a:r>
              <a:rPr lang="en-US" sz="1400" dirty="0"/>
              <a:t>B, C, D.   </a:t>
            </a:r>
          </a:p>
          <a:p>
            <a:pPr algn="just"/>
            <a:r>
              <a:rPr lang="en-US" sz="1400" dirty="0"/>
              <a:t>MSCs were cultured for 24h in the presence of a variable dose (0.1 µM to 5000µM) of racemic 1MT (R-MT), or the sole enantiomer (L)-MT or (D)-MT. In parallel experiments, MSCs were given 12h of pre-stimulation with IFN-</a:t>
            </a:r>
            <a:r>
              <a:rPr lang="en-US" sz="1400" dirty="0" err="1"/>
              <a:t>γ</a:t>
            </a:r>
            <a:r>
              <a:rPr lang="en-US" sz="1400" dirty="0"/>
              <a:t>, followed by 24h of 1MT treatment, using the same dose-titration curve. After the 1MT treatments, cells were harvested, lysed and total RNA was extracted, converted to cDNA and analyzed via quantitative real-time PCR.  Panel B shows the relative fold-induction of mRNA for the gene Cytochrome 1a1, calculated using each sample’s GAPDH expression, and then normalized to vehicle-treated controls.  Each treatment condition was fitted to a linear regression model, which were then compared by F-test to assess for differences in line slope.</a:t>
            </a:r>
          </a:p>
          <a:p>
            <a:pPr algn="just"/>
            <a:r>
              <a:rPr lang="en-US" sz="1400" dirty="0"/>
              <a:t> </a:t>
            </a:r>
          </a:p>
          <a:p>
            <a:pPr algn="just"/>
            <a:r>
              <a:rPr lang="en-US" sz="1400" dirty="0"/>
              <a:t>E, F, G. </a:t>
            </a:r>
          </a:p>
          <a:p>
            <a:pPr algn="just"/>
            <a:r>
              <a:rPr lang="en-US" sz="1400" dirty="0"/>
              <a:t>Panels E, F and G show data from the same experiments as B, C, D, but plot fold-induction of Cytochrome 1b1. As above, each treatment condition was fitted to a linear regression model, which were then compared by F-test to assess for differences in line slope. These six panels are the summary data for nine experiments using two independent MSC samples. </a:t>
            </a:r>
          </a:p>
        </p:txBody>
      </p:sp>
    </p:spTree>
    <p:extLst>
      <p:ext uri="{BB962C8B-B14F-4D97-AF65-F5344CB8AC3E}">
        <p14:creationId xmlns:p14="http://schemas.microsoft.com/office/powerpoint/2010/main" val="4713082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067" y="316810"/>
            <a:ext cx="6249430" cy="646331"/>
          </a:xfrm>
          <a:prstGeom prst="rect">
            <a:avLst/>
          </a:prstGeom>
        </p:spPr>
        <p:txBody>
          <a:bodyPr wrap="square">
            <a:spAutoFit/>
          </a:bodyPr>
          <a:lstStyle/>
          <a:p>
            <a:r>
              <a:rPr lang="en-US" b="1" u="sng" dirty="0" smtClean="0"/>
              <a:t>Chapter 2: Figure 4:   Interferon-</a:t>
            </a:r>
            <a:r>
              <a:rPr lang="en-US" b="1" u="sng" dirty="0" err="1" smtClean="0"/>
              <a:t>γ</a:t>
            </a:r>
            <a:r>
              <a:rPr lang="en-US" b="1" u="sng" dirty="0" smtClean="0"/>
              <a:t> licensing of MSCs and AHR response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29" y="686142"/>
            <a:ext cx="6920505" cy="9119286"/>
          </a:xfrm>
          <a:prstGeom prst="rect">
            <a:avLst/>
          </a:prstGeom>
        </p:spPr>
      </p:pic>
    </p:spTree>
    <p:extLst>
      <p:ext uri="{BB962C8B-B14F-4D97-AF65-F5344CB8AC3E}">
        <p14:creationId xmlns:p14="http://schemas.microsoft.com/office/powerpoint/2010/main" val="13587903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543</TotalTime>
  <Words>3282</Words>
  <Application>Microsoft Macintosh PowerPoint</Application>
  <PresentationFormat>Custom</PresentationFormat>
  <Paragraphs>287</Paragraphs>
  <Slides>44</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(Body)</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56</cp:revision>
  <cp:lastPrinted>2017-08-01T02:20:07Z</cp:lastPrinted>
  <dcterms:created xsi:type="dcterms:W3CDTF">2017-06-17T17:29:03Z</dcterms:created>
  <dcterms:modified xsi:type="dcterms:W3CDTF">2017-08-01T02:21:59Z</dcterms:modified>
</cp:coreProperties>
</file>