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tiff" ContentType="image/tif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2.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ppt/charts/chart4.xml" ContentType="application/vnd.openxmlformats-officedocument.drawingml.chart+xml"/>
  <Override PartName="/ppt/theme/themeOverride4.xml" ContentType="application/vnd.openxmlformats-officedocument.themeOverride+xml"/>
  <Override PartName="/ppt/charts/chart5.xml" ContentType="application/vnd.openxmlformats-officedocument.drawingml.chart+xml"/>
  <Override PartName="/ppt/theme/themeOverride5.xml" ContentType="application/vnd.openxmlformats-officedocument.themeOverride+xml"/>
  <Override PartName="/ppt/notesSlides/notesSlide3.xml" ContentType="application/vnd.openxmlformats-officedocument.presentationml.notesSlide+xml"/>
  <Override PartName="/ppt/charts/chart6.xml" ContentType="application/vnd.openxmlformats-officedocument.drawingml.chart+xml"/>
  <Override PartName="/ppt/charts/chart7.xml" ContentType="application/vnd.openxmlformats-officedocument.drawingml.chart+xml"/>
  <Override PartName="/ppt/notesSlides/notesSlide4.xml" ContentType="application/vnd.openxmlformats-officedocument.presentationml.notesSlide+xml"/>
  <Override PartName="/ppt/charts/chart8.xml" ContentType="application/vnd.openxmlformats-officedocument.drawingml.chart+xml"/>
  <Override PartName="/ppt/drawings/drawing1.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69" r:id="rId2"/>
    <p:sldId id="257" r:id="rId3"/>
    <p:sldId id="265" r:id="rId4"/>
    <p:sldId id="271" r:id="rId5"/>
    <p:sldId id="270" r:id="rId6"/>
    <p:sldId id="261" r:id="rId7"/>
    <p:sldId id="260" r:id="rId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8989"/>
    <a:srgbClr val="94CE0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9096" autoAdjust="0"/>
  </p:normalViewPr>
  <p:slideViewPr>
    <p:cSldViewPr showGuides="1">
      <p:cViewPr>
        <p:scale>
          <a:sx n="80" d="100"/>
          <a:sy n="80" d="100"/>
        </p:scale>
        <p:origin x="-1086" y="-72"/>
      </p:cViewPr>
      <p:guideLst>
        <p:guide orient="horz" pos="3216"/>
        <p:guide pos="2592"/>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oleObject" Target="../embeddings/oleObject1.bin"/><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oleObject" Target="../embeddings/oleObject2.bin"/><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oleObject" Target="../embeddings/oleObject3.bin"/><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2" Type="http://schemas.openxmlformats.org/officeDocument/2006/relationships/oleObject" Target="../embeddings/oleObject4.bin"/><Relationship Id="rId1" Type="http://schemas.openxmlformats.org/officeDocument/2006/relationships/themeOverride" Target="../theme/themeOverride5.xml"/></Relationships>
</file>

<file path=ppt/charts/_rels/chart6.xml.rels><?xml version="1.0" encoding="UTF-8" standalone="yes"?>
<Relationships xmlns="http://schemas.openxmlformats.org/package/2006/relationships"><Relationship Id="rId1" Type="http://schemas.openxmlformats.org/officeDocument/2006/relationships/oleObject" Target="file:///E:\Laura\Experiment%202%20Finished%20data\experiment2%20ephys%20data.131216.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E:\Laura\Experiment%202%20Finished%20data\experiment2%20ephys%20data.131216.xlsx" TargetMode="External"/></Relationships>
</file>

<file path=ppt/charts/_rels/chart8.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E:\Muscle%20Pics\Muscle%20analysi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0867143251830364"/>
          <c:y val="9.379666083406242E-2"/>
          <c:w val="0.72109821798590967"/>
          <c:h val="0.67491433362496356"/>
        </c:manualLayout>
      </c:layout>
      <c:scatterChart>
        <c:scatterStyle val="smoothMarker"/>
        <c:varyColors val="0"/>
        <c:ser>
          <c:idx val="0"/>
          <c:order val="0"/>
          <c:tx>
            <c:strRef>
              <c:f>Sheet1!$J$2</c:f>
              <c:strCache>
                <c:ptCount val="1"/>
                <c:pt idx="0">
                  <c:v>microwatts/mm2</c:v>
                </c:pt>
              </c:strCache>
            </c:strRef>
          </c:tx>
          <c:spPr>
            <a:ln w="38100">
              <a:solidFill>
                <a:sysClr val="windowText" lastClr="000000"/>
              </a:solidFill>
            </a:ln>
            <a:effectLst/>
          </c:spPr>
          <c:marker>
            <c:symbol val="none"/>
          </c:marker>
          <c:xVal>
            <c:numRef>
              <c:f>Sheet1!$I$3:$I$14</c:f>
              <c:numCache>
                <c:formatCode>General</c:formatCode>
                <c:ptCount val="12"/>
                <c:pt idx="0">
                  <c:v>1</c:v>
                </c:pt>
                <c:pt idx="1">
                  <c:v>2</c:v>
                </c:pt>
                <c:pt idx="2">
                  <c:v>3</c:v>
                </c:pt>
                <c:pt idx="3">
                  <c:v>4</c:v>
                </c:pt>
                <c:pt idx="4">
                  <c:v>5</c:v>
                </c:pt>
                <c:pt idx="5">
                  <c:v>10</c:v>
                </c:pt>
                <c:pt idx="6">
                  <c:v>20</c:v>
                </c:pt>
                <c:pt idx="7">
                  <c:v>30</c:v>
                </c:pt>
                <c:pt idx="8">
                  <c:v>40</c:v>
                </c:pt>
                <c:pt idx="9">
                  <c:v>50</c:v>
                </c:pt>
                <c:pt idx="10">
                  <c:v>60</c:v>
                </c:pt>
                <c:pt idx="11">
                  <c:v>70</c:v>
                </c:pt>
              </c:numCache>
            </c:numRef>
          </c:xVal>
          <c:yVal>
            <c:numRef>
              <c:f>Sheet1!$J$3:$J$14</c:f>
              <c:numCache>
                <c:formatCode>General</c:formatCode>
                <c:ptCount val="12"/>
                <c:pt idx="0">
                  <c:v>3.0000000000000002E-2</c:v>
                </c:pt>
                <c:pt idx="1">
                  <c:v>0.14666666666666667</c:v>
                </c:pt>
                <c:pt idx="2">
                  <c:v>2.9000000000000004</c:v>
                </c:pt>
                <c:pt idx="3">
                  <c:v>5.9333333333333336</c:v>
                </c:pt>
                <c:pt idx="4">
                  <c:v>10</c:v>
                </c:pt>
                <c:pt idx="5">
                  <c:v>24.333333333333336</c:v>
                </c:pt>
                <c:pt idx="6">
                  <c:v>57.833333333333336</c:v>
                </c:pt>
                <c:pt idx="7">
                  <c:v>75</c:v>
                </c:pt>
                <c:pt idx="8">
                  <c:v>119.33333333333334</c:v>
                </c:pt>
                <c:pt idx="9">
                  <c:v>149</c:v>
                </c:pt>
                <c:pt idx="10">
                  <c:v>159</c:v>
                </c:pt>
                <c:pt idx="11">
                  <c:v>169.66666666666669</c:v>
                </c:pt>
              </c:numCache>
            </c:numRef>
          </c:yVal>
          <c:smooth val="1"/>
        </c:ser>
        <c:dLbls>
          <c:showLegendKey val="0"/>
          <c:showVal val="0"/>
          <c:showCatName val="0"/>
          <c:showSerName val="0"/>
          <c:showPercent val="0"/>
          <c:showBubbleSize val="0"/>
        </c:dLbls>
        <c:axId val="87378944"/>
        <c:axId val="87405696"/>
      </c:scatterChart>
      <c:valAx>
        <c:axId val="87378944"/>
        <c:scaling>
          <c:orientation val="minMax"/>
        </c:scaling>
        <c:delete val="0"/>
        <c:axPos val="b"/>
        <c:title>
          <c:tx>
            <c:rich>
              <a:bodyPr/>
              <a:lstStyle/>
              <a:p>
                <a:pPr>
                  <a:defRPr/>
                </a:pPr>
                <a:r>
                  <a:rPr lang="en-US"/>
                  <a:t>Voltage (V)</a:t>
                </a:r>
              </a:p>
            </c:rich>
          </c:tx>
          <c:layout/>
          <c:overlay val="0"/>
        </c:title>
        <c:numFmt formatCode="General" sourceLinked="1"/>
        <c:majorTickMark val="none"/>
        <c:minorTickMark val="none"/>
        <c:tickLblPos val="nextTo"/>
        <c:spPr>
          <a:ln w="25400">
            <a:solidFill>
              <a:schemeClr val="tx1"/>
            </a:solidFill>
          </a:ln>
        </c:spPr>
        <c:crossAx val="87405696"/>
        <c:crosses val="autoZero"/>
        <c:crossBetween val="midCat"/>
      </c:valAx>
      <c:valAx>
        <c:axId val="87405696"/>
        <c:scaling>
          <c:orientation val="minMax"/>
          <c:min val="0"/>
        </c:scaling>
        <c:delete val="0"/>
        <c:axPos val="l"/>
        <c:title>
          <c:tx>
            <c:rich>
              <a:bodyPr/>
              <a:lstStyle/>
              <a:p>
                <a:pPr>
                  <a:defRPr/>
                </a:pPr>
                <a:r>
                  <a:rPr lang="el-GR">
                    <a:latin typeface="Arial"/>
                    <a:cs typeface="Arial"/>
                  </a:rPr>
                  <a:t>μ</a:t>
                </a:r>
                <a:r>
                  <a:rPr lang="en-US">
                    <a:latin typeface="Arial"/>
                    <a:cs typeface="Arial"/>
                  </a:rPr>
                  <a:t>W/mm</a:t>
                </a:r>
                <a:r>
                  <a:rPr lang="en-US" baseline="30000">
                    <a:latin typeface="Arial"/>
                    <a:cs typeface="Arial"/>
                  </a:rPr>
                  <a:t>2</a:t>
                </a:r>
                <a:endParaRPr lang="en-US"/>
              </a:p>
            </c:rich>
          </c:tx>
          <c:layout/>
          <c:overlay val="0"/>
        </c:title>
        <c:numFmt formatCode="General" sourceLinked="1"/>
        <c:majorTickMark val="none"/>
        <c:minorTickMark val="none"/>
        <c:tickLblPos val="nextTo"/>
        <c:spPr>
          <a:ln w="25400">
            <a:solidFill>
              <a:schemeClr val="tx1"/>
            </a:solidFill>
          </a:ln>
        </c:spPr>
        <c:crossAx val="87378944"/>
        <c:crosses val="autoZero"/>
        <c:crossBetween val="midCat"/>
      </c:valAx>
    </c:plotArea>
    <c:plotVisOnly val="1"/>
    <c:dispBlanksAs val="gap"/>
    <c:showDLblsOverMax val="0"/>
  </c:chart>
  <c:txPr>
    <a:bodyPr/>
    <a:lstStyle/>
    <a:p>
      <a:pPr>
        <a:defRPr sz="1200">
          <a:latin typeface="Arial" panose="020B0604020202020204" pitchFamily="34" charset="0"/>
          <a:cs typeface="Arial" panose="020B0604020202020204" pitchFamily="34" charset="0"/>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1"/>
    </mc:Choice>
    <mc:Fallback>
      <c:style val="31"/>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268350704269182"/>
          <c:y val="3.5621336570518407E-2"/>
          <c:w val="0.64364705516247001"/>
          <c:h val="0.80535865635093484"/>
        </c:manualLayout>
      </c:layout>
      <c:scatterChart>
        <c:scatterStyle val="smoothMarker"/>
        <c:varyColors val="0"/>
        <c:ser>
          <c:idx val="0"/>
          <c:order val="0"/>
          <c:tx>
            <c:strRef>
              <c:f>'[Copy of experiment 1 data stats.xlsx]Sheet1'!$AS$2:$AS$3</c:f>
              <c:strCache>
                <c:ptCount val="1"/>
                <c:pt idx="0">
                  <c:v>O Treatment</c:v>
                </c:pt>
              </c:strCache>
            </c:strRef>
          </c:tx>
          <c:spPr>
            <a:ln>
              <a:solidFill>
                <a:srgbClr val="00B0F0"/>
              </a:solidFill>
            </a:ln>
            <a:effectLst>
              <a:outerShdw blurRad="50800" dist="38100" dir="2700000" algn="tl" rotWithShape="0">
                <a:prstClr val="black">
                  <a:alpha val="40000"/>
                </a:prstClr>
              </a:outerShdw>
            </a:effectLst>
          </c:spPr>
          <c:marker>
            <c:symbol val="none"/>
          </c:marker>
          <c:dPt>
            <c:idx val="20"/>
            <c:bubble3D val="0"/>
            <c:spPr>
              <a:ln w="63500">
                <a:solidFill>
                  <a:srgbClr val="00B0F0"/>
                </a:solidFill>
              </a:ln>
              <a:effectLst>
                <a:outerShdw blurRad="50800" dist="38100" dir="2700000" algn="tl" rotWithShape="0">
                  <a:prstClr val="black">
                    <a:alpha val="40000"/>
                  </a:prstClr>
                </a:outerShdw>
              </a:effectLst>
            </c:spPr>
          </c:dPt>
          <c:xVal>
            <c:numRef>
              <c:f>'[Copy of experiment 1 data stats.xlsx]Sheet1'!$AR$4:$AR$73</c:f>
              <c:numCache>
                <c:formatCode>General</c:formatCode>
                <c:ptCount val="70"/>
                <c:pt idx="0">
                  <c:v>100</c:v>
                </c:pt>
                <c:pt idx="1">
                  <c:v>200</c:v>
                </c:pt>
                <c:pt idx="2">
                  <c:v>300</c:v>
                </c:pt>
                <c:pt idx="3">
                  <c:v>400</c:v>
                </c:pt>
                <c:pt idx="4">
                  <c:v>500</c:v>
                </c:pt>
                <c:pt idx="5">
                  <c:v>600</c:v>
                </c:pt>
                <c:pt idx="6">
                  <c:v>700</c:v>
                </c:pt>
                <c:pt idx="7">
                  <c:v>800</c:v>
                </c:pt>
                <c:pt idx="8">
                  <c:v>900</c:v>
                </c:pt>
                <c:pt idx="9">
                  <c:v>1000</c:v>
                </c:pt>
                <c:pt idx="10">
                  <c:v>1100</c:v>
                </c:pt>
                <c:pt idx="11">
                  <c:v>1200</c:v>
                </c:pt>
                <c:pt idx="12">
                  <c:v>1300</c:v>
                </c:pt>
                <c:pt idx="13">
                  <c:v>1400</c:v>
                </c:pt>
                <c:pt idx="14">
                  <c:v>1500</c:v>
                </c:pt>
                <c:pt idx="15">
                  <c:v>1600</c:v>
                </c:pt>
                <c:pt idx="16">
                  <c:v>1700</c:v>
                </c:pt>
                <c:pt idx="17">
                  <c:v>1800</c:v>
                </c:pt>
                <c:pt idx="18">
                  <c:v>1900</c:v>
                </c:pt>
                <c:pt idx="19">
                  <c:v>2000</c:v>
                </c:pt>
                <c:pt idx="20">
                  <c:v>2100</c:v>
                </c:pt>
                <c:pt idx="21">
                  <c:v>2200</c:v>
                </c:pt>
                <c:pt idx="22">
                  <c:v>2300</c:v>
                </c:pt>
                <c:pt idx="23">
                  <c:v>2400</c:v>
                </c:pt>
                <c:pt idx="24">
                  <c:v>2500</c:v>
                </c:pt>
                <c:pt idx="25">
                  <c:v>2600</c:v>
                </c:pt>
                <c:pt idx="26">
                  <c:v>2700</c:v>
                </c:pt>
                <c:pt idx="27">
                  <c:v>2800</c:v>
                </c:pt>
                <c:pt idx="28">
                  <c:v>2900</c:v>
                </c:pt>
                <c:pt idx="29">
                  <c:v>3000</c:v>
                </c:pt>
                <c:pt idx="30">
                  <c:v>3100</c:v>
                </c:pt>
                <c:pt idx="31">
                  <c:v>3200</c:v>
                </c:pt>
                <c:pt idx="32">
                  <c:v>3300</c:v>
                </c:pt>
                <c:pt idx="33">
                  <c:v>3400</c:v>
                </c:pt>
                <c:pt idx="34">
                  <c:v>3500</c:v>
                </c:pt>
                <c:pt idx="35">
                  <c:v>3600</c:v>
                </c:pt>
                <c:pt idx="36">
                  <c:v>3700</c:v>
                </c:pt>
                <c:pt idx="37">
                  <c:v>3800</c:v>
                </c:pt>
                <c:pt idx="38">
                  <c:v>3900</c:v>
                </c:pt>
                <c:pt idx="39">
                  <c:v>4000</c:v>
                </c:pt>
                <c:pt idx="40">
                  <c:v>4100</c:v>
                </c:pt>
                <c:pt idx="41">
                  <c:v>4200</c:v>
                </c:pt>
                <c:pt idx="42">
                  <c:v>4300</c:v>
                </c:pt>
                <c:pt idx="43">
                  <c:v>4400</c:v>
                </c:pt>
                <c:pt idx="44">
                  <c:v>4500</c:v>
                </c:pt>
                <c:pt idx="45">
                  <c:v>4600</c:v>
                </c:pt>
                <c:pt idx="46">
                  <c:v>4700</c:v>
                </c:pt>
                <c:pt idx="47">
                  <c:v>4800</c:v>
                </c:pt>
                <c:pt idx="48">
                  <c:v>4900</c:v>
                </c:pt>
                <c:pt idx="49">
                  <c:v>5000</c:v>
                </c:pt>
                <c:pt idx="50">
                  <c:v>5100</c:v>
                </c:pt>
                <c:pt idx="51">
                  <c:v>5200</c:v>
                </c:pt>
                <c:pt idx="52">
                  <c:v>5300</c:v>
                </c:pt>
                <c:pt idx="53">
                  <c:v>5400</c:v>
                </c:pt>
                <c:pt idx="54">
                  <c:v>5500</c:v>
                </c:pt>
                <c:pt idx="55">
                  <c:v>5600</c:v>
                </c:pt>
                <c:pt idx="56">
                  <c:v>5700</c:v>
                </c:pt>
                <c:pt idx="57">
                  <c:v>5800</c:v>
                </c:pt>
                <c:pt idx="58">
                  <c:v>5900</c:v>
                </c:pt>
                <c:pt idx="59">
                  <c:v>6000</c:v>
                </c:pt>
                <c:pt idx="60">
                  <c:v>6100</c:v>
                </c:pt>
                <c:pt idx="61">
                  <c:v>6200</c:v>
                </c:pt>
                <c:pt idx="62">
                  <c:v>6300</c:v>
                </c:pt>
                <c:pt idx="63">
                  <c:v>6400</c:v>
                </c:pt>
                <c:pt idx="64">
                  <c:v>6500</c:v>
                </c:pt>
                <c:pt idx="65">
                  <c:v>6600</c:v>
                </c:pt>
                <c:pt idx="66">
                  <c:v>6700</c:v>
                </c:pt>
                <c:pt idx="67">
                  <c:v>6800</c:v>
                </c:pt>
                <c:pt idx="68">
                  <c:v>6900</c:v>
                </c:pt>
                <c:pt idx="69">
                  <c:v>7000</c:v>
                </c:pt>
              </c:numCache>
            </c:numRef>
          </c:xVal>
          <c:yVal>
            <c:numRef>
              <c:f>'[Copy of experiment 1 data stats.xlsx]Sheet1'!$AS$4:$AS$73</c:f>
              <c:numCache>
                <c:formatCode>General</c:formatCode>
                <c:ptCount val="70"/>
                <c:pt idx="0">
                  <c:v>0.33333333333333331</c:v>
                </c:pt>
                <c:pt idx="1">
                  <c:v>3.0646599777034562</c:v>
                </c:pt>
                <c:pt idx="2">
                  <c:v>9.8093645484949832</c:v>
                </c:pt>
                <c:pt idx="3">
                  <c:v>12.133082497212932</c:v>
                </c:pt>
                <c:pt idx="4">
                  <c:v>14.456800445930881</c:v>
                </c:pt>
                <c:pt idx="5">
                  <c:v>18.062569676700111</c:v>
                </c:pt>
                <c:pt idx="6">
                  <c:v>20.553511705685619</c:v>
                </c:pt>
                <c:pt idx="7">
                  <c:v>24.086120401337794</c:v>
                </c:pt>
                <c:pt idx="8">
                  <c:v>26.409838350055747</c:v>
                </c:pt>
                <c:pt idx="9">
                  <c:v>27.859113712374583</c:v>
                </c:pt>
                <c:pt idx="10">
                  <c:v>30.350055741360091</c:v>
                </c:pt>
                <c:pt idx="11">
                  <c:v>31.391722408026755</c:v>
                </c:pt>
                <c:pt idx="12">
                  <c:v>33.882664437012266</c:v>
                </c:pt>
                <c:pt idx="13">
                  <c:v>40.14659977703456</c:v>
                </c:pt>
                <c:pt idx="14">
                  <c:v>43.679208472686732</c:v>
                </c:pt>
                <c:pt idx="15">
                  <c:v>47.044593088071359</c:v>
                </c:pt>
                <c:pt idx="16">
                  <c:v>49.53553511705686</c:v>
                </c:pt>
                <c:pt idx="17">
                  <c:v>55.79947045707916</c:v>
                </c:pt>
                <c:pt idx="18">
                  <c:v>57.081521739130437</c:v>
                </c:pt>
                <c:pt idx="19">
                  <c:v>61.262123745819402</c:v>
                </c:pt>
                <c:pt idx="20">
                  <c:v>61.262123745819402</c:v>
                </c:pt>
                <c:pt idx="21">
                  <c:v>64.867892976588635</c:v>
                </c:pt>
                <c:pt idx="22">
                  <c:v>67.191610925306577</c:v>
                </c:pt>
                <c:pt idx="23">
                  <c:v>69.755713489409146</c:v>
                </c:pt>
                <c:pt idx="24">
                  <c:v>76.834866220735776</c:v>
                </c:pt>
                <c:pt idx="25">
                  <c:v>76.834866220735776</c:v>
                </c:pt>
                <c:pt idx="26">
                  <c:v>78.116917502787075</c:v>
                </c:pt>
                <c:pt idx="27">
                  <c:v>81.889910813823846</c:v>
                </c:pt>
                <c:pt idx="28">
                  <c:v>83.171962095875131</c:v>
                </c:pt>
                <c:pt idx="29">
                  <c:v>86.070512820512818</c:v>
                </c:pt>
                <c:pt idx="30">
                  <c:v>87.352564102564088</c:v>
                </c:pt>
                <c:pt idx="31">
                  <c:v>87.352564102564088</c:v>
                </c:pt>
                <c:pt idx="32">
                  <c:v>89.676282051282044</c:v>
                </c:pt>
                <c:pt idx="33">
                  <c:v>89.676282051282044</c:v>
                </c:pt>
                <c:pt idx="34">
                  <c:v>90.717948717948715</c:v>
                </c:pt>
                <c:pt idx="35">
                  <c:v>91.759615384615373</c:v>
                </c:pt>
                <c:pt idx="36">
                  <c:v>92.801282051282044</c:v>
                </c:pt>
                <c:pt idx="37">
                  <c:v>95.926282051282044</c:v>
                </c:pt>
                <c:pt idx="38">
                  <c:v>95.926282051282044</c:v>
                </c:pt>
                <c:pt idx="39">
                  <c:v>96.967948717948715</c:v>
                </c:pt>
                <c:pt idx="40">
                  <c:v>96.967948717948715</c:v>
                </c:pt>
                <c:pt idx="41">
                  <c:v>96.967948717948715</c:v>
                </c:pt>
                <c:pt idx="42">
                  <c:v>98.009615384615373</c:v>
                </c:pt>
                <c:pt idx="43">
                  <c:v>98.009615384615373</c:v>
                </c:pt>
                <c:pt idx="44">
                  <c:v>99.051282051282044</c:v>
                </c:pt>
                <c:pt idx="45">
                  <c:v>99.051282051282044</c:v>
                </c:pt>
                <c:pt idx="46">
                  <c:v>99.051282051282044</c:v>
                </c:pt>
                <c:pt idx="47">
                  <c:v>99.051282051282044</c:v>
                </c:pt>
                <c:pt idx="48">
                  <c:v>99.051282051282044</c:v>
                </c:pt>
                <c:pt idx="49">
                  <c:v>99.051282051282044</c:v>
                </c:pt>
                <c:pt idx="50">
                  <c:v>99.051282051282044</c:v>
                </c:pt>
                <c:pt idx="51">
                  <c:v>99.051282051282044</c:v>
                </c:pt>
                <c:pt idx="52">
                  <c:v>99.051282051282044</c:v>
                </c:pt>
                <c:pt idx="53">
                  <c:v>99.051282051282044</c:v>
                </c:pt>
                <c:pt idx="54">
                  <c:v>99.051282051282044</c:v>
                </c:pt>
                <c:pt idx="55">
                  <c:v>99.051282051282044</c:v>
                </c:pt>
                <c:pt idx="56">
                  <c:v>99.051282051282044</c:v>
                </c:pt>
                <c:pt idx="57">
                  <c:v>99.051282051282044</c:v>
                </c:pt>
                <c:pt idx="58">
                  <c:v>99.051282051282044</c:v>
                </c:pt>
                <c:pt idx="59">
                  <c:v>99.051282051282044</c:v>
                </c:pt>
                <c:pt idx="60">
                  <c:v>99.051282051282044</c:v>
                </c:pt>
                <c:pt idx="61">
                  <c:v>99.051282051282044</c:v>
                </c:pt>
                <c:pt idx="62">
                  <c:v>99.051282051282044</c:v>
                </c:pt>
                <c:pt idx="63">
                  <c:v>99.051282051282044</c:v>
                </c:pt>
                <c:pt idx="64">
                  <c:v>99.051282051282044</c:v>
                </c:pt>
                <c:pt idx="65">
                  <c:v>99.051282051282044</c:v>
                </c:pt>
                <c:pt idx="66">
                  <c:v>99.051282051282044</c:v>
                </c:pt>
                <c:pt idx="67">
                  <c:v>99.051282051282044</c:v>
                </c:pt>
                <c:pt idx="68">
                  <c:v>99.051282051282044</c:v>
                </c:pt>
                <c:pt idx="69">
                  <c:v>99.051282051282044</c:v>
                </c:pt>
              </c:numCache>
            </c:numRef>
          </c:yVal>
          <c:smooth val="1"/>
        </c:ser>
        <c:ser>
          <c:idx val="1"/>
          <c:order val="1"/>
          <c:tx>
            <c:strRef>
              <c:f>'[Copy of experiment 1 data stats.xlsx]Sheet1'!$AU$2:$AU$3</c:f>
              <c:strCache>
                <c:ptCount val="1"/>
                <c:pt idx="0">
                  <c:v>E Treatment</c:v>
                </c:pt>
              </c:strCache>
            </c:strRef>
          </c:tx>
          <c:spPr>
            <a:ln w="63500">
              <a:solidFill>
                <a:srgbClr val="FF0000"/>
              </a:solidFill>
            </a:ln>
            <a:effectLst>
              <a:outerShdw blurRad="50800" dist="38100" dir="2700000" algn="tl" rotWithShape="0">
                <a:prstClr val="black">
                  <a:alpha val="40000"/>
                </a:prstClr>
              </a:outerShdw>
            </a:effectLst>
          </c:spPr>
          <c:marker>
            <c:symbol val="none"/>
          </c:marker>
          <c:xVal>
            <c:numRef>
              <c:f>'[Copy of experiment 1 data stats.xlsx]Sheet1'!$AR$4:$AR$73</c:f>
              <c:numCache>
                <c:formatCode>General</c:formatCode>
                <c:ptCount val="70"/>
                <c:pt idx="0">
                  <c:v>100</c:v>
                </c:pt>
                <c:pt idx="1">
                  <c:v>200</c:v>
                </c:pt>
                <c:pt idx="2">
                  <c:v>300</c:v>
                </c:pt>
                <c:pt idx="3">
                  <c:v>400</c:v>
                </c:pt>
                <c:pt idx="4">
                  <c:v>500</c:v>
                </c:pt>
                <c:pt idx="5">
                  <c:v>600</c:v>
                </c:pt>
                <c:pt idx="6">
                  <c:v>700</c:v>
                </c:pt>
                <c:pt idx="7">
                  <c:v>800</c:v>
                </c:pt>
                <c:pt idx="8">
                  <c:v>900</c:v>
                </c:pt>
                <c:pt idx="9">
                  <c:v>1000</c:v>
                </c:pt>
                <c:pt idx="10">
                  <c:v>1100</c:v>
                </c:pt>
                <c:pt idx="11">
                  <c:v>1200</c:v>
                </c:pt>
                <c:pt idx="12">
                  <c:v>1300</c:v>
                </c:pt>
                <c:pt idx="13">
                  <c:v>1400</c:v>
                </c:pt>
                <c:pt idx="14">
                  <c:v>1500</c:v>
                </c:pt>
                <c:pt idx="15">
                  <c:v>1600</c:v>
                </c:pt>
                <c:pt idx="16">
                  <c:v>1700</c:v>
                </c:pt>
                <c:pt idx="17">
                  <c:v>1800</c:v>
                </c:pt>
                <c:pt idx="18">
                  <c:v>1900</c:v>
                </c:pt>
                <c:pt idx="19">
                  <c:v>2000</c:v>
                </c:pt>
                <c:pt idx="20">
                  <c:v>2100</c:v>
                </c:pt>
                <c:pt idx="21">
                  <c:v>2200</c:v>
                </c:pt>
                <c:pt idx="22">
                  <c:v>2300</c:v>
                </c:pt>
                <c:pt idx="23">
                  <c:v>2400</c:v>
                </c:pt>
                <c:pt idx="24">
                  <c:v>2500</c:v>
                </c:pt>
                <c:pt idx="25">
                  <c:v>2600</c:v>
                </c:pt>
                <c:pt idx="26">
                  <c:v>2700</c:v>
                </c:pt>
                <c:pt idx="27">
                  <c:v>2800</c:v>
                </c:pt>
                <c:pt idx="28">
                  <c:v>2900</c:v>
                </c:pt>
                <c:pt idx="29">
                  <c:v>3000</c:v>
                </c:pt>
                <c:pt idx="30">
                  <c:v>3100</c:v>
                </c:pt>
                <c:pt idx="31">
                  <c:v>3200</c:v>
                </c:pt>
                <c:pt idx="32">
                  <c:v>3300</c:v>
                </c:pt>
                <c:pt idx="33">
                  <c:v>3400</c:v>
                </c:pt>
                <c:pt idx="34">
                  <c:v>3500</c:v>
                </c:pt>
                <c:pt idx="35">
                  <c:v>3600</c:v>
                </c:pt>
                <c:pt idx="36">
                  <c:v>3700</c:v>
                </c:pt>
                <c:pt idx="37">
                  <c:v>3800</c:v>
                </c:pt>
                <c:pt idx="38">
                  <c:v>3900</c:v>
                </c:pt>
                <c:pt idx="39">
                  <c:v>4000</c:v>
                </c:pt>
                <c:pt idx="40">
                  <c:v>4100</c:v>
                </c:pt>
                <c:pt idx="41">
                  <c:v>4200</c:v>
                </c:pt>
                <c:pt idx="42">
                  <c:v>4300</c:v>
                </c:pt>
                <c:pt idx="43">
                  <c:v>4400</c:v>
                </c:pt>
                <c:pt idx="44">
                  <c:v>4500</c:v>
                </c:pt>
                <c:pt idx="45">
                  <c:v>4600</c:v>
                </c:pt>
                <c:pt idx="46">
                  <c:v>4700</c:v>
                </c:pt>
                <c:pt idx="47">
                  <c:v>4800</c:v>
                </c:pt>
                <c:pt idx="48">
                  <c:v>4900</c:v>
                </c:pt>
                <c:pt idx="49">
                  <c:v>5000</c:v>
                </c:pt>
                <c:pt idx="50">
                  <c:v>5100</c:v>
                </c:pt>
                <c:pt idx="51">
                  <c:v>5200</c:v>
                </c:pt>
                <c:pt idx="52">
                  <c:v>5300</c:v>
                </c:pt>
                <c:pt idx="53">
                  <c:v>5400</c:v>
                </c:pt>
                <c:pt idx="54">
                  <c:v>5500</c:v>
                </c:pt>
                <c:pt idx="55">
                  <c:v>5600</c:v>
                </c:pt>
                <c:pt idx="56">
                  <c:v>5700</c:v>
                </c:pt>
                <c:pt idx="57">
                  <c:v>5800</c:v>
                </c:pt>
                <c:pt idx="58">
                  <c:v>5900</c:v>
                </c:pt>
                <c:pt idx="59">
                  <c:v>6000</c:v>
                </c:pt>
                <c:pt idx="60">
                  <c:v>6100</c:v>
                </c:pt>
                <c:pt idx="61">
                  <c:v>6200</c:v>
                </c:pt>
                <c:pt idx="62">
                  <c:v>6300</c:v>
                </c:pt>
                <c:pt idx="63">
                  <c:v>6400</c:v>
                </c:pt>
                <c:pt idx="64">
                  <c:v>6500</c:v>
                </c:pt>
                <c:pt idx="65">
                  <c:v>6600</c:v>
                </c:pt>
                <c:pt idx="66">
                  <c:v>6700</c:v>
                </c:pt>
                <c:pt idx="67">
                  <c:v>6800</c:v>
                </c:pt>
                <c:pt idx="68">
                  <c:v>6900</c:v>
                </c:pt>
                <c:pt idx="69">
                  <c:v>7000</c:v>
                </c:pt>
              </c:numCache>
            </c:numRef>
          </c:xVal>
          <c:yVal>
            <c:numRef>
              <c:f>'[Copy of experiment 1 data stats.xlsx]Sheet1'!$AU$4:$AU$73</c:f>
              <c:numCache>
                <c:formatCode>General</c:formatCode>
                <c:ptCount val="70"/>
                <c:pt idx="0">
                  <c:v>0</c:v>
                </c:pt>
                <c:pt idx="1">
                  <c:v>1.9576089545129793</c:v>
                </c:pt>
                <c:pt idx="2">
                  <c:v>7.7251726601571802</c:v>
                </c:pt>
                <c:pt idx="3">
                  <c:v>13.639041041517823</c:v>
                </c:pt>
                <c:pt idx="4">
                  <c:v>17.177502579979357</c:v>
                </c:pt>
                <c:pt idx="5">
                  <c:v>20.284591569421291</c:v>
                </c:pt>
                <c:pt idx="6">
                  <c:v>23.486703183297614</c:v>
                </c:pt>
                <c:pt idx="7">
                  <c:v>27.107962213225374</c:v>
                </c:pt>
                <c:pt idx="8">
                  <c:v>27.107962213225374</c:v>
                </c:pt>
                <c:pt idx="9">
                  <c:v>27.620782726045888</c:v>
                </c:pt>
                <c:pt idx="10">
                  <c:v>28.133603238866403</c:v>
                </c:pt>
                <c:pt idx="11">
                  <c:v>30.631023259506236</c:v>
                </c:pt>
                <c:pt idx="12">
                  <c:v>34.074462173533377</c:v>
                </c:pt>
                <c:pt idx="13">
                  <c:v>36.544891640866872</c:v>
                </c:pt>
                <c:pt idx="14">
                  <c:v>41.850916884972619</c:v>
                </c:pt>
                <c:pt idx="15">
                  <c:v>43.389378423434152</c:v>
                </c:pt>
                <c:pt idx="16">
                  <c:v>45.440660474716204</c:v>
                </c:pt>
                <c:pt idx="17">
                  <c:v>48.006112566484084</c:v>
                </c:pt>
                <c:pt idx="18">
                  <c:v>52.47654203381758</c:v>
                </c:pt>
                <c:pt idx="19">
                  <c:v>53.381519409383188</c:v>
                </c:pt>
                <c:pt idx="20">
                  <c:v>54.407160435024217</c:v>
                </c:pt>
                <c:pt idx="21">
                  <c:v>57.877589902357705</c:v>
                </c:pt>
                <c:pt idx="22">
                  <c:v>59.687544653488928</c:v>
                </c:pt>
                <c:pt idx="23">
                  <c:v>60.200365166309439</c:v>
                </c:pt>
                <c:pt idx="24">
                  <c:v>63.252996745256816</c:v>
                </c:pt>
                <c:pt idx="25">
                  <c:v>64.670794633642942</c:v>
                </c:pt>
                <c:pt idx="26">
                  <c:v>68.287528776692881</c:v>
                </c:pt>
                <c:pt idx="27">
                  <c:v>69.584663015003585</c:v>
                </c:pt>
                <c:pt idx="28">
                  <c:v>72.153290465983972</c:v>
                </c:pt>
                <c:pt idx="29">
                  <c:v>72.937604191474165</c:v>
                </c:pt>
                <c:pt idx="30">
                  <c:v>74.476065729935698</c:v>
                </c:pt>
                <c:pt idx="31">
                  <c:v>75.501706755576734</c:v>
                </c:pt>
                <c:pt idx="32">
                  <c:v>75.893863618321831</c:v>
                </c:pt>
                <c:pt idx="33">
                  <c:v>76.919504643962853</c:v>
                </c:pt>
                <c:pt idx="34">
                  <c:v>77.82448201952846</c:v>
                </c:pt>
                <c:pt idx="35">
                  <c:v>80.174247836786549</c:v>
                </c:pt>
                <c:pt idx="36">
                  <c:v>81.619036278479001</c:v>
                </c:pt>
                <c:pt idx="37">
                  <c:v>83.821147892355327</c:v>
                </c:pt>
                <c:pt idx="38">
                  <c:v>84.726125267920935</c:v>
                </c:pt>
                <c:pt idx="39">
                  <c:v>85.23894578074146</c:v>
                </c:pt>
                <c:pt idx="40">
                  <c:v>86.631102643486557</c:v>
                </c:pt>
                <c:pt idx="41">
                  <c:v>87.53608001905215</c:v>
                </c:pt>
                <c:pt idx="42">
                  <c:v>89.074541557513697</c:v>
                </c:pt>
                <c:pt idx="43">
                  <c:v>89.858855283003905</c:v>
                </c:pt>
                <c:pt idx="44">
                  <c:v>91.763832658569498</c:v>
                </c:pt>
                <c:pt idx="45">
                  <c:v>91.763832658569498</c:v>
                </c:pt>
                <c:pt idx="46">
                  <c:v>96.434547908232119</c:v>
                </c:pt>
                <c:pt idx="47">
                  <c:v>96.947368421052644</c:v>
                </c:pt>
                <c:pt idx="48">
                  <c:v>96.947368421052644</c:v>
                </c:pt>
                <c:pt idx="49">
                  <c:v>96.947368421052644</c:v>
                </c:pt>
                <c:pt idx="50">
                  <c:v>98.000000000000028</c:v>
                </c:pt>
                <c:pt idx="51">
                  <c:v>98.000000000000028</c:v>
                </c:pt>
                <c:pt idx="52">
                  <c:v>100.00000000000003</c:v>
                </c:pt>
                <c:pt idx="53">
                  <c:v>100.00000000000003</c:v>
                </c:pt>
                <c:pt idx="54">
                  <c:v>100.00000000000003</c:v>
                </c:pt>
                <c:pt idx="55">
                  <c:v>100.00000000000003</c:v>
                </c:pt>
                <c:pt idx="56">
                  <c:v>100.00000000000003</c:v>
                </c:pt>
                <c:pt idx="57">
                  <c:v>100.00000000000003</c:v>
                </c:pt>
                <c:pt idx="58">
                  <c:v>100.00000000000003</c:v>
                </c:pt>
                <c:pt idx="59">
                  <c:v>100.00000000000003</c:v>
                </c:pt>
                <c:pt idx="60">
                  <c:v>100.00000000000003</c:v>
                </c:pt>
                <c:pt idx="61">
                  <c:v>100.00000000000003</c:v>
                </c:pt>
                <c:pt idx="62">
                  <c:v>100.00000000000003</c:v>
                </c:pt>
                <c:pt idx="63">
                  <c:v>100.00000000000003</c:v>
                </c:pt>
                <c:pt idx="64">
                  <c:v>100.00000000000003</c:v>
                </c:pt>
                <c:pt idx="65">
                  <c:v>100.00000000000003</c:v>
                </c:pt>
                <c:pt idx="66">
                  <c:v>100.00000000000003</c:v>
                </c:pt>
                <c:pt idx="67">
                  <c:v>100.00000000000003</c:v>
                </c:pt>
                <c:pt idx="68">
                  <c:v>100.00000000000003</c:v>
                </c:pt>
                <c:pt idx="69">
                  <c:v>100.00000000000003</c:v>
                </c:pt>
              </c:numCache>
            </c:numRef>
          </c:yVal>
          <c:smooth val="1"/>
        </c:ser>
        <c:ser>
          <c:idx val="2"/>
          <c:order val="2"/>
          <c:tx>
            <c:strRef>
              <c:f>'[Copy of experiment 1 data stats.xlsx]Sheet1'!$AW$2:$AW$3</c:f>
              <c:strCache>
                <c:ptCount val="1"/>
                <c:pt idx="0">
                  <c:v>Exercise</c:v>
                </c:pt>
              </c:strCache>
            </c:strRef>
          </c:tx>
          <c:spPr>
            <a:ln w="63500">
              <a:solidFill>
                <a:schemeClr val="accent4"/>
              </a:solidFill>
            </a:ln>
            <a:effectLst>
              <a:outerShdw blurRad="50800" dist="38100" dir="2700000" algn="tl" rotWithShape="0">
                <a:prstClr val="black">
                  <a:alpha val="40000"/>
                </a:prstClr>
              </a:outerShdw>
            </a:effectLst>
          </c:spPr>
          <c:marker>
            <c:symbol val="none"/>
          </c:marker>
          <c:xVal>
            <c:numRef>
              <c:f>'[Copy of experiment 1 data stats.xlsx]Sheet1'!$AR$4:$AR$73</c:f>
              <c:numCache>
                <c:formatCode>General</c:formatCode>
                <c:ptCount val="70"/>
                <c:pt idx="0">
                  <c:v>100</c:v>
                </c:pt>
                <c:pt idx="1">
                  <c:v>200</c:v>
                </c:pt>
                <c:pt idx="2">
                  <c:v>300</c:v>
                </c:pt>
                <c:pt idx="3">
                  <c:v>400</c:v>
                </c:pt>
                <c:pt idx="4">
                  <c:v>500</c:v>
                </c:pt>
                <c:pt idx="5">
                  <c:v>600</c:v>
                </c:pt>
                <c:pt idx="6">
                  <c:v>700</c:v>
                </c:pt>
                <c:pt idx="7">
                  <c:v>800</c:v>
                </c:pt>
                <c:pt idx="8">
                  <c:v>900</c:v>
                </c:pt>
                <c:pt idx="9">
                  <c:v>1000</c:v>
                </c:pt>
                <c:pt idx="10">
                  <c:v>1100</c:v>
                </c:pt>
                <c:pt idx="11">
                  <c:v>1200</c:v>
                </c:pt>
                <c:pt idx="12">
                  <c:v>1300</c:v>
                </c:pt>
                <c:pt idx="13">
                  <c:v>1400</c:v>
                </c:pt>
                <c:pt idx="14">
                  <c:v>1500</c:v>
                </c:pt>
                <c:pt idx="15">
                  <c:v>1600</c:v>
                </c:pt>
                <c:pt idx="16">
                  <c:v>1700</c:v>
                </c:pt>
                <c:pt idx="17">
                  <c:v>1800</c:v>
                </c:pt>
                <c:pt idx="18">
                  <c:v>1900</c:v>
                </c:pt>
                <c:pt idx="19">
                  <c:v>2000</c:v>
                </c:pt>
                <c:pt idx="20">
                  <c:v>2100</c:v>
                </c:pt>
                <c:pt idx="21">
                  <c:v>2200</c:v>
                </c:pt>
                <c:pt idx="22">
                  <c:v>2300</c:v>
                </c:pt>
                <c:pt idx="23">
                  <c:v>2400</c:v>
                </c:pt>
                <c:pt idx="24">
                  <c:v>2500</c:v>
                </c:pt>
                <c:pt idx="25">
                  <c:v>2600</c:v>
                </c:pt>
                <c:pt idx="26">
                  <c:v>2700</c:v>
                </c:pt>
                <c:pt idx="27">
                  <c:v>2800</c:v>
                </c:pt>
                <c:pt idx="28">
                  <c:v>2900</c:v>
                </c:pt>
                <c:pt idx="29">
                  <c:v>3000</c:v>
                </c:pt>
                <c:pt idx="30">
                  <c:v>3100</c:v>
                </c:pt>
                <c:pt idx="31">
                  <c:v>3200</c:v>
                </c:pt>
                <c:pt idx="32">
                  <c:v>3300</c:v>
                </c:pt>
                <c:pt idx="33">
                  <c:v>3400</c:v>
                </c:pt>
                <c:pt idx="34">
                  <c:v>3500</c:v>
                </c:pt>
                <c:pt idx="35">
                  <c:v>3600</c:v>
                </c:pt>
                <c:pt idx="36">
                  <c:v>3700</c:v>
                </c:pt>
                <c:pt idx="37">
                  <c:v>3800</c:v>
                </c:pt>
                <c:pt idx="38">
                  <c:v>3900</c:v>
                </c:pt>
                <c:pt idx="39">
                  <c:v>4000</c:v>
                </c:pt>
                <c:pt idx="40">
                  <c:v>4100</c:v>
                </c:pt>
                <c:pt idx="41">
                  <c:v>4200</c:v>
                </c:pt>
                <c:pt idx="42">
                  <c:v>4300</c:v>
                </c:pt>
                <c:pt idx="43">
                  <c:v>4400</c:v>
                </c:pt>
                <c:pt idx="44">
                  <c:v>4500</c:v>
                </c:pt>
                <c:pt idx="45">
                  <c:v>4600</c:v>
                </c:pt>
                <c:pt idx="46">
                  <c:v>4700</c:v>
                </c:pt>
                <c:pt idx="47">
                  <c:v>4800</c:v>
                </c:pt>
                <c:pt idx="48">
                  <c:v>4900</c:v>
                </c:pt>
                <c:pt idx="49">
                  <c:v>5000</c:v>
                </c:pt>
                <c:pt idx="50">
                  <c:v>5100</c:v>
                </c:pt>
                <c:pt idx="51">
                  <c:v>5200</c:v>
                </c:pt>
                <c:pt idx="52">
                  <c:v>5300</c:v>
                </c:pt>
                <c:pt idx="53">
                  <c:v>5400</c:v>
                </c:pt>
                <c:pt idx="54">
                  <c:v>5500</c:v>
                </c:pt>
                <c:pt idx="55">
                  <c:v>5600</c:v>
                </c:pt>
                <c:pt idx="56">
                  <c:v>5700</c:v>
                </c:pt>
                <c:pt idx="57">
                  <c:v>5800</c:v>
                </c:pt>
                <c:pt idx="58">
                  <c:v>5900</c:v>
                </c:pt>
                <c:pt idx="59">
                  <c:v>6000</c:v>
                </c:pt>
                <c:pt idx="60">
                  <c:v>6100</c:v>
                </c:pt>
                <c:pt idx="61">
                  <c:v>6200</c:v>
                </c:pt>
                <c:pt idx="62">
                  <c:v>6300</c:v>
                </c:pt>
                <c:pt idx="63">
                  <c:v>6400</c:v>
                </c:pt>
                <c:pt idx="64">
                  <c:v>6500</c:v>
                </c:pt>
                <c:pt idx="65">
                  <c:v>6600</c:v>
                </c:pt>
                <c:pt idx="66">
                  <c:v>6700</c:v>
                </c:pt>
                <c:pt idx="67">
                  <c:v>6800</c:v>
                </c:pt>
                <c:pt idx="68">
                  <c:v>6900</c:v>
                </c:pt>
                <c:pt idx="69">
                  <c:v>7000</c:v>
                </c:pt>
              </c:numCache>
            </c:numRef>
          </c:xVal>
          <c:yVal>
            <c:numRef>
              <c:f>'[Copy of experiment 1 data stats.xlsx]Sheet1'!$AW$4:$AW$73</c:f>
              <c:numCache>
                <c:formatCode>General</c:formatCode>
                <c:ptCount val="70"/>
                <c:pt idx="0">
                  <c:v>0</c:v>
                </c:pt>
                <c:pt idx="1">
                  <c:v>2.791563275434243</c:v>
                </c:pt>
                <c:pt idx="2">
                  <c:v>4.0736145574855245</c:v>
                </c:pt>
                <c:pt idx="3">
                  <c:v>4.7146401985111659</c:v>
                </c:pt>
                <c:pt idx="4">
                  <c:v>6.6377171215880892</c:v>
                </c:pt>
                <c:pt idx="5">
                  <c:v>7.9197684036393712</c:v>
                </c:pt>
                <c:pt idx="6">
                  <c:v>11.302729528535979</c:v>
                </c:pt>
                <c:pt idx="7">
                  <c:v>11.943755169561621</c:v>
                </c:pt>
                <c:pt idx="8">
                  <c:v>12.584780810587262</c:v>
                </c:pt>
                <c:pt idx="9">
                  <c:v>13.660049627791564</c:v>
                </c:pt>
                <c:pt idx="10">
                  <c:v>15.967741935483872</c:v>
                </c:pt>
                <c:pt idx="11">
                  <c:v>17.63440860215054</c:v>
                </c:pt>
                <c:pt idx="12">
                  <c:v>17.63440860215054</c:v>
                </c:pt>
                <c:pt idx="13">
                  <c:v>19.301075268817204</c:v>
                </c:pt>
                <c:pt idx="14">
                  <c:v>20.376344086021504</c:v>
                </c:pt>
                <c:pt idx="15">
                  <c:v>22.092638544251447</c:v>
                </c:pt>
                <c:pt idx="16">
                  <c:v>23.808933002481393</c:v>
                </c:pt>
                <c:pt idx="17">
                  <c:v>27.783291976840363</c:v>
                </c:pt>
                <c:pt idx="18">
                  <c:v>30.525227460711335</c:v>
                </c:pt>
                <c:pt idx="19">
                  <c:v>36.215880893300245</c:v>
                </c:pt>
                <c:pt idx="20">
                  <c:v>36.215880893300245</c:v>
                </c:pt>
                <c:pt idx="21">
                  <c:v>38.957816377171213</c:v>
                </c:pt>
                <c:pt idx="22">
                  <c:v>40.033085194375516</c:v>
                </c:pt>
                <c:pt idx="23">
                  <c:v>44.007444168734487</c:v>
                </c:pt>
                <c:pt idx="24">
                  <c:v>45.674110835401159</c:v>
                </c:pt>
                <c:pt idx="25">
                  <c:v>47.824648469809766</c:v>
                </c:pt>
                <c:pt idx="26">
                  <c:v>47.824648469809766</c:v>
                </c:pt>
                <c:pt idx="27">
                  <c:v>51.207609594706362</c:v>
                </c:pt>
                <c:pt idx="28">
                  <c:v>52.923904052936308</c:v>
                </c:pt>
                <c:pt idx="29">
                  <c:v>52.923904052936308</c:v>
                </c:pt>
                <c:pt idx="30">
                  <c:v>55.872622001654257</c:v>
                </c:pt>
                <c:pt idx="31">
                  <c:v>59.462365591397848</c:v>
                </c:pt>
                <c:pt idx="32">
                  <c:v>61.178660049627787</c:v>
                </c:pt>
                <c:pt idx="33">
                  <c:v>65.20264681555004</c:v>
                </c:pt>
                <c:pt idx="34">
                  <c:v>65.843672456575675</c:v>
                </c:pt>
                <c:pt idx="35">
                  <c:v>68.151364764267981</c:v>
                </c:pt>
                <c:pt idx="36">
                  <c:v>70.459057071960288</c:v>
                </c:pt>
                <c:pt idx="37">
                  <c:v>71.100082712985923</c:v>
                </c:pt>
                <c:pt idx="38">
                  <c:v>72.816377171215876</c:v>
                </c:pt>
                <c:pt idx="39">
                  <c:v>74.532671629445815</c:v>
                </c:pt>
                <c:pt idx="40">
                  <c:v>77.324234904880058</c:v>
                </c:pt>
                <c:pt idx="41">
                  <c:v>78.990901571546729</c:v>
                </c:pt>
                <c:pt idx="42">
                  <c:v>81.141439205955336</c:v>
                </c:pt>
                <c:pt idx="43">
                  <c:v>81.782464846980972</c:v>
                </c:pt>
                <c:pt idx="44">
                  <c:v>81.782464846980972</c:v>
                </c:pt>
                <c:pt idx="45">
                  <c:v>82.423490488006607</c:v>
                </c:pt>
                <c:pt idx="46">
                  <c:v>82.423490488006607</c:v>
                </c:pt>
                <c:pt idx="47">
                  <c:v>83.064516129032242</c:v>
                </c:pt>
                <c:pt idx="48">
                  <c:v>83.064516129032242</c:v>
                </c:pt>
                <c:pt idx="49">
                  <c:v>83.064516129032242</c:v>
                </c:pt>
                <c:pt idx="50">
                  <c:v>85.215053763440849</c:v>
                </c:pt>
                <c:pt idx="51">
                  <c:v>85.215053763440849</c:v>
                </c:pt>
                <c:pt idx="52">
                  <c:v>86.49710504549212</c:v>
                </c:pt>
                <c:pt idx="53">
                  <c:v>88.213399503722073</c:v>
                </c:pt>
                <c:pt idx="54">
                  <c:v>89.929693961952012</c:v>
                </c:pt>
                <c:pt idx="55">
                  <c:v>91.004962779156301</c:v>
                </c:pt>
                <c:pt idx="56">
                  <c:v>91.004962779156301</c:v>
                </c:pt>
                <c:pt idx="57">
                  <c:v>92.080231596360605</c:v>
                </c:pt>
                <c:pt idx="58">
                  <c:v>92.72125723738624</c:v>
                </c:pt>
                <c:pt idx="59">
                  <c:v>92.72125723738624</c:v>
                </c:pt>
                <c:pt idx="60">
                  <c:v>93.362282878411875</c:v>
                </c:pt>
                <c:pt idx="61">
                  <c:v>94.644334160463174</c:v>
                </c:pt>
                <c:pt idx="62">
                  <c:v>96.567411083540094</c:v>
                </c:pt>
                <c:pt idx="63">
                  <c:v>97.642679900744383</c:v>
                </c:pt>
                <c:pt idx="64">
                  <c:v>98.717948717948687</c:v>
                </c:pt>
                <c:pt idx="65">
                  <c:v>98.717948717948687</c:v>
                </c:pt>
                <c:pt idx="66">
                  <c:v>99.358974358974322</c:v>
                </c:pt>
                <c:pt idx="67">
                  <c:v>99.358974358974322</c:v>
                </c:pt>
                <c:pt idx="68">
                  <c:v>99.999999999999957</c:v>
                </c:pt>
                <c:pt idx="69">
                  <c:v>99.999999999999957</c:v>
                </c:pt>
              </c:numCache>
            </c:numRef>
          </c:yVal>
          <c:smooth val="1"/>
        </c:ser>
        <c:ser>
          <c:idx val="3"/>
          <c:order val="3"/>
          <c:tx>
            <c:strRef>
              <c:f>'[Copy of experiment 1 data stats.xlsx]Sheet1'!$AY$2:$AY$3</c:f>
              <c:strCache>
                <c:ptCount val="1"/>
                <c:pt idx="0">
                  <c:v>Untrained</c:v>
                </c:pt>
              </c:strCache>
            </c:strRef>
          </c:tx>
          <c:spPr>
            <a:ln w="63500">
              <a:solidFill>
                <a:schemeClr val="bg1">
                  <a:lumMod val="65000"/>
                </a:schemeClr>
              </a:solidFill>
            </a:ln>
            <a:effectLst>
              <a:outerShdw blurRad="50800" dist="38100" dir="2700000" algn="tl" rotWithShape="0">
                <a:prstClr val="black">
                  <a:alpha val="40000"/>
                </a:prstClr>
              </a:outerShdw>
            </a:effectLst>
          </c:spPr>
          <c:marker>
            <c:symbol val="none"/>
          </c:marker>
          <c:xVal>
            <c:numRef>
              <c:f>'[Copy of experiment 1 data stats.xlsx]Sheet1'!$AR$4:$AR$73</c:f>
              <c:numCache>
                <c:formatCode>General</c:formatCode>
                <c:ptCount val="70"/>
                <c:pt idx="0">
                  <c:v>100</c:v>
                </c:pt>
                <c:pt idx="1">
                  <c:v>200</c:v>
                </c:pt>
                <c:pt idx="2">
                  <c:v>300</c:v>
                </c:pt>
                <c:pt idx="3">
                  <c:v>400</c:v>
                </c:pt>
                <c:pt idx="4">
                  <c:v>500</c:v>
                </c:pt>
                <c:pt idx="5">
                  <c:v>600</c:v>
                </c:pt>
                <c:pt idx="6">
                  <c:v>700</c:v>
                </c:pt>
                <c:pt idx="7">
                  <c:v>800</c:v>
                </c:pt>
                <c:pt idx="8">
                  <c:v>900</c:v>
                </c:pt>
                <c:pt idx="9">
                  <c:v>1000</c:v>
                </c:pt>
                <c:pt idx="10">
                  <c:v>1100</c:v>
                </c:pt>
                <c:pt idx="11">
                  <c:v>1200</c:v>
                </c:pt>
                <c:pt idx="12">
                  <c:v>1300</c:v>
                </c:pt>
                <c:pt idx="13">
                  <c:v>1400</c:v>
                </c:pt>
                <c:pt idx="14">
                  <c:v>1500</c:v>
                </c:pt>
                <c:pt idx="15">
                  <c:v>1600</c:v>
                </c:pt>
                <c:pt idx="16">
                  <c:v>1700</c:v>
                </c:pt>
                <c:pt idx="17">
                  <c:v>1800</c:v>
                </c:pt>
                <c:pt idx="18">
                  <c:v>1900</c:v>
                </c:pt>
                <c:pt idx="19">
                  <c:v>2000</c:v>
                </c:pt>
                <c:pt idx="20">
                  <c:v>2100</c:v>
                </c:pt>
                <c:pt idx="21">
                  <c:v>2200</c:v>
                </c:pt>
                <c:pt idx="22">
                  <c:v>2300</c:v>
                </c:pt>
                <c:pt idx="23">
                  <c:v>2400</c:v>
                </c:pt>
                <c:pt idx="24">
                  <c:v>2500</c:v>
                </c:pt>
                <c:pt idx="25">
                  <c:v>2600</c:v>
                </c:pt>
                <c:pt idx="26">
                  <c:v>2700</c:v>
                </c:pt>
                <c:pt idx="27">
                  <c:v>2800</c:v>
                </c:pt>
                <c:pt idx="28">
                  <c:v>2900</c:v>
                </c:pt>
                <c:pt idx="29">
                  <c:v>3000</c:v>
                </c:pt>
                <c:pt idx="30">
                  <c:v>3100</c:v>
                </c:pt>
                <c:pt idx="31">
                  <c:v>3200</c:v>
                </c:pt>
                <c:pt idx="32">
                  <c:v>3300</c:v>
                </c:pt>
                <c:pt idx="33">
                  <c:v>3400</c:v>
                </c:pt>
                <c:pt idx="34">
                  <c:v>3500</c:v>
                </c:pt>
                <c:pt idx="35">
                  <c:v>3600</c:v>
                </c:pt>
                <c:pt idx="36">
                  <c:v>3700</c:v>
                </c:pt>
                <c:pt idx="37">
                  <c:v>3800</c:v>
                </c:pt>
                <c:pt idx="38">
                  <c:v>3900</c:v>
                </c:pt>
                <c:pt idx="39">
                  <c:v>4000</c:v>
                </c:pt>
                <c:pt idx="40">
                  <c:v>4100</c:v>
                </c:pt>
                <c:pt idx="41">
                  <c:v>4200</c:v>
                </c:pt>
                <c:pt idx="42">
                  <c:v>4300</c:v>
                </c:pt>
                <c:pt idx="43">
                  <c:v>4400</c:v>
                </c:pt>
                <c:pt idx="44">
                  <c:v>4500</c:v>
                </c:pt>
                <c:pt idx="45">
                  <c:v>4600</c:v>
                </c:pt>
                <c:pt idx="46">
                  <c:v>4700</c:v>
                </c:pt>
                <c:pt idx="47">
                  <c:v>4800</c:v>
                </c:pt>
                <c:pt idx="48">
                  <c:v>4900</c:v>
                </c:pt>
                <c:pt idx="49">
                  <c:v>5000</c:v>
                </c:pt>
                <c:pt idx="50">
                  <c:v>5100</c:v>
                </c:pt>
                <c:pt idx="51">
                  <c:v>5200</c:v>
                </c:pt>
                <c:pt idx="52">
                  <c:v>5300</c:v>
                </c:pt>
                <c:pt idx="53">
                  <c:v>5400</c:v>
                </c:pt>
                <c:pt idx="54">
                  <c:v>5500</c:v>
                </c:pt>
                <c:pt idx="55">
                  <c:v>5600</c:v>
                </c:pt>
                <c:pt idx="56">
                  <c:v>5700</c:v>
                </c:pt>
                <c:pt idx="57">
                  <c:v>5800</c:v>
                </c:pt>
                <c:pt idx="58">
                  <c:v>5900</c:v>
                </c:pt>
                <c:pt idx="59">
                  <c:v>6000</c:v>
                </c:pt>
                <c:pt idx="60">
                  <c:v>6100</c:v>
                </c:pt>
                <c:pt idx="61">
                  <c:v>6200</c:v>
                </c:pt>
                <c:pt idx="62">
                  <c:v>6300</c:v>
                </c:pt>
                <c:pt idx="63">
                  <c:v>6400</c:v>
                </c:pt>
                <c:pt idx="64">
                  <c:v>6500</c:v>
                </c:pt>
                <c:pt idx="65">
                  <c:v>6600</c:v>
                </c:pt>
                <c:pt idx="66">
                  <c:v>6700</c:v>
                </c:pt>
                <c:pt idx="67">
                  <c:v>6800</c:v>
                </c:pt>
                <c:pt idx="68">
                  <c:v>6900</c:v>
                </c:pt>
                <c:pt idx="69">
                  <c:v>7000</c:v>
                </c:pt>
              </c:numCache>
            </c:numRef>
          </c:xVal>
          <c:yVal>
            <c:numRef>
              <c:f>'[Copy of experiment 1 data stats.xlsx]Sheet1'!$AY$4:$AY$73</c:f>
              <c:numCache>
                <c:formatCode>General</c:formatCode>
                <c:ptCount val="70"/>
                <c:pt idx="0">
                  <c:v>3</c:v>
                </c:pt>
                <c:pt idx="1">
                  <c:v>9.8764568764568761</c:v>
                </c:pt>
                <c:pt idx="2">
                  <c:v>17.16083916083916</c:v>
                </c:pt>
                <c:pt idx="3">
                  <c:v>27.475524475524473</c:v>
                </c:pt>
                <c:pt idx="4">
                  <c:v>33.944055944055947</c:v>
                </c:pt>
                <c:pt idx="5">
                  <c:v>41.228438228438229</c:v>
                </c:pt>
                <c:pt idx="6">
                  <c:v>41.228438228438229</c:v>
                </c:pt>
                <c:pt idx="7">
                  <c:v>45.074592074592076</c:v>
                </c:pt>
                <c:pt idx="8">
                  <c:v>48.920745920745922</c:v>
                </c:pt>
                <c:pt idx="9">
                  <c:v>52.358974358974365</c:v>
                </c:pt>
                <c:pt idx="10">
                  <c:v>52.358974358974365</c:v>
                </c:pt>
                <c:pt idx="11">
                  <c:v>58.128205128205124</c:v>
                </c:pt>
                <c:pt idx="12">
                  <c:v>58.128205128205124</c:v>
                </c:pt>
                <c:pt idx="13">
                  <c:v>58.128205128205124</c:v>
                </c:pt>
                <c:pt idx="14">
                  <c:v>64.596736596736591</c:v>
                </c:pt>
                <c:pt idx="15">
                  <c:v>66.111888111888106</c:v>
                </c:pt>
                <c:pt idx="16">
                  <c:v>66.111888111888106</c:v>
                </c:pt>
                <c:pt idx="17">
                  <c:v>69.95804195804196</c:v>
                </c:pt>
                <c:pt idx="18">
                  <c:v>71.88111888111888</c:v>
                </c:pt>
                <c:pt idx="19">
                  <c:v>71.88111888111888</c:v>
                </c:pt>
                <c:pt idx="20">
                  <c:v>71.88111888111888</c:v>
                </c:pt>
                <c:pt idx="21">
                  <c:v>71.88111888111888</c:v>
                </c:pt>
                <c:pt idx="22">
                  <c:v>71.88111888111888</c:v>
                </c:pt>
                <c:pt idx="23">
                  <c:v>75.319347319347315</c:v>
                </c:pt>
                <c:pt idx="24">
                  <c:v>77.242424242424235</c:v>
                </c:pt>
                <c:pt idx="25">
                  <c:v>77.242424242424235</c:v>
                </c:pt>
                <c:pt idx="26">
                  <c:v>77.242424242424235</c:v>
                </c:pt>
                <c:pt idx="27">
                  <c:v>77.242424242424235</c:v>
                </c:pt>
                <c:pt idx="28">
                  <c:v>77.242424242424235</c:v>
                </c:pt>
                <c:pt idx="29">
                  <c:v>77.242424242424235</c:v>
                </c:pt>
                <c:pt idx="30">
                  <c:v>78.757575757575751</c:v>
                </c:pt>
                <c:pt idx="31">
                  <c:v>80.272727272727266</c:v>
                </c:pt>
                <c:pt idx="32">
                  <c:v>80.272727272727266</c:v>
                </c:pt>
                <c:pt idx="33">
                  <c:v>80.272727272727266</c:v>
                </c:pt>
                <c:pt idx="34">
                  <c:v>81.787878787878782</c:v>
                </c:pt>
                <c:pt idx="35">
                  <c:v>83.303030303030283</c:v>
                </c:pt>
                <c:pt idx="36">
                  <c:v>83.303030303030283</c:v>
                </c:pt>
                <c:pt idx="37">
                  <c:v>84.818181818181813</c:v>
                </c:pt>
                <c:pt idx="38">
                  <c:v>86.333333333333314</c:v>
                </c:pt>
                <c:pt idx="39">
                  <c:v>89.363636363636346</c:v>
                </c:pt>
                <c:pt idx="40">
                  <c:v>92.393939393939377</c:v>
                </c:pt>
                <c:pt idx="41">
                  <c:v>93.909090909090907</c:v>
                </c:pt>
                <c:pt idx="42">
                  <c:v>93.909090909090907</c:v>
                </c:pt>
                <c:pt idx="43">
                  <c:v>93.909090909090907</c:v>
                </c:pt>
                <c:pt idx="44">
                  <c:v>93.909090909090907</c:v>
                </c:pt>
                <c:pt idx="45">
                  <c:v>93.909090909090907</c:v>
                </c:pt>
                <c:pt idx="46">
                  <c:v>93.909090909090907</c:v>
                </c:pt>
                <c:pt idx="47">
                  <c:v>93.909090909090907</c:v>
                </c:pt>
                <c:pt idx="48">
                  <c:v>93.909090909090907</c:v>
                </c:pt>
                <c:pt idx="49">
                  <c:v>93.909090909090907</c:v>
                </c:pt>
                <c:pt idx="50">
                  <c:v>93.909090909090907</c:v>
                </c:pt>
                <c:pt idx="51">
                  <c:v>93.909090909090907</c:v>
                </c:pt>
                <c:pt idx="52">
                  <c:v>93.909090909090907</c:v>
                </c:pt>
                <c:pt idx="53">
                  <c:v>93.909090909090907</c:v>
                </c:pt>
                <c:pt idx="54">
                  <c:v>93.909090909090907</c:v>
                </c:pt>
                <c:pt idx="55">
                  <c:v>93.909090909090907</c:v>
                </c:pt>
                <c:pt idx="56">
                  <c:v>93.909090909090907</c:v>
                </c:pt>
                <c:pt idx="57">
                  <c:v>93.909090909090907</c:v>
                </c:pt>
                <c:pt idx="58">
                  <c:v>93.909090909090907</c:v>
                </c:pt>
                <c:pt idx="59">
                  <c:v>93.909090909090907</c:v>
                </c:pt>
                <c:pt idx="60">
                  <c:v>93.909090909090907</c:v>
                </c:pt>
                <c:pt idx="61">
                  <c:v>93.909090909090907</c:v>
                </c:pt>
                <c:pt idx="62">
                  <c:v>93.909090909090907</c:v>
                </c:pt>
                <c:pt idx="63">
                  <c:v>93.909090909090907</c:v>
                </c:pt>
                <c:pt idx="64">
                  <c:v>93.909090909090907</c:v>
                </c:pt>
                <c:pt idx="65">
                  <c:v>93.909090909090907</c:v>
                </c:pt>
                <c:pt idx="66">
                  <c:v>93.909090909090907</c:v>
                </c:pt>
                <c:pt idx="67">
                  <c:v>93.909090909090907</c:v>
                </c:pt>
                <c:pt idx="68">
                  <c:v>93.909090909090907</c:v>
                </c:pt>
                <c:pt idx="69">
                  <c:v>93.909090909090907</c:v>
                </c:pt>
              </c:numCache>
            </c:numRef>
          </c:yVal>
          <c:smooth val="1"/>
        </c:ser>
        <c:dLbls>
          <c:showLegendKey val="0"/>
          <c:showVal val="0"/>
          <c:showCatName val="0"/>
          <c:showSerName val="0"/>
          <c:showPercent val="0"/>
          <c:showBubbleSize val="0"/>
        </c:dLbls>
        <c:axId val="91654016"/>
        <c:axId val="91660288"/>
      </c:scatterChart>
      <c:valAx>
        <c:axId val="91654016"/>
        <c:scaling>
          <c:orientation val="minMax"/>
          <c:min val="0"/>
        </c:scaling>
        <c:delete val="0"/>
        <c:axPos val="b"/>
        <c:title>
          <c:tx>
            <c:rich>
              <a:bodyPr/>
              <a:lstStyle/>
              <a:p>
                <a:pPr>
                  <a:defRPr sz="1800"/>
                </a:pPr>
                <a:r>
                  <a:rPr lang="en-US" sz="1800" dirty="0" smtClean="0">
                    <a:latin typeface="Arial" panose="020B0604020202020204" pitchFamily="34" charset="0"/>
                    <a:cs typeface="Arial" panose="020B0604020202020204" pitchFamily="34" charset="0"/>
                  </a:rPr>
                  <a:t>Axon Profile Length </a:t>
                </a:r>
                <a:r>
                  <a:rPr lang="en-US" sz="1800" dirty="0">
                    <a:latin typeface="Arial" panose="020B0604020202020204" pitchFamily="34" charset="0"/>
                    <a:cs typeface="Arial" panose="020B0604020202020204" pitchFamily="34" charset="0"/>
                  </a:rPr>
                  <a:t>(</a:t>
                </a:r>
                <a:r>
                  <a:rPr lang="el-GR" sz="1800" dirty="0">
                    <a:latin typeface="Arial" panose="020B0604020202020204" pitchFamily="34" charset="0"/>
                    <a:cs typeface="Arial" panose="020B0604020202020204" pitchFamily="34" charset="0"/>
                  </a:rPr>
                  <a:t>μ</a:t>
                </a:r>
                <a:r>
                  <a:rPr lang="en-US" sz="1800" dirty="0">
                    <a:latin typeface="Arial" panose="020B0604020202020204" pitchFamily="34" charset="0"/>
                    <a:cs typeface="Arial" panose="020B0604020202020204" pitchFamily="34" charset="0"/>
                  </a:rPr>
                  <a:t>m)</a:t>
                </a:r>
              </a:p>
            </c:rich>
          </c:tx>
          <c:layout/>
          <c:overlay val="0"/>
        </c:title>
        <c:numFmt formatCode="General" sourceLinked="1"/>
        <c:majorTickMark val="out"/>
        <c:minorTickMark val="none"/>
        <c:tickLblPos val="nextTo"/>
        <c:spPr>
          <a:ln w="25400">
            <a:solidFill>
              <a:schemeClr val="tx1"/>
            </a:solidFill>
          </a:ln>
        </c:spPr>
        <c:txPr>
          <a:bodyPr/>
          <a:lstStyle/>
          <a:p>
            <a:pPr>
              <a:defRPr sz="1200">
                <a:latin typeface="Arial" panose="020B0604020202020204" pitchFamily="34" charset="0"/>
                <a:cs typeface="Arial" panose="020B0604020202020204" pitchFamily="34" charset="0"/>
              </a:defRPr>
            </a:pPr>
            <a:endParaRPr lang="en-US"/>
          </a:p>
        </c:txPr>
        <c:crossAx val="91660288"/>
        <c:crosses val="autoZero"/>
        <c:crossBetween val="midCat"/>
      </c:valAx>
      <c:valAx>
        <c:axId val="91660288"/>
        <c:scaling>
          <c:orientation val="minMax"/>
          <c:max val="100"/>
          <c:min val="0"/>
        </c:scaling>
        <c:delete val="0"/>
        <c:axPos val="l"/>
        <c:title>
          <c:tx>
            <c:rich>
              <a:bodyPr/>
              <a:lstStyle/>
              <a:p>
                <a:pPr>
                  <a:defRPr sz="1800">
                    <a:latin typeface="Arial" panose="020B0604020202020204" pitchFamily="34" charset="0"/>
                    <a:cs typeface="Arial" panose="020B0604020202020204" pitchFamily="34" charset="0"/>
                  </a:defRPr>
                </a:pPr>
                <a:r>
                  <a:rPr lang="en-US" sz="1800">
                    <a:latin typeface="Arial" panose="020B0604020202020204" pitchFamily="34" charset="0"/>
                    <a:cs typeface="Arial" panose="020B0604020202020204" pitchFamily="34" charset="0"/>
                  </a:rPr>
                  <a:t>Cummulative Percentage</a:t>
                </a:r>
              </a:p>
              <a:p>
                <a:pPr>
                  <a:defRPr sz="1800">
                    <a:latin typeface="Arial" panose="020B0604020202020204" pitchFamily="34" charset="0"/>
                    <a:cs typeface="Arial" panose="020B0604020202020204" pitchFamily="34" charset="0"/>
                  </a:defRPr>
                </a:pPr>
                <a:endParaRPr lang="en-US" sz="1800">
                  <a:latin typeface="Arial" panose="020B0604020202020204" pitchFamily="34" charset="0"/>
                  <a:cs typeface="Arial" panose="020B0604020202020204" pitchFamily="34" charset="0"/>
                </a:endParaRPr>
              </a:p>
            </c:rich>
          </c:tx>
          <c:layout>
            <c:manualLayout>
              <c:xMode val="edge"/>
              <c:yMode val="edge"/>
              <c:x val="2.1270560153612627E-2"/>
              <c:y val="0.103405490258851"/>
            </c:manualLayout>
          </c:layout>
          <c:overlay val="0"/>
        </c:title>
        <c:numFmt formatCode="General" sourceLinked="1"/>
        <c:majorTickMark val="out"/>
        <c:minorTickMark val="none"/>
        <c:tickLblPos val="nextTo"/>
        <c:spPr>
          <a:ln w="25400">
            <a:solidFill>
              <a:schemeClr val="tx1"/>
            </a:solidFill>
          </a:ln>
        </c:spPr>
        <c:txPr>
          <a:bodyPr/>
          <a:lstStyle/>
          <a:p>
            <a:pPr>
              <a:defRPr sz="1200">
                <a:latin typeface="Arial" panose="020B0604020202020204" pitchFamily="34" charset="0"/>
                <a:cs typeface="Arial" panose="020B0604020202020204" pitchFamily="34" charset="0"/>
              </a:defRPr>
            </a:pPr>
            <a:endParaRPr lang="en-US"/>
          </a:p>
        </c:txPr>
        <c:crossAx val="91654016"/>
        <c:crosses val="autoZero"/>
        <c:crossBetween val="midCat"/>
      </c:valAx>
    </c:plotArea>
    <c:legend>
      <c:legendPos val="r"/>
      <c:layout>
        <c:manualLayout>
          <c:xMode val="edge"/>
          <c:yMode val="edge"/>
          <c:x val="0.14587989653389144"/>
          <c:y val="3.5817845104387354E-2"/>
          <c:w val="0.18691698841728024"/>
          <c:h val="0.21693273112434547"/>
        </c:manualLayout>
      </c:layout>
      <c:overlay val="0"/>
      <c:txPr>
        <a:bodyPr/>
        <a:lstStyle/>
        <a:p>
          <a:pPr>
            <a:defRPr sz="1200">
              <a:latin typeface="Arial" panose="020B0604020202020204" pitchFamily="34" charset="0"/>
              <a:cs typeface="Arial" panose="020B0604020202020204" pitchFamily="34" charset="0"/>
            </a:defRPr>
          </a:pPr>
          <a:endParaRPr lang="en-US"/>
        </a:p>
      </c:txPr>
    </c:legend>
    <c:plotVisOnly val="1"/>
    <c:dispBlanksAs val="gap"/>
    <c:showDLblsOverMax val="0"/>
  </c:chart>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1"/>
    </mc:Choice>
    <mc:Fallback>
      <c:style val="31"/>
    </mc:Fallback>
  </mc:AlternateContent>
  <c:clrMapOvr bg1="lt1" tx1="dk1" bg2="lt2" tx2="dk2" accent1="accent1" accent2="accent2" accent3="accent3" accent4="accent4" accent5="accent5" accent6="accent6" hlink="hlink" folHlink="folHlink"/>
  <c:chart>
    <c:title>
      <c:tx>
        <c:rich>
          <a:bodyPr/>
          <a:lstStyle/>
          <a:p>
            <a:pPr>
              <a:defRPr/>
            </a:pPr>
            <a:r>
              <a:rPr lang="en-US"/>
              <a:t>Medians</a:t>
            </a:r>
          </a:p>
        </c:rich>
      </c:tx>
      <c:layout>
        <c:manualLayout>
          <c:xMode val="edge"/>
          <c:yMode val="edge"/>
          <c:x val="0.26584507479002645"/>
          <c:y val="0.18278041539953266"/>
        </c:manualLayout>
      </c:layout>
      <c:overlay val="0"/>
    </c:title>
    <c:autoTitleDeleted val="0"/>
    <c:plotArea>
      <c:layout>
        <c:manualLayout>
          <c:layoutTarget val="inner"/>
          <c:xMode val="edge"/>
          <c:yMode val="edge"/>
          <c:x val="0.19865477913918533"/>
          <c:y val="0.25256766435959971"/>
          <c:w val="0.74073913396201119"/>
          <c:h val="0.70198879955765503"/>
        </c:manualLayout>
      </c:layout>
      <c:barChart>
        <c:barDir val="col"/>
        <c:grouping val="clustered"/>
        <c:varyColors val="0"/>
        <c:ser>
          <c:idx val="0"/>
          <c:order val="0"/>
          <c:tx>
            <c:strRef>
              <c:f>'[Copy of experiment 1 data stats.xlsx]Sheet1'!$B$109:$E$109</c:f>
              <c:strCache>
                <c:ptCount val="1"/>
                <c:pt idx="0">
                  <c:v>Untrained O stim E Stim TT</c:v>
                </c:pt>
              </c:strCache>
            </c:strRef>
          </c:tx>
          <c:spPr>
            <a:ln>
              <a:solidFill>
                <a:schemeClr val="tx1"/>
              </a:solidFill>
            </a:ln>
          </c:spPr>
          <c:invertIfNegative val="0"/>
          <c:dPt>
            <c:idx val="0"/>
            <c:invertIfNegative val="0"/>
            <c:bubble3D val="0"/>
            <c:spPr>
              <a:gradFill flip="none" rotWithShape="1">
                <a:gsLst>
                  <a:gs pos="0">
                    <a:schemeClr val="bg1">
                      <a:lumMod val="50000"/>
                    </a:schemeClr>
                  </a:gs>
                  <a:gs pos="50000">
                    <a:schemeClr val="bg1">
                      <a:lumMod val="75000"/>
                    </a:schemeClr>
                  </a:gs>
                  <a:gs pos="100000">
                    <a:schemeClr val="bg1">
                      <a:lumMod val="50000"/>
                    </a:schemeClr>
                  </a:gs>
                </a:gsLst>
                <a:lin ang="0" scaled="1"/>
                <a:tileRect/>
              </a:gradFill>
              <a:ln>
                <a:solidFill>
                  <a:schemeClr val="tx1"/>
                </a:solidFill>
              </a:ln>
            </c:spPr>
          </c:dPt>
          <c:dPt>
            <c:idx val="2"/>
            <c:invertIfNegative val="0"/>
            <c:bubble3D val="0"/>
            <c:spPr>
              <a:gradFill>
                <a:gsLst>
                  <a:gs pos="0">
                    <a:srgbClr val="FF0000"/>
                  </a:gs>
                  <a:gs pos="50000">
                    <a:srgbClr val="F96767"/>
                  </a:gs>
                  <a:gs pos="100000">
                    <a:srgbClr val="FF0000"/>
                  </a:gs>
                </a:gsLst>
                <a:lin ang="0" scaled="1"/>
              </a:gradFill>
              <a:ln>
                <a:solidFill>
                  <a:schemeClr val="tx1"/>
                </a:solidFill>
              </a:ln>
            </c:spPr>
          </c:dPt>
          <c:dPt>
            <c:idx val="3"/>
            <c:invertIfNegative val="0"/>
            <c:bubble3D val="0"/>
            <c:spPr>
              <a:gradFill>
                <a:gsLst>
                  <a:gs pos="0">
                    <a:schemeClr val="accent4">
                      <a:lumMod val="75000"/>
                    </a:schemeClr>
                  </a:gs>
                  <a:gs pos="50000">
                    <a:schemeClr val="accent4">
                      <a:lumMod val="60000"/>
                      <a:lumOff val="40000"/>
                    </a:schemeClr>
                  </a:gs>
                  <a:gs pos="100000">
                    <a:schemeClr val="accent4">
                      <a:lumMod val="75000"/>
                    </a:schemeClr>
                  </a:gs>
                </a:gsLst>
                <a:lin ang="0" scaled="1"/>
              </a:gradFill>
              <a:ln>
                <a:solidFill>
                  <a:schemeClr val="tx1"/>
                </a:solidFill>
              </a:ln>
            </c:spPr>
          </c:dPt>
          <c:errBars>
            <c:errBarType val="plus"/>
            <c:errValType val="cust"/>
            <c:noEndCap val="0"/>
            <c:plus>
              <c:numRef>
                <c:f>'[Copy of experiment 1 data stats.xlsx]Sheet1'!$B$111:$E$111</c:f>
                <c:numCache>
                  <c:formatCode>General</c:formatCode>
                  <c:ptCount val="4"/>
                  <c:pt idx="0">
                    <c:v>98.840499999999068</c:v>
                  </c:pt>
                  <c:pt idx="1">
                    <c:v>62.272412773992095</c:v>
                  </c:pt>
                  <c:pt idx="2">
                    <c:v>135.18591275595244</c:v>
                  </c:pt>
                  <c:pt idx="3">
                    <c:v>331.12499996644283</c:v>
                  </c:pt>
                </c:numCache>
              </c:numRef>
            </c:plus>
            <c:minus>
              <c:numLit>
                <c:formatCode>General</c:formatCode>
                <c:ptCount val="1"/>
                <c:pt idx="0">
                  <c:v>1</c:v>
                </c:pt>
              </c:numLit>
            </c:minus>
            <c:spPr>
              <a:ln w="19050"/>
            </c:spPr>
          </c:errBars>
          <c:val>
            <c:numRef>
              <c:f>'[Copy of experiment 1 data stats.xlsx]Sheet1'!$B$110:$E$110</c:f>
              <c:numCache>
                <c:formatCode>General</c:formatCode>
                <c:ptCount val="4"/>
                <c:pt idx="0">
                  <c:v>864.71350000000007</c:v>
                </c:pt>
                <c:pt idx="1">
                  <c:v>1684.2241666666669</c:v>
                </c:pt>
                <c:pt idx="2">
                  <c:v>1968.7246</c:v>
                </c:pt>
                <c:pt idx="3">
                  <c:v>2902.2596666666668</c:v>
                </c:pt>
              </c:numCache>
            </c:numRef>
          </c:val>
        </c:ser>
        <c:dLbls>
          <c:showLegendKey val="0"/>
          <c:showVal val="0"/>
          <c:showCatName val="0"/>
          <c:showSerName val="0"/>
          <c:showPercent val="0"/>
          <c:showBubbleSize val="0"/>
        </c:dLbls>
        <c:gapWidth val="150"/>
        <c:axId val="6599040"/>
        <c:axId val="6600576"/>
      </c:barChart>
      <c:catAx>
        <c:axId val="6599040"/>
        <c:scaling>
          <c:orientation val="minMax"/>
        </c:scaling>
        <c:delete val="0"/>
        <c:axPos val="b"/>
        <c:numFmt formatCode="General" sourceLinked="1"/>
        <c:majorTickMark val="out"/>
        <c:minorTickMark val="none"/>
        <c:tickLblPos val="none"/>
        <c:spPr>
          <a:ln w="25400">
            <a:solidFill>
              <a:schemeClr val="tx1"/>
            </a:solidFill>
          </a:ln>
        </c:spPr>
        <c:crossAx val="6600576"/>
        <c:crosses val="autoZero"/>
        <c:auto val="1"/>
        <c:lblAlgn val="ctr"/>
        <c:lblOffset val="100"/>
        <c:noMultiLvlLbl val="0"/>
      </c:catAx>
      <c:valAx>
        <c:axId val="6600576"/>
        <c:scaling>
          <c:orientation val="minMax"/>
        </c:scaling>
        <c:delete val="0"/>
        <c:axPos val="l"/>
        <c:numFmt formatCode="General" sourceLinked="1"/>
        <c:majorTickMark val="out"/>
        <c:minorTickMark val="none"/>
        <c:tickLblPos val="nextTo"/>
        <c:spPr>
          <a:ln w="25400">
            <a:solidFill>
              <a:schemeClr val="tx1"/>
            </a:solidFill>
          </a:ln>
        </c:spPr>
        <c:txPr>
          <a:bodyPr/>
          <a:lstStyle/>
          <a:p>
            <a:pPr>
              <a:defRPr sz="1200">
                <a:latin typeface="Arial" panose="020B0604020202020204" pitchFamily="34" charset="0"/>
                <a:cs typeface="Arial" panose="020B0604020202020204" pitchFamily="34" charset="0"/>
              </a:defRPr>
            </a:pPr>
            <a:endParaRPr lang="en-US"/>
          </a:p>
        </c:txPr>
        <c:crossAx val="6599040"/>
        <c:crosses val="autoZero"/>
        <c:crossBetween val="between"/>
      </c:valAx>
      <c:spPr>
        <a:noFill/>
      </c:spPr>
    </c:plotArea>
    <c:plotVisOnly val="1"/>
    <c:dispBlanksAs val="gap"/>
    <c:showDLblsOverMax val="0"/>
  </c:chart>
  <c:spPr>
    <a:noFill/>
    <a:ln>
      <a:noFill/>
    </a:ln>
  </c:sp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8695344562313623"/>
          <c:y val="4.835754828473425E-2"/>
          <c:w val="0.77054847623619571"/>
          <c:h val="0.72446663860725036"/>
        </c:manualLayout>
      </c:layout>
      <c:barChart>
        <c:barDir val="col"/>
        <c:grouping val="clustered"/>
        <c:varyColors val="0"/>
        <c:ser>
          <c:idx val="0"/>
          <c:order val="0"/>
          <c:tx>
            <c:v>Electrical Treatment</c:v>
          </c:tx>
          <c:spPr>
            <a:gradFill flip="none" rotWithShape="1">
              <a:gsLst>
                <a:gs pos="0">
                  <a:srgbClr val="FF0000"/>
                </a:gs>
                <a:gs pos="50000">
                  <a:srgbClr val="FD4D51"/>
                </a:gs>
                <a:gs pos="100000">
                  <a:srgbClr val="FF0000"/>
                </a:gs>
              </a:gsLst>
              <a:lin ang="0" scaled="1"/>
              <a:tileRect/>
            </a:gradFill>
            <a:ln>
              <a:solidFill>
                <a:schemeClr val="tx1"/>
              </a:solidFill>
            </a:ln>
          </c:spPr>
          <c:invertIfNegative val="0"/>
          <c:errBars>
            <c:errBarType val="plus"/>
            <c:errValType val="cust"/>
            <c:noEndCap val="0"/>
            <c:plus>
              <c:numRef>
                <c:f>'[Copy of Copy of experiment2 ephys data-1.xlsx]E Stim'!$S$5,'[Copy of Copy of experiment2 ephys data-1.xlsx]E Stim'!$S$8</c:f>
                <c:numCache>
                  <c:formatCode>General</c:formatCode>
                  <c:ptCount val="2"/>
                  <c:pt idx="0">
                    <c:v>3.3064092724605726E-2</c:v>
                  </c:pt>
                  <c:pt idx="1">
                    <c:v>5.5244873604378825E-2</c:v>
                  </c:pt>
                </c:numCache>
              </c:numRef>
            </c:plus>
            <c:minus>
              <c:numLit>
                <c:formatCode>General</c:formatCode>
                <c:ptCount val="1"/>
                <c:pt idx="0">
                  <c:v>1</c:v>
                </c:pt>
              </c:numLit>
            </c:minus>
            <c:spPr>
              <a:ln w="22225">
                <a:solidFill>
                  <a:schemeClr val="tx1"/>
                </a:solidFill>
              </a:ln>
            </c:spPr>
          </c:errBars>
          <c:cat>
            <c:strRef>
              <c:f>'[Copy of Copy of experiment2 ephys data-1.xlsx]E Stim'!$L$4,'[Copy of Copy of experiment2 ephys data-1.xlsx]E Stim'!$L$7</c:f>
              <c:strCache>
                <c:ptCount val="2"/>
                <c:pt idx="0">
                  <c:v>Optical</c:v>
                </c:pt>
                <c:pt idx="1">
                  <c:v>Electrical</c:v>
                </c:pt>
              </c:strCache>
            </c:strRef>
          </c:cat>
          <c:val>
            <c:numRef>
              <c:f>'[Copy of Copy of experiment2 ephys data-1.xlsx]E Stim'!$S$4,'[Copy of Copy of experiment2 ephys data-1.xlsx]E Stim'!$S$7</c:f>
              <c:numCache>
                <c:formatCode>0.00%</c:formatCode>
                <c:ptCount val="2"/>
                <c:pt idx="0">
                  <c:v>0.22102905995138622</c:v>
                </c:pt>
                <c:pt idx="1">
                  <c:v>0.3562684245970909</c:v>
                </c:pt>
              </c:numCache>
            </c:numRef>
          </c:val>
        </c:ser>
        <c:ser>
          <c:idx val="1"/>
          <c:order val="1"/>
          <c:tx>
            <c:v>Optical Treatment</c:v>
          </c:tx>
          <c:spPr>
            <a:gradFill>
              <a:gsLst>
                <a:gs pos="0">
                  <a:srgbClr val="00B0F0"/>
                </a:gs>
                <a:gs pos="50000">
                  <a:schemeClr val="accent5">
                    <a:lumMod val="40000"/>
                    <a:lumOff val="60000"/>
                  </a:schemeClr>
                </a:gs>
                <a:gs pos="100000">
                  <a:srgbClr val="00B0F0"/>
                </a:gs>
              </a:gsLst>
              <a:lin ang="0" scaled="1"/>
            </a:gradFill>
            <a:ln>
              <a:solidFill>
                <a:schemeClr val="tx1"/>
              </a:solidFill>
            </a:ln>
          </c:spPr>
          <c:invertIfNegative val="0"/>
          <c:errBars>
            <c:errBarType val="plus"/>
            <c:errValType val="cust"/>
            <c:noEndCap val="0"/>
            <c:plus>
              <c:numRef>
                <c:f>'[Copy of Copy of experiment2 ephys data-1.xlsx]O Stim'!$T$5,'[Copy of Copy of experiment2 ephys data-1.xlsx]O Stim'!$T$8</c:f>
                <c:numCache>
                  <c:formatCode>General</c:formatCode>
                  <c:ptCount val="2"/>
                  <c:pt idx="0">
                    <c:v>0.1502666849754217</c:v>
                  </c:pt>
                  <c:pt idx="1">
                    <c:v>0.10610449535192273</c:v>
                  </c:pt>
                </c:numCache>
              </c:numRef>
            </c:plus>
            <c:minus>
              <c:numLit>
                <c:formatCode>General</c:formatCode>
                <c:ptCount val="1"/>
                <c:pt idx="0">
                  <c:v>1</c:v>
                </c:pt>
              </c:numLit>
            </c:minus>
            <c:spPr>
              <a:ln w="22225"/>
            </c:spPr>
          </c:errBars>
          <c:val>
            <c:numRef>
              <c:f>'[Copy of Copy of experiment2 ephys data-1.xlsx]O Stim'!$T$4,'[Copy of Copy of experiment2 ephys data-1.xlsx]O Stim'!$T$7</c:f>
              <c:numCache>
                <c:formatCode>0.00%</c:formatCode>
                <c:ptCount val="2"/>
                <c:pt idx="0">
                  <c:v>0.63238844595947219</c:v>
                </c:pt>
                <c:pt idx="1">
                  <c:v>0.67863774453408843</c:v>
                </c:pt>
              </c:numCache>
            </c:numRef>
          </c:val>
        </c:ser>
        <c:ser>
          <c:idx val="2"/>
          <c:order val="2"/>
          <c:tx>
            <c:v>Untreated</c:v>
          </c:tx>
          <c:spPr>
            <a:gradFill>
              <a:gsLst>
                <a:gs pos="0">
                  <a:schemeClr val="bg1">
                    <a:lumMod val="50000"/>
                  </a:schemeClr>
                </a:gs>
                <a:gs pos="50000">
                  <a:schemeClr val="bg1">
                    <a:lumMod val="65000"/>
                  </a:schemeClr>
                </a:gs>
                <a:gs pos="100000">
                  <a:schemeClr val="bg1">
                    <a:lumMod val="50000"/>
                  </a:schemeClr>
                </a:gs>
              </a:gsLst>
              <a:lin ang="0" scaled="1"/>
            </a:gradFill>
            <a:ln>
              <a:solidFill>
                <a:schemeClr val="tx1"/>
              </a:solidFill>
            </a:ln>
          </c:spPr>
          <c:invertIfNegative val="0"/>
          <c:errBars>
            <c:errBarType val="plus"/>
            <c:errValType val="cust"/>
            <c:noEndCap val="0"/>
            <c:plus>
              <c:numRef>
                <c:f>'[Copy of Copy of experiment2 ephys data-1.xlsx]Untreated'!$S$6,'[Copy of Copy of experiment2 ephys data-1.xlsx]Untreated'!$S$9</c:f>
                <c:numCache>
                  <c:formatCode>General</c:formatCode>
                  <c:ptCount val="2"/>
                  <c:pt idx="0">
                    <c:v>0.13814476811078663</c:v>
                  </c:pt>
                  <c:pt idx="1">
                    <c:v>8.3468870813347473E-2</c:v>
                  </c:pt>
                </c:numCache>
              </c:numRef>
            </c:plus>
            <c:minus>
              <c:numLit>
                <c:formatCode>General</c:formatCode>
                <c:ptCount val="1"/>
                <c:pt idx="0">
                  <c:v>1</c:v>
                </c:pt>
              </c:numLit>
            </c:minus>
            <c:spPr>
              <a:ln w="22225"/>
            </c:spPr>
          </c:errBars>
          <c:val>
            <c:numRef>
              <c:f>'[Copy of Copy of experiment2 ephys data-1.xlsx]Untreated'!$S$5,'[Copy of Copy of experiment2 ephys data-1.xlsx]Untreated'!$S$8</c:f>
              <c:numCache>
                <c:formatCode>0.00%</c:formatCode>
                <c:ptCount val="2"/>
                <c:pt idx="0">
                  <c:v>0.63573161477094842</c:v>
                </c:pt>
                <c:pt idx="1">
                  <c:v>0.90213809045726157</c:v>
                </c:pt>
              </c:numCache>
            </c:numRef>
          </c:val>
        </c:ser>
        <c:dLbls>
          <c:showLegendKey val="0"/>
          <c:showVal val="0"/>
          <c:showCatName val="0"/>
          <c:showSerName val="0"/>
          <c:showPercent val="0"/>
          <c:showBubbleSize val="0"/>
        </c:dLbls>
        <c:gapWidth val="150"/>
        <c:overlap val="-8"/>
        <c:axId val="33762304"/>
        <c:axId val="33784960"/>
      </c:barChart>
      <c:catAx>
        <c:axId val="33762304"/>
        <c:scaling>
          <c:orientation val="minMax"/>
        </c:scaling>
        <c:delete val="0"/>
        <c:axPos val="b"/>
        <c:title>
          <c:tx>
            <c:rich>
              <a:bodyPr/>
              <a:lstStyle/>
              <a:p>
                <a:pPr>
                  <a:defRPr sz="1400">
                    <a:latin typeface="Arial" panose="020B0604020202020204" pitchFamily="34" charset="0"/>
                    <a:cs typeface="Arial" panose="020B0604020202020204" pitchFamily="34" charset="0"/>
                  </a:defRPr>
                </a:pPr>
                <a:r>
                  <a:rPr lang="en-US" sz="1400">
                    <a:latin typeface="Arial" panose="020B0604020202020204" pitchFamily="34" charset="0"/>
                    <a:cs typeface="Arial" panose="020B0604020202020204" pitchFamily="34" charset="0"/>
                  </a:rPr>
                  <a:t>Test</a:t>
                </a:r>
              </a:p>
            </c:rich>
          </c:tx>
          <c:layout/>
          <c:overlay val="0"/>
        </c:title>
        <c:majorTickMark val="out"/>
        <c:minorTickMark val="none"/>
        <c:tickLblPos val="nextTo"/>
        <c:spPr>
          <a:ln w="28575">
            <a:solidFill>
              <a:schemeClr val="tx1"/>
            </a:solidFill>
          </a:ln>
        </c:spPr>
        <c:txPr>
          <a:bodyPr/>
          <a:lstStyle/>
          <a:p>
            <a:pPr>
              <a:defRPr sz="1200">
                <a:latin typeface="Arial" panose="020B0604020202020204" pitchFamily="34" charset="0"/>
                <a:cs typeface="Arial" panose="020B0604020202020204" pitchFamily="34" charset="0"/>
              </a:defRPr>
            </a:pPr>
            <a:endParaRPr lang="en-US"/>
          </a:p>
        </c:txPr>
        <c:crossAx val="33784960"/>
        <c:crosses val="autoZero"/>
        <c:auto val="1"/>
        <c:lblAlgn val="ctr"/>
        <c:lblOffset val="100"/>
        <c:noMultiLvlLbl val="0"/>
      </c:catAx>
      <c:valAx>
        <c:axId val="33784960"/>
        <c:scaling>
          <c:orientation val="minMax"/>
          <c:max val="1.1900000000000002"/>
          <c:min val="0"/>
        </c:scaling>
        <c:delete val="0"/>
        <c:axPos val="l"/>
        <c:title>
          <c:tx>
            <c:rich>
              <a:bodyPr rot="-5400000" vert="horz"/>
              <a:lstStyle/>
              <a:p>
                <a:pPr>
                  <a:defRPr sz="1400">
                    <a:latin typeface="Arial" panose="020B0604020202020204" pitchFamily="34" charset="0"/>
                    <a:cs typeface="Arial" panose="020B0604020202020204" pitchFamily="34" charset="0"/>
                  </a:defRPr>
                </a:pPr>
                <a:r>
                  <a:rPr lang="en-US" sz="1400">
                    <a:latin typeface="Arial" panose="020B0604020202020204" pitchFamily="34" charset="0"/>
                    <a:cs typeface="Arial" panose="020B0604020202020204" pitchFamily="34" charset="0"/>
                  </a:rPr>
                  <a:t>Post-Transection/Pre</a:t>
                </a:r>
              </a:p>
            </c:rich>
          </c:tx>
          <c:layout>
            <c:manualLayout>
              <c:xMode val="edge"/>
              <c:yMode val="edge"/>
              <c:x val="2.8865835082052184E-2"/>
              <c:y val="4.7613271699652654E-2"/>
            </c:manualLayout>
          </c:layout>
          <c:overlay val="0"/>
        </c:title>
        <c:numFmt formatCode="0%" sourceLinked="0"/>
        <c:majorTickMark val="out"/>
        <c:minorTickMark val="none"/>
        <c:tickLblPos val="nextTo"/>
        <c:spPr>
          <a:ln w="28575">
            <a:solidFill>
              <a:schemeClr val="tx1"/>
            </a:solidFill>
          </a:ln>
        </c:spPr>
        <c:txPr>
          <a:bodyPr/>
          <a:lstStyle/>
          <a:p>
            <a:pPr>
              <a:defRPr sz="1200">
                <a:latin typeface="Arial" panose="020B0604020202020204" pitchFamily="34" charset="0"/>
                <a:cs typeface="Arial" panose="020B0604020202020204" pitchFamily="34" charset="0"/>
              </a:defRPr>
            </a:pPr>
            <a:endParaRPr lang="en-US"/>
          </a:p>
        </c:txPr>
        <c:crossAx val="33762304"/>
        <c:crosses val="autoZero"/>
        <c:crossBetween val="between"/>
        <c:majorUnit val="0.2"/>
      </c:valAx>
    </c:plotArea>
    <c:legend>
      <c:legendPos val="r"/>
      <c:layout>
        <c:manualLayout>
          <c:xMode val="edge"/>
          <c:yMode val="edge"/>
          <c:x val="0.12129638843538233"/>
          <c:y val="4.6812729271510437E-2"/>
          <c:w val="0.43874271579773838"/>
          <c:h val="0.18725240405402527"/>
        </c:manualLayout>
      </c:layout>
      <c:overlay val="0"/>
      <c:txPr>
        <a:bodyPr/>
        <a:lstStyle/>
        <a:p>
          <a:pPr>
            <a:defRPr sz="1000">
              <a:latin typeface="Arial" panose="020B0604020202020204" pitchFamily="34" charset="0"/>
              <a:cs typeface="Arial" panose="020B0604020202020204" pitchFamily="34" charset="0"/>
            </a:defRPr>
          </a:pPr>
          <a:endParaRPr lang="en-US"/>
        </a:p>
      </c:txPr>
    </c:legend>
    <c:plotVisOnly val="1"/>
    <c:dispBlanksAs val="gap"/>
    <c:showDLblsOverMax val="0"/>
  </c:chart>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8554895680412831"/>
          <c:y val="4.7588488062818984E-2"/>
          <c:w val="0.78002646914898355"/>
          <c:h val="0.67568852912194477"/>
        </c:manualLayout>
      </c:layout>
      <c:barChart>
        <c:barDir val="col"/>
        <c:grouping val="clustered"/>
        <c:varyColors val="0"/>
        <c:ser>
          <c:idx val="0"/>
          <c:order val="0"/>
          <c:spPr>
            <a:gradFill>
              <a:gsLst>
                <a:gs pos="0">
                  <a:srgbClr val="FF0000"/>
                </a:gs>
                <a:gs pos="50000">
                  <a:srgbClr val="FD4D51"/>
                </a:gs>
                <a:gs pos="100000">
                  <a:srgbClr val="FF0000"/>
                </a:gs>
              </a:gsLst>
              <a:lin ang="0" scaled="1"/>
            </a:gradFill>
            <a:ln>
              <a:solidFill>
                <a:sysClr val="windowText" lastClr="000000"/>
              </a:solidFill>
            </a:ln>
          </c:spPr>
          <c:invertIfNegative val="0"/>
          <c:dPt>
            <c:idx val="0"/>
            <c:invertIfNegative val="0"/>
            <c:bubble3D val="0"/>
            <c:spPr>
              <a:gradFill>
                <a:gsLst>
                  <a:gs pos="0">
                    <a:schemeClr val="bg1">
                      <a:lumMod val="85000"/>
                    </a:schemeClr>
                  </a:gs>
                  <a:gs pos="50000">
                    <a:schemeClr val="bg1"/>
                  </a:gs>
                  <a:gs pos="100000">
                    <a:schemeClr val="bg1">
                      <a:lumMod val="85000"/>
                    </a:schemeClr>
                  </a:gs>
                </a:gsLst>
                <a:lin ang="0" scaled="1"/>
              </a:gradFill>
              <a:ln>
                <a:solidFill>
                  <a:sysClr val="windowText" lastClr="000000"/>
                </a:solidFill>
              </a:ln>
              <a:effectLst>
                <a:outerShdw blurRad="50800" dist="38100" dir="2700000" algn="tl" rotWithShape="0">
                  <a:prstClr val="black">
                    <a:alpha val="40000"/>
                  </a:prstClr>
                </a:outerShdw>
              </a:effectLst>
            </c:spPr>
          </c:dPt>
          <c:dPt>
            <c:idx val="1"/>
            <c:invertIfNegative val="0"/>
            <c:bubble3D val="0"/>
            <c:spPr>
              <a:gradFill>
                <a:gsLst>
                  <a:gs pos="0">
                    <a:srgbClr val="00B0F0"/>
                  </a:gs>
                  <a:gs pos="50000">
                    <a:schemeClr val="accent5">
                      <a:lumMod val="40000"/>
                      <a:lumOff val="60000"/>
                    </a:schemeClr>
                  </a:gs>
                  <a:gs pos="100000">
                    <a:srgbClr val="00B0F0"/>
                  </a:gs>
                </a:gsLst>
                <a:lin ang="0" scaled="1"/>
              </a:gradFill>
              <a:ln>
                <a:solidFill>
                  <a:sysClr val="windowText" lastClr="000000"/>
                </a:solidFill>
              </a:ln>
            </c:spPr>
          </c:dPt>
          <c:dPt>
            <c:idx val="3"/>
            <c:invertIfNegative val="0"/>
            <c:bubble3D val="0"/>
            <c:spPr>
              <a:gradFill>
                <a:gsLst>
                  <a:gs pos="0">
                    <a:schemeClr val="bg1">
                      <a:lumMod val="50000"/>
                    </a:schemeClr>
                  </a:gs>
                  <a:gs pos="50000">
                    <a:schemeClr val="bg1">
                      <a:lumMod val="75000"/>
                    </a:schemeClr>
                  </a:gs>
                  <a:gs pos="100000">
                    <a:schemeClr val="bg1">
                      <a:lumMod val="50000"/>
                    </a:schemeClr>
                  </a:gs>
                </a:gsLst>
                <a:lin ang="0" scaled="1"/>
              </a:gradFill>
              <a:ln>
                <a:solidFill>
                  <a:sysClr val="windowText" lastClr="000000"/>
                </a:solidFill>
              </a:ln>
            </c:spPr>
          </c:dPt>
          <c:errBars>
            <c:errBarType val="plus"/>
            <c:errValType val="cust"/>
            <c:noEndCap val="0"/>
            <c:plus>
              <c:numRef>
                <c:f>'[Copy of Copy of experiment2 ephys data-1.xlsx]Summary'!$U$29:$X$29</c:f>
                <c:numCache>
                  <c:formatCode>General</c:formatCode>
                  <c:ptCount val="4"/>
                  <c:pt idx="0">
                    <c:v>5.004368653114593</c:v>
                  </c:pt>
                  <c:pt idx="1">
                    <c:v>11.726381410976895</c:v>
                  </c:pt>
                  <c:pt idx="2">
                    <c:v>12.6725133093053</c:v>
                  </c:pt>
                  <c:pt idx="3">
                    <c:v>7.4223272747889339</c:v>
                  </c:pt>
                </c:numCache>
              </c:numRef>
            </c:plus>
            <c:minus>
              <c:numLit>
                <c:formatCode>General</c:formatCode>
                <c:ptCount val="1"/>
                <c:pt idx="0">
                  <c:v>1</c:v>
                </c:pt>
              </c:numLit>
            </c:minus>
            <c:spPr>
              <a:ln w="25400">
                <a:solidFill>
                  <a:schemeClr val="tx1"/>
                </a:solidFill>
              </a:ln>
            </c:spPr>
          </c:errBars>
          <c:cat>
            <c:strRef>
              <c:f>'[Copy of Copy of experiment2 ephys data-1.xlsx]Summary'!$U$8:$X$8</c:f>
              <c:strCache>
                <c:ptCount val="4"/>
                <c:pt idx="0">
                  <c:v>Intact</c:v>
                </c:pt>
                <c:pt idx="1">
                  <c:v>Optical</c:v>
                </c:pt>
                <c:pt idx="2">
                  <c:v>Electrical</c:v>
                </c:pt>
                <c:pt idx="3">
                  <c:v>Untreated</c:v>
                </c:pt>
              </c:strCache>
            </c:strRef>
          </c:cat>
          <c:val>
            <c:numRef>
              <c:f>'[Copy of Copy of experiment2 ephys data-1.xlsx]Summary'!$U$28:$X$28</c:f>
              <c:numCache>
                <c:formatCode>0.000</c:formatCode>
                <c:ptCount val="4"/>
                <c:pt idx="0">
                  <c:v>88.638269536382381</c:v>
                </c:pt>
                <c:pt idx="1">
                  <c:v>66.377345084789425</c:v>
                </c:pt>
                <c:pt idx="2">
                  <c:v>58.01295719798545</c:v>
                </c:pt>
                <c:pt idx="3">
                  <c:v>90.558503378619591</c:v>
                </c:pt>
              </c:numCache>
            </c:numRef>
          </c:val>
        </c:ser>
        <c:dLbls>
          <c:showLegendKey val="0"/>
          <c:showVal val="0"/>
          <c:showCatName val="0"/>
          <c:showSerName val="0"/>
          <c:showPercent val="0"/>
          <c:showBubbleSize val="0"/>
        </c:dLbls>
        <c:gapWidth val="150"/>
        <c:overlap val="-13"/>
        <c:axId val="33819264"/>
        <c:axId val="33821440"/>
      </c:barChart>
      <c:catAx>
        <c:axId val="33819264"/>
        <c:scaling>
          <c:orientation val="minMax"/>
        </c:scaling>
        <c:delete val="0"/>
        <c:axPos val="b"/>
        <c:title>
          <c:tx>
            <c:rich>
              <a:bodyPr/>
              <a:lstStyle/>
              <a:p>
                <a:pPr>
                  <a:defRPr/>
                </a:pPr>
                <a:r>
                  <a:rPr lang="en-US"/>
                  <a:t>Treatment</a:t>
                </a:r>
              </a:p>
            </c:rich>
          </c:tx>
          <c:layout/>
          <c:overlay val="0"/>
        </c:title>
        <c:majorTickMark val="out"/>
        <c:minorTickMark val="none"/>
        <c:tickLblPos val="nextTo"/>
        <c:spPr>
          <a:ln w="28575">
            <a:solidFill>
              <a:schemeClr val="tx1"/>
            </a:solidFill>
          </a:ln>
        </c:spPr>
        <c:crossAx val="33821440"/>
        <c:crosses val="autoZero"/>
        <c:auto val="1"/>
        <c:lblAlgn val="ctr"/>
        <c:lblOffset val="100"/>
        <c:noMultiLvlLbl val="0"/>
      </c:catAx>
      <c:valAx>
        <c:axId val="33821440"/>
        <c:scaling>
          <c:orientation val="minMax"/>
          <c:max val="100"/>
          <c:min val="0"/>
        </c:scaling>
        <c:delete val="0"/>
        <c:axPos val="l"/>
        <c:title>
          <c:tx>
            <c:rich>
              <a:bodyPr rot="-5400000" vert="horz"/>
              <a:lstStyle/>
              <a:p>
                <a:pPr>
                  <a:defRPr sz="1400"/>
                </a:pPr>
                <a:r>
                  <a:rPr lang="en-US" sz="1400" dirty="0" smtClean="0"/>
                  <a:t>Optical/Electrical </a:t>
                </a:r>
                <a:r>
                  <a:rPr lang="en-US" sz="1400" dirty="0"/>
                  <a:t>Ratio </a:t>
                </a:r>
              </a:p>
            </c:rich>
          </c:tx>
          <c:layout>
            <c:manualLayout>
              <c:xMode val="edge"/>
              <c:yMode val="edge"/>
              <c:x val="2.8695449085813431E-2"/>
              <c:y val="0"/>
            </c:manualLayout>
          </c:layout>
          <c:overlay val="0"/>
        </c:title>
        <c:numFmt formatCode="General" sourceLinked="0"/>
        <c:majorTickMark val="out"/>
        <c:minorTickMark val="none"/>
        <c:tickLblPos val="nextTo"/>
        <c:spPr>
          <a:ln w="28575">
            <a:solidFill>
              <a:schemeClr val="tx1"/>
            </a:solidFill>
          </a:ln>
        </c:spPr>
        <c:crossAx val="33819264"/>
        <c:crosses val="autoZero"/>
        <c:crossBetween val="between"/>
      </c:valAx>
      <c:spPr>
        <a:noFill/>
        <a:ln>
          <a:noFill/>
        </a:ln>
      </c:spPr>
    </c:plotArea>
    <c:plotVisOnly val="1"/>
    <c:dispBlanksAs val="gap"/>
    <c:showDLblsOverMax val="0"/>
  </c:chart>
  <c:spPr>
    <a:noFill/>
    <a:ln>
      <a:noFill/>
    </a:ln>
  </c:spPr>
  <c:txPr>
    <a:bodyPr/>
    <a:lstStyle/>
    <a:p>
      <a:pPr>
        <a:defRPr sz="1200">
          <a:latin typeface="Arial" panose="020B0604020202020204" pitchFamily="34" charset="0"/>
          <a:cs typeface="Arial" panose="020B0604020202020204" pitchFamily="34" charset="0"/>
        </a:defRPr>
      </a:pPr>
      <a:endParaRPr lang="en-US"/>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800"/>
            </a:pPr>
            <a:r>
              <a:rPr lang="en-US" sz="1800" dirty="0"/>
              <a:t>Optically Tested</a:t>
            </a:r>
          </a:p>
        </c:rich>
      </c:tx>
      <c:layout>
        <c:manualLayout>
          <c:xMode val="edge"/>
          <c:yMode val="edge"/>
          <c:x val="0.15853732099277063"/>
          <c:y val="2.2980143786374531E-3"/>
        </c:manualLayout>
      </c:layout>
      <c:overlay val="1"/>
    </c:title>
    <c:autoTitleDeleted val="0"/>
    <c:plotArea>
      <c:layout>
        <c:manualLayout>
          <c:layoutTarget val="inner"/>
          <c:xMode val="edge"/>
          <c:yMode val="edge"/>
          <c:x val="0.15932932725514573"/>
          <c:y val="0.10917494008901063"/>
          <c:w val="0.79036423078694107"/>
          <c:h val="0.63055460458747004"/>
        </c:manualLayout>
      </c:layout>
      <c:lineChart>
        <c:grouping val="standard"/>
        <c:varyColors val="0"/>
        <c:ser>
          <c:idx val="1"/>
          <c:order val="0"/>
          <c:tx>
            <c:v>Intact</c:v>
          </c:tx>
          <c:spPr>
            <a:ln w="63500">
              <a:solidFill>
                <a:schemeClr val="bg1">
                  <a:lumMod val="85000"/>
                </a:schemeClr>
              </a:solidFill>
            </a:ln>
            <a:effectLst>
              <a:outerShdw blurRad="50800" dist="38100" dir="2700000" algn="tl" rotWithShape="0">
                <a:prstClr val="black">
                  <a:alpha val="40000"/>
                </a:prstClr>
              </a:outerShdw>
            </a:effectLst>
          </c:spPr>
          <c:marker>
            <c:symbol val="none"/>
          </c:marker>
          <c:cat>
            <c:numRef>
              <c:f>SMU!$AD$4:$AD$29</c:f>
              <c:numCache>
                <c:formatCode>0.000</c:formatCode>
                <c:ptCount val="26"/>
                <c:pt idx="0" formatCode="General">
                  <c:v>0</c:v>
                </c:pt>
                <c:pt idx="1">
                  <c:v>0.01</c:v>
                </c:pt>
                <c:pt idx="2" formatCode="General">
                  <c:v>0.02</c:v>
                </c:pt>
                <c:pt idx="3">
                  <c:v>0.03</c:v>
                </c:pt>
                <c:pt idx="4" formatCode="General">
                  <c:v>0.04</c:v>
                </c:pt>
                <c:pt idx="5">
                  <c:v>0.05</c:v>
                </c:pt>
                <c:pt idx="6" formatCode="General">
                  <c:v>0.06</c:v>
                </c:pt>
                <c:pt idx="7">
                  <c:v>7.0000000000000007E-2</c:v>
                </c:pt>
                <c:pt idx="8" formatCode="General">
                  <c:v>0.08</c:v>
                </c:pt>
                <c:pt idx="9">
                  <c:v>0.09</c:v>
                </c:pt>
                <c:pt idx="10" formatCode="General">
                  <c:v>0.1</c:v>
                </c:pt>
                <c:pt idx="11">
                  <c:v>0.11</c:v>
                </c:pt>
                <c:pt idx="12" formatCode="General">
                  <c:v>0.12</c:v>
                </c:pt>
                <c:pt idx="13">
                  <c:v>0.13</c:v>
                </c:pt>
                <c:pt idx="14" formatCode="General">
                  <c:v>0.14000000000000001</c:v>
                </c:pt>
                <c:pt idx="15">
                  <c:v>0.15</c:v>
                </c:pt>
                <c:pt idx="16" formatCode="General">
                  <c:v>0.16</c:v>
                </c:pt>
                <c:pt idx="17">
                  <c:v>0.17</c:v>
                </c:pt>
                <c:pt idx="18" formatCode="General">
                  <c:v>0.18</c:v>
                </c:pt>
                <c:pt idx="19">
                  <c:v>0.19</c:v>
                </c:pt>
                <c:pt idx="20" formatCode="General">
                  <c:v>0.2</c:v>
                </c:pt>
                <c:pt idx="21">
                  <c:v>0.21</c:v>
                </c:pt>
                <c:pt idx="22" formatCode="General">
                  <c:v>0.22</c:v>
                </c:pt>
                <c:pt idx="23">
                  <c:v>0.23</c:v>
                </c:pt>
                <c:pt idx="24" formatCode="General">
                  <c:v>0.24</c:v>
                </c:pt>
                <c:pt idx="25">
                  <c:v>0.25</c:v>
                </c:pt>
              </c:numCache>
            </c:numRef>
          </c:cat>
          <c:val>
            <c:numRef>
              <c:f>SMU!$AE$4:$AE$29</c:f>
              <c:numCache>
                <c:formatCode>General</c:formatCode>
                <c:ptCount val="26"/>
                <c:pt idx="0">
                  <c:v>0</c:v>
                </c:pt>
                <c:pt idx="1">
                  <c:v>0</c:v>
                </c:pt>
                <c:pt idx="2">
                  <c:v>0</c:v>
                </c:pt>
                <c:pt idx="3">
                  <c:v>5.7471264367816088</c:v>
                </c:pt>
                <c:pt idx="4">
                  <c:v>14.942528735632184</c:v>
                </c:pt>
                <c:pt idx="5">
                  <c:v>27.586206896551722</c:v>
                </c:pt>
                <c:pt idx="6">
                  <c:v>37.356321839080458</c:v>
                </c:pt>
                <c:pt idx="7">
                  <c:v>45.402298850574709</c:v>
                </c:pt>
                <c:pt idx="8">
                  <c:v>58.620689655172413</c:v>
                </c:pt>
                <c:pt idx="9">
                  <c:v>66.666666666666671</c:v>
                </c:pt>
                <c:pt idx="10">
                  <c:v>74.71264367816093</c:v>
                </c:pt>
                <c:pt idx="11">
                  <c:v>78.160919540229898</c:v>
                </c:pt>
                <c:pt idx="12">
                  <c:v>81.609195402298866</c:v>
                </c:pt>
                <c:pt idx="13">
                  <c:v>85.632183908045988</c:v>
                </c:pt>
                <c:pt idx="14">
                  <c:v>89.080459770114956</c:v>
                </c:pt>
                <c:pt idx="15">
                  <c:v>90.229885057471279</c:v>
                </c:pt>
                <c:pt idx="16">
                  <c:v>91.379310344827601</c:v>
                </c:pt>
                <c:pt idx="17">
                  <c:v>92.528735632183924</c:v>
                </c:pt>
                <c:pt idx="18">
                  <c:v>94.827586206896569</c:v>
                </c:pt>
                <c:pt idx="19">
                  <c:v>95.402298850574724</c:v>
                </c:pt>
                <c:pt idx="20">
                  <c:v>95.977011494252878</c:v>
                </c:pt>
                <c:pt idx="21">
                  <c:v>96.551724137931032</c:v>
                </c:pt>
                <c:pt idx="22">
                  <c:v>99.425287356321832</c:v>
                </c:pt>
                <c:pt idx="23">
                  <c:v>99.999999999999986</c:v>
                </c:pt>
                <c:pt idx="24">
                  <c:v>99.999999999999986</c:v>
                </c:pt>
                <c:pt idx="25">
                  <c:v>99.999999999999986</c:v>
                </c:pt>
              </c:numCache>
            </c:numRef>
          </c:val>
          <c:smooth val="0"/>
        </c:ser>
        <c:ser>
          <c:idx val="2"/>
          <c:order val="1"/>
          <c:tx>
            <c:v>Untreated</c:v>
          </c:tx>
          <c:spPr>
            <a:ln w="28575">
              <a:solidFill>
                <a:schemeClr val="tx1"/>
              </a:solidFill>
            </a:ln>
            <a:effectLst/>
          </c:spPr>
          <c:marker>
            <c:symbol val="none"/>
          </c:marker>
          <c:cat>
            <c:numRef>
              <c:f>SMU!$AD$4:$AD$29</c:f>
              <c:numCache>
                <c:formatCode>0.000</c:formatCode>
                <c:ptCount val="26"/>
                <c:pt idx="0" formatCode="General">
                  <c:v>0</c:v>
                </c:pt>
                <c:pt idx="1">
                  <c:v>0.01</c:v>
                </c:pt>
                <c:pt idx="2" formatCode="General">
                  <c:v>0.02</c:v>
                </c:pt>
                <c:pt idx="3">
                  <c:v>0.03</c:v>
                </c:pt>
                <c:pt idx="4" formatCode="General">
                  <c:v>0.04</c:v>
                </c:pt>
                <c:pt idx="5">
                  <c:v>0.05</c:v>
                </c:pt>
                <c:pt idx="6" formatCode="General">
                  <c:v>0.06</c:v>
                </c:pt>
                <c:pt idx="7">
                  <c:v>7.0000000000000007E-2</c:v>
                </c:pt>
                <c:pt idx="8" formatCode="General">
                  <c:v>0.08</c:v>
                </c:pt>
                <c:pt idx="9">
                  <c:v>0.09</c:v>
                </c:pt>
                <c:pt idx="10" formatCode="General">
                  <c:v>0.1</c:v>
                </c:pt>
                <c:pt idx="11">
                  <c:v>0.11</c:v>
                </c:pt>
                <c:pt idx="12" formatCode="General">
                  <c:v>0.12</c:v>
                </c:pt>
                <c:pt idx="13">
                  <c:v>0.13</c:v>
                </c:pt>
                <c:pt idx="14" formatCode="General">
                  <c:v>0.14000000000000001</c:v>
                </c:pt>
                <c:pt idx="15">
                  <c:v>0.15</c:v>
                </c:pt>
                <c:pt idx="16" formatCode="General">
                  <c:v>0.16</c:v>
                </c:pt>
                <c:pt idx="17">
                  <c:v>0.17</c:v>
                </c:pt>
                <c:pt idx="18" formatCode="General">
                  <c:v>0.18</c:v>
                </c:pt>
                <c:pt idx="19">
                  <c:v>0.19</c:v>
                </c:pt>
                <c:pt idx="20" formatCode="General">
                  <c:v>0.2</c:v>
                </c:pt>
                <c:pt idx="21">
                  <c:v>0.21</c:v>
                </c:pt>
                <c:pt idx="22" formatCode="General">
                  <c:v>0.22</c:v>
                </c:pt>
                <c:pt idx="23">
                  <c:v>0.23</c:v>
                </c:pt>
                <c:pt idx="24" formatCode="General">
                  <c:v>0.24</c:v>
                </c:pt>
                <c:pt idx="25">
                  <c:v>0.25</c:v>
                </c:pt>
              </c:numCache>
            </c:numRef>
          </c:cat>
          <c:val>
            <c:numRef>
              <c:f>SMU!$AK$4:$AK$29</c:f>
              <c:numCache>
                <c:formatCode>General</c:formatCode>
                <c:ptCount val="26"/>
                <c:pt idx="0">
                  <c:v>0</c:v>
                </c:pt>
                <c:pt idx="1">
                  <c:v>0</c:v>
                </c:pt>
                <c:pt idx="2">
                  <c:v>0</c:v>
                </c:pt>
                <c:pt idx="3">
                  <c:v>24.675324675324674</c:v>
                </c:pt>
                <c:pt idx="4">
                  <c:v>48.051948051948052</c:v>
                </c:pt>
                <c:pt idx="5">
                  <c:v>68.831168831168839</c:v>
                </c:pt>
                <c:pt idx="6">
                  <c:v>77.922077922077932</c:v>
                </c:pt>
                <c:pt idx="7">
                  <c:v>83.11688311688313</c:v>
                </c:pt>
                <c:pt idx="8">
                  <c:v>88.311688311688329</c:v>
                </c:pt>
                <c:pt idx="9">
                  <c:v>90.909090909090921</c:v>
                </c:pt>
                <c:pt idx="10">
                  <c:v>94.805194805194816</c:v>
                </c:pt>
                <c:pt idx="11">
                  <c:v>96.103896103896119</c:v>
                </c:pt>
                <c:pt idx="12">
                  <c:v>97.402597402597422</c:v>
                </c:pt>
                <c:pt idx="13">
                  <c:v>97.402597402597422</c:v>
                </c:pt>
                <c:pt idx="14">
                  <c:v>100.00000000000001</c:v>
                </c:pt>
                <c:pt idx="15">
                  <c:v>100.00000000000001</c:v>
                </c:pt>
                <c:pt idx="16">
                  <c:v>100.00000000000001</c:v>
                </c:pt>
                <c:pt idx="17">
                  <c:v>100.00000000000001</c:v>
                </c:pt>
                <c:pt idx="18">
                  <c:v>100.00000000000001</c:v>
                </c:pt>
                <c:pt idx="19">
                  <c:v>100.00000000000001</c:v>
                </c:pt>
                <c:pt idx="20">
                  <c:v>100.00000000000001</c:v>
                </c:pt>
                <c:pt idx="21">
                  <c:v>100.00000000000001</c:v>
                </c:pt>
                <c:pt idx="22">
                  <c:v>100.00000000000001</c:v>
                </c:pt>
                <c:pt idx="23">
                  <c:v>100.00000000000001</c:v>
                </c:pt>
                <c:pt idx="24">
                  <c:v>100.00000000000001</c:v>
                </c:pt>
                <c:pt idx="25">
                  <c:v>100.00000000000001</c:v>
                </c:pt>
              </c:numCache>
            </c:numRef>
          </c:val>
          <c:smooth val="0"/>
        </c:ser>
        <c:ser>
          <c:idx val="0"/>
          <c:order val="2"/>
          <c:tx>
            <c:v>Optically Treated</c:v>
          </c:tx>
          <c:spPr>
            <a:ln w="28575">
              <a:solidFill>
                <a:srgbClr val="00B0F0"/>
              </a:solidFill>
            </a:ln>
          </c:spPr>
          <c:marker>
            <c:symbol val="none"/>
          </c:marker>
          <c:cat>
            <c:numRef>
              <c:f>SMU!$AD$4:$AD$29</c:f>
              <c:numCache>
                <c:formatCode>0.000</c:formatCode>
                <c:ptCount val="26"/>
                <c:pt idx="0" formatCode="General">
                  <c:v>0</c:v>
                </c:pt>
                <c:pt idx="1">
                  <c:v>0.01</c:v>
                </c:pt>
                <c:pt idx="2" formatCode="General">
                  <c:v>0.02</c:v>
                </c:pt>
                <c:pt idx="3">
                  <c:v>0.03</c:v>
                </c:pt>
                <c:pt idx="4" formatCode="General">
                  <c:v>0.04</c:v>
                </c:pt>
                <c:pt idx="5">
                  <c:v>0.05</c:v>
                </c:pt>
                <c:pt idx="6" formatCode="General">
                  <c:v>0.06</c:v>
                </c:pt>
                <c:pt idx="7">
                  <c:v>7.0000000000000007E-2</c:v>
                </c:pt>
                <c:pt idx="8" formatCode="General">
                  <c:v>0.08</c:v>
                </c:pt>
                <c:pt idx="9">
                  <c:v>0.09</c:v>
                </c:pt>
                <c:pt idx="10" formatCode="General">
                  <c:v>0.1</c:v>
                </c:pt>
                <c:pt idx="11">
                  <c:v>0.11</c:v>
                </c:pt>
                <c:pt idx="12" formatCode="General">
                  <c:v>0.12</c:v>
                </c:pt>
                <c:pt idx="13">
                  <c:v>0.13</c:v>
                </c:pt>
                <c:pt idx="14" formatCode="General">
                  <c:v>0.14000000000000001</c:v>
                </c:pt>
                <c:pt idx="15">
                  <c:v>0.15</c:v>
                </c:pt>
                <c:pt idx="16" formatCode="General">
                  <c:v>0.16</c:v>
                </c:pt>
                <c:pt idx="17">
                  <c:v>0.17</c:v>
                </c:pt>
                <c:pt idx="18" formatCode="General">
                  <c:v>0.18</c:v>
                </c:pt>
                <c:pt idx="19">
                  <c:v>0.19</c:v>
                </c:pt>
                <c:pt idx="20" formatCode="General">
                  <c:v>0.2</c:v>
                </c:pt>
                <c:pt idx="21">
                  <c:v>0.21</c:v>
                </c:pt>
                <c:pt idx="22" formatCode="General">
                  <c:v>0.22</c:v>
                </c:pt>
                <c:pt idx="23">
                  <c:v>0.23</c:v>
                </c:pt>
                <c:pt idx="24" formatCode="General">
                  <c:v>0.24</c:v>
                </c:pt>
                <c:pt idx="25">
                  <c:v>0.25</c:v>
                </c:pt>
              </c:numCache>
            </c:numRef>
          </c:cat>
          <c:val>
            <c:numRef>
              <c:f>SMU!$AG$4:$AG$29</c:f>
              <c:numCache>
                <c:formatCode>General</c:formatCode>
                <c:ptCount val="26"/>
                <c:pt idx="0">
                  <c:v>0</c:v>
                </c:pt>
                <c:pt idx="1">
                  <c:v>0</c:v>
                </c:pt>
                <c:pt idx="2">
                  <c:v>0</c:v>
                </c:pt>
                <c:pt idx="3">
                  <c:v>27.325581395348838</c:v>
                </c:pt>
                <c:pt idx="4">
                  <c:v>49.418604651162795</c:v>
                </c:pt>
                <c:pt idx="5">
                  <c:v>61.04651162790698</c:v>
                </c:pt>
                <c:pt idx="6">
                  <c:v>68.604651162790702</c:v>
                </c:pt>
                <c:pt idx="7">
                  <c:v>76.744186046511629</c:v>
                </c:pt>
                <c:pt idx="8">
                  <c:v>81.976744186046517</c:v>
                </c:pt>
                <c:pt idx="9">
                  <c:v>86.04651162790698</c:v>
                </c:pt>
                <c:pt idx="10">
                  <c:v>89.534883720930239</c:v>
                </c:pt>
                <c:pt idx="11">
                  <c:v>91.860465116279073</c:v>
                </c:pt>
                <c:pt idx="12">
                  <c:v>92.441860465116278</c:v>
                </c:pt>
                <c:pt idx="13">
                  <c:v>95.930232558139537</c:v>
                </c:pt>
                <c:pt idx="14">
                  <c:v>96.511627906976742</c:v>
                </c:pt>
                <c:pt idx="15">
                  <c:v>97.093023255813947</c:v>
                </c:pt>
                <c:pt idx="16">
                  <c:v>97.674418604651152</c:v>
                </c:pt>
                <c:pt idx="17">
                  <c:v>99.418604651162781</c:v>
                </c:pt>
                <c:pt idx="18">
                  <c:v>99.999999999999986</c:v>
                </c:pt>
                <c:pt idx="19">
                  <c:v>99.999999999999986</c:v>
                </c:pt>
                <c:pt idx="20">
                  <c:v>99.999999999999986</c:v>
                </c:pt>
                <c:pt idx="21">
                  <c:v>99.999999999999986</c:v>
                </c:pt>
                <c:pt idx="22">
                  <c:v>99.999999999999986</c:v>
                </c:pt>
                <c:pt idx="23">
                  <c:v>99.999999999999986</c:v>
                </c:pt>
                <c:pt idx="24">
                  <c:v>99.999999999999986</c:v>
                </c:pt>
                <c:pt idx="25">
                  <c:v>99.999999999999986</c:v>
                </c:pt>
              </c:numCache>
            </c:numRef>
          </c:val>
          <c:smooth val="0"/>
        </c:ser>
        <c:ser>
          <c:idx val="3"/>
          <c:order val="3"/>
          <c:tx>
            <c:v>Electrically Treated</c:v>
          </c:tx>
          <c:spPr>
            <a:ln w="28575">
              <a:solidFill>
                <a:srgbClr val="FF0000"/>
              </a:solidFill>
            </a:ln>
          </c:spPr>
          <c:marker>
            <c:symbol val="none"/>
          </c:marker>
          <c:cat>
            <c:numRef>
              <c:f>SMU!$AD$4:$AD$29</c:f>
              <c:numCache>
                <c:formatCode>0.000</c:formatCode>
                <c:ptCount val="26"/>
                <c:pt idx="0" formatCode="General">
                  <c:v>0</c:v>
                </c:pt>
                <c:pt idx="1">
                  <c:v>0.01</c:v>
                </c:pt>
                <c:pt idx="2" formatCode="General">
                  <c:v>0.02</c:v>
                </c:pt>
                <c:pt idx="3">
                  <c:v>0.03</c:v>
                </c:pt>
                <c:pt idx="4" formatCode="General">
                  <c:v>0.04</c:v>
                </c:pt>
                <c:pt idx="5">
                  <c:v>0.05</c:v>
                </c:pt>
                <c:pt idx="6" formatCode="General">
                  <c:v>0.06</c:v>
                </c:pt>
                <c:pt idx="7">
                  <c:v>7.0000000000000007E-2</c:v>
                </c:pt>
                <c:pt idx="8" formatCode="General">
                  <c:v>0.08</c:v>
                </c:pt>
                <c:pt idx="9">
                  <c:v>0.09</c:v>
                </c:pt>
                <c:pt idx="10" formatCode="General">
                  <c:v>0.1</c:v>
                </c:pt>
                <c:pt idx="11">
                  <c:v>0.11</c:v>
                </c:pt>
                <c:pt idx="12" formatCode="General">
                  <c:v>0.12</c:v>
                </c:pt>
                <c:pt idx="13">
                  <c:v>0.13</c:v>
                </c:pt>
                <c:pt idx="14" formatCode="General">
                  <c:v>0.14000000000000001</c:v>
                </c:pt>
                <c:pt idx="15">
                  <c:v>0.15</c:v>
                </c:pt>
                <c:pt idx="16" formatCode="General">
                  <c:v>0.16</c:v>
                </c:pt>
                <c:pt idx="17">
                  <c:v>0.17</c:v>
                </c:pt>
                <c:pt idx="18" formatCode="General">
                  <c:v>0.18</c:v>
                </c:pt>
                <c:pt idx="19">
                  <c:v>0.19</c:v>
                </c:pt>
                <c:pt idx="20" formatCode="General">
                  <c:v>0.2</c:v>
                </c:pt>
                <c:pt idx="21">
                  <c:v>0.21</c:v>
                </c:pt>
                <c:pt idx="22" formatCode="General">
                  <c:v>0.22</c:v>
                </c:pt>
                <c:pt idx="23">
                  <c:v>0.23</c:v>
                </c:pt>
                <c:pt idx="24" formatCode="General">
                  <c:v>0.24</c:v>
                </c:pt>
                <c:pt idx="25">
                  <c:v>0.25</c:v>
                </c:pt>
              </c:numCache>
            </c:numRef>
          </c:cat>
          <c:val>
            <c:numRef>
              <c:f>SMU!$AI$4:$AI$29</c:f>
              <c:numCache>
                <c:formatCode>General</c:formatCode>
                <c:ptCount val="26"/>
                <c:pt idx="0">
                  <c:v>0</c:v>
                </c:pt>
                <c:pt idx="1">
                  <c:v>0</c:v>
                </c:pt>
                <c:pt idx="2">
                  <c:v>0</c:v>
                </c:pt>
                <c:pt idx="3">
                  <c:v>31.343283582089551</c:v>
                </c:pt>
                <c:pt idx="4">
                  <c:v>58.955223880597018</c:v>
                </c:pt>
                <c:pt idx="5">
                  <c:v>68.656716417910445</c:v>
                </c:pt>
                <c:pt idx="6">
                  <c:v>76.119402985074629</c:v>
                </c:pt>
                <c:pt idx="7">
                  <c:v>82.089552238805979</c:v>
                </c:pt>
                <c:pt idx="8">
                  <c:v>86.567164179104481</c:v>
                </c:pt>
                <c:pt idx="9">
                  <c:v>91.044776119402982</c:v>
                </c:pt>
                <c:pt idx="10">
                  <c:v>92.537313432835816</c:v>
                </c:pt>
                <c:pt idx="11">
                  <c:v>95.522388059701484</c:v>
                </c:pt>
                <c:pt idx="12">
                  <c:v>98.507462686567152</c:v>
                </c:pt>
                <c:pt idx="13">
                  <c:v>99.999999999999986</c:v>
                </c:pt>
                <c:pt idx="14">
                  <c:v>99.999999999999986</c:v>
                </c:pt>
                <c:pt idx="15">
                  <c:v>99.999999999999986</c:v>
                </c:pt>
                <c:pt idx="16">
                  <c:v>99.999999999999986</c:v>
                </c:pt>
                <c:pt idx="17">
                  <c:v>99.999999999999986</c:v>
                </c:pt>
                <c:pt idx="18">
                  <c:v>99.999999999999986</c:v>
                </c:pt>
                <c:pt idx="19">
                  <c:v>99.999999999999986</c:v>
                </c:pt>
                <c:pt idx="20">
                  <c:v>99.999999999999986</c:v>
                </c:pt>
                <c:pt idx="21">
                  <c:v>99.999999999999986</c:v>
                </c:pt>
                <c:pt idx="22">
                  <c:v>99.999999999999986</c:v>
                </c:pt>
                <c:pt idx="23">
                  <c:v>99.999999999999986</c:v>
                </c:pt>
                <c:pt idx="24">
                  <c:v>99.999999999999986</c:v>
                </c:pt>
                <c:pt idx="25">
                  <c:v>99.999999999999986</c:v>
                </c:pt>
              </c:numCache>
            </c:numRef>
          </c:val>
          <c:smooth val="0"/>
        </c:ser>
        <c:dLbls>
          <c:showLegendKey val="0"/>
          <c:showVal val="0"/>
          <c:showCatName val="0"/>
          <c:showSerName val="0"/>
          <c:showPercent val="0"/>
          <c:showBubbleSize val="0"/>
        </c:dLbls>
        <c:marker val="1"/>
        <c:smooth val="0"/>
        <c:axId val="87686144"/>
        <c:axId val="91247744"/>
      </c:lineChart>
      <c:catAx>
        <c:axId val="87686144"/>
        <c:scaling>
          <c:orientation val="minMax"/>
        </c:scaling>
        <c:delete val="0"/>
        <c:axPos val="b"/>
        <c:title>
          <c:tx>
            <c:rich>
              <a:bodyPr/>
              <a:lstStyle/>
              <a:p>
                <a:pPr>
                  <a:defRPr sz="1400"/>
                </a:pPr>
                <a:r>
                  <a:rPr lang="en-US" sz="1400"/>
                  <a:t>SMU Twitch Tension mN</a:t>
                </a:r>
              </a:p>
            </c:rich>
          </c:tx>
          <c:layout>
            <c:manualLayout>
              <c:xMode val="edge"/>
              <c:yMode val="edge"/>
              <c:x val="0.21915227701800433"/>
              <c:y val="0.82784263380120959"/>
            </c:manualLayout>
          </c:layout>
          <c:overlay val="0"/>
        </c:title>
        <c:numFmt formatCode="General" sourceLinked="1"/>
        <c:majorTickMark val="out"/>
        <c:minorTickMark val="none"/>
        <c:tickLblPos val="nextTo"/>
        <c:spPr>
          <a:ln w="28575">
            <a:solidFill>
              <a:schemeClr val="tx1"/>
            </a:solidFill>
          </a:ln>
        </c:spPr>
        <c:txPr>
          <a:bodyPr/>
          <a:lstStyle/>
          <a:p>
            <a:pPr>
              <a:defRPr sz="1200"/>
            </a:pPr>
            <a:endParaRPr lang="en-US"/>
          </a:p>
        </c:txPr>
        <c:crossAx val="91247744"/>
        <c:crosses val="autoZero"/>
        <c:auto val="1"/>
        <c:lblAlgn val="ctr"/>
        <c:lblOffset val="100"/>
        <c:tickLblSkip val="10"/>
        <c:tickMarkSkip val="5"/>
        <c:noMultiLvlLbl val="0"/>
      </c:catAx>
      <c:valAx>
        <c:axId val="91247744"/>
        <c:scaling>
          <c:orientation val="minMax"/>
          <c:max val="105"/>
          <c:min val="0"/>
        </c:scaling>
        <c:delete val="0"/>
        <c:axPos val="l"/>
        <c:title>
          <c:tx>
            <c:rich>
              <a:bodyPr rot="-5400000" vert="horz"/>
              <a:lstStyle/>
              <a:p>
                <a:pPr>
                  <a:defRPr sz="1400"/>
                </a:pPr>
                <a:r>
                  <a:rPr lang="en-US" sz="1400"/>
                  <a:t>Cumulative Percentage</a:t>
                </a:r>
              </a:p>
            </c:rich>
          </c:tx>
          <c:layout/>
          <c:overlay val="0"/>
        </c:title>
        <c:numFmt formatCode="General" sourceLinked="1"/>
        <c:majorTickMark val="out"/>
        <c:minorTickMark val="out"/>
        <c:tickLblPos val="nextTo"/>
        <c:spPr>
          <a:ln w="28575">
            <a:solidFill>
              <a:schemeClr val="tx1"/>
            </a:solidFill>
          </a:ln>
        </c:spPr>
        <c:txPr>
          <a:bodyPr/>
          <a:lstStyle/>
          <a:p>
            <a:pPr>
              <a:defRPr sz="1200"/>
            </a:pPr>
            <a:endParaRPr lang="en-US"/>
          </a:p>
        </c:txPr>
        <c:crossAx val="87686144"/>
        <c:crosses val="autoZero"/>
        <c:crossBetween val="between"/>
        <c:majorUnit val="20"/>
        <c:minorUnit val="10"/>
      </c:valAx>
      <c:spPr>
        <a:noFill/>
        <a:ln>
          <a:noFill/>
        </a:ln>
      </c:spPr>
    </c:plotArea>
    <c:legend>
      <c:legendPos val="r"/>
      <c:layout>
        <c:manualLayout>
          <c:xMode val="edge"/>
          <c:yMode val="edge"/>
          <c:x val="0.57811806418934475"/>
          <c:y val="0.43569239986306058"/>
          <c:w val="0.40620451159821236"/>
          <c:h val="0.24641706551386958"/>
        </c:manualLayout>
      </c:layout>
      <c:overlay val="0"/>
      <c:txPr>
        <a:bodyPr/>
        <a:lstStyle/>
        <a:p>
          <a:pPr>
            <a:defRPr sz="1200"/>
          </a:pPr>
          <a:endParaRPr lang="en-US"/>
        </a:p>
      </c:txPr>
    </c:legend>
    <c:plotVisOnly val="1"/>
    <c:dispBlanksAs val="gap"/>
    <c:showDLblsOverMax val="0"/>
  </c:chart>
  <c:spPr>
    <a:noFill/>
    <a:ln>
      <a:noFill/>
    </a:ln>
  </c:spPr>
  <c:txPr>
    <a:bodyPr/>
    <a:lstStyle/>
    <a:p>
      <a:pPr>
        <a:defRPr sz="1600">
          <a:latin typeface="Arial" panose="020B0604020202020204" pitchFamily="34" charset="0"/>
          <a:cs typeface="Arial" panose="020B0604020202020204" pitchFamily="34" charset="0"/>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800"/>
            </a:pPr>
            <a:r>
              <a:rPr lang="en-US" sz="1800"/>
              <a:t>Electrically Tested</a:t>
            </a:r>
          </a:p>
        </c:rich>
      </c:tx>
      <c:layout>
        <c:manualLayout>
          <c:xMode val="edge"/>
          <c:yMode val="edge"/>
          <c:x val="0.2040056735562279"/>
          <c:y val="2.3904484765491271E-2"/>
        </c:manualLayout>
      </c:layout>
      <c:overlay val="1"/>
    </c:title>
    <c:autoTitleDeleted val="0"/>
    <c:plotArea>
      <c:layout>
        <c:manualLayout>
          <c:layoutTarget val="inner"/>
          <c:xMode val="edge"/>
          <c:yMode val="edge"/>
          <c:x val="0.21274165729283839"/>
          <c:y val="0.12673614112738232"/>
          <c:w val="0.73259092613423327"/>
          <c:h val="0.63260516260654565"/>
        </c:manualLayout>
      </c:layout>
      <c:lineChart>
        <c:grouping val="standard"/>
        <c:varyColors val="0"/>
        <c:ser>
          <c:idx val="1"/>
          <c:order val="0"/>
          <c:tx>
            <c:v>Intact</c:v>
          </c:tx>
          <c:spPr>
            <a:ln w="63500">
              <a:solidFill>
                <a:schemeClr val="bg1">
                  <a:lumMod val="85000"/>
                </a:schemeClr>
              </a:solidFill>
            </a:ln>
            <a:effectLst>
              <a:outerShdw blurRad="50800" dist="38100" dir="2700000" algn="tl" rotWithShape="0">
                <a:prstClr val="black">
                  <a:alpha val="40000"/>
                </a:prstClr>
              </a:outerShdw>
            </a:effectLst>
          </c:spPr>
          <c:marker>
            <c:symbol val="none"/>
          </c:marker>
          <c:cat>
            <c:numRef>
              <c:f>SMU!$AD$4:$AD$29</c:f>
              <c:numCache>
                <c:formatCode>0.000</c:formatCode>
                <c:ptCount val="26"/>
                <c:pt idx="0" formatCode="General">
                  <c:v>0</c:v>
                </c:pt>
                <c:pt idx="1">
                  <c:v>0.01</c:v>
                </c:pt>
                <c:pt idx="2" formatCode="General">
                  <c:v>0.02</c:v>
                </c:pt>
                <c:pt idx="3">
                  <c:v>0.03</c:v>
                </c:pt>
                <c:pt idx="4" formatCode="General">
                  <c:v>0.04</c:v>
                </c:pt>
                <c:pt idx="5">
                  <c:v>0.05</c:v>
                </c:pt>
                <c:pt idx="6" formatCode="General">
                  <c:v>0.06</c:v>
                </c:pt>
                <c:pt idx="7">
                  <c:v>7.0000000000000007E-2</c:v>
                </c:pt>
                <c:pt idx="8" formatCode="General">
                  <c:v>0.08</c:v>
                </c:pt>
                <c:pt idx="9">
                  <c:v>0.09</c:v>
                </c:pt>
                <c:pt idx="10" formatCode="General">
                  <c:v>0.1</c:v>
                </c:pt>
                <c:pt idx="11">
                  <c:v>0.11</c:v>
                </c:pt>
                <c:pt idx="12" formatCode="General">
                  <c:v>0.12</c:v>
                </c:pt>
                <c:pt idx="13">
                  <c:v>0.13</c:v>
                </c:pt>
                <c:pt idx="14" formatCode="General">
                  <c:v>0.14000000000000001</c:v>
                </c:pt>
                <c:pt idx="15">
                  <c:v>0.15</c:v>
                </c:pt>
                <c:pt idx="16" formatCode="General">
                  <c:v>0.16</c:v>
                </c:pt>
                <c:pt idx="17">
                  <c:v>0.17</c:v>
                </c:pt>
                <c:pt idx="18" formatCode="General">
                  <c:v>0.18</c:v>
                </c:pt>
                <c:pt idx="19">
                  <c:v>0.19</c:v>
                </c:pt>
                <c:pt idx="20" formatCode="General">
                  <c:v>0.2</c:v>
                </c:pt>
                <c:pt idx="21">
                  <c:v>0.21</c:v>
                </c:pt>
                <c:pt idx="22" formatCode="General">
                  <c:v>0.22</c:v>
                </c:pt>
                <c:pt idx="23">
                  <c:v>0.23</c:v>
                </c:pt>
                <c:pt idx="24" formatCode="General">
                  <c:v>0.24</c:v>
                </c:pt>
                <c:pt idx="25">
                  <c:v>0.25</c:v>
                </c:pt>
              </c:numCache>
            </c:numRef>
          </c:cat>
          <c:val>
            <c:numRef>
              <c:f>SMU!$AF$4:$AF$29</c:f>
              <c:numCache>
                <c:formatCode>General</c:formatCode>
                <c:ptCount val="26"/>
                <c:pt idx="0">
                  <c:v>0</c:v>
                </c:pt>
                <c:pt idx="1">
                  <c:v>0</c:v>
                </c:pt>
                <c:pt idx="2">
                  <c:v>0</c:v>
                </c:pt>
                <c:pt idx="3">
                  <c:v>6.0185185185185182</c:v>
                </c:pt>
                <c:pt idx="4">
                  <c:v>13.425925925925926</c:v>
                </c:pt>
                <c:pt idx="5">
                  <c:v>25.462962962962962</c:v>
                </c:pt>
                <c:pt idx="6">
                  <c:v>33.333333333333329</c:v>
                </c:pt>
                <c:pt idx="7">
                  <c:v>40.277777777777771</c:v>
                </c:pt>
                <c:pt idx="8">
                  <c:v>46.296296296296291</c:v>
                </c:pt>
                <c:pt idx="9">
                  <c:v>52.777777777777771</c:v>
                </c:pt>
                <c:pt idx="10">
                  <c:v>59.722222222222214</c:v>
                </c:pt>
                <c:pt idx="11">
                  <c:v>66.666666666666657</c:v>
                </c:pt>
                <c:pt idx="12">
                  <c:v>71.296296296296291</c:v>
                </c:pt>
                <c:pt idx="13">
                  <c:v>74.537037037037038</c:v>
                </c:pt>
                <c:pt idx="14">
                  <c:v>80.092592592592595</c:v>
                </c:pt>
                <c:pt idx="15">
                  <c:v>83.333333333333343</c:v>
                </c:pt>
                <c:pt idx="16">
                  <c:v>85.648148148148152</c:v>
                </c:pt>
                <c:pt idx="17">
                  <c:v>88.8888888888889</c:v>
                </c:pt>
                <c:pt idx="18">
                  <c:v>89.351851851851862</c:v>
                </c:pt>
                <c:pt idx="19">
                  <c:v>92.592592592592609</c:v>
                </c:pt>
                <c:pt idx="20">
                  <c:v>93.055555555555571</c:v>
                </c:pt>
                <c:pt idx="21">
                  <c:v>93.518518518518533</c:v>
                </c:pt>
                <c:pt idx="22">
                  <c:v>95.833333333333343</c:v>
                </c:pt>
                <c:pt idx="23">
                  <c:v>97.68518518518519</c:v>
                </c:pt>
                <c:pt idx="24">
                  <c:v>98.148148148148152</c:v>
                </c:pt>
                <c:pt idx="25">
                  <c:v>99.537037037037038</c:v>
                </c:pt>
              </c:numCache>
            </c:numRef>
          </c:val>
          <c:smooth val="1"/>
        </c:ser>
        <c:ser>
          <c:idx val="2"/>
          <c:order val="1"/>
          <c:tx>
            <c:v>Untreated</c:v>
          </c:tx>
          <c:spPr>
            <a:ln w="28575">
              <a:solidFill>
                <a:schemeClr val="tx1"/>
              </a:solidFill>
            </a:ln>
          </c:spPr>
          <c:marker>
            <c:symbol val="none"/>
          </c:marker>
          <c:cat>
            <c:numRef>
              <c:f>SMU!$AD$4:$AD$29</c:f>
              <c:numCache>
                <c:formatCode>0.000</c:formatCode>
                <c:ptCount val="26"/>
                <c:pt idx="0" formatCode="General">
                  <c:v>0</c:v>
                </c:pt>
                <c:pt idx="1">
                  <c:v>0.01</c:v>
                </c:pt>
                <c:pt idx="2" formatCode="General">
                  <c:v>0.02</c:v>
                </c:pt>
                <c:pt idx="3">
                  <c:v>0.03</c:v>
                </c:pt>
                <c:pt idx="4" formatCode="General">
                  <c:v>0.04</c:v>
                </c:pt>
                <c:pt idx="5">
                  <c:v>0.05</c:v>
                </c:pt>
                <c:pt idx="6" formatCode="General">
                  <c:v>0.06</c:v>
                </c:pt>
                <c:pt idx="7">
                  <c:v>7.0000000000000007E-2</c:v>
                </c:pt>
                <c:pt idx="8" formatCode="General">
                  <c:v>0.08</c:v>
                </c:pt>
                <c:pt idx="9">
                  <c:v>0.09</c:v>
                </c:pt>
                <c:pt idx="10" formatCode="General">
                  <c:v>0.1</c:v>
                </c:pt>
                <c:pt idx="11">
                  <c:v>0.11</c:v>
                </c:pt>
                <c:pt idx="12" formatCode="General">
                  <c:v>0.12</c:v>
                </c:pt>
                <c:pt idx="13">
                  <c:v>0.13</c:v>
                </c:pt>
                <c:pt idx="14" formatCode="General">
                  <c:v>0.14000000000000001</c:v>
                </c:pt>
                <c:pt idx="15">
                  <c:v>0.15</c:v>
                </c:pt>
                <c:pt idx="16" formatCode="General">
                  <c:v>0.16</c:v>
                </c:pt>
                <c:pt idx="17">
                  <c:v>0.17</c:v>
                </c:pt>
                <c:pt idx="18" formatCode="General">
                  <c:v>0.18</c:v>
                </c:pt>
                <c:pt idx="19">
                  <c:v>0.19</c:v>
                </c:pt>
                <c:pt idx="20" formatCode="General">
                  <c:v>0.2</c:v>
                </c:pt>
                <c:pt idx="21">
                  <c:v>0.21</c:v>
                </c:pt>
                <c:pt idx="22" formatCode="General">
                  <c:v>0.22</c:v>
                </c:pt>
                <c:pt idx="23">
                  <c:v>0.23</c:v>
                </c:pt>
                <c:pt idx="24" formatCode="General">
                  <c:v>0.24</c:v>
                </c:pt>
                <c:pt idx="25">
                  <c:v>0.25</c:v>
                </c:pt>
              </c:numCache>
            </c:numRef>
          </c:cat>
          <c:val>
            <c:numRef>
              <c:f>SMU!$AL$4:$AL$29</c:f>
              <c:numCache>
                <c:formatCode>General</c:formatCode>
                <c:ptCount val="26"/>
                <c:pt idx="0">
                  <c:v>0</c:v>
                </c:pt>
                <c:pt idx="1">
                  <c:v>0</c:v>
                </c:pt>
                <c:pt idx="2">
                  <c:v>0</c:v>
                </c:pt>
                <c:pt idx="3">
                  <c:v>33.757961783439491</c:v>
                </c:pt>
                <c:pt idx="4">
                  <c:v>53.503184713375795</c:v>
                </c:pt>
                <c:pt idx="5">
                  <c:v>68.789808917197448</c:v>
                </c:pt>
                <c:pt idx="6">
                  <c:v>79.617834394904449</c:v>
                </c:pt>
                <c:pt idx="7">
                  <c:v>84.71337579617834</c:v>
                </c:pt>
                <c:pt idx="8">
                  <c:v>88.535031847133752</c:v>
                </c:pt>
                <c:pt idx="9">
                  <c:v>92.356687898089163</c:v>
                </c:pt>
                <c:pt idx="10">
                  <c:v>96.178343949044574</c:v>
                </c:pt>
                <c:pt idx="11">
                  <c:v>96.178343949044574</c:v>
                </c:pt>
                <c:pt idx="12">
                  <c:v>97.45222929936304</c:v>
                </c:pt>
                <c:pt idx="13">
                  <c:v>99.999999999999986</c:v>
                </c:pt>
                <c:pt idx="14">
                  <c:v>99.999999999999986</c:v>
                </c:pt>
                <c:pt idx="15">
                  <c:v>99.999999999999986</c:v>
                </c:pt>
                <c:pt idx="16">
                  <c:v>99.999999999999986</c:v>
                </c:pt>
                <c:pt idx="17">
                  <c:v>99.999999999999986</c:v>
                </c:pt>
                <c:pt idx="18">
                  <c:v>99.999999999999986</c:v>
                </c:pt>
                <c:pt idx="19">
                  <c:v>99.999999999999986</c:v>
                </c:pt>
                <c:pt idx="20">
                  <c:v>99.999999999999986</c:v>
                </c:pt>
                <c:pt idx="21">
                  <c:v>99.999999999999986</c:v>
                </c:pt>
                <c:pt idx="22">
                  <c:v>99.999999999999986</c:v>
                </c:pt>
                <c:pt idx="23">
                  <c:v>99.999999999999986</c:v>
                </c:pt>
                <c:pt idx="24">
                  <c:v>99.999999999999986</c:v>
                </c:pt>
                <c:pt idx="25">
                  <c:v>99.999999999999986</c:v>
                </c:pt>
              </c:numCache>
            </c:numRef>
          </c:val>
          <c:smooth val="1"/>
        </c:ser>
        <c:ser>
          <c:idx val="0"/>
          <c:order val="2"/>
          <c:tx>
            <c:v>Optically Treated</c:v>
          </c:tx>
          <c:spPr>
            <a:ln w="28575">
              <a:solidFill>
                <a:srgbClr val="00B0F0"/>
              </a:solidFill>
            </a:ln>
          </c:spPr>
          <c:marker>
            <c:symbol val="none"/>
          </c:marker>
          <c:cat>
            <c:numRef>
              <c:f>SMU!$AD$4:$AD$29</c:f>
              <c:numCache>
                <c:formatCode>0.000</c:formatCode>
                <c:ptCount val="26"/>
                <c:pt idx="0" formatCode="General">
                  <c:v>0</c:v>
                </c:pt>
                <c:pt idx="1">
                  <c:v>0.01</c:v>
                </c:pt>
                <c:pt idx="2" formatCode="General">
                  <c:v>0.02</c:v>
                </c:pt>
                <c:pt idx="3">
                  <c:v>0.03</c:v>
                </c:pt>
                <c:pt idx="4" formatCode="General">
                  <c:v>0.04</c:v>
                </c:pt>
                <c:pt idx="5">
                  <c:v>0.05</c:v>
                </c:pt>
                <c:pt idx="6" formatCode="General">
                  <c:v>0.06</c:v>
                </c:pt>
                <c:pt idx="7">
                  <c:v>7.0000000000000007E-2</c:v>
                </c:pt>
                <c:pt idx="8" formatCode="General">
                  <c:v>0.08</c:v>
                </c:pt>
                <c:pt idx="9">
                  <c:v>0.09</c:v>
                </c:pt>
                <c:pt idx="10" formatCode="General">
                  <c:v>0.1</c:v>
                </c:pt>
                <c:pt idx="11">
                  <c:v>0.11</c:v>
                </c:pt>
                <c:pt idx="12" formatCode="General">
                  <c:v>0.12</c:v>
                </c:pt>
                <c:pt idx="13">
                  <c:v>0.13</c:v>
                </c:pt>
                <c:pt idx="14" formatCode="General">
                  <c:v>0.14000000000000001</c:v>
                </c:pt>
                <c:pt idx="15">
                  <c:v>0.15</c:v>
                </c:pt>
                <c:pt idx="16" formatCode="General">
                  <c:v>0.16</c:v>
                </c:pt>
                <c:pt idx="17">
                  <c:v>0.17</c:v>
                </c:pt>
                <c:pt idx="18" formatCode="General">
                  <c:v>0.18</c:v>
                </c:pt>
                <c:pt idx="19">
                  <c:v>0.19</c:v>
                </c:pt>
                <c:pt idx="20" formatCode="General">
                  <c:v>0.2</c:v>
                </c:pt>
                <c:pt idx="21">
                  <c:v>0.21</c:v>
                </c:pt>
                <c:pt idx="22" formatCode="General">
                  <c:v>0.22</c:v>
                </c:pt>
                <c:pt idx="23">
                  <c:v>0.23</c:v>
                </c:pt>
                <c:pt idx="24" formatCode="General">
                  <c:v>0.24</c:v>
                </c:pt>
                <c:pt idx="25">
                  <c:v>0.25</c:v>
                </c:pt>
              </c:numCache>
            </c:numRef>
          </c:cat>
          <c:val>
            <c:numRef>
              <c:f>SMU!$AH$4:$AH$29</c:f>
              <c:numCache>
                <c:formatCode>General</c:formatCode>
                <c:ptCount val="26"/>
                <c:pt idx="0">
                  <c:v>0</c:v>
                </c:pt>
                <c:pt idx="1">
                  <c:v>0</c:v>
                </c:pt>
                <c:pt idx="2">
                  <c:v>0</c:v>
                </c:pt>
                <c:pt idx="3">
                  <c:v>20.833333333333332</c:v>
                </c:pt>
                <c:pt idx="4">
                  <c:v>49.537037037037038</c:v>
                </c:pt>
                <c:pt idx="5">
                  <c:v>64.351851851851848</c:v>
                </c:pt>
                <c:pt idx="6">
                  <c:v>68.981481481481481</c:v>
                </c:pt>
                <c:pt idx="7">
                  <c:v>76.388888888888886</c:v>
                </c:pt>
                <c:pt idx="8">
                  <c:v>80.092592592592595</c:v>
                </c:pt>
                <c:pt idx="9">
                  <c:v>85.648148148148152</c:v>
                </c:pt>
                <c:pt idx="10">
                  <c:v>87.962962962962962</c:v>
                </c:pt>
                <c:pt idx="11">
                  <c:v>90.277777777777771</c:v>
                </c:pt>
                <c:pt idx="12">
                  <c:v>91.666666666666657</c:v>
                </c:pt>
                <c:pt idx="13">
                  <c:v>93.981481481481467</c:v>
                </c:pt>
                <c:pt idx="14">
                  <c:v>95.370370370370352</c:v>
                </c:pt>
                <c:pt idx="15">
                  <c:v>96.296296296296276</c:v>
                </c:pt>
                <c:pt idx="16">
                  <c:v>97.2222222222222</c:v>
                </c:pt>
                <c:pt idx="17">
                  <c:v>98.148148148148124</c:v>
                </c:pt>
                <c:pt idx="18">
                  <c:v>98.611111111111086</c:v>
                </c:pt>
                <c:pt idx="19">
                  <c:v>99.53703703703701</c:v>
                </c:pt>
                <c:pt idx="20">
                  <c:v>99.53703703703701</c:v>
                </c:pt>
                <c:pt idx="21">
                  <c:v>99.999999999999972</c:v>
                </c:pt>
                <c:pt idx="22">
                  <c:v>99.999999999999972</c:v>
                </c:pt>
                <c:pt idx="23">
                  <c:v>99.999999999999972</c:v>
                </c:pt>
                <c:pt idx="24">
                  <c:v>99.999999999999972</c:v>
                </c:pt>
                <c:pt idx="25">
                  <c:v>99.999999999999972</c:v>
                </c:pt>
              </c:numCache>
            </c:numRef>
          </c:val>
          <c:smooth val="1"/>
        </c:ser>
        <c:ser>
          <c:idx val="3"/>
          <c:order val="3"/>
          <c:tx>
            <c:v>Electrically Treated</c:v>
          </c:tx>
          <c:spPr>
            <a:ln w="28575">
              <a:solidFill>
                <a:srgbClr val="FF0000"/>
              </a:solidFill>
            </a:ln>
          </c:spPr>
          <c:marker>
            <c:symbol val="none"/>
          </c:marker>
          <c:cat>
            <c:numRef>
              <c:f>SMU!$AD$4:$AD$29</c:f>
              <c:numCache>
                <c:formatCode>0.000</c:formatCode>
                <c:ptCount val="26"/>
                <c:pt idx="0" formatCode="General">
                  <c:v>0</c:v>
                </c:pt>
                <c:pt idx="1">
                  <c:v>0.01</c:v>
                </c:pt>
                <c:pt idx="2" formatCode="General">
                  <c:v>0.02</c:v>
                </c:pt>
                <c:pt idx="3">
                  <c:v>0.03</c:v>
                </c:pt>
                <c:pt idx="4" formatCode="General">
                  <c:v>0.04</c:v>
                </c:pt>
                <c:pt idx="5">
                  <c:v>0.05</c:v>
                </c:pt>
                <c:pt idx="6" formatCode="General">
                  <c:v>0.06</c:v>
                </c:pt>
                <c:pt idx="7">
                  <c:v>7.0000000000000007E-2</c:v>
                </c:pt>
                <c:pt idx="8" formatCode="General">
                  <c:v>0.08</c:v>
                </c:pt>
                <c:pt idx="9">
                  <c:v>0.09</c:v>
                </c:pt>
                <c:pt idx="10" formatCode="General">
                  <c:v>0.1</c:v>
                </c:pt>
                <c:pt idx="11">
                  <c:v>0.11</c:v>
                </c:pt>
                <c:pt idx="12" formatCode="General">
                  <c:v>0.12</c:v>
                </c:pt>
                <c:pt idx="13">
                  <c:v>0.13</c:v>
                </c:pt>
                <c:pt idx="14" formatCode="General">
                  <c:v>0.14000000000000001</c:v>
                </c:pt>
                <c:pt idx="15">
                  <c:v>0.15</c:v>
                </c:pt>
                <c:pt idx="16" formatCode="General">
                  <c:v>0.16</c:v>
                </c:pt>
                <c:pt idx="17">
                  <c:v>0.17</c:v>
                </c:pt>
                <c:pt idx="18" formatCode="General">
                  <c:v>0.18</c:v>
                </c:pt>
                <c:pt idx="19">
                  <c:v>0.19</c:v>
                </c:pt>
                <c:pt idx="20" formatCode="General">
                  <c:v>0.2</c:v>
                </c:pt>
                <c:pt idx="21">
                  <c:v>0.21</c:v>
                </c:pt>
                <c:pt idx="22" formatCode="General">
                  <c:v>0.22</c:v>
                </c:pt>
                <c:pt idx="23">
                  <c:v>0.23</c:v>
                </c:pt>
                <c:pt idx="24" formatCode="General">
                  <c:v>0.24</c:v>
                </c:pt>
                <c:pt idx="25">
                  <c:v>0.25</c:v>
                </c:pt>
              </c:numCache>
            </c:numRef>
          </c:cat>
          <c:val>
            <c:numRef>
              <c:f>SMU!$AJ$4:$AJ$29</c:f>
              <c:numCache>
                <c:formatCode>General</c:formatCode>
                <c:ptCount val="26"/>
                <c:pt idx="0">
                  <c:v>0</c:v>
                </c:pt>
                <c:pt idx="1">
                  <c:v>0</c:v>
                </c:pt>
                <c:pt idx="2">
                  <c:v>0</c:v>
                </c:pt>
                <c:pt idx="3">
                  <c:v>25</c:v>
                </c:pt>
                <c:pt idx="4">
                  <c:v>45.833333333333329</c:v>
                </c:pt>
                <c:pt idx="5">
                  <c:v>58.796296296296291</c:v>
                </c:pt>
                <c:pt idx="6">
                  <c:v>67.592592592592581</c:v>
                </c:pt>
                <c:pt idx="7">
                  <c:v>79.629629629629619</c:v>
                </c:pt>
                <c:pt idx="8">
                  <c:v>83.796296296296291</c:v>
                </c:pt>
                <c:pt idx="9">
                  <c:v>89.351851851851848</c:v>
                </c:pt>
                <c:pt idx="10">
                  <c:v>90.740740740740733</c:v>
                </c:pt>
                <c:pt idx="11">
                  <c:v>94.907407407407405</c:v>
                </c:pt>
                <c:pt idx="12">
                  <c:v>96.296296296296291</c:v>
                </c:pt>
                <c:pt idx="13">
                  <c:v>98.148148148148138</c:v>
                </c:pt>
                <c:pt idx="14">
                  <c:v>99.074074074074062</c:v>
                </c:pt>
                <c:pt idx="15">
                  <c:v>99.999999999999986</c:v>
                </c:pt>
                <c:pt idx="16">
                  <c:v>99.999999999999986</c:v>
                </c:pt>
                <c:pt idx="17">
                  <c:v>99.999999999999986</c:v>
                </c:pt>
                <c:pt idx="18">
                  <c:v>99.999999999999986</c:v>
                </c:pt>
                <c:pt idx="19">
                  <c:v>99.999999999999986</c:v>
                </c:pt>
                <c:pt idx="20">
                  <c:v>99.999999999999986</c:v>
                </c:pt>
                <c:pt idx="21">
                  <c:v>99.999999999999986</c:v>
                </c:pt>
                <c:pt idx="22">
                  <c:v>99.999999999999986</c:v>
                </c:pt>
                <c:pt idx="23">
                  <c:v>99.999999999999986</c:v>
                </c:pt>
                <c:pt idx="24">
                  <c:v>99.999999999999986</c:v>
                </c:pt>
                <c:pt idx="25">
                  <c:v>99.999999999999986</c:v>
                </c:pt>
              </c:numCache>
            </c:numRef>
          </c:val>
          <c:smooth val="1"/>
        </c:ser>
        <c:dLbls>
          <c:showLegendKey val="0"/>
          <c:showVal val="0"/>
          <c:showCatName val="0"/>
          <c:showSerName val="0"/>
          <c:showPercent val="0"/>
          <c:showBubbleSize val="0"/>
        </c:dLbls>
        <c:marker val="1"/>
        <c:smooth val="0"/>
        <c:axId val="91283456"/>
        <c:axId val="91285376"/>
      </c:lineChart>
      <c:catAx>
        <c:axId val="91283456"/>
        <c:scaling>
          <c:orientation val="minMax"/>
        </c:scaling>
        <c:delete val="0"/>
        <c:axPos val="b"/>
        <c:title>
          <c:tx>
            <c:rich>
              <a:bodyPr/>
              <a:lstStyle/>
              <a:p>
                <a:pPr>
                  <a:defRPr sz="1400"/>
                </a:pPr>
                <a:r>
                  <a:rPr lang="en-US" sz="1400" dirty="0"/>
                  <a:t>SMU Twitch Tension </a:t>
                </a:r>
                <a:r>
                  <a:rPr lang="en-US" sz="1400" dirty="0" err="1"/>
                  <a:t>mN</a:t>
                </a:r>
                <a:endParaRPr lang="en-US" sz="1400" dirty="0"/>
              </a:p>
            </c:rich>
          </c:tx>
          <c:layout>
            <c:manualLayout>
              <c:xMode val="edge"/>
              <c:yMode val="edge"/>
              <c:x val="0.38178688109171738"/>
              <c:y val="0.84600678991213052"/>
            </c:manualLayout>
          </c:layout>
          <c:overlay val="0"/>
        </c:title>
        <c:numFmt formatCode="General" sourceLinked="1"/>
        <c:majorTickMark val="out"/>
        <c:minorTickMark val="none"/>
        <c:tickLblPos val="nextTo"/>
        <c:spPr>
          <a:ln w="28575">
            <a:solidFill>
              <a:schemeClr val="tx1"/>
            </a:solidFill>
          </a:ln>
        </c:spPr>
        <c:txPr>
          <a:bodyPr/>
          <a:lstStyle/>
          <a:p>
            <a:pPr>
              <a:defRPr sz="1200"/>
            </a:pPr>
            <a:endParaRPr lang="en-US"/>
          </a:p>
        </c:txPr>
        <c:crossAx val="91285376"/>
        <c:crosses val="autoZero"/>
        <c:auto val="1"/>
        <c:lblAlgn val="ctr"/>
        <c:lblOffset val="100"/>
        <c:tickLblSkip val="10"/>
        <c:tickMarkSkip val="5"/>
        <c:noMultiLvlLbl val="0"/>
      </c:catAx>
      <c:valAx>
        <c:axId val="91285376"/>
        <c:scaling>
          <c:orientation val="minMax"/>
          <c:max val="105"/>
          <c:min val="0"/>
        </c:scaling>
        <c:delete val="0"/>
        <c:axPos val="l"/>
        <c:title>
          <c:tx>
            <c:rich>
              <a:bodyPr rot="-5400000" vert="horz"/>
              <a:lstStyle/>
              <a:p>
                <a:pPr>
                  <a:defRPr sz="1400"/>
                </a:pPr>
                <a:r>
                  <a:rPr lang="en-US" sz="1400"/>
                  <a:t>Cumulative Percentage</a:t>
                </a:r>
              </a:p>
            </c:rich>
          </c:tx>
          <c:layout/>
          <c:overlay val="0"/>
        </c:title>
        <c:numFmt formatCode="General" sourceLinked="1"/>
        <c:majorTickMark val="out"/>
        <c:minorTickMark val="out"/>
        <c:tickLblPos val="nextTo"/>
        <c:spPr>
          <a:ln w="28575">
            <a:solidFill>
              <a:schemeClr val="tx1"/>
            </a:solidFill>
          </a:ln>
        </c:spPr>
        <c:txPr>
          <a:bodyPr/>
          <a:lstStyle/>
          <a:p>
            <a:pPr>
              <a:defRPr sz="1200"/>
            </a:pPr>
            <a:endParaRPr lang="en-US"/>
          </a:p>
        </c:txPr>
        <c:crossAx val="91283456"/>
        <c:crosses val="autoZero"/>
        <c:crossBetween val="between"/>
        <c:majorUnit val="20"/>
        <c:minorUnit val="10"/>
      </c:valAx>
      <c:spPr>
        <a:noFill/>
        <a:ln>
          <a:noFill/>
        </a:ln>
      </c:spPr>
    </c:plotArea>
    <c:plotVisOnly val="1"/>
    <c:dispBlanksAs val="gap"/>
    <c:showDLblsOverMax val="0"/>
  </c:chart>
  <c:spPr>
    <a:noFill/>
    <a:ln>
      <a:noFill/>
    </a:ln>
  </c:spPr>
  <c:txPr>
    <a:bodyPr/>
    <a:lstStyle/>
    <a:p>
      <a:pPr>
        <a:defRPr sz="1600">
          <a:latin typeface="Arial" panose="020B0604020202020204" pitchFamily="34" charset="0"/>
          <a:cs typeface="Arial" panose="020B0604020202020204" pitchFamily="34" charset="0"/>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208836395450569"/>
          <c:y val="5.0780749779252114E-2"/>
          <c:w val="0.64527493438320205"/>
          <c:h val="0.60260737418806787"/>
        </c:manualLayout>
      </c:layout>
      <c:barChart>
        <c:barDir val="col"/>
        <c:grouping val="clustered"/>
        <c:varyColors val="0"/>
        <c:ser>
          <c:idx val="0"/>
          <c:order val="0"/>
          <c:tx>
            <c:v>SV2</c:v>
          </c:tx>
          <c:spPr>
            <a:gradFill>
              <a:gsLst>
                <a:gs pos="0">
                  <a:srgbClr val="00B0F0"/>
                </a:gs>
                <a:gs pos="50000">
                  <a:schemeClr val="accent5">
                    <a:lumMod val="60000"/>
                    <a:lumOff val="40000"/>
                  </a:schemeClr>
                </a:gs>
                <a:gs pos="100000">
                  <a:srgbClr val="00B0F0"/>
                </a:gs>
              </a:gsLst>
              <a:lin ang="0" scaled="1"/>
            </a:gradFill>
            <a:ln>
              <a:solidFill>
                <a:schemeClr val="tx1"/>
              </a:solidFill>
            </a:ln>
          </c:spPr>
          <c:invertIfNegative val="0"/>
          <c:errBars>
            <c:errBarType val="plus"/>
            <c:errValType val="cust"/>
            <c:noEndCap val="0"/>
            <c:plus>
              <c:numRef>
                <c:f>Summary!$K$17:$N$17</c:f>
                <c:numCache>
                  <c:formatCode>General</c:formatCode>
                  <c:ptCount val="4"/>
                  <c:pt idx="0">
                    <c:v>1.9607254893136992</c:v>
                  </c:pt>
                  <c:pt idx="1">
                    <c:v>9.4295634398770911</c:v>
                  </c:pt>
                  <c:pt idx="2">
                    <c:v>4.5734742446707477</c:v>
                  </c:pt>
                  <c:pt idx="3">
                    <c:v>3.818085616873689</c:v>
                  </c:pt>
                </c:numCache>
              </c:numRef>
            </c:plus>
            <c:minus>
              <c:numLit>
                <c:formatCode>General</c:formatCode>
                <c:ptCount val="1"/>
                <c:pt idx="0">
                  <c:v>1</c:v>
                </c:pt>
              </c:numLit>
            </c:minus>
            <c:spPr>
              <a:ln w="19050"/>
            </c:spPr>
          </c:errBars>
          <c:cat>
            <c:strRef>
              <c:f>Summary!$K$15:$N$15</c:f>
              <c:strCache>
                <c:ptCount val="4"/>
                <c:pt idx="0">
                  <c:v>Intact</c:v>
                </c:pt>
                <c:pt idx="1">
                  <c:v>Optical Treatment</c:v>
                </c:pt>
                <c:pt idx="2">
                  <c:v>Electrical Treatment</c:v>
                </c:pt>
                <c:pt idx="3">
                  <c:v>Untreated</c:v>
                </c:pt>
              </c:strCache>
            </c:strRef>
          </c:cat>
          <c:val>
            <c:numRef>
              <c:f>Summary!$K$16:$N$16</c:f>
              <c:numCache>
                <c:formatCode>General</c:formatCode>
                <c:ptCount val="4"/>
                <c:pt idx="0">
                  <c:v>91.666666666666671</c:v>
                </c:pt>
                <c:pt idx="1">
                  <c:v>65.5</c:v>
                </c:pt>
                <c:pt idx="2">
                  <c:v>61.5</c:v>
                </c:pt>
                <c:pt idx="3">
                  <c:v>70.666666666666671</c:v>
                </c:pt>
              </c:numCache>
            </c:numRef>
          </c:val>
        </c:ser>
        <c:ser>
          <c:idx val="1"/>
          <c:order val="1"/>
          <c:tx>
            <c:v>ChR2</c:v>
          </c:tx>
          <c:spPr>
            <a:gradFill flip="none" rotWithShape="1">
              <a:gsLst>
                <a:gs pos="0">
                  <a:srgbClr val="94CE02"/>
                </a:gs>
                <a:gs pos="50000">
                  <a:schemeClr val="accent3">
                    <a:lumMod val="60000"/>
                    <a:lumOff val="40000"/>
                  </a:schemeClr>
                </a:gs>
                <a:gs pos="100000">
                  <a:srgbClr val="94CE02"/>
                </a:gs>
              </a:gsLst>
              <a:lin ang="0" scaled="1"/>
              <a:tileRect/>
            </a:gradFill>
            <a:ln>
              <a:solidFill>
                <a:schemeClr val="accent1"/>
              </a:solidFill>
            </a:ln>
          </c:spPr>
          <c:invertIfNegative val="0"/>
          <c:errBars>
            <c:errBarType val="plus"/>
            <c:errValType val="cust"/>
            <c:noEndCap val="0"/>
            <c:plus>
              <c:numRef>
                <c:f>Summary!$O$17:$R$17</c:f>
                <c:numCache>
                  <c:formatCode>General</c:formatCode>
                  <c:ptCount val="4"/>
                  <c:pt idx="0">
                    <c:v>6.2981478758970617</c:v>
                  </c:pt>
                  <c:pt idx="1">
                    <c:v>12.961481396815721</c:v>
                  </c:pt>
                  <c:pt idx="2">
                    <c:v>6.5510813356778543</c:v>
                  </c:pt>
                  <c:pt idx="3">
                    <c:v>4.3204937989385739</c:v>
                  </c:pt>
                </c:numCache>
              </c:numRef>
            </c:plus>
            <c:minus>
              <c:numLit>
                <c:formatCode>General</c:formatCode>
                <c:ptCount val="1"/>
                <c:pt idx="0">
                  <c:v>1</c:v>
                </c:pt>
              </c:numLit>
            </c:minus>
            <c:spPr>
              <a:ln w="19050"/>
            </c:spPr>
          </c:errBars>
          <c:val>
            <c:numRef>
              <c:f>Summary!$O$16:$R$16</c:f>
              <c:numCache>
                <c:formatCode>General</c:formatCode>
                <c:ptCount val="4"/>
                <c:pt idx="0">
                  <c:v>75</c:v>
                </c:pt>
                <c:pt idx="1">
                  <c:v>52</c:v>
                </c:pt>
                <c:pt idx="2">
                  <c:v>40.5</c:v>
                </c:pt>
                <c:pt idx="3">
                  <c:v>48</c:v>
                </c:pt>
              </c:numCache>
            </c:numRef>
          </c:val>
        </c:ser>
        <c:dLbls>
          <c:showLegendKey val="0"/>
          <c:showVal val="0"/>
          <c:showCatName val="0"/>
          <c:showSerName val="0"/>
          <c:showPercent val="0"/>
          <c:showBubbleSize val="0"/>
        </c:dLbls>
        <c:gapWidth val="150"/>
        <c:axId val="92285184"/>
        <c:axId val="92286976"/>
      </c:barChart>
      <c:catAx>
        <c:axId val="92285184"/>
        <c:scaling>
          <c:orientation val="minMax"/>
        </c:scaling>
        <c:delete val="0"/>
        <c:axPos val="b"/>
        <c:majorTickMark val="out"/>
        <c:minorTickMark val="none"/>
        <c:tickLblPos val="nextTo"/>
        <c:spPr>
          <a:ln w="25400">
            <a:solidFill>
              <a:schemeClr val="tx1"/>
            </a:solidFill>
          </a:ln>
        </c:spPr>
        <c:txPr>
          <a:bodyPr/>
          <a:lstStyle/>
          <a:p>
            <a:pPr>
              <a:defRPr sz="1400">
                <a:latin typeface="Arial" panose="020B0604020202020204" pitchFamily="34" charset="0"/>
                <a:cs typeface="Arial" panose="020B0604020202020204" pitchFamily="34" charset="0"/>
              </a:defRPr>
            </a:pPr>
            <a:endParaRPr lang="en-US"/>
          </a:p>
        </c:txPr>
        <c:crossAx val="92286976"/>
        <c:crosses val="autoZero"/>
        <c:auto val="1"/>
        <c:lblAlgn val="ctr"/>
        <c:lblOffset val="100"/>
        <c:noMultiLvlLbl val="0"/>
      </c:catAx>
      <c:valAx>
        <c:axId val="92286976"/>
        <c:scaling>
          <c:orientation val="minMax"/>
        </c:scaling>
        <c:delete val="0"/>
        <c:axPos val="l"/>
        <c:title>
          <c:tx>
            <c:rich>
              <a:bodyPr rot="-5400000" vert="horz"/>
              <a:lstStyle/>
              <a:p>
                <a:pPr>
                  <a:defRPr sz="1400">
                    <a:latin typeface="Arial" panose="020B0604020202020204" pitchFamily="34" charset="0"/>
                    <a:cs typeface="Arial" panose="020B0604020202020204" pitchFamily="34" charset="0"/>
                  </a:defRPr>
                </a:pPr>
                <a:r>
                  <a:rPr lang="en-US" sz="1400">
                    <a:latin typeface="Arial" panose="020B0604020202020204" pitchFamily="34" charset="0"/>
                    <a:cs typeface="Arial" panose="020B0604020202020204" pitchFamily="34" charset="0"/>
                  </a:rPr>
                  <a:t>Percentage of Occupied</a:t>
                </a:r>
                <a:r>
                  <a:rPr lang="en-US" sz="1400" baseline="0">
                    <a:latin typeface="Arial" panose="020B0604020202020204" pitchFamily="34" charset="0"/>
                    <a:cs typeface="Arial" panose="020B0604020202020204" pitchFamily="34" charset="0"/>
                  </a:rPr>
                  <a:t> Endplates</a:t>
                </a:r>
              </a:p>
            </c:rich>
          </c:tx>
          <c:layout>
            <c:manualLayout>
              <c:xMode val="edge"/>
              <c:yMode val="edge"/>
              <c:x val="2.7777777777777776E-2"/>
              <c:y val="0.13285659609516204"/>
            </c:manualLayout>
          </c:layout>
          <c:overlay val="0"/>
        </c:title>
        <c:numFmt formatCode="General" sourceLinked="1"/>
        <c:majorTickMark val="out"/>
        <c:minorTickMark val="none"/>
        <c:tickLblPos val="nextTo"/>
        <c:spPr>
          <a:ln w="25400">
            <a:solidFill>
              <a:schemeClr val="tx1"/>
            </a:solidFill>
          </a:ln>
        </c:spPr>
        <c:txPr>
          <a:bodyPr/>
          <a:lstStyle/>
          <a:p>
            <a:pPr>
              <a:defRPr sz="1200">
                <a:latin typeface="Arial" panose="020B0604020202020204" pitchFamily="34" charset="0"/>
                <a:cs typeface="Arial" panose="020B0604020202020204" pitchFamily="34" charset="0"/>
              </a:defRPr>
            </a:pPr>
            <a:endParaRPr lang="en-US"/>
          </a:p>
        </c:txPr>
        <c:crossAx val="92285184"/>
        <c:crosses val="autoZero"/>
        <c:crossBetween val="between"/>
      </c:valAx>
    </c:plotArea>
    <c:legend>
      <c:legendPos val="r"/>
      <c:layout>
        <c:manualLayout>
          <c:xMode val="edge"/>
          <c:yMode val="edge"/>
          <c:x val="0.71091797900262466"/>
          <c:y val="4.9850604725931537E-2"/>
          <c:w val="0.19741535433070867"/>
          <c:h val="0.10689870346970913"/>
        </c:manualLayout>
      </c:layout>
      <c:overlay val="0"/>
      <c:txPr>
        <a:bodyPr/>
        <a:lstStyle/>
        <a:p>
          <a:pPr>
            <a:defRPr sz="1200">
              <a:latin typeface="Arial" panose="020B0604020202020204" pitchFamily="34" charset="0"/>
              <a:cs typeface="Arial" panose="020B0604020202020204" pitchFamily="34" charset="0"/>
            </a:defRPr>
          </a:pPr>
          <a:endParaRPr lang="en-US"/>
        </a:p>
      </c:txPr>
    </c:legend>
    <c:plotVisOnly val="1"/>
    <c:dispBlanksAs val="gap"/>
    <c:showDLblsOverMax val="0"/>
  </c:chart>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0.67877</cdr:x>
      <cdr:y>0.13593</cdr:y>
    </cdr:from>
    <cdr:to>
      <cdr:x>0.7621</cdr:x>
      <cdr:y>0.22141</cdr:y>
    </cdr:to>
    <cdr:sp macro="" textlink="">
      <cdr:nvSpPr>
        <cdr:cNvPr id="3" name="TextBox 1"/>
        <cdr:cNvSpPr txBox="1"/>
      </cdr:nvSpPr>
      <cdr:spPr>
        <a:xfrm xmlns:a="http://schemas.openxmlformats.org/drawingml/2006/main">
          <a:off x="3103314" y="567903"/>
          <a:ext cx="381000" cy="357097"/>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endParaRPr lang="en-US" sz="1800" dirty="0">
            <a:latin typeface="Arial" panose="020B0604020202020204" pitchFamily="34" charset="0"/>
            <a:cs typeface="Arial" panose="020B0604020202020204" pitchFamily="34" charset="0"/>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E494683-9AA7-45CD-BB13-2243EB3A3900}" type="datetimeFigureOut">
              <a:rPr lang="en-US" smtClean="0"/>
              <a:t>2/6/2014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8C9AF27-8C63-4FE5-B723-A463D6374632}" type="slidenum">
              <a:rPr lang="en-US" smtClean="0"/>
              <a:t>‹#›</a:t>
            </a:fld>
            <a:endParaRPr lang="en-US"/>
          </a:p>
        </p:txBody>
      </p:sp>
    </p:spTree>
    <p:extLst>
      <p:ext uri="{BB962C8B-B14F-4D97-AF65-F5344CB8AC3E}">
        <p14:creationId xmlns:p14="http://schemas.microsoft.com/office/powerpoint/2010/main" val="29083490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C8C9AF27-8C63-4FE5-B723-A463D6374632}" type="slidenum">
              <a:rPr lang="en-US" smtClean="0"/>
              <a:t>2</a:t>
            </a:fld>
            <a:endParaRPr lang="en-US"/>
          </a:p>
        </p:txBody>
      </p:sp>
    </p:spTree>
    <p:extLst>
      <p:ext uri="{BB962C8B-B14F-4D97-AF65-F5344CB8AC3E}">
        <p14:creationId xmlns:p14="http://schemas.microsoft.com/office/powerpoint/2010/main" val="25952358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Rerun ANOVA now that I’ve reanalyzed several of the outlying</a:t>
            </a:r>
            <a:r>
              <a:rPr lang="en-US" baseline="0" dirty="0" smtClean="0"/>
              <a:t> cases </a:t>
            </a:r>
            <a:endParaRPr lang="en-US" dirty="0"/>
          </a:p>
        </p:txBody>
      </p:sp>
      <p:sp>
        <p:nvSpPr>
          <p:cNvPr id="4" name="Slide Number Placeholder 3"/>
          <p:cNvSpPr>
            <a:spLocks noGrp="1"/>
          </p:cNvSpPr>
          <p:nvPr>
            <p:ph type="sldNum" sz="quarter" idx="10"/>
          </p:nvPr>
        </p:nvSpPr>
        <p:spPr/>
        <p:txBody>
          <a:bodyPr/>
          <a:lstStyle/>
          <a:p>
            <a:fld id="{C8C9AF27-8C63-4FE5-B723-A463D6374632}" type="slidenum">
              <a:rPr lang="en-US" smtClean="0"/>
              <a:t>3</a:t>
            </a:fld>
            <a:endParaRPr lang="en-US"/>
          </a:p>
        </p:txBody>
      </p:sp>
    </p:spTree>
    <p:extLst>
      <p:ext uri="{BB962C8B-B14F-4D97-AF65-F5344CB8AC3E}">
        <p14:creationId xmlns:p14="http://schemas.microsoft.com/office/powerpoint/2010/main" val="722756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DO:</a:t>
            </a:r>
          </a:p>
          <a:p>
            <a:r>
              <a:rPr lang="en-US" dirty="0" smtClean="0"/>
              <a:t>Smooth out the lines in A</a:t>
            </a: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C8C9AF27-8C63-4FE5-B723-A463D6374632}" type="slidenum">
              <a:rPr lang="en-US" smtClean="0"/>
              <a:t>6</a:t>
            </a:fld>
            <a:endParaRPr lang="en-US"/>
          </a:p>
        </p:txBody>
      </p:sp>
    </p:spTree>
    <p:extLst>
      <p:ext uri="{BB962C8B-B14F-4D97-AF65-F5344CB8AC3E}">
        <p14:creationId xmlns:p14="http://schemas.microsoft.com/office/powerpoint/2010/main" val="11995162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Change blue in merged image</a:t>
            </a:r>
            <a:endParaRPr lang="en-US" dirty="0"/>
          </a:p>
        </p:txBody>
      </p:sp>
      <p:sp>
        <p:nvSpPr>
          <p:cNvPr id="4" name="Slide Number Placeholder 3"/>
          <p:cNvSpPr>
            <a:spLocks noGrp="1"/>
          </p:cNvSpPr>
          <p:nvPr>
            <p:ph type="sldNum" sz="quarter" idx="10"/>
          </p:nvPr>
        </p:nvSpPr>
        <p:spPr/>
        <p:txBody>
          <a:bodyPr/>
          <a:lstStyle/>
          <a:p>
            <a:fld id="{C8C9AF27-8C63-4FE5-B723-A463D6374632}" type="slidenum">
              <a:rPr lang="en-US" smtClean="0"/>
              <a:t>7</a:t>
            </a:fld>
            <a:endParaRPr lang="en-US"/>
          </a:p>
        </p:txBody>
      </p:sp>
    </p:spTree>
    <p:extLst>
      <p:ext uri="{BB962C8B-B14F-4D97-AF65-F5344CB8AC3E}">
        <p14:creationId xmlns:p14="http://schemas.microsoft.com/office/powerpoint/2010/main" val="5369087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6EAA682-D01A-45DA-B213-650F6056C641}" type="datetimeFigureOut">
              <a:rPr lang="en-US" smtClean="0"/>
              <a:t>2/6/2014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1F9491-61AD-4933-9EFE-D581E93DC808}" type="slidenum">
              <a:rPr lang="en-US" smtClean="0"/>
              <a:t>‹#›</a:t>
            </a:fld>
            <a:endParaRPr lang="en-US"/>
          </a:p>
        </p:txBody>
      </p:sp>
    </p:spTree>
    <p:extLst>
      <p:ext uri="{BB962C8B-B14F-4D97-AF65-F5344CB8AC3E}">
        <p14:creationId xmlns:p14="http://schemas.microsoft.com/office/powerpoint/2010/main" val="11975408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6EAA682-D01A-45DA-B213-650F6056C641}" type="datetimeFigureOut">
              <a:rPr lang="en-US" smtClean="0"/>
              <a:t>2/6/2014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1F9491-61AD-4933-9EFE-D581E93DC808}" type="slidenum">
              <a:rPr lang="en-US" smtClean="0"/>
              <a:t>‹#›</a:t>
            </a:fld>
            <a:endParaRPr lang="en-US"/>
          </a:p>
        </p:txBody>
      </p:sp>
    </p:spTree>
    <p:extLst>
      <p:ext uri="{BB962C8B-B14F-4D97-AF65-F5344CB8AC3E}">
        <p14:creationId xmlns:p14="http://schemas.microsoft.com/office/powerpoint/2010/main" val="4550866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6EAA682-D01A-45DA-B213-650F6056C641}" type="datetimeFigureOut">
              <a:rPr lang="en-US" smtClean="0"/>
              <a:t>2/6/2014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1F9491-61AD-4933-9EFE-D581E93DC808}" type="slidenum">
              <a:rPr lang="en-US" smtClean="0"/>
              <a:t>‹#›</a:t>
            </a:fld>
            <a:endParaRPr lang="en-US"/>
          </a:p>
        </p:txBody>
      </p:sp>
    </p:spTree>
    <p:extLst>
      <p:ext uri="{BB962C8B-B14F-4D97-AF65-F5344CB8AC3E}">
        <p14:creationId xmlns:p14="http://schemas.microsoft.com/office/powerpoint/2010/main" val="8792066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6EAA682-D01A-45DA-B213-650F6056C641}" type="datetimeFigureOut">
              <a:rPr lang="en-US" smtClean="0"/>
              <a:t>2/6/2014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1F9491-61AD-4933-9EFE-D581E93DC808}" type="slidenum">
              <a:rPr lang="en-US" smtClean="0"/>
              <a:t>‹#›</a:t>
            </a:fld>
            <a:endParaRPr lang="en-US"/>
          </a:p>
        </p:txBody>
      </p:sp>
    </p:spTree>
    <p:extLst>
      <p:ext uri="{BB962C8B-B14F-4D97-AF65-F5344CB8AC3E}">
        <p14:creationId xmlns:p14="http://schemas.microsoft.com/office/powerpoint/2010/main" val="5671582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6EAA682-D01A-45DA-B213-650F6056C641}" type="datetimeFigureOut">
              <a:rPr lang="en-US" smtClean="0"/>
              <a:t>2/6/2014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1F9491-61AD-4933-9EFE-D581E93DC808}" type="slidenum">
              <a:rPr lang="en-US" smtClean="0"/>
              <a:t>‹#›</a:t>
            </a:fld>
            <a:endParaRPr lang="en-US"/>
          </a:p>
        </p:txBody>
      </p:sp>
    </p:spTree>
    <p:extLst>
      <p:ext uri="{BB962C8B-B14F-4D97-AF65-F5344CB8AC3E}">
        <p14:creationId xmlns:p14="http://schemas.microsoft.com/office/powerpoint/2010/main" val="22335255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6EAA682-D01A-45DA-B213-650F6056C641}" type="datetimeFigureOut">
              <a:rPr lang="en-US" smtClean="0"/>
              <a:t>2/6/2014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1F9491-61AD-4933-9EFE-D581E93DC808}" type="slidenum">
              <a:rPr lang="en-US" smtClean="0"/>
              <a:t>‹#›</a:t>
            </a:fld>
            <a:endParaRPr lang="en-US"/>
          </a:p>
        </p:txBody>
      </p:sp>
    </p:spTree>
    <p:extLst>
      <p:ext uri="{BB962C8B-B14F-4D97-AF65-F5344CB8AC3E}">
        <p14:creationId xmlns:p14="http://schemas.microsoft.com/office/powerpoint/2010/main" val="21404537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6EAA682-D01A-45DA-B213-650F6056C641}" type="datetimeFigureOut">
              <a:rPr lang="en-US" smtClean="0"/>
              <a:t>2/6/2014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41F9491-61AD-4933-9EFE-D581E93DC808}" type="slidenum">
              <a:rPr lang="en-US" smtClean="0"/>
              <a:t>‹#›</a:t>
            </a:fld>
            <a:endParaRPr lang="en-US"/>
          </a:p>
        </p:txBody>
      </p:sp>
    </p:spTree>
    <p:extLst>
      <p:ext uri="{BB962C8B-B14F-4D97-AF65-F5344CB8AC3E}">
        <p14:creationId xmlns:p14="http://schemas.microsoft.com/office/powerpoint/2010/main" val="2324348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6EAA682-D01A-45DA-B213-650F6056C641}" type="datetimeFigureOut">
              <a:rPr lang="en-US" smtClean="0"/>
              <a:t>2/6/2014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41F9491-61AD-4933-9EFE-D581E93DC808}" type="slidenum">
              <a:rPr lang="en-US" smtClean="0"/>
              <a:t>‹#›</a:t>
            </a:fld>
            <a:endParaRPr lang="en-US"/>
          </a:p>
        </p:txBody>
      </p:sp>
    </p:spTree>
    <p:extLst>
      <p:ext uri="{BB962C8B-B14F-4D97-AF65-F5344CB8AC3E}">
        <p14:creationId xmlns:p14="http://schemas.microsoft.com/office/powerpoint/2010/main" val="16030709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6EAA682-D01A-45DA-B213-650F6056C641}" type="datetimeFigureOut">
              <a:rPr lang="en-US" smtClean="0"/>
              <a:t>2/6/2014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41F9491-61AD-4933-9EFE-D581E93DC808}" type="slidenum">
              <a:rPr lang="en-US" smtClean="0"/>
              <a:t>‹#›</a:t>
            </a:fld>
            <a:endParaRPr lang="en-US"/>
          </a:p>
        </p:txBody>
      </p:sp>
    </p:spTree>
    <p:extLst>
      <p:ext uri="{BB962C8B-B14F-4D97-AF65-F5344CB8AC3E}">
        <p14:creationId xmlns:p14="http://schemas.microsoft.com/office/powerpoint/2010/main" val="5516704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6EAA682-D01A-45DA-B213-650F6056C641}" type="datetimeFigureOut">
              <a:rPr lang="en-US" smtClean="0"/>
              <a:t>2/6/2014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1F9491-61AD-4933-9EFE-D581E93DC808}" type="slidenum">
              <a:rPr lang="en-US" smtClean="0"/>
              <a:t>‹#›</a:t>
            </a:fld>
            <a:endParaRPr lang="en-US"/>
          </a:p>
        </p:txBody>
      </p:sp>
    </p:spTree>
    <p:extLst>
      <p:ext uri="{BB962C8B-B14F-4D97-AF65-F5344CB8AC3E}">
        <p14:creationId xmlns:p14="http://schemas.microsoft.com/office/powerpoint/2010/main" val="9349690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6EAA682-D01A-45DA-B213-650F6056C641}" type="datetimeFigureOut">
              <a:rPr lang="en-US" smtClean="0"/>
              <a:t>2/6/2014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1F9491-61AD-4933-9EFE-D581E93DC808}" type="slidenum">
              <a:rPr lang="en-US" smtClean="0"/>
              <a:t>‹#›</a:t>
            </a:fld>
            <a:endParaRPr lang="en-US"/>
          </a:p>
        </p:txBody>
      </p:sp>
    </p:spTree>
    <p:extLst>
      <p:ext uri="{BB962C8B-B14F-4D97-AF65-F5344CB8AC3E}">
        <p14:creationId xmlns:p14="http://schemas.microsoft.com/office/powerpoint/2010/main" val="12061960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EAA682-D01A-45DA-B213-650F6056C641}" type="datetimeFigureOut">
              <a:rPr lang="en-US" smtClean="0"/>
              <a:t>2/6/2014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41F9491-61AD-4933-9EFE-D581E93DC808}" type="slidenum">
              <a:rPr lang="en-US" smtClean="0"/>
              <a:t>‹#›</a:t>
            </a:fld>
            <a:endParaRPr lang="en-US"/>
          </a:p>
        </p:txBody>
      </p:sp>
    </p:spTree>
    <p:extLst>
      <p:ext uri="{BB962C8B-B14F-4D97-AF65-F5344CB8AC3E}">
        <p14:creationId xmlns:p14="http://schemas.microsoft.com/office/powerpoint/2010/main" val="2126573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chart" Target="../charts/chart3.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chart" Target="../charts/chart7.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chart" Target="../charts/chart8.xml"/><Relationship Id="rId5" Type="http://schemas.openxmlformats.org/officeDocument/2006/relationships/image" Target="../media/image11.emf"/><Relationship Id="rId4" Type="http://schemas.openxmlformats.org/officeDocument/2006/relationships/image" Target="../media/image10.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381000" y="179537"/>
            <a:ext cx="8534402" cy="5562600"/>
            <a:chOff x="381000" y="762000"/>
            <a:chExt cx="8534402" cy="556260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11587" r="33671"/>
            <a:stretch/>
          </p:blipFill>
          <p:spPr>
            <a:xfrm rot="5400000">
              <a:off x="3064868" y="-1921868"/>
              <a:ext cx="3166666" cy="8534402"/>
            </a:xfrm>
            <a:prstGeom prst="rect">
              <a:avLst/>
            </a:prstGeom>
          </p:spPr>
        </p:pic>
        <p:sp>
          <p:nvSpPr>
            <p:cNvPr id="5" name="TextBox 7"/>
            <p:cNvSpPr txBox="1">
              <a:spLocks noChangeArrowheads="1"/>
            </p:cNvSpPr>
            <p:nvPr/>
          </p:nvSpPr>
          <p:spPr bwMode="auto">
            <a:xfrm>
              <a:off x="1739157" y="3019709"/>
              <a:ext cx="344833" cy="257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rgbClr val="000000"/>
                  </a:solidFill>
                  <a:latin typeface="Times New Roman" pitchFamily="18" charset="0"/>
                  <a:cs typeface="Times New Roman" pitchFamily="18" charset="0"/>
                </a:defRPr>
              </a:lvl1pPr>
              <a:lvl2pPr marL="742950" indent="-285750" eaLnBrk="0" hangingPunct="0">
                <a:defRPr sz="2800">
                  <a:solidFill>
                    <a:srgbClr val="000000"/>
                  </a:solidFill>
                  <a:latin typeface="Times New Roman" pitchFamily="18" charset="0"/>
                  <a:cs typeface="Times New Roman" pitchFamily="18" charset="0"/>
                </a:defRPr>
              </a:lvl2pPr>
              <a:lvl3pPr marL="1143000" indent="-228600" eaLnBrk="0" hangingPunct="0">
                <a:defRPr sz="2800">
                  <a:solidFill>
                    <a:srgbClr val="000000"/>
                  </a:solidFill>
                  <a:latin typeface="Times New Roman" pitchFamily="18" charset="0"/>
                  <a:cs typeface="Times New Roman" pitchFamily="18" charset="0"/>
                </a:defRPr>
              </a:lvl3pPr>
              <a:lvl4pPr marL="1600200" indent="-228600" eaLnBrk="0" hangingPunct="0">
                <a:defRPr sz="2800">
                  <a:solidFill>
                    <a:srgbClr val="000000"/>
                  </a:solidFill>
                  <a:latin typeface="Times New Roman" pitchFamily="18" charset="0"/>
                  <a:cs typeface="Times New Roman" pitchFamily="18" charset="0"/>
                </a:defRPr>
              </a:lvl4pPr>
              <a:lvl5pPr marL="2057400" indent="-228600" eaLnBrk="0" hangingPunct="0">
                <a:defRPr sz="2800">
                  <a:solidFill>
                    <a:srgbClr val="000000"/>
                  </a:solidFill>
                  <a:latin typeface="Times New Roman" pitchFamily="18" charset="0"/>
                  <a:cs typeface="Times New Roman" pitchFamily="18" charset="0"/>
                </a:defRPr>
              </a:lvl5pPr>
              <a:lvl6pPr marL="2514600" indent="-228600" eaLnBrk="0" fontAlgn="base" hangingPunct="0">
                <a:spcBef>
                  <a:spcPct val="0"/>
                </a:spcBef>
                <a:spcAft>
                  <a:spcPct val="0"/>
                </a:spcAft>
                <a:defRPr sz="2800">
                  <a:solidFill>
                    <a:srgbClr val="000000"/>
                  </a:solidFill>
                  <a:latin typeface="Times New Roman" pitchFamily="18" charset="0"/>
                  <a:cs typeface="Times New Roman" pitchFamily="18" charset="0"/>
                </a:defRPr>
              </a:lvl6pPr>
              <a:lvl7pPr marL="2971800" indent="-228600" eaLnBrk="0" fontAlgn="base" hangingPunct="0">
                <a:spcBef>
                  <a:spcPct val="0"/>
                </a:spcBef>
                <a:spcAft>
                  <a:spcPct val="0"/>
                </a:spcAft>
                <a:defRPr sz="2800">
                  <a:solidFill>
                    <a:srgbClr val="000000"/>
                  </a:solidFill>
                  <a:latin typeface="Times New Roman" pitchFamily="18" charset="0"/>
                  <a:cs typeface="Times New Roman" pitchFamily="18" charset="0"/>
                </a:defRPr>
              </a:lvl7pPr>
              <a:lvl8pPr marL="3429000" indent="-228600" eaLnBrk="0" fontAlgn="base" hangingPunct="0">
                <a:spcBef>
                  <a:spcPct val="0"/>
                </a:spcBef>
                <a:spcAft>
                  <a:spcPct val="0"/>
                </a:spcAft>
                <a:defRPr sz="2800">
                  <a:solidFill>
                    <a:srgbClr val="000000"/>
                  </a:solidFill>
                  <a:latin typeface="Times New Roman" pitchFamily="18" charset="0"/>
                  <a:cs typeface="Times New Roman" pitchFamily="18" charset="0"/>
                </a:defRPr>
              </a:lvl8pPr>
              <a:lvl9pPr marL="3886200" indent="-228600" eaLnBrk="0" fontAlgn="base" hangingPunct="0">
                <a:spcBef>
                  <a:spcPct val="0"/>
                </a:spcBef>
                <a:spcAft>
                  <a:spcPct val="0"/>
                </a:spcAft>
                <a:defRPr sz="2800">
                  <a:solidFill>
                    <a:srgbClr val="000000"/>
                  </a:solidFill>
                  <a:latin typeface="Times New Roman" pitchFamily="18" charset="0"/>
                  <a:cs typeface="Times New Roman" pitchFamily="18" charset="0"/>
                </a:defRPr>
              </a:lvl9pPr>
            </a:lstStyle>
            <a:p>
              <a:pPr eaLnBrk="1" hangingPunct="1"/>
              <a:r>
                <a:rPr lang="en-US" sz="1800" dirty="0">
                  <a:solidFill>
                    <a:schemeClr val="bg1"/>
                  </a:solidFill>
                  <a:latin typeface="Arial" charset="0"/>
                  <a:ea typeface="ＭＳ Ｐゴシック" pitchFamily="34" charset="-128"/>
                  <a:cs typeface="Arial" charset="0"/>
                </a:rPr>
                <a:t>VR</a:t>
              </a:r>
            </a:p>
          </p:txBody>
        </p:sp>
        <p:cxnSp>
          <p:nvCxnSpPr>
            <p:cNvPr id="6" name="Straight Connector 35"/>
            <p:cNvCxnSpPr>
              <a:cxnSpLocks noChangeShapeType="1"/>
            </p:cNvCxnSpPr>
            <p:nvPr/>
          </p:nvCxnSpPr>
          <p:spPr bwMode="auto">
            <a:xfrm>
              <a:off x="739891" y="3474188"/>
              <a:ext cx="823522" cy="0"/>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cxnSp>
        <p:sp>
          <p:nvSpPr>
            <p:cNvPr id="7" name="TextBox 36"/>
            <p:cNvSpPr txBox="1">
              <a:spLocks noChangeArrowheads="1"/>
            </p:cNvSpPr>
            <p:nvPr/>
          </p:nvSpPr>
          <p:spPr bwMode="auto">
            <a:xfrm>
              <a:off x="640961" y="3505200"/>
              <a:ext cx="654439" cy="257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rgbClr val="000000"/>
                  </a:solidFill>
                  <a:latin typeface="Times New Roman" pitchFamily="18" charset="0"/>
                  <a:cs typeface="Times New Roman" pitchFamily="18" charset="0"/>
                </a:defRPr>
              </a:lvl1pPr>
              <a:lvl2pPr marL="742950" indent="-285750" eaLnBrk="0" hangingPunct="0">
                <a:defRPr sz="2800">
                  <a:solidFill>
                    <a:srgbClr val="000000"/>
                  </a:solidFill>
                  <a:latin typeface="Times New Roman" pitchFamily="18" charset="0"/>
                  <a:cs typeface="Times New Roman" pitchFamily="18" charset="0"/>
                </a:defRPr>
              </a:lvl2pPr>
              <a:lvl3pPr marL="1143000" indent="-228600" eaLnBrk="0" hangingPunct="0">
                <a:defRPr sz="2800">
                  <a:solidFill>
                    <a:srgbClr val="000000"/>
                  </a:solidFill>
                  <a:latin typeface="Times New Roman" pitchFamily="18" charset="0"/>
                  <a:cs typeface="Times New Roman" pitchFamily="18" charset="0"/>
                </a:defRPr>
              </a:lvl3pPr>
              <a:lvl4pPr marL="1600200" indent="-228600" eaLnBrk="0" hangingPunct="0">
                <a:defRPr sz="2800">
                  <a:solidFill>
                    <a:srgbClr val="000000"/>
                  </a:solidFill>
                  <a:latin typeface="Times New Roman" pitchFamily="18" charset="0"/>
                  <a:cs typeface="Times New Roman" pitchFamily="18" charset="0"/>
                </a:defRPr>
              </a:lvl4pPr>
              <a:lvl5pPr marL="2057400" indent="-228600" eaLnBrk="0" hangingPunct="0">
                <a:defRPr sz="2800">
                  <a:solidFill>
                    <a:srgbClr val="000000"/>
                  </a:solidFill>
                  <a:latin typeface="Times New Roman" pitchFamily="18" charset="0"/>
                  <a:cs typeface="Times New Roman" pitchFamily="18" charset="0"/>
                </a:defRPr>
              </a:lvl5pPr>
              <a:lvl6pPr marL="2514600" indent="-228600" eaLnBrk="0" fontAlgn="base" hangingPunct="0">
                <a:spcBef>
                  <a:spcPct val="0"/>
                </a:spcBef>
                <a:spcAft>
                  <a:spcPct val="0"/>
                </a:spcAft>
                <a:defRPr sz="2800">
                  <a:solidFill>
                    <a:srgbClr val="000000"/>
                  </a:solidFill>
                  <a:latin typeface="Times New Roman" pitchFamily="18" charset="0"/>
                  <a:cs typeface="Times New Roman" pitchFamily="18" charset="0"/>
                </a:defRPr>
              </a:lvl6pPr>
              <a:lvl7pPr marL="2971800" indent="-228600" eaLnBrk="0" fontAlgn="base" hangingPunct="0">
                <a:spcBef>
                  <a:spcPct val="0"/>
                </a:spcBef>
                <a:spcAft>
                  <a:spcPct val="0"/>
                </a:spcAft>
                <a:defRPr sz="2800">
                  <a:solidFill>
                    <a:srgbClr val="000000"/>
                  </a:solidFill>
                  <a:latin typeface="Times New Roman" pitchFamily="18" charset="0"/>
                  <a:cs typeface="Times New Roman" pitchFamily="18" charset="0"/>
                </a:defRPr>
              </a:lvl7pPr>
              <a:lvl8pPr marL="3429000" indent="-228600" eaLnBrk="0" fontAlgn="base" hangingPunct="0">
                <a:spcBef>
                  <a:spcPct val="0"/>
                </a:spcBef>
                <a:spcAft>
                  <a:spcPct val="0"/>
                </a:spcAft>
                <a:defRPr sz="2800">
                  <a:solidFill>
                    <a:srgbClr val="000000"/>
                  </a:solidFill>
                  <a:latin typeface="Times New Roman" pitchFamily="18" charset="0"/>
                  <a:cs typeface="Times New Roman" pitchFamily="18" charset="0"/>
                </a:defRPr>
              </a:lvl8pPr>
              <a:lvl9pPr marL="3886200" indent="-228600" eaLnBrk="0" fontAlgn="base" hangingPunct="0">
                <a:spcBef>
                  <a:spcPct val="0"/>
                </a:spcBef>
                <a:spcAft>
                  <a:spcPct val="0"/>
                </a:spcAft>
                <a:defRPr sz="2800">
                  <a:solidFill>
                    <a:srgbClr val="000000"/>
                  </a:solidFill>
                  <a:latin typeface="Times New Roman" pitchFamily="18" charset="0"/>
                  <a:cs typeface="Times New Roman" pitchFamily="18" charset="0"/>
                </a:defRPr>
              </a:lvl9pPr>
            </a:lstStyle>
            <a:p>
              <a:pPr eaLnBrk="1" hangingPunct="1"/>
              <a:r>
                <a:rPr lang="en-US" sz="1800" dirty="0">
                  <a:solidFill>
                    <a:schemeClr val="bg1"/>
                  </a:solidFill>
                  <a:latin typeface="Arial" charset="0"/>
                  <a:ea typeface="ＭＳ Ｐゴシック" pitchFamily="34" charset="-128"/>
                  <a:cs typeface="Arial" charset="0"/>
                </a:rPr>
                <a:t>100 µm</a:t>
              </a:r>
            </a:p>
          </p:txBody>
        </p:sp>
        <p:sp>
          <p:nvSpPr>
            <p:cNvPr id="8" name="Rectangle 9"/>
            <p:cNvSpPr>
              <a:spLocks noChangeArrowheads="1"/>
            </p:cNvSpPr>
            <p:nvPr/>
          </p:nvSpPr>
          <p:spPr bwMode="auto">
            <a:xfrm>
              <a:off x="1828800" y="1571745"/>
              <a:ext cx="353585" cy="257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dirty="0">
                  <a:solidFill>
                    <a:schemeClr val="bg1"/>
                  </a:solidFill>
                  <a:latin typeface="Arial" charset="0"/>
                  <a:cs typeface="Arial" charset="0"/>
                </a:rPr>
                <a:t>DR</a:t>
              </a:r>
              <a:endParaRPr lang="en-US" dirty="0">
                <a:latin typeface="Arial" charset="0"/>
                <a:cs typeface="Arial" charset="0"/>
              </a:endParaRPr>
            </a:p>
          </p:txBody>
        </p:sp>
        <p:sp>
          <p:nvSpPr>
            <p:cNvPr id="9" name="Rectangle 8"/>
            <p:cNvSpPr/>
            <p:nvPr/>
          </p:nvSpPr>
          <p:spPr>
            <a:xfrm>
              <a:off x="6019800" y="2200616"/>
              <a:ext cx="685800" cy="685774"/>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2552700" y="3148250"/>
              <a:ext cx="990600" cy="651876"/>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05812" y="767254"/>
              <a:ext cx="351378" cy="369332"/>
            </a:xfrm>
            <a:prstGeom prst="rect">
              <a:avLst/>
            </a:prstGeom>
            <a:noFill/>
          </p:spPr>
          <p:txBody>
            <a:bodyPr wrap="none" rtlCol="0">
              <a:spAutoFit/>
            </a:bodyPr>
            <a:lstStyle/>
            <a:p>
              <a:r>
                <a:rPr lang="en-US" b="1" dirty="0" smtClean="0">
                  <a:solidFill>
                    <a:schemeClr val="bg1"/>
                  </a:solidFill>
                  <a:latin typeface="Arial" panose="020B0604020202020204" pitchFamily="34" charset="0"/>
                  <a:cs typeface="Arial" panose="020B0604020202020204" pitchFamily="34" charset="0"/>
                </a:rPr>
                <a:t>A</a:t>
              </a:r>
              <a:endParaRPr lang="en-US" b="1" dirty="0">
                <a:solidFill>
                  <a:schemeClr val="bg1"/>
                </a:solidFill>
                <a:latin typeface="Arial" panose="020B0604020202020204" pitchFamily="34" charset="0"/>
                <a:cs typeface="Arial" panose="020B0604020202020204" pitchFamily="34" charset="0"/>
              </a:endParaRPr>
            </a:p>
          </p:txBody>
        </p:sp>
        <p:pic>
          <p:nvPicPr>
            <p:cNvPr id="20" name="Picture 19"/>
            <p:cNvPicPr>
              <a:picLocks noChangeAspect="1"/>
            </p:cNvPicPr>
            <p:nvPr/>
          </p:nvPicPr>
          <p:blipFill rotWithShape="1">
            <a:blip r:embed="rId3" cstate="print">
              <a:extLst>
                <a:ext uri="{28A0092B-C50C-407E-A947-70E740481C1C}">
                  <a14:useLocalDpi xmlns:a14="http://schemas.microsoft.com/office/drawing/2010/main" val="0"/>
                </a:ext>
              </a:extLst>
            </a:blip>
            <a:srcRect l="33890" t="23889" r="49431" b="65402"/>
            <a:stretch/>
          </p:blipFill>
          <p:spPr>
            <a:xfrm rot="5400000">
              <a:off x="341290" y="4106623"/>
              <a:ext cx="2278049" cy="2157905"/>
            </a:xfrm>
            <a:prstGeom prst="rect">
              <a:avLst/>
            </a:prstGeom>
          </p:spPr>
        </p:pic>
        <p:pic>
          <p:nvPicPr>
            <p:cNvPr id="21" name="Picture 20"/>
            <p:cNvPicPr>
              <a:picLocks noChangeAspect="1"/>
            </p:cNvPicPr>
            <p:nvPr/>
          </p:nvPicPr>
          <p:blipFill rotWithShape="1">
            <a:blip r:embed="rId3" cstate="print">
              <a:extLst>
                <a:ext uri="{28A0092B-C50C-407E-A947-70E740481C1C}">
                  <a14:useLocalDpi xmlns:a14="http://schemas.microsoft.com/office/drawing/2010/main" val="0"/>
                </a:ext>
              </a:extLst>
            </a:blip>
            <a:srcRect l="50972" t="63333" r="32931" b="25403"/>
            <a:stretch/>
          </p:blipFill>
          <p:spPr>
            <a:xfrm rot="5400000">
              <a:off x="2704073" y="3999518"/>
              <a:ext cx="2288009" cy="2362156"/>
            </a:xfrm>
            <a:prstGeom prst="rect">
              <a:avLst/>
            </a:prstGeom>
          </p:spPr>
        </p:pic>
        <p:sp>
          <p:nvSpPr>
            <p:cNvPr id="25" name="Down Arrow 24"/>
            <p:cNvSpPr>
              <a:spLocks noChangeArrowheads="1"/>
            </p:cNvSpPr>
            <p:nvPr/>
          </p:nvSpPr>
          <p:spPr bwMode="auto">
            <a:xfrm rot="12204337" flipV="1">
              <a:off x="1695708" y="4735581"/>
              <a:ext cx="97428" cy="198574"/>
            </a:xfrm>
            <a:prstGeom prst="downArrow">
              <a:avLst>
                <a:gd name="adj1" fmla="val 50000"/>
                <a:gd name="adj2" fmla="val 50000"/>
              </a:avLst>
            </a:prstGeom>
            <a:solidFill>
              <a:schemeClr val="bg1"/>
            </a:solidFill>
            <a:ln w="25400">
              <a:solidFill>
                <a:schemeClr val="bg1"/>
              </a:solidFill>
              <a:miter lim="800000"/>
              <a:headEnd/>
              <a:tailEnd/>
            </a:ln>
          </p:spPr>
          <p:txBody>
            <a:bodyPr rot="10800000" vert="eaVert" anchor="ctr"/>
            <a:lstStyle/>
            <a:p>
              <a:pPr algn="ctr" fontAlgn="auto">
                <a:spcBef>
                  <a:spcPts val="0"/>
                </a:spcBef>
                <a:spcAft>
                  <a:spcPts val="0"/>
                </a:spcAft>
                <a:defRPr/>
              </a:pPr>
              <a:endParaRPr lang="en-US">
                <a:solidFill>
                  <a:schemeClr val="lt1"/>
                </a:solidFill>
                <a:latin typeface="+mn-lt"/>
              </a:endParaRPr>
            </a:p>
          </p:txBody>
        </p:sp>
        <p:sp>
          <p:nvSpPr>
            <p:cNvPr id="26" name="TextBox 25"/>
            <p:cNvSpPr txBox="1"/>
            <p:nvPr/>
          </p:nvSpPr>
          <p:spPr>
            <a:xfrm>
              <a:off x="405812" y="4016187"/>
              <a:ext cx="351378" cy="369332"/>
            </a:xfrm>
            <a:prstGeom prst="rect">
              <a:avLst/>
            </a:prstGeom>
            <a:noFill/>
          </p:spPr>
          <p:txBody>
            <a:bodyPr wrap="none" rtlCol="0">
              <a:spAutoFit/>
            </a:bodyPr>
            <a:lstStyle/>
            <a:p>
              <a:r>
                <a:rPr lang="en-US" b="1" dirty="0">
                  <a:solidFill>
                    <a:schemeClr val="bg1"/>
                  </a:solidFill>
                  <a:latin typeface="Arial" panose="020B0604020202020204" pitchFamily="34" charset="0"/>
                  <a:cs typeface="Arial" panose="020B0604020202020204" pitchFamily="34" charset="0"/>
                </a:rPr>
                <a:t>B</a:t>
              </a:r>
            </a:p>
          </p:txBody>
        </p:sp>
        <p:sp>
          <p:nvSpPr>
            <p:cNvPr id="27" name="TextBox 26"/>
            <p:cNvSpPr txBox="1"/>
            <p:nvPr/>
          </p:nvSpPr>
          <p:spPr>
            <a:xfrm>
              <a:off x="2667000" y="3989294"/>
              <a:ext cx="351378" cy="369332"/>
            </a:xfrm>
            <a:prstGeom prst="rect">
              <a:avLst/>
            </a:prstGeom>
            <a:noFill/>
          </p:spPr>
          <p:txBody>
            <a:bodyPr wrap="none" rtlCol="0">
              <a:spAutoFit/>
            </a:bodyPr>
            <a:lstStyle/>
            <a:p>
              <a:r>
                <a:rPr lang="en-US" b="1" dirty="0">
                  <a:solidFill>
                    <a:schemeClr val="bg1"/>
                  </a:solidFill>
                  <a:latin typeface="Arial" panose="020B0604020202020204" pitchFamily="34" charset="0"/>
                  <a:cs typeface="Arial" panose="020B0604020202020204" pitchFamily="34" charset="0"/>
                </a:rPr>
                <a:t>C</a:t>
              </a:r>
            </a:p>
          </p:txBody>
        </p:sp>
        <p:sp>
          <p:nvSpPr>
            <p:cNvPr id="22" name="Isosceles Triangle 21"/>
            <p:cNvSpPr/>
            <p:nvPr/>
          </p:nvSpPr>
          <p:spPr>
            <a:xfrm rot="12455260">
              <a:off x="3871443" y="4303590"/>
              <a:ext cx="207589" cy="205433"/>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Isosceles Triangle 28"/>
            <p:cNvSpPr/>
            <p:nvPr/>
          </p:nvSpPr>
          <p:spPr>
            <a:xfrm rot="12455260">
              <a:off x="4150566" y="4876201"/>
              <a:ext cx="207589" cy="205433"/>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Isosceles Triangle 29"/>
            <p:cNvSpPr/>
            <p:nvPr/>
          </p:nvSpPr>
          <p:spPr>
            <a:xfrm rot="1769480">
              <a:off x="3179917" y="5140947"/>
              <a:ext cx="229057" cy="227618"/>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p:cNvSpPr txBox="1"/>
          <p:nvPr/>
        </p:nvSpPr>
        <p:spPr>
          <a:xfrm>
            <a:off x="340659" y="5763161"/>
            <a:ext cx="8574743" cy="769441"/>
          </a:xfrm>
          <a:prstGeom prst="rect">
            <a:avLst/>
          </a:prstGeom>
          <a:noFill/>
        </p:spPr>
        <p:txBody>
          <a:bodyPr wrap="square" rtlCol="0">
            <a:spAutoFit/>
          </a:bodyPr>
          <a:lstStyle/>
          <a:p>
            <a:pPr algn="just"/>
            <a:r>
              <a:rPr lang="en-US" sz="1100" b="1" dirty="0"/>
              <a:t>FIGURE 1: </a:t>
            </a:r>
            <a:r>
              <a:rPr lang="en-US" sz="1100" dirty="0"/>
              <a:t>A. Image of a whole mount of the L4 dorsal root ganglion, dorsal root, and ventral root from a Thy1-ChR2 mouse. Panels B and C are higher magnification images of the regions in the white boxes in panel A.  B. ChR2-YFP is found in the cell bodies of ganglion cells, especially at the cell membrane (arrow). YFP is in axons in both the ventral root (VR) and dorsal root (DR).  C. Higher concentration of ChR2-YFP is found in punctate regions (arrow heads).</a:t>
            </a:r>
            <a:endParaRPr lang="en-US" sz="1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943261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Chart 13"/>
          <p:cNvGraphicFramePr>
            <a:graphicFrameLocks/>
          </p:cNvGraphicFramePr>
          <p:nvPr>
            <p:extLst>
              <p:ext uri="{D42A27DB-BD31-4B8C-83A1-F6EECF244321}">
                <p14:modId xmlns:p14="http://schemas.microsoft.com/office/powerpoint/2010/main" val="830095742"/>
              </p:ext>
            </p:extLst>
          </p:nvPr>
        </p:nvGraphicFramePr>
        <p:xfrm>
          <a:off x="5943600" y="1734096"/>
          <a:ext cx="2895600" cy="2743200"/>
        </p:xfrm>
        <a:graphic>
          <a:graphicData uri="http://schemas.openxmlformats.org/drawingml/2006/chart">
            <c:chart xmlns:c="http://schemas.openxmlformats.org/drawingml/2006/chart" xmlns:r="http://schemas.openxmlformats.org/officeDocument/2006/relationships" r:id="rId3"/>
          </a:graphicData>
        </a:graphic>
      </p:graphicFrame>
      <p:pic>
        <p:nvPicPr>
          <p:cNvPr id="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1392" y="2172793"/>
            <a:ext cx="2893070" cy="186580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00400" y="1988127"/>
            <a:ext cx="2743200" cy="2059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710087" y="1850066"/>
            <a:ext cx="228600" cy="369332"/>
          </a:xfrm>
          <a:prstGeom prst="rect">
            <a:avLst/>
          </a:prstGeom>
          <a:noFill/>
        </p:spPr>
        <p:txBody>
          <a:bodyPr wrap="square" rtlCol="0">
            <a:spAutoFit/>
          </a:bodyPr>
          <a:lstStyle/>
          <a:p>
            <a:r>
              <a:rPr lang="en-US" b="1" dirty="0" smtClean="0">
                <a:latin typeface="Arial" panose="020B0604020202020204" pitchFamily="34" charset="0"/>
                <a:cs typeface="Arial" panose="020B0604020202020204" pitchFamily="34" charset="0"/>
              </a:rPr>
              <a:t>A</a:t>
            </a:r>
            <a:endParaRPr lang="en-US" b="1" dirty="0">
              <a:latin typeface="Arial" panose="020B0604020202020204" pitchFamily="34" charset="0"/>
              <a:cs typeface="Arial" panose="020B0604020202020204" pitchFamily="34" charset="0"/>
            </a:endParaRPr>
          </a:p>
        </p:txBody>
      </p:sp>
      <p:sp>
        <p:nvSpPr>
          <p:cNvPr id="11" name="TextBox 10"/>
          <p:cNvSpPr txBox="1"/>
          <p:nvPr/>
        </p:nvSpPr>
        <p:spPr>
          <a:xfrm>
            <a:off x="3124200" y="1840468"/>
            <a:ext cx="228600" cy="369332"/>
          </a:xfrm>
          <a:prstGeom prst="rect">
            <a:avLst/>
          </a:prstGeom>
          <a:noFill/>
        </p:spPr>
        <p:txBody>
          <a:bodyPr wrap="square" rtlCol="0">
            <a:spAutoFit/>
          </a:bodyPr>
          <a:lstStyle/>
          <a:p>
            <a:r>
              <a:rPr lang="en-US" b="1" dirty="0" smtClean="0">
                <a:latin typeface="Arial" panose="020B0604020202020204" pitchFamily="34" charset="0"/>
                <a:cs typeface="Arial" panose="020B0604020202020204" pitchFamily="34" charset="0"/>
              </a:rPr>
              <a:t>B</a:t>
            </a:r>
            <a:endParaRPr lang="en-US" b="1" dirty="0">
              <a:latin typeface="Arial" panose="020B0604020202020204" pitchFamily="34" charset="0"/>
              <a:cs typeface="Arial" panose="020B0604020202020204" pitchFamily="34" charset="0"/>
            </a:endParaRPr>
          </a:p>
        </p:txBody>
      </p:sp>
      <p:sp>
        <p:nvSpPr>
          <p:cNvPr id="12" name="TextBox 11"/>
          <p:cNvSpPr txBox="1"/>
          <p:nvPr/>
        </p:nvSpPr>
        <p:spPr>
          <a:xfrm>
            <a:off x="5867400" y="1840468"/>
            <a:ext cx="228600" cy="369332"/>
          </a:xfrm>
          <a:prstGeom prst="rect">
            <a:avLst/>
          </a:prstGeom>
          <a:noFill/>
        </p:spPr>
        <p:txBody>
          <a:bodyPr wrap="square" rtlCol="0">
            <a:spAutoFit/>
          </a:bodyPr>
          <a:lstStyle/>
          <a:p>
            <a:r>
              <a:rPr lang="en-US" b="1" dirty="0" smtClean="0">
                <a:latin typeface="Arial" panose="020B0604020202020204" pitchFamily="34" charset="0"/>
                <a:cs typeface="Arial" panose="020B0604020202020204" pitchFamily="34" charset="0"/>
              </a:rPr>
              <a:t>C</a:t>
            </a:r>
            <a:endParaRPr lang="en-US" b="1" dirty="0">
              <a:latin typeface="Arial" panose="020B0604020202020204" pitchFamily="34" charset="0"/>
              <a:cs typeface="Arial" panose="020B0604020202020204" pitchFamily="34" charset="0"/>
            </a:endParaRPr>
          </a:p>
        </p:txBody>
      </p:sp>
      <p:sp>
        <p:nvSpPr>
          <p:cNvPr id="13" name="TextBox 12"/>
          <p:cNvSpPr txBox="1"/>
          <p:nvPr/>
        </p:nvSpPr>
        <p:spPr>
          <a:xfrm>
            <a:off x="619991" y="4382593"/>
            <a:ext cx="8001000" cy="1107996"/>
          </a:xfrm>
          <a:prstGeom prst="rect">
            <a:avLst/>
          </a:prstGeom>
          <a:noFill/>
        </p:spPr>
        <p:txBody>
          <a:bodyPr wrap="square" rtlCol="0">
            <a:spAutoFit/>
          </a:bodyPr>
          <a:lstStyle/>
          <a:p>
            <a:pPr algn="just"/>
            <a:r>
              <a:rPr lang="en-US" sz="1100" b="1" dirty="0"/>
              <a:t>FIGURE 2: </a:t>
            </a:r>
            <a:r>
              <a:rPr lang="en-US" sz="1100" dirty="0"/>
              <a:t>A. The magnitude of the direct muscle EMG response to optical activation vs. electrical stimulation is shown as a function of the minimum voltage that evokes a response that is statistically significantly greater than baseline, which was defined by threshold, the minimal stimulus intensity required to recruit a response 50% of the time.  Data are from recordings made in a single gastrocnemius muscle of an intact mouse.  B. EMG responses to a patterned train of optical activations. Muscles will follow up to 20Hz trains.  C. The relationship between stimulus voltage applied to the LEDs in the optical cuffs and the light intensity axons were exposed to during testing and treatment is shown. Almost all activation used was less than 60 μW/mm2.</a:t>
            </a:r>
            <a:endParaRPr lang="en-US" sz="1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8659831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5" name="Chart 54"/>
          <p:cNvGraphicFramePr>
            <a:graphicFrameLocks/>
          </p:cNvGraphicFramePr>
          <p:nvPr>
            <p:extLst>
              <p:ext uri="{D42A27DB-BD31-4B8C-83A1-F6EECF244321}">
                <p14:modId xmlns:p14="http://schemas.microsoft.com/office/powerpoint/2010/main" val="334686975"/>
              </p:ext>
            </p:extLst>
          </p:nvPr>
        </p:nvGraphicFramePr>
        <p:xfrm>
          <a:off x="3072920" y="462721"/>
          <a:ext cx="6941096" cy="4173173"/>
        </p:xfrm>
        <a:graphic>
          <a:graphicData uri="http://schemas.openxmlformats.org/drawingml/2006/chart">
            <c:chart xmlns:c="http://schemas.openxmlformats.org/drawingml/2006/chart" xmlns:r="http://schemas.openxmlformats.org/officeDocument/2006/relationships" r:id="rId3"/>
          </a:graphicData>
        </a:graphic>
      </p:graphicFrame>
      <p:grpSp>
        <p:nvGrpSpPr>
          <p:cNvPr id="58" name="Group 57"/>
          <p:cNvGrpSpPr/>
          <p:nvPr/>
        </p:nvGrpSpPr>
        <p:grpSpPr>
          <a:xfrm>
            <a:off x="502174" y="462721"/>
            <a:ext cx="3617491" cy="3886757"/>
            <a:chOff x="1043509" y="1432650"/>
            <a:chExt cx="3617491" cy="3886757"/>
          </a:xfrm>
        </p:grpSpPr>
        <p:sp>
          <p:nvSpPr>
            <p:cNvPr id="17" name="Text Box 7652"/>
            <p:cNvSpPr txBox="1">
              <a:spLocks noChangeAspect="1" noChangeArrowheads="1"/>
            </p:cNvSpPr>
            <p:nvPr/>
          </p:nvSpPr>
          <p:spPr bwMode="auto">
            <a:xfrm>
              <a:off x="2606987" y="3148084"/>
              <a:ext cx="205401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a:solidFill>
                    <a:srgbClr val="000000"/>
                  </a:solidFill>
                  <a:latin typeface="Times New Roman" pitchFamily="18" charset="0"/>
                  <a:cs typeface="Times New Roman" pitchFamily="18" charset="0"/>
                </a:defRPr>
              </a:lvl1pPr>
              <a:lvl2pPr marL="742950" indent="-285750" eaLnBrk="0" hangingPunct="0">
                <a:defRPr sz="2800">
                  <a:solidFill>
                    <a:srgbClr val="000000"/>
                  </a:solidFill>
                  <a:latin typeface="Times New Roman" pitchFamily="18" charset="0"/>
                  <a:cs typeface="Times New Roman" pitchFamily="18" charset="0"/>
                </a:defRPr>
              </a:lvl2pPr>
              <a:lvl3pPr marL="1143000" indent="-228600" eaLnBrk="0" hangingPunct="0">
                <a:defRPr sz="2800">
                  <a:solidFill>
                    <a:srgbClr val="000000"/>
                  </a:solidFill>
                  <a:latin typeface="Times New Roman" pitchFamily="18" charset="0"/>
                  <a:cs typeface="Times New Roman" pitchFamily="18" charset="0"/>
                </a:defRPr>
              </a:lvl3pPr>
              <a:lvl4pPr marL="1600200" indent="-228600" eaLnBrk="0" hangingPunct="0">
                <a:defRPr sz="2800">
                  <a:solidFill>
                    <a:srgbClr val="000000"/>
                  </a:solidFill>
                  <a:latin typeface="Times New Roman" pitchFamily="18" charset="0"/>
                  <a:cs typeface="Times New Roman" pitchFamily="18" charset="0"/>
                </a:defRPr>
              </a:lvl4pPr>
              <a:lvl5pPr marL="2057400" indent="-228600" eaLnBrk="0" hangingPunct="0">
                <a:defRPr sz="2800">
                  <a:solidFill>
                    <a:srgbClr val="000000"/>
                  </a:solidFill>
                  <a:latin typeface="Times New Roman" pitchFamily="18" charset="0"/>
                  <a:cs typeface="Times New Roman" pitchFamily="18" charset="0"/>
                </a:defRPr>
              </a:lvl5pPr>
              <a:lvl6pPr marL="2514600" indent="-228600" eaLnBrk="0" fontAlgn="base" hangingPunct="0">
                <a:spcBef>
                  <a:spcPct val="0"/>
                </a:spcBef>
                <a:spcAft>
                  <a:spcPct val="0"/>
                </a:spcAft>
                <a:defRPr sz="2800">
                  <a:solidFill>
                    <a:srgbClr val="000000"/>
                  </a:solidFill>
                  <a:latin typeface="Times New Roman" pitchFamily="18" charset="0"/>
                  <a:cs typeface="Times New Roman" pitchFamily="18" charset="0"/>
                </a:defRPr>
              </a:lvl6pPr>
              <a:lvl7pPr marL="2971800" indent="-228600" eaLnBrk="0" fontAlgn="base" hangingPunct="0">
                <a:spcBef>
                  <a:spcPct val="0"/>
                </a:spcBef>
                <a:spcAft>
                  <a:spcPct val="0"/>
                </a:spcAft>
                <a:defRPr sz="2800">
                  <a:solidFill>
                    <a:srgbClr val="000000"/>
                  </a:solidFill>
                  <a:latin typeface="Times New Roman" pitchFamily="18" charset="0"/>
                  <a:cs typeface="Times New Roman" pitchFamily="18" charset="0"/>
                </a:defRPr>
              </a:lvl7pPr>
              <a:lvl8pPr marL="3429000" indent="-228600" eaLnBrk="0" fontAlgn="base" hangingPunct="0">
                <a:spcBef>
                  <a:spcPct val="0"/>
                </a:spcBef>
                <a:spcAft>
                  <a:spcPct val="0"/>
                </a:spcAft>
                <a:defRPr sz="2800">
                  <a:solidFill>
                    <a:srgbClr val="000000"/>
                  </a:solidFill>
                  <a:latin typeface="Times New Roman" pitchFamily="18" charset="0"/>
                  <a:cs typeface="Times New Roman" pitchFamily="18" charset="0"/>
                </a:defRPr>
              </a:lvl8pPr>
              <a:lvl9pPr marL="3886200" indent="-228600" eaLnBrk="0" fontAlgn="base" hangingPunct="0">
                <a:spcBef>
                  <a:spcPct val="0"/>
                </a:spcBef>
                <a:spcAft>
                  <a:spcPct val="0"/>
                </a:spcAft>
                <a:defRPr sz="2800">
                  <a:solidFill>
                    <a:srgbClr val="000000"/>
                  </a:solidFill>
                  <a:latin typeface="Times New Roman" pitchFamily="18" charset="0"/>
                  <a:cs typeface="Times New Roman" pitchFamily="18" charset="0"/>
                </a:defRPr>
              </a:lvl9pPr>
            </a:lstStyle>
            <a:p>
              <a:pPr eaLnBrk="1" hangingPunct="1"/>
              <a:r>
                <a:rPr lang="en-US" sz="1400" b="1" dirty="0">
                  <a:latin typeface="Arial" charset="0"/>
                  <a:cs typeface="Arial" charset="0"/>
                </a:rPr>
                <a:t>Common </a:t>
              </a:r>
              <a:endParaRPr lang="en-US" sz="1400" b="1" dirty="0" smtClean="0">
                <a:latin typeface="Arial" charset="0"/>
                <a:cs typeface="Arial" charset="0"/>
              </a:endParaRPr>
            </a:p>
            <a:p>
              <a:pPr eaLnBrk="1" hangingPunct="1"/>
              <a:r>
                <a:rPr lang="en-US" sz="1400" b="1" dirty="0" smtClean="0">
                  <a:latin typeface="Arial" charset="0"/>
                  <a:cs typeface="Arial" charset="0"/>
                </a:rPr>
                <a:t>Fibular </a:t>
              </a:r>
              <a:r>
                <a:rPr lang="en-US" sz="1400" b="1" dirty="0">
                  <a:latin typeface="Arial" charset="0"/>
                  <a:cs typeface="Arial" charset="0"/>
                </a:rPr>
                <a:t>n.</a:t>
              </a:r>
            </a:p>
          </p:txBody>
        </p:sp>
        <p:sp>
          <p:nvSpPr>
            <p:cNvPr id="37" name="TextBox 2"/>
            <p:cNvSpPr txBox="1">
              <a:spLocks noChangeArrowheads="1"/>
            </p:cNvSpPr>
            <p:nvPr/>
          </p:nvSpPr>
          <p:spPr bwMode="auto">
            <a:xfrm>
              <a:off x="2589881" y="1556071"/>
              <a:ext cx="187765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a:solidFill>
                    <a:srgbClr val="000000"/>
                  </a:solidFill>
                  <a:latin typeface="Times New Roman" pitchFamily="18" charset="0"/>
                  <a:cs typeface="Times New Roman" pitchFamily="18" charset="0"/>
                </a:defRPr>
              </a:lvl1pPr>
              <a:lvl2pPr marL="742950" indent="-285750" eaLnBrk="0" hangingPunct="0">
                <a:defRPr sz="2800">
                  <a:solidFill>
                    <a:srgbClr val="000000"/>
                  </a:solidFill>
                  <a:latin typeface="Times New Roman" pitchFamily="18" charset="0"/>
                  <a:cs typeface="Times New Roman" pitchFamily="18" charset="0"/>
                </a:defRPr>
              </a:lvl2pPr>
              <a:lvl3pPr marL="1143000" indent="-228600" eaLnBrk="0" hangingPunct="0">
                <a:defRPr sz="2800">
                  <a:solidFill>
                    <a:srgbClr val="000000"/>
                  </a:solidFill>
                  <a:latin typeface="Times New Roman" pitchFamily="18" charset="0"/>
                  <a:cs typeface="Times New Roman" pitchFamily="18" charset="0"/>
                </a:defRPr>
              </a:lvl3pPr>
              <a:lvl4pPr marL="1600200" indent="-228600" eaLnBrk="0" hangingPunct="0">
                <a:defRPr sz="2800">
                  <a:solidFill>
                    <a:srgbClr val="000000"/>
                  </a:solidFill>
                  <a:latin typeface="Times New Roman" pitchFamily="18" charset="0"/>
                  <a:cs typeface="Times New Roman" pitchFamily="18" charset="0"/>
                </a:defRPr>
              </a:lvl4pPr>
              <a:lvl5pPr marL="2057400" indent="-228600" eaLnBrk="0" hangingPunct="0">
                <a:defRPr sz="2800">
                  <a:solidFill>
                    <a:srgbClr val="000000"/>
                  </a:solidFill>
                  <a:latin typeface="Times New Roman" pitchFamily="18" charset="0"/>
                  <a:cs typeface="Times New Roman" pitchFamily="18" charset="0"/>
                </a:defRPr>
              </a:lvl5pPr>
              <a:lvl6pPr marL="2514600" indent="-228600" eaLnBrk="0" fontAlgn="base" hangingPunct="0">
                <a:spcBef>
                  <a:spcPct val="0"/>
                </a:spcBef>
                <a:spcAft>
                  <a:spcPct val="0"/>
                </a:spcAft>
                <a:defRPr sz="2800">
                  <a:solidFill>
                    <a:srgbClr val="000000"/>
                  </a:solidFill>
                  <a:latin typeface="Times New Roman" pitchFamily="18" charset="0"/>
                  <a:cs typeface="Times New Roman" pitchFamily="18" charset="0"/>
                </a:defRPr>
              </a:lvl6pPr>
              <a:lvl7pPr marL="2971800" indent="-228600" eaLnBrk="0" fontAlgn="base" hangingPunct="0">
                <a:spcBef>
                  <a:spcPct val="0"/>
                </a:spcBef>
                <a:spcAft>
                  <a:spcPct val="0"/>
                </a:spcAft>
                <a:defRPr sz="2800">
                  <a:solidFill>
                    <a:srgbClr val="000000"/>
                  </a:solidFill>
                  <a:latin typeface="Times New Roman" pitchFamily="18" charset="0"/>
                  <a:cs typeface="Times New Roman" pitchFamily="18" charset="0"/>
                </a:defRPr>
              </a:lvl7pPr>
              <a:lvl8pPr marL="3429000" indent="-228600" eaLnBrk="0" fontAlgn="base" hangingPunct="0">
                <a:spcBef>
                  <a:spcPct val="0"/>
                </a:spcBef>
                <a:spcAft>
                  <a:spcPct val="0"/>
                </a:spcAft>
                <a:defRPr sz="2800">
                  <a:solidFill>
                    <a:srgbClr val="000000"/>
                  </a:solidFill>
                  <a:latin typeface="Times New Roman" pitchFamily="18" charset="0"/>
                  <a:cs typeface="Times New Roman" pitchFamily="18" charset="0"/>
                </a:defRPr>
              </a:lvl8pPr>
              <a:lvl9pPr marL="3886200" indent="-228600" eaLnBrk="0" fontAlgn="base" hangingPunct="0">
                <a:spcBef>
                  <a:spcPct val="0"/>
                </a:spcBef>
                <a:spcAft>
                  <a:spcPct val="0"/>
                </a:spcAft>
                <a:defRPr sz="2800">
                  <a:solidFill>
                    <a:srgbClr val="000000"/>
                  </a:solidFill>
                  <a:latin typeface="Times New Roman" pitchFamily="18" charset="0"/>
                  <a:cs typeface="Times New Roman" pitchFamily="18" charset="0"/>
                </a:defRPr>
              </a:lvl9pPr>
            </a:lstStyle>
            <a:p>
              <a:pPr eaLnBrk="1" hangingPunct="1"/>
              <a:r>
                <a:rPr lang="en-US" sz="1800" dirty="0" smtClean="0">
                  <a:latin typeface="Arial" charset="0"/>
                  <a:cs typeface="Arial" charset="0"/>
                </a:rPr>
                <a:t>LEDs</a:t>
              </a:r>
              <a:endParaRPr lang="en-US" sz="1800" dirty="0">
                <a:latin typeface="Arial" charset="0"/>
                <a:cs typeface="Arial" charset="0"/>
              </a:endParaRPr>
            </a:p>
          </p:txBody>
        </p:sp>
        <p:grpSp>
          <p:nvGrpSpPr>
            <p:cNvPr id="57" name="Group 56"/>
            <p:cNvGrpSpPr/>
            <p:nvPr/>
          </p:nvGrpSpPr>
          <p:grpSpPr>
            <a:xfrm>
              <a:off x="1043509" y="1432650"/>
              <a:ext cx="2811182" cy="3886757"/>
              <a:chOff x="1043509" y="1432650"/>
              <a:chExt cx="2811182" cy="3886757"/>
            </a:xfrm>
          </p:grpSpPr>
          <p:pic>
            <p:nvPicPr>
              <p:cNvPr id="11" name="Picture 253"/>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8482316">
                <a:off x="2006261" y="3159142"/>
                <a:ext cx="592687" cy="45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4" name="Group 7674"/>
              <p:cNvGrpSpPr>
                <a:grpSpLocks noChangeAspect="1"/>
              </p:cNvGrpSpPr>
              <p:nvPr/>
            </p:nvGrpSpPr>
            <p:grpSpPr bwMode="auto">
              <a:xfrm rot="12912444">
                <a:off x="1308192" y="1607504"/>
                <a:ext cx="663620" cy="629041"/>
                <a:chOff x="3312" y="15277"/>
                <a:chExt cx="1104" cy="776"/>
              </a:xfrm>
            </p:grpSpPr>
            <p:sp>
              <p:nvSpPr>
                <p:cNvPr id="35" name="Rectangle 7672"/>
                <p:cNvSpPr>
                  <a:spLocks noChangeAspect="1" noChangeArrowheads="1"/>
                </p:cNvSpPr>
                <p:nvPr/>
              </p:nvSpPr>
              <p:spPr bwMode="auto">
                <a:xfrm>
                  <a:off x="3312" y="15277"/>
                  <a:ext cx="1104" cy="4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36" name="Rectangle 7673"/>
                <p:cNvSpPr>
                  <a:spLocks noChangeAspect="1" noChangeArrowheads="1"/>
                </p:cNvSpPr>
                <p:nvPr/>
              </p:nvSpPr>
              <p:spPr bwMode="auto">
                <a:xfrm rot="5400000">
                  <a:off x="2972" y="15645"/>
                  <a:ext cx="768" cy="4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grpSp>
          <p:grpSp>
            <p:nvGrpSpPr>
              <p:cNvPr id="16" name="Group 7642"/>
              <p:cNvGrpSpPr>
                <a:grpSpLocks noChangeAspect="1"/>
              </p:cNvGrpSpPr>
              <p:nvPr/>
            </p:nvGrpSpPr>
            <p:grpSpPr bwMode="auto">
              <a:xfrm>
                <a:off x="1049184" y="1432650"/>
                <a:ext cx="2056300" cy="3886757"/>
                <a:chOff x="1392" y="192"/>
                <a:chExt cx="2832" cy="3456"/>
              </a:xfrm>
            </p:grpSpPr>
            <p:sp>
              <p:nvSpPr>
                <p:cNvPr id="27" name="Freeform 7643"/>
                <p:cNvSpPr>
                  <a:spLocks noChangeAspect="1"/>
                </p:cNvSpPr>
                <p:nvPr/>
              </p:nvSpPr>
              <p:spPr bwMode="auto">
                <a:xfrm>
                  <a:off x="1392" y="192"/>
                  <a:ext cx="1728" cy="3312"/>
                </a:xfrm>
                <a:custGeom>
                  <a:avLst/>
                  <a:gdLst>
                    <a:gd name="T0" fmla="*/ 1728 w 1728"/>
                    <a:gd name="T1" fmla="*/ 0 h 3312"/>
                    <a:gd name="T2" fmla="*/ 1584 w 1728"/>
                    <a:gd name="T3" fmla="*/ 96 h 3312"/>
                    <a:gd name="T4" fmla="*/ 1440 w 1728"/>
                    <a:gd name="T5" fmla="*/ 240 h 3312"/>
                    <a:gd name="T6" fmla="*/ 1296 w 1728"/>
                    <a:gd name="T7" fmla="*/ 528 h 3312"/>
                    <a:gd name="T8" fmla="*/ 1056 w 1728"/>
                    <a:gd name="T9" fmla="*/ 912 h 3312"/>
                    <a:gd name="T10" fmla="*/ 960 w 1728"/>
                    <a:gd name="T11" fmla="*/ 1200 h 3312"/>
                    <a:gd name="T12" fmla="*/ 720 w 1728"/>
                    <a:gd name="T13" fmla="*/ 1584 h 3312"/>
                    <a:gd name="T14" fmla="*/ 624 w 1728"/>
                    <a:gd name="T15" fmla="*/ 1824 h 3312"/>
                    <a:gd name="T16" fmla="*/ 480 w 1728"/>
                    <a:gd name="T17" fmla="*/ 2256 h 3312"/>
                    <a:gd name="T18" fmla="*/ 384 w 1728"/>
                    <a:gd name="T19" fmla="*/ 2688 h 3312"/>
                    <a:gd name="T20" fmla="*/ 240 w 1728"/>
                    <a:gd name="T21" fmla="*/ 2976 h 3312"/>
                    <a:gd name="T22" fmla="*/ 144 w 1728"/>
                    <a:gd name="T23" fmla="*/ 3168 h 3312"/>
                    <a:gd name="T24" fmla="*/ 0 w 1728"/>
                    <a:gd name="T25" fmla="*/ 3312 h 331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28"/>
                    <a:gd name="T40" fmla="*/ 0 h 3312"/>
                    <a:gd name="T41" fmla="*/ 1728 w 1728"/>
                    <a:gd name="T42" fmla="*/ 3312 h 331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28" h="3312">
                      <a:moveTo>
                        <a:pt x="1728" y="0"/>
                      </a:moveTo>
                      <a:cubicBezTo>
                        <a:pt x="1680" y="28"/>
                        <a:pt x="1632" y="56"/>
                        <a:pt x="1584" y="96"/>
                      </a:cubicBezTo>
                      <a:cubicBezTo>
                        <a:pt x="1536" y="136"/>
                        <a:pt x="1488" y="168"/>
                        <a:pt x="1440" y="240"/>
                      </a:cubicBezTo>
                      <a:cubicBezTo>
                        <a:pt x="1392" y="312"/>
                        <a:pt x="1360" y="416"/>
                        <a:pt x="1296" y="528"/>
                      </a:cubicBezTo>
                      <a:cubicBezTo>
                        <a:pt x="1232" y="640"/>
                        <a:pt x="1112" y="800"/>
                        <a:pt x="1056" y="912"/>
                      </a:cubicBezTo>
                      <a:cubicBezTo>
                        <a:pt x="1000" y="1024"/>
                        <a:pt x="1016" y="1088"/>
                        <a:pt x="960" y="1200"/>
                      </a:cubicBezTo>
                      <a:cubicBezTo>
                        <a:pt x="904" y="1312"/>
                        <a:pt x="776" y="1480"/>
                        <a:pt x="720" y="1584"/>
                      </a:cubicBezTo>
                      <a:cubicBezTo>
                        <a:pt x="664" y="1688"/>
                        <a:pt x="664" y="1712"/>
                        <a:pt x="624" y="1824"/>
                      </a:cubicBezTo>
                      <a:cubicBezTo>
                        <a:pt x="584" y="1936"/>
                        <a:pt x="520" y="2112"/>
                        <a:pt x="480" y="2256"/>
                      </a:cubicBezTo>
                      <a:cubicBezTo>
                        <a:pt x="440" y="2400"/>
                        <a:pt x="424" y="2568"/>
                        <a:pt x="384" y="2688"/>
                      </a:cubicBezTo>
                      <a:cubicBezTo>
                        <a:pt x="344" y="2808"/>
                        <a:pt x="280" y="2896"/>
                        <a:pt x="240" y="2976"/>
                      </a:cubicBezTo>
                      <a:cubicBezTo>
                        <a:pt x="200" y="3056"/>
                        <a:pt x="184" y="3112"/>
                        <a:pt x="144" y="3168"/>
                      </a:cubicBezTo>
                      <a:cubicBezTo>
                        <a:pt x="104" y="3224"/>
                        <a:pt x="52" y="3268"/>
                        <a:pt x="0" y="3312"/>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 name="Freeform 7644"/>
                <p:cNvSpPr>
                  <a:spLocks noChangeAspect="1"/>
                </p:cNvSpPr>
                <p:nvPr/>
              </p:nvSpPr>
              <p:spPr bwMode="auto">
                <a:xfrm>
                  <a:off x="2354" y="288"/>
                  <a:ext cx="1852" cy="2165"/>
                </a:xfrm>
                <a:custGeom>
                  <a:avLst/>
                  <a:gdLst>
                    <a:gd name="T0" fmla="*/ 1150 w 1852"/>
                    <a:gd name="T1" fmla="*/ 0 h 2165"/>
                    <a:gd name="T2" fmla="*/ 1006 w 1852"/>
                    <a:gd name="T3" fmla="*/ 96 h 2165"/>
                    <a:gd name="T4" fmla="*/ 862 w 1852"/>
                    <a:gd name="T5" fmla="*/ 240 h 2165"/>
                    <a:gd name="T6" fmla="*/ 718 w 1852"/>
                    <a:gd name="T7" fmla="*/ 528 h 2165"/>
                    <a:gd name="T8" fmla="*/ 478 w 1852"/>
                    <a:gd name="T9" fmla="*/ 912 h 2165"/>
                    <a:gd name="T10" fmla="*/ 382 w 1852"/>
                    <a:gd name="T11" fmla="*/ 1200 h 2165"/>
                    <a:gd name="T12" fmla="*/ 142 w 1852"/>
                    <a:gd name="T13" fmla="*/ 1584 h 2165"/>
                    <a:gd name="T14" fmla="*/ 46 w 1852"/>
                    <a:gd name="T15" fmla="*/ 1824 h 2165"/>
                    <a:gd name="T16" fmla="*/ 416 w 1852"/>
                    <a:gd name="T17" fmla="*/ 1915 h 2165"/>
                    <a:gd name="T18" fmla="*/ 681 w 1852"/>
                    <a:gd name="T19" fmla="*/ 1915 h 2165"/>
                    <a:gd name="T20" fmla="*/ 1020 w 1852"/>
                    <a:gd name="T21" fmla="*/ 1970 h 2165"/>
                    <a:gd name="T22" fmla="*/ 1468 w 1852"/>
                    <a:gd name="T23" fmla="*/ 2144 h 2165"/>
                    <a:gd name="T24" fmla="*/ 1852 w 1852"/>
                    <a:gd name="T25" fmla="*/ 2098 h 216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852"/>
                    <a:gd name="T40" fmla="*/ 0 h 2165"/>
                    <a:gd name="T41" fmla="*/ 1852 w 1852"/>
                    <a:gd name="T42" fmla="*/ 2165 h 216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852" h="2165">
                      <a:moveTo>
                        <a:pt x="1150" y="0"/>
                      </a:moveTo>
                      <a:cubicBezTo>
                        <a:pt x="1102" y="28"/>
                        <a:pt x="1054" y="56"/>
                        <a:pt x="1006" y="96"/>
                      </a:cubicBezTo>
                      <a:cubicBezTo>
                        <a:pt x="958" y="136"/>
                        <a:pt x="910" y="168"/>
                        <a:pt x="862" y="240"/>
                      </a:cubicBezTo>
                      <a:cubicBezTo>
                        <a:pt x="814" y="312"/>
                        <a:pt x="782" y="416"/>
                        <a:pt x="718" y="528"/>
                      </a:cubicBezTo>
                      <a:cubicBezTo>
                        <a:pt x="654" y="640"/>
                        <a:pt x="534" y="800"/>
                        <a:pt x="478" y="912"/>
                      </a:cubicBezTo>
                      <a:cubicBezTo>
                        <a:pt x="422" y="1024"/>
                        <a:pt x="438" y="1088"/>
                        <a:pt x="382" y="1200"/>
                      </a:cubicBezTo>
                      <a:cubicBezTo>
                        <a:pt x="326" y="1312"/>
                        <a:pt x="198" y="1480"/>
                        <a:pt x="142" y="1584"/>
                      </a:cubicBezTo>
                      <a:cubicBezTo>
                        <a:pt x="86" y="1688"/>
                        <a:pt x="0" y="1769"/>
                        <a:pt x="46" y="1824"/>
                      </a:cubicBezTo>
                      <a:cubicBezTo>
                        <a:pt x="92" y="1879"/>
                        <a:pt x="310" y="1900"/>
                        <a:pt x="416" y="1915"/>
                      </a:cubicBezTo>
                      <a:cubicBezTo>
                        <a:pt x="522" y="1930"/>
                        <a:pt x="580" y="1906"/>
                        <a:pt x="681" y="1915"/>
                      </a:cubicBezTo>
                      <a:cubicBezTo>
                        <a:pt x="782" y="1924"/>
                        <a:pt x="889" y="1932"/>
                        <a:pt x="1020" y="1970"/>
                      </a:cubicBezTo>
                      <a:cubicBezTo>
                        <a:pt x="1151" y="2008"/>
                        <a:pt x="1329" y="2123"/>
                        <a:pt x="1468" y="2144"/>
                      </a:cubicBezTo>
                      <a:cubicBezTo>
                        <a:pt x="1607" y="2165"/>
                        <a:pt x="1772" y="2108"/>
                        <a:pt x="1852" y="2098"/>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 name="Freeform 7645"/>
                <p:cNvSpPr>
                  <a:spLocks noChangeAspect="1"/>
                </p:cNvSpPr>
                <p:nvPr/>
              </p:nvSpPr>
              <p:spPr bwMode="auto">
                <a:xfrm>
                  <a:off x="2285" y="1904"/>
                  <a:ext cx="1939" cy="640"/>
                </a:xfrm>
                <a:custGeom>
                  <a:avLst/>
                  <a:gdLst>
                    <a:gd name="T0" fmla="*/ 1939 w 1939"/>
                    <a:gd name="T1" fmla="*/ 592 h 640"/>
                    <a:gd name="T2" fmla="*/ 1891 w 1939"/>
                    <a:gd name="T3" fmla="*/ 592 h 640"/>
                    <a:gd name="T4" fmla="*/ 1651 w 1939"/>
                    <a:gd name="T5" fmla="*/ 640 h 640"/>
                    <a:gd name="T6" fmla="*/ 1459 w 1939"/>
                    <a:gd name="T7" fmla="*/ 592 h 640"/>
                    <a:gd name="T8" fmla="*/ 1219 w 1939"/>
                    <a:gd name="T9" fmla="*/ 496 h 640"/>
                    <a:gd name="T10" fmla="*/ 1075 w 1939"/>
                    <a:gd name="T11" fmla="*/ 448 h 640"/>
                    <a:gd name="T12" fmla="*/ 835 w 1939"/>
                    <a:gd name="T13" fmla="*/ 400 h 640"/>
                    <a:gd name="T14" fmla="*/ 643 w 1939"/>
                    <a:gd name="T15" fmla="*/ 400 h 640"/>
                    <a:gd name="T16" fmla="*/ 547 w 1939"/>
                    <a:gd name="T17" fmla="*/ 400 h 640"/>
                    <a:gd name="T18" fmla="*/ 351 w 1939"/>
                    <a:gd name="T19" fmla="*/ 376 h 640"/>
                    <a:gd name="T20" fmla="*/ 175 w 1939"/>
                    <a:gd name="T21" fmla="*/ 328 h 640"/>
                    <a:gd name="T22" fmla="*/ 35 w 1939"/>
                    <a:gd name="T23" fmla="*/ 284 h 640"/>
                    <a:gd name="T24" fmla="*/ 3 w 1939"/>
                    <a:gd name="T25" fmla="*/ 148 h 640"/>
                    <a:gd name="T26" fmla="*/ 51 w 1939"/>
                    <a:gd name="T27" fmla="*/ 0 h 64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939"/>
                    <a:gd name="T43" fmla="*/ 0 h 640"/>
                    <a:gd name="T44" fmla="*/ 1939 w 1939"/>
                    <a:gd name="T45" fmla="*/ 640 h 64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939" h="640">
                      <a:moveTo>
                        <a:pt x="1939" y="592"/>
                      </a:moveTo>
                      <a:cubicBezTo>
                        <a:pt x="1939" y="588"/>
                        <a:pt x="1939" y="584"/>
                        <a:pt x="1891" y="592"/>
                      </a:cubicBezTo>
                      <a:cubicBezTo>
                        <a:pt x="1843" y="600"/>
                        <a:pt x="1723" y="640"/>
                        <a:pt x="1651" y="640"/>
                      </a:cubicBezTo>
                      <a:cubicBezTo>
                        <a:pt x="1579" y="640"/>
                        <a:pt x="1531" y="616"/>
                        <a:pt x="1459" y="592"/>
                      </a:cubicBezTo>
                      <a:cubicBezTo>
                        <a:pt x="1387" y="568"/>
                        <a:pt x="1283" y="520"/>
                        <a:pt x="1219" y="496"/>
                      </a:cubicBezTo>
                      <a:cubicBezTo>
                        <a:pt x="1155" y="472"/>
                        <a:pt x="1139" y="464"/>
                        <a:pt x="1075" y="448"/>
                      </a:cubicBezTo>
                      <a:cubicBezTo>
                        <a:pt x="1011" y="432"/>
                        <a:pt x="907" y="408"/>
                        <a:pt x="835" y="400"/>
                      </a:cubicBezTo>
                      <a:cubicBezTo>
                        <a:pt x="763" y="392"/>
                        <a:pt x="691" y="400"/>
                        <a:pt x="643" y="400"/>
                      </a:cubicBezTo>
                      <a:cubicBezTo>
                        <a:pt x="595" y="400"/>
                        <a:pt x="596" y="404"/>
                        <a:pt x="547" y="400"/>
                      </a:cubicBezTo>
                      <a:cubicBezTo>
                        <a:pt x="498" y="396"/>
                        <a:pt x="413" y="388"/>
                        <a:pt x="351" y="376"/>
                      </a:cubicBezTo>
                      <a:cubicBezTo>
                        <a:pt x="289" y="364"/>
                        <a:pt x="228" y="343"/>
                        <a:pt x="175" y="328"/>
                      </a:cubicBezTo>
                      <a:cubicBezTo>
                        <a:pt x="122" y="313"/>
                        <a:pt x="64" y="314"/>
                        <a:pt x="35" y="284"/>
                      </a:cubicBezTo>
                      <a:cubicBezTo>
                        <a:pt x="6" y="254"/>
                        <a:pt x="0" y="195"/>
                        <a:pt x="3" y="148"/>
                      </a:cubicBezTo>
                      <a:cubicBezTo>
                        <a:pt x="6" y="101"/>
                        <a:pt x="41" y="31"/>
                        <a:pt x="51" y="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 name="Freeform 7646"/>
                <p:cNvSpPr>
                  <a:spLocks noChangeAspect="1"/>
                </p:cNvSpPr>
                <p:nvPr/>
              </p:nvSpPr>
              <p:spPr bwMode="auto">
                <a:xfrm>
                  <a:off x="1864" y="1920"/>
                  <a:ext cx="460" cy="1696"/>
                </a:xfrm>
                <a:custGeom>
                  <a:avLst/>
                  <a:gdLst>
                    <a:gd name="T0" fmla="*/ 460 w 460"/>
                    <a:gd name="T1" fmla="*/ 0 h 1696"/>
                    <a:gd name="T2" fmla="*/ 380 w 460"/>
                    <a:gd name="T3" fmla="*/ 232 h 1696"/>
                    <a:gd name="T4" fmla="*/ 316 w 460"/>
                    <a:gd name="T5" fmla="*/ 432 h 1696"/>
                    <a:gd name="T6" fmla="*/ 256 w 460"/>
                    <a:gd name="T7" fmla="*/ 624 h 1696"/>
                    <a:gd name="T8" fmla="*/ 220 w 460"/>
                    <a:gd name="T9" fmla="*/ 856 h 1696"/>
                    <a:gd name="T10" fmla="*/ 148 w 460"/>
                    <a:gd name="T11" fmla="*/ 1068 h 1696"/>
                    <a:gd name="T12" fmla="*/ 116 w 460"/>
                    <a:gd name="T13" fmla="*/ 1224 h 1696"/>
                    <a:gd name="T14" fmla="*/ 64 w 460"/>
                    <a:gd name="T15" fmla="*/ 1392 h 1696"/>
                    <a:gd name="T16" fmla="*/ 0 w 460"/>
                    <a:gd name="T17" fmla="*/ 1696 h 169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60"/>
                    <a:gd name="T28" fmla="*/ 0 h 1696"/>
                    <a:gd name="T29" fmla="*/ 460 w 460"/>
                    <a:gd name="T30" fmla="*/ 1696 h 169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60" h="1696">
                      <a:moveTo>
                        <a:pt x="460" y="0"/>
                      </a:moveTo>
                      <a:cubicBezTo>
                        <a:pt x="447" y="39"/>
                        <a:pt x="404" y="160"/>
                        <a:pt x="380" y="232"/>
                      </a:cubicBezTo>
                      <a:cubicBezTo>
                        <a:pt x="356" y="304"/>
                        <a:pt x="337" y="367"/>
                        <a:pt x="316" y="432"/>
                      </a:cubicBezTo>
                      <a:cubicBezTo>
                        <a:pt x="295" y="497"/>
                        <a:pt x="272" y="554"/>
                        <a:pt x="256" y="624"/>
                      </a:cubicBezTo>
                      <a:cubicBezTo>
                        <a:pt x="240" y="694"/>
                        <a:pt x="238" y="782"/>
                        <a:pt x="220" y="856"/>
                      </a:cubicBezTo>
                      <a:cubicBezTo>
                        <a:pt x="202" y="930"/>
                        <a:pt x="165" y="1007"/>
                        <a:pt x="148" y="1068"/>
                      </a:cubicBezTo>
                      <a:cubicBezTo>
                        <a:pt x="131" y="1129"/>
                        <a:pt x="130" y="1170"/>
                        <a:pt x="116" y="1224"/>
                      </a:cubicBezTo>
                      <a:cubicBezTo>
                        <a:pt x="102" y="1278"/>
                        <a:pt x="83" y="1313"/>
                        <a:pt x="64" y="1392"/>
                      </a:cubicBezTo>
                      <a:cubicBezTo>
                        <a:pt x="45" y="1471"/>
                        <a:pt x="13" y="1633"/>
                        <a:pt x="0" y="1696"/>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 name="Freeform 7647"/>
                <p:cNvSpPr>
                  <a:spLocks noChangeAspect="1"/>
                </p:cNvSpPr>
                <p:nvPr/>
              </p:nvSpPr>
              <p:spPr bwMode="auto">
                <a:xfrm>
                  <a:off x="1424" y="2928"/>
                  <a:ext cx="400" cy="640"/>
                </a:xfrm>
                <a:custGeom>
                  <a:avLst/>
                  <a:gdLst>
                    <a:gd name="T0" fmla="*/ 400 w 400"/>
                    <a:gd name="T1" fmla="*/ 0 h 640"/>
                    <a:gd name="T2" fmla="*/ 376 w 400"/>
                    <a:gd name="T3" fmla="*/ 64 h 640"/>
                    <a:gd name="T4" fmla="*/ 324 w 400"/>
                    <a:gd name="T5" fmla="*/ 172 h 640"/>
                    <a:gd name="T6" fmla="*/ 280 w 400"/>
                    <a:gd name="T7" fmla="*/ 256 h 640"/>
                    <a:gd name="T8" fmla="*/ 216 w 400"/>
                    <a:gd name="T9" fmla="*/ 380 h 640"/>
                    <a:gd name="T10" fmla="*/ 148 w 400"/>
                    <a:gd name="T11" fmla="*/ 480 h 640"/>
                    <a:gd name="T12" fmla="*/ 68 w 400"/>
                    <a:gd name="T13" fmla="*/ 560 h 640"/>
                    <a:gd name="T14" fmla="*/ 0 w 400"/>
                    <a:gd name="T15" fmla="*/ 640 h 640"/>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640"/>
                    <a:gd name="T26" fmla="*/ 400 w 400"/>
                    <a:gd name="T27" fmla="*/ 640 h 64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640">
                      <a:moveTo>
                        <a:pt x="400" y="0"/>
                      </a:moveTo>
                      <a:cubicBezTo>
                        <a:pt x="397" y="11"/>
                        <a:pt x="389" y="35"/>
                        <a:pt x="376" y="64"/>
                      </a:cubicBezTo>
                      <a:cubicBezTo>
                        <a:pt x="363" y="93"/>
                        <a:pt x="340" y="140"/>
                        <a:pt x="324" y="172"/>
                      </a:cubicBezTo>
                      <a:cubicBezTo>
                        <a:pt x="308" y="204"/>
                        <a:pt x="298" y="221"/>
                        <a:pt x="280" y="256"/>
                      </a:cubicBezTo>
                      <a:cubicBezTo>
                        <a:pt x="262" y="291"/>
                        <a:pt x="238" y="343"/>
                        <a:pt x="216" y="380"/>
                      </a:cubicBezTo>
                      <a:cubicBezTo>
                        <a:pt x="194" y="417"/>
                        <a:pt x="173" y="450"/>
                        <a:pt x="148" y="480"/>
                      </a:cubicBezTo>
                      <a:cubicBezTo>
                        <a:pt x="123" y="510"/>
                        <a:pt x="93" y="533"/>
                        <a:pt x="68" y="560"/>
                      </a:cubicBezTo>
                      <a:cubicBezTo>
                        <a:pt x="43" y="587"/>
                        <a:pt x="14" y="623"/>
                        <a:pt x="0" y="64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 name="Freeform 7648"/>
                <p:cNvSpPr>
                  <a:spLocks noChangeAspect="1"/>
                </p:cNvSpPr>
                <p:nvPr/>
              </p:nvSpPr>
              <p:spPr bwMode="auto">
                <a:xfrm>
                  <a:off x="1812" y="2976"/>
                  <a:ext cx="144" cy="624"/>
                </a:xfrm>
                <a:custGeom>
                  <a:avLst/>
                  <a:gdLst>
                    <a:gd name="T0" fmla="*/ 144 w 144"/>
                    <a:gd name="T1" fmla="*/ 0 h 624"/>
                    <a:gd name="T2" fmla="*/ 116 w 144"/>
                    <a:gd name="T3" fmla="*/ 136 h 624"/>
                    <a:gd name="T4" fmla="*/ 80 w 144"/>
                    <a:gd name="T5" fmla="*/ 240 h 624"/>
                    <a:gd name="T6" fmla="*/ 48 w 144"/>
                    <a:gd name="T7" fmla="*/ 336 h 624"/>
                    <a:gd name="T8" fmla="*/ 12 w 144"/>
                    <a:gd name="T9" fmla="*/ 492 h 624"/>
                    <a:gd name="T10" fmla="*/ 0 w 144"/>
                    <a:gd name="T11" fmla="*/ 624 h 624"/>
                    <a:gd name="T12" fmla="*/ 0 60000 65536"/>
                    <a:gd name="T13" fmla="*/ 0 60000 65536"/>
                    <a:gd name="T14" fmla="*/ 0 60000 65536"/>
                    <a:gd name="T15" fmla="*/ 0 60000 65536"/>
                    <a:gd name="T16" fmla="*/ 0 60000 65536"/>
                    <a:gd name="T17" fmla="*/ 0 60000 65536"/>
                    <a:gd name="T18" fmla="*/ 0 w 144"/>
                    <a:gd name="T19" fmla="*/ 0 h 624"/>
                    <a:gd name="T20" fmla="*/ 144 w 144"/>
                    <a:gd name="T21" fmla="*/ 624 h 624"/>
                  </a:gdLst>
                  <a:ahLst/>
                  <a:cxnLst>
                    <a:cxn ang="T12">
                      <a:pos x="T0" y="T1"/>
                    </a:cxn>
                    <a:cxn ang="T13">
                      <a:pos x="T2" y="T3"/>
                    </a:cxn>
                    <a:cxn ang="T14">
                      <a:pos x="T4" y="T5"/>
                    </a:cxn>
                    <a:cxn ang="T15">
                      <a:pos x="T6" y="T7"/>
                    </a:cxn>
                    <a:cxn ang="T16">
                      <a:pos x="T8" y="T9"/>
                    </a:cxn>
                    <a:cxn ang="T17">
                      <a:pos x="T10" y="T11"/>
                    </a:cxn>
                  </a:cxnLst>
                  <a:rect l="T18" t="T19" r="T20" b="T21"/>
                  <a:pathLst>
                    <a:path w="144" h="624">
                      <a:moveTo>
                        <a:pt x="144" y="0"/>
                      </a:moveTo>
                      <a:cubicBezTo>
                        <a:pt x="139" y="23"/>
                        <a:pt x="127" y="96"/>
                        <a:pt x="116" y="136"/>
                      </a:cubicBezTo>
                      <a:cubicBezTo>
                        <a:pt x="105" y="176"/>
                        <a:pt x="91" y="207"/>
                        <a:pt x="80" y="240"/>
                      </a:cubicBezTo>
                      <a:cubicBezTo>
                        <a:pt x="69" y="273"/>
                        <a:pt x="59" y="294"/>
                        <a:pt x="48" y="336"/>
                      </a:cubicBezTo>
                      <a:cubicBezTo>
                        <a:pt x="37" y="378"/>
                        <a:pt x="20" y="444"/>
                        <a:pt x="12" y="492"/>
                      </a:cubicBezTo>
                      <a:cubicBezTo>
                        <a:pt x="4" y="540"/>
                        <a:pt x="2" y="597"/>
                        <a:pt x="0" y="624"/>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3" name="Freeform 7649"/>
                <p:cNvSpPr>
                  <a:spLocks noChangeAspect="1"/>
                </p:cNvSpPr>
                <p:nvPr/>
              </p:nvSpPr>
              <p:spPr bwMode="auto">
                <a:xfrm>
                  <a:off x="1580" y="3056"/>
                  <a:ext cx="192" cy="528"/>
                </a:xfrm>
                <a:custGeom>
                  <a:avLst/>
                  <a:gdLst>
                    <a:gd name="T0" fmla="*/ 192 w 192"/>
                    <a:gd name="T1" fmla="*/ 0 h 528"/>
                    <a:gd name="T2" fmla="*/ 144 w 192"/>
                    <a:gd name="T3" fmla="*/ 144 h 528"/>
                    <a:gd name="T4" fmla="*/ 96 w 192"/>
                    <a:gd name="T5" fmla="*/ 240 h 528"/>
                    <a:gd name="T6" fmla="*/ 48 w 192"/>
                    <a:gd name="T7" fmla="*/ 432 h 528"/>
                    <a:gd name="T8" fmla="*/ 0 w 192"/>
                    <a:gd name="T9" fmla="*/ 528 h 528"/>
                    <a:gd name="T10" fmla="*/ 0 60000 65536"/>
                    <a:gd name="T11" fmla="*/ 0 60000 65536"/>
                    <a:gd name="T12" fmla="*/ 0 60000 65536"/>
                    <a:gd name="T13" fmla="*/ 0 60000 65536"/>
                    <a:gd name="T14" fmla="*/ 0 60000 65536"/>
                    <a:gd name="T15" fmla="*/ 0 w 192"/>
                    <a:gd name="T16" fmla="*/ 0 h 528"/>
                    <a:gd name="T17" fmla="*/ 192 w 192"/>
                    <a:gd name="T18" fmla="*/ 528 h 528"/>
                  </a:gdLst>
                  <a:ahLst/>
                  <a:cxnLst>
                    <a:cxn ang="T10">
                      <a:pos x="T0" y="T1"/>
                    </a:cxn>
                    <a:cxn ang="T11">
                      <a:pos x="T2" y="T3"/>
                    </a:cxn>
                    <a:cxn ang="T12">
                      <a:pos x="T4" y="T5"/>
                    </a:cxn>
                    <a:cxn ang="T13">
                      <a:pos x="T6" y="T7"/>
                    </a:cxn>
                    <a:cxn ang="T14">
                      <a:pos x="T8" y="T9"/>
                    </a:cxn>
                  </a:cxnLst>
                  <a:rect l="T15" t="T16" r="T17" b="T18"/>
                  <a:pathLst>
                    <a:path w="192" h="528">
                      <a:moveTo>
                        <a:pt x="192" y="0"/>
                      </a:moveTo>
                      <a:cubicBezTo>
                        <a:pt x="176" y="52"/>
                        <a:pt x="160" y="104"/>
                        <a:pt x="144" y="144"/>
                      </a:cubicBezTo>
                      <a:cubicBezTo>
                        <a:pt x="128" y="184"/>
                        <a:pt x="112" y="192"/>
                        <a:pt x="96" y="240"/>
                      </a:cubicBezTo>
                      <a:cubicBezTo>
                        <a:pt x="80" y="288"/>
                        <a:pt x="64" y="384"/>
                        <a:pt x="48" y="432"/>
                      </a:cubicBezTo>
                      <a:cubicBezTo>
                        <a:pt x="32" y="480"/>
                        <a:pt x="16" y="504"/>
                        <a:pt x="0" y="528"/>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 name="Freeform 7650"/>
                <p:cNvSpPr>
                  <a:spLocks noChangeAspect="1"/>
                </p:cNvSpPr>
                <p:nvPr/>
              </p:nvSpPr>
              <p:spPr bwMode="auto">
                <a:xfrm>
                  <a:off x="1728" y="3120"/>
                  <a:ext cx="192" cy="528"/>
                </a:xfrm>
                <a:custGeom>
                  <a:avLst/>
                  <a:gdLst>
                    <a:gd name="T0" fmla="*/ 192 w 192"/>
                    <a:gd name="T1" fmla="*/ 0 h 528"/>
                    <a:gd name="T2" fmla="*/ 144 w 192"/>
                    <a:gd name="T3" fmla="*/ 144 h 528"/>
                    <a:gd name="T4" fmla="*/ 96 w 192"/>
                    <a:gd name="T5" fmla="*/ 240 h 528"/>
                    <a:gd name="T6" fmla="*/ 48 w 192"/>
                    <a:gd name="T7" fmla="*/ 432 h 528"/>
                    <a:gd name="T8" fmla="*/ 0 w 192"/>
                    <a:gd name="T9" fmla="*/ 528 h 528"/>
                    <a:gd name="T10" fmla="*/ 0 60000 65536"/>
                    <a:gd name="T11" fmla="*/ 0 60000 65536"/>
                    <a:gd name="T12" fmla="*/ 0 60000 65536"/>
                    <a:gd name="T13" fmla="*/ 0 60000 65536"/>
                    <a:gd name="T14" fmla="*/ 0 60000 65536"/>
                    <a:gd name="T15" fmla="*/ 0 w 192"/>
                    <a:gd name="T16" fmla="*/ 0 h 528"/>
                    <a:gd name="T17" fmla="*/ 192 w 192"/>
                    <a:gd name="T18" fmla="*/ 528 h 528"/>
                  </a:gdLst>
                  <a:ahLst/>
                  <a:cxnLst>
                    <a:cxn ang="T10">
                      <a:pos x="T0" y="T1"/>
                    </a:cxn>
                    <a:cxn ang="T11">
                      <a:pos x="T2" y="T3"/>
                    </a:cxn>
                    <a:cxn ang="T12">
                      <a:pos x="T4" y="T5"/>
                    </a:cxn>
                    <a:cxn ang="T13">
                      <a:pos x="T6" y="T7"/>
                    </a:cxn>
                    <a:cxn ang="T14">
                      <a:pos x="T8" y="T9"/>
                    </a:cxn>
                  </a:cxnLst>
                  <a:rect l="T15" t="T16" r="T17" b="T18"/>
                  <a:pathLst>
                    <a:path w="192" h="528">
                      <a:moveTo>
                        <a:pt x="192" y="0"/>
                      </a:moveTo>
                      <a:cubicBezTo>
                        <a:pt x="176" y="52"/>
                        <a:pt x="160" y="104"/>
                        <a:pt x="144" y="144"/>
                      </a:cubicBezTo>
                      <a:cubicBezTo>
                        <a:pt x="128" y="184"/>
                        <a:pt x="112" y="192"/>
                        <a:pt x="96" y="240"/>
                      </a:cubicBezTo>
                      <a:cubicBezTo>
                        <a:pt x="80" y="288"/>
                        <a:pt x="64" y="384"/>
                        <a:pt x="48" y="432"/>
                      </a:cubicBezTo>
                      <a:cubicBezTo>
                        <a:pt x="32" y="480"/>
                        <a:pt x="16" y="504"/>
                        <a:pt x="0" y="528"/>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18" name="Group 7655"/>
              <p:cNvGrpSpPr>
                <a:grpSpLocks noChangeAspect="1"/>
              </p:cNvGrpSpPr>
              <p:nvPr/>
            </p:nvGrpSpPr>
            <p:grpSpPr bwMode="auto">
              <a:xfrm>
                <a:off x="1216011" y="2845277"/>
                <a:ext cx="554861" cy="604637"/>
                <a:chOff x="672" y="1820"/>
                <a:chExt cx="480" cy="388"/>
              </a:xfrm>
            </p:grpSpPr>
            <p:grpSp>
              <p:nvGrpSpPr>
                <p:cNvPr id="23" name="Group 7656"/>
                <p:cNvGrpSpPr>
                  <a:grpSpLocks noChangeAspect="1"/>
                </p:cNvGrpSpPr>
                <p:nvPr/>
              </p:nvGrpSpPr>
              <p:grpSpPr bwMode="auto">
                <a:xfrm>
                  <a:off x="672" y="1824"/>
                  <a:ext cx="480" cy="384"/>
                  <a:chOff x="672" y="1824"/>
                  <a:chExt cx="480" cy="384"/>
                </a:xfrm>
              </p:grpSpPr>
              <p:sp>
                <p:nvSpPr>
                  <p:cNvPr id="25" name="Freeform 7657"/>
                  <p:cNvSpPr>
                    <a:spLocks noChangeAspect="1"/>
                  </p:cNvSpPr>
                  <p:nvPr/>
                </p:nvSpPr>
                <p:spPr bwMode="auto">
                  <a:xfrm>
                    <a:off x="720" y="1872"/>
                    <a:ext cx="432" cy="336"/>
                  </a:xfrm>
                  <a:custGeom>
                    <a:avLst/>
                    <a:gdLst>
                      <a:gd name="T0" fmla="*/ 432 w 432"/>
                      <a:gd name="T1" fmla="*/ 0 h 336"/>
                      <a:gd name="T2" fmla="*/ 288 w 432"/>
                      <a:gd name="T3" fmla="*/ 144 h 336"/>
                      <a:gd name="T4" fmla="*/ 144 w 432"/>
                      <a:gd name="T5" fmla="*/ 240 h 336"/>
                      <a:gd name="T6" fmla="*/ 0 w 432"/>
                      <a:gd name="T7" fmla="*/ 336 h 336"/>
                      <a:gd name="T8" fmla="*/ 0 60000 65536"/>
                      <a:gd name="T9" fmla="*/ 0 60000 65536"/>
                      <a:gd name="T10" fmla="*/ 0 60000 65536"/>
                      <a:gd name="T11" fmla="*/ 0 60000 65536"/>
                      <a:gd name="T12" fmla="*/ 0 w 432"/>
                      <a:gd name="T13" fmla="*/ 0 h 336"/>
                      <a:gd name="T14" fmla="*/ 432 w 432"/>
                      <a:gd name="T15" fmla="*/ 336 h 336"/>
                    </a:gdLst>
                    <a:ahLst/>
                    <a:cxnLst>
                      <a:cxn ang="T8">
                        <a:pos x="T0" y="T1"/>
                      </a:cxn>
                      <a:cxn ang="T9">
                        <a:pos x="T2" y="T3"/>
                      </a:cxn>
                      <a:cxn ang="T10">
                        <a:pos x="T4" y="T5"/>
                      </a:cxn>
                      <a:cxn ang="T11">
                        <a:pos x="T6" y="T7"/>
                      </a:cxn>
                    </a:cxnLst>
                    <a:rect l="T12" t="T13" r="T14" b="T15"/>
                    <a:pathLst>
                      <a:path w="432" h="336">
                        <a:moveTo>
                          <a:pt x="432" y="0"/>
                        </a:moveTo>
                        <a:cubicBezTo>
                          <a:pt x="384" y="52"/>
                          <a:pt x="336" y="104"/>
                          <a:pt x="288" y="144"/>
                        </a:cubicBezTo>
                        <a:cubicBezTo>
                          <a:pt x="240" y="184"/>
                          <a:pt x="192" y="208"/>
                          <a:pt x="144" y="240"/>
                        </a:cubicBezTo>
                        <a:cubicBezTo>
                          <a:pt x="96" y="272"/>
                          <a:pt x="48" y="304"/>
                          <a:pt x="0" y="336"/>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 name="Freeform 7658"/>
                  <p:cNvSpPr>
                    <a:spLocks noChangeAspect="1"/>
                  </p:cNvSpPr>
                  <p:nvPr/>
                </p:nvSpPr>
                <p:spPr bwMode="auto">
                  <a:xfrm>
                    <a:off x="672" y="1824"/>
                    <a:ext cx="432" cy="336"/>
                  </a:xfrm>
                  <a:custGeom>
                    <a:avLst/>
                    <a:gdLst>
                      <a:gd name="T0" fmla="*/ 432 w 432"/>
                      <a:gd name="T1" fmla="*/ 0 h 336"/>
                      <a:gd name="T2" fmla="*/ 288 w 432"/>
                      <a:gd name="T3" fmla="*/ 144 h 336"/>
                      <a:gd name="T4" fmla="*/ 144 w 432"/>
                      <a:gd name="T5" fmla="*/ 240 h 336"/>
                      <a:gd name="T6" fmla="*/ 0 w 432"/>
                      <a:gd name="T7" fmla="*/ 336 h 336"/>
                      <a:gd name="T8" fmla="*/ 0 60000 65536"/>
                      <a:gd name="T9" fmla="*/ 0 60000 65536"/>
                      <a:gd name="T10" fmla="*/ 0 60000 65536"/>
                      <a:gd name="T11" fmla="*/ 0 60000 65536"/>
                      <a:gd name="T12" fmla="*/ 0 w 432"/>
                      <a:gd name="T13" fmla="*/ 0 h 336"/>
                      <a:gd name="T14" fmla="*/ 432 w 432"/>
                      <a:gd name="T15" fmla="*/ 336 h 336"/>
                    </a:gdLst>
                    <a:ahLst/>
                    <a:cxnLst>
                      <a:cxn ang="T8">
                        <a:pos x="T0" y="T1"/>
                      </a:cxn>
                      <a:cxn ang="T9">
                        <a:pos x="T2" y="T3"/>
                      </a:cxn>
                      <a:cxn ang="T10">
                        <a:pos x="T4" y="T5"/>
                      </a:cxn>
                      <a:cxn ang="T11">
                        <a:pos x="T6" y="T7"/>
                      </a:cxn>
                    </a:cxnLst>
                    <a:rect l="T12" t="T13" r="T14" b="T15"/>
                    <a:pathLst>
                      <a:path w="432" h="336">
                        <a:moveTo>
                          <a:pt x="432" y="0"/>
                        </a:moveTo>
                        <a:cubicBezTo>
                          <a:pt x="384" y="52"/>
                          <a:pt x="336" y="104"/>
                          <a:pt x="288" y="144"/>
                        </a:cubicBezTo>
                        <a:cubicBezTo>
                          <a:pt x="240" y="184"/>
                          <a:pt x="192" y="208"/>
                          <a:pt x="144" y="240"/>
                        </a:cubicBezTo>
                        <a:cubicBezTo>
                          <a:pt x="96" y="272"/>
                          <a:pt x="48" y="304"/>
                          <a:pt x="0" y="336"/>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24" name="Freeform 7659"/>
                <p:cNvSpPr>
                  <a:spLocks noChangeAspect="1"/>
                </p:cNvSpPr>
                <p:nvPr/>
              </p:nvSpPr>
              <p:spPr bwMode="auto">
                <a:xfrm>
                  <a:off x="974" y="1820"/>
                  <a:ext cx="132" cy="204"/>
                </a:xfrm>
                <a:custGeom>
                  <a:avLst/>
                  <a:gdLst>
                    <a:gd name="T0" fmla="*/ 0 w 132"/>
                    <a:gd name="T1" fmla="*/ 204 h 204"/>
                    <a:gd name="T2" fmla="*/ 30 w 132"/>
                    <a:gd name="T3" fmla="*/ 188 h 204"/>
                    <a:gd name="T4" fmla="*/ 42 w 132"/>
                    <a:gd name="T5" fmla="*/ 180 h 204"/>
                    <a:gd name="T6" fmla="*/ 110 w 132"/>
                    <a:gd name="T7" fmla="*/ 78 h 204"/>
                    <a:gd name="T8" fmla="*/ 126 w 132"/>
                    <a:gd name="T9" fmla="*/ 48 h 204"/>
                    <a:gd name="T10" fmla="*/ 132 w 132"/>
                    <a:gd name="T11" fmla="*/ 30 h 204"/>
                    <a:gd name="T12" fmla="*/ 114 w 132"/>
                    <a:gd name="T13" fmla="*/ 26 h 204"/>
                    <a:gd name="T14" fmla="*/ 96 w 132"/>
                    <a:gd name="T15" fmla="*/ 48 h 204"/>
                    <a:gd name="T16" fmla="*/ 80 w 132"/>
                    <a:gd name="T17" fmla="*/ 68 h 204"/>
                    <a:gd name="T18" fmla="*/ 36 w 132"/>
                    <a:gd name="T19" fmla="*/ 134 h 204"/>
                    <a:gd name="T20" fmla="*/ 0 w 132"/>
                    <a:gd name="T21" fmla="*/ 204 h 20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32"/>
                    <a:gd name="T34" fmla="*/ 0 h 204"/>
                    <a:gd name="T35" fmla="*/ 132 w 132"/>
                    <a:gd name="T36" fmla="*/ 204 h 20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32" h="204">
                      <a:moveTo>
                        <a:pt x="0" y="204"/>
                      </a:moveTo>
                      <a:cubicBezTo>
                        <a:pt x="10" y="201"/>
                        <a:pt x="20" y="193"/>
                        <a:pt x="30" y="188"/>
                      </a:cubicBezTo>
                      <a:cubicBezTo>
                        <a:pt x="34" y="186"/>
                        <a:pt x="42" y="180"/>
                        <a:pt x="42" y="180"/>
                      </a:cubicBezTo>
                      <a:cubicBezTo>
                        <a:pt x="65" y="146"/>
                        <a:pt x="88" y="112"/>
                        <a:pt x="110" y="78"/>
                      </a:cubicBezTo>
                      <a:cubicBezTo>
                        <a:pt x="116" y="69"/>
                        <a:pt x="120" y="58"/>
                        <a:pt x="126" y="48"/>
                      </a:cubicBezTo>
                      <a:cubicBezTo>
                        <a:pt x="130" y="43"/>
                        <a:pt x="132" y="30"/>
                        <a:pt x="132" y="30"/>
                      </a:cubicBezTo>
                      <a:cubicBezTo>
                        <a:pt x="129" y="0"/>
                        <a:pt x="128" y="17"/>
                        <a:pt x="114" y="26"/>
                      </a:cubicBezTo>
                      <a:cubicBezTo>
                        <a:pt x="111" y="35"/>
                        <a:pt x="104" y="43"/>
                        <a:pt x="96" y="48"/>
                      </a:cubicBezTo>
                      <a:cubicBezTo>
                        <a:pt x="94" y="55"/>
                        <a:pt x="86" y="64"/>
                        <a:pt x="80" y="68"/>
                      </a:cubicBezTo>
                      <a:cubicBezTo>
                        <a:pt x="65" y="90"/>
                        <a:pt x="51" y="112"/>
                        <a:pt x="36" y="134"/>
                      </a:cubicBezTo>
                      <a:cubicBezTo>
                        <a:pt x="22" y="155"/>
                        <a:pt x="22" y="189"/>
                        <a:pt x="0" y="204"/>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21" name="Text Box 7676"/>
              <p:cNvSpPr txBox="1">
                <a:spLocks noChangeArrowheads="1"/>
              </p:cNvSpPr>
              <p:nvPr/>
            </p:nvSpPr>
            <p:spPr bwMode="auto">
              <a:xfrm>
                <a:off x="1447800" y="4267200"/>
                <a:ext cx="2155617"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5224463" eaLnBrk="0" hangingPunct="0">
                  <a:defRPr sz="2800">
                    <a:solidFill>
                      <a:srgbClr val="000000"/>
                    </a:solidFill>
                    <a:latin typeface="Times New Roman" pitchFamily="18" charset="0"/>
                    <a:cs typeface="Times New Roman" pitchFamily="18" charset="0"/>
                  </a:defRPr>
                </a:lvl1pPr>
                <a:lvl2pPr marL="742950" indent="-285750" defTabSz="5224463" eaLnBrk="0" hangingPunct="0">
                  <a:defRPr sz="2800">
                    <a:solidFill>
                      <a:srgbClr val="000000"/>
                    </a:solidFill>
                    <a:latin typeface="Times New Roman" pitchFamily="18" charset="0"/>
                    <a:cs typeface="Times New Roman" pitchFamily="18" charset="0"/>
                  </a:defRPr>
                </a:lvl2pPr>
                <a:lvl3pPr marL="1143000" indent="-228600" defTabSz="5224463" eaLnBrk="0" hangingPunct="0">
                  <a:defRPr sz="2800">
                    <a:solidFill>
                      <a:srgbClr val="000000"/>
                    </a:solidFill>
                    <a:latin typeface="Times New Roman" pitchFamily="18" charset="0"/>
                    <a:cs typeface="Times New Roman" pitchFamily="18" charset="0"/>
                  </a:defRPr>
                </a:lvl3pPr>
                <a:lvl4pPr marL="1600200" indent="-228600" defTabSz="5224463" eaLnBrk="0" hangingPunct="0">
                  <a:defRPr sz="2800">
                    <a:solidFill>
                      <a:srgbClr val="000000"/>
                    </a:solidFill>
                    <a:latin typeface="Times New Roman" pitchFamily="18" charset="0"/>
                    <a:cs typeface="Times New Roman" pitchFamily="18" charset="0"/>
                  </a:defRPr>
                </a:lvl4pPr>
                <a:lvl5pPr marL="2057400" indent="-228600" defTabSz="5224463" eaLnBrk="0" hangingPunct="0">
                  <a:defRPr sz="2800">
                    <a:solidFill>
                      <a:srgbClr val="000000"/>
                    </a:solidFill>
                    <a:latin typeface="Times New Roman" pitchFamily="18" charset="0"/>
                    <a:cs typeface="Times New Roman" pitchFamily="18" charset="0"/>
                  </a:defRPr>
                </a:lvl5pPr>
                <a:lvl6pPr marL="2514600" indent="-228600" defTabSz="5224463" eaLnBrk="0" fontAlgn="base" hangingPunct="0">
                  <a:spcBef>
                    <a:spcPct val="0"/>
                  </a:spcBef>
                  <a:spcAft>
                    <a:spcPct val="0"/>
                  </a:spcAft>
                  <a:defRPr sz="2800">
                    <a:solidFill>
                      <a:srgbClr val="000000"/>
                    </a:solidFill>
                    <a:latin typeface="Times New Roman" pitchFamily="18" charset="0"/>
                    <a:cs typeface="Times New Roman" pitchFamily="18" charset="0"/>
                  </a:defRPr>
                </a:lvl6pPr>
                <a:lvl7pPr marL="2971800" indent="-228600" defTabSz="5224463" eaLnBrk="0" fontAlgn="base" hangingPunct="0">
                  <a:spcBef>
                    <a:spcPct val="0"/>
                  </a:spcBef>
                  <a:spcAft>
                    <a:spcPct val="0"/>
                  </a:spcAft>
                  <a:defRPr sz="2800">
                    <a:solidFill>
                      <a:srgbClr val="000000"/>
                    </a:solidFill>
                    <a:latin typeface="Times New Roman" pitchFamily="18" charset="0"/>
                    <a:cs typeface="Times New Roman" pitchFamily="18" charset="0"/>
                  </a:defRPr>
                </a:lvl7pPr>
                <a:lvl8pPr marL="3429000" indent="-228600" defTabSz="5224463" eaLnBrk="0" fontAlgn="base" hangingPunct="0">
                  <a:spcBef>
                    <a:spcPct val="0"/>
                  </a:spcBef>
                  <a:spcAft>
                    <a:spcPct val="0"/>
                  </a:spcAft>
                  <a:defRPr sz="2800">
                    <a:solidFill>
                      <a:srgbClr val="000000"/>
                    </a:solidFill>
                    <a:latin typeface="Times New Roman" pitchFamily="18" charset="0"/>
                    <a:cs typeface="Times New Roman" pitchFamily="18" charset="0"/>
                  </a:defRPr>
                </a:lvl8pPr>
                <a:lvl9pPr marL="3886200" indent="-228600" defTabSz="5224463" eaLnBrk="0" fontAlgn="base" hangingPunct="0">
                  <a:spcBef>
                    <a:spcPct val="0"/>
                  </a:spcBef>
                  <a:spcAft>
                    <a:spcPct val="0"/>
                  </a:spcAft>
                  <a:defRPr sz="2800">
                    <a:solidFill>
                      <a:srgbClr val="000000"/>
                    </a:solidFill>
                    <a:latin typeface="Times New Roman" pitchFamily="18" charset="0"/>
                    <a:cs typeface="Times New Roman" pitchFamily="18" charset="0"/>
                  </a:defRPr>
                </a:lvl9pPr>
              </a:lstStyle>
              <a:p>
                <a:pPr eaLnBrk="1" hangingPunct="1"/>
                <a:r>
                  <a:rPr lang="en-US" sz="1800" dirty="0">
                    <a:latin typeface="Arial" charset="0"/>
                    <a:cs typeface="Arial" charset="0"/>
                  </a:rPr>
                  <a:t>10-15 mm long Graft secured with fibrin glue</a:t>
                </a:r>
              </a:p>
            </p:txBody>
          </p:sp>
          <p:sp>
            <p:nvSpPr>
              <p:cNvPr id="22" name="Text Box 7675"/>
              <p:cNvSpPr txBox="1">
                <a:spLocks noChangeArrowheads="1"/>
              </p:cNvSpPr>
              <p:nvPr/>
            </p:nvSpPr>
            <p:spPr bwMode="auto">
              <a:xfrm>
                <a:off x="2125212" y="2501753"/>
                <a:ext cx="1729479" cy="646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5224463" eaLnBrk="0" hangingPunct="0">
                  <a:defRPr sz="2800">
                    <a:solidFill>
                      <a:srgbClr val="000000"/>
                    </a:solidFill>
                    <a:latin typeface="Times New Roman" pitchFamily="18" charset="0"/>
                    <a:cs typeface="Times New Roman" pitchFamily="18" charset="0"/>
                  </a:defRPr>
                </a:lvl1pPr>
                <a:lvl2pPr marL="742950" indent="-285750" defTabSz="5224463" eaLnBrk="0" hangingPunct="0">
                  <a:defRPr sz="2800">
                    <a:solidFill>
                      <a:srgbClr val="000000"/>
                    </a:solidFill>
                    <a:latin typeface="Times New Roman" pitchFamily="18" charset="0"/>
                    <a:cs typeface="Times New Roman" pitchFamily="18" charset="0"/>
                  </a:defRPr>
                </a:lvl2pPr>
                <a:lvl3pPr marL="1143000" indent="-228600" defTabSz="5224463" eaLnBrk="0" hangingPunct="0">
                  <a:defRPr sz="2800">
                    <a:solidFill>
                      <a:srgbClr val="000000"/>
                    </a:solidFill>
                    <a:latin typeface="Times New Roman" pitchFamily="18" charset="0"/>
                    <a:cs typeface="Times New Roman" pitchFamily="18" charset="0"/>
                  </a:defRPr>
                </a:lvl3pPr>
                <a:lvl4pPr marL="1600200" indent="-228600" defTabSz="5224463" eaLnBrk="0" hangingPunct="0">
                  <a:defRPr sz="2800">
                    <a:solidFill>
                      <a:srgbClr val="000000"/>
                    </a:solidFill>
                    <a:latin typeface="Times New Roman" pitchFamily="18" charset="0"/>
                    <a:cs typeface="Times New Roman" pitchFamily="18" charset="0"/>
                  </a:defRPr>
                </a:lvl4pPr>
                <a:lvl5pPr marL="2057400" indent="-228600" defTabSz="5224463" eaLnBrk="0" hangingPunct="0">
                  <a:defRPr sz="2800">
                    <a:solidFill>
                      <a:srgbClr val="000000"/>
                    </a:solidFill>
                    <a:latin typeface="Times New Roman" pitchFamily="18" charset="0"/>
                    <a:cs typeface="Times New Roman" pitchFamily="18" charset="0"/>
                  </a:defRPr>
                </a:lvl5pPr>
                <a:lvl6pPr marL="2514600" indent="-228600" defTabSz="5224463" eaLnBrk="0" fontAlgn="base" hangingPunct="0">
                  <a:spcBef>
                    <a:spcPct val="0"/>
                  </a:spcBef>
                  <a:spcAft>
                    <a:spcPct val="0"/>
                  </a:spcAft>
                  <a:defRPr sz="2800">
                    <a:solidFill>
                      <a:srgbClr val="000000"/>
                    </a:solidFill>
                    <a:latin typeface="Times New Roman" pitchFamily="18" charset="0"/>
                    <a:cs typeface="Times New Roman" pitchFamily="18" charset="0"/>
                  </a:defRPr>
                </a:lvl6pPr>
                <a:lvl7pPr marL="2971800" indent="-228600" defTabSz="5224463" eaLnBrk="0" fontAlgn="base" hangingPunct="0">
                  <a:spcBef>
                    <a:spcPct val="0"/>
                  </a:spcBef>
                  <a:spcAft>
                    <a:spcPct val="0"/>
                  </a:spcAft>
                  <a:defRPr sz="2800">
                    <a:solidFill>
                      <a:srgbClr val="000000"/>
                    </a:solidFill>
                    <a:latin typeface="Times New Roman" pitchFamily="18" charset="0"/>
                    <a:cs typeface="Times New Roman" pitchFamily="18" charset="0"/>
                  </a:defRPr>
                </a:lvl7pPr>
                <a:lvl8pPr marL="3429000" indent="-228600" defTabSz="5224463" eaLnBrk="0" fontAlgn="base" hangingPunct="0">
                  <a:spcBef>
                    <a:spcPct val="0"/>
                  </a:spcBef>
                  <a:spcAft>
                    <a:spcPct val="0"/>
                  </a:spcAft>
                  <a:defRPr sz="2800">
                    <a:solidFill>
                      <a:srgbClr val="000000"/>
                    </a:solidFill>
                    <a:latin typeface="Times New Roman" pitchFamily="18" charset="0"/>
                    <a:cs typeface="Times New Roman" pitchFamily="18" charset="0"/>
                  </a:defRPr>
                </a:lvl8pPr>
                <a:lvl9pPr marL="3886200" indent="-228600" defTabSz="5224463" eaLnBrk="0" fontAlgn="base" hangingPunct="0">
                  <a:spcBef>
                    <a:spcPct val="0"/>
                  </a:spcBef>
                  <a:spcAft>
                    <a:spcPct val="0"/>
                  </a:spcAft>
                  <a:defRPr sz="2800">
                    <a:solidFill>
                      <a:srgbClr val="000000"/>
                    </a:solidFill>
                    <a:latin typeface="Times New Roman" pitchFamily="18" charset="0"/>
                    <a:cs typeface="Times New Roman" pitchFamily="18" charset="0"/>
                  </a:defRPr>
                </a:lvl9pPr>
              </a:lstStyle>
              <a:p>
                <a:pPr eaLnBrk="1" hangingPunct="1"/>
                <a:r>
                  <a:rPr lang="en-US" sz="1800" dirty="0">
                    <a:latin typeface="Arial" charset="0"/>
                    <a:cs typeface="Arial" charset="0"/>
                  </a:rPr>
                  <a:t>Nerve </a:t>
                </a:r>
                <a:r>
                  <a:rPr lang="en-US" sz="1800" dirty="0" smtClean="0">
                    <a:latin typeface="Arial" charset="0"/>
                    <a:cs typeface="Arial" charset="0"/>
                  </a:rPr>
                  <a:t>cut </a:t>
                </a:r>
                <a:r>
                  <a:rPr lang="en-US" sz="1800" dirty="0">
                    <a:latin typeface="Arial" charset="0"/>
                    <a:cs typeface="Arial" charset="0"/>
                  </a:rPr>
                  <a:t>with sharp scissors</a:t>
                </a:r>
              </a:p>
            </p:txBody>
          </p:sp>
          <p:sp>
            <p:nvSpPr>
              <p:cNvPr id="13" name="Line 8837"/>
              <p:cNvSpPr>
                <a:spLocks noChangeShapeType="1"/>
              </p:cNvSpPr>
              <p:nvPr/>
            </p:nvSpPr>
            <p:spPr bwMode="auto">
              <a:xfrm flipV="1">
                <a:off x="2370451" y="3980298"/>
                <a:ext cx="187695" cy="375619"/>
              </a:xfrm>
              <a:prstGeom prst="line">
                <a:avLst/>
              </a:prstGeom>
              <a:noFill/>
              <a:ln w="38100">
                <a:solidFill>
                  <a:schemeClr val="tx1"/>
                </a:solidFill>
                <a:round/>
                <a:headEnd/>
                <a:tailEnd type="triangle" w="lg" len="med"/>
              </a:ln>
              <a:extLst>
                <a:ext uri="{909E8E84-426E-40DD-AFC4-6F175D3DCCD1}">
                  <a14:hiddenFill xmlns:a14="http://schemas.microsoft.com/office/drawing/2010/main">
                    <a:noFill/>
                  </a14:hiddenFill>
                </a:ext>
              </a:extLst>
            </p:spPr>
            <p:txBody>
              <a:bodyPr/>
              <a:lstStyle/>
              <a:p>
                <a:endParaRPr lang="en-US"/>
              </a:p>
            </p:txBody>
          </p:sp>
          <p:sp>
            <p:nvSpPr>
              <p:cNvPr id="6" name="Freeform 5"/>
              <p:cNvSpPr>
                <a:spLocks/>
              </p:cNvSpPr>
              <p:nvPr/>
            </p:nvSpPr>
            <p:spPr bwMode="auto">
              <a:xfrm>
                <a:off x="2085064" y="3716420"/>
                <a:ext cx="1007354" cy="361384"/>
              </a:xfrm>
              <a:custGeom>
                <a:avLst/>
                <a:gdLst>
                  <a:gd name="connsiteX0" fmla="*/ 47275 w 2093684"/>
                  <a:gd name="connsiteY0" fmla="*/ 12085 h 698011"/>
                  <a:gd name="connsiteX1" fmla="*/ 35845 w 2093684"/>
                  <a:gd name="connsiteY1" fmla="*/ 206395 h 698011"/>
                  <a:gd name="connsiteX2" fmla="*/ 519715 w 2093684"/>
                  <a:gd name="connsiteY2" fmla="*/ 214015 h 698011"/>
                  <a:gd name="connsiteX3" fmla="*/ 816895 w 2093684"/>
                  <a:gd name="connsiteY3" fmla="*/ 297835 h 698011"/>
                  <a:gd name="connsiteX4" fmla="*/ 1548415 w 2093684"/>
                  <a:gd name="connsiteY4" fmla="*/ 678835 h 698011"/>
                  <a:gd name="connsiteX5" fmla="*/ 1952275 w 2093684"/>
                  <a:gd name="connsiteY5" fmla="*/ 636925 h 698011"/>
                  <a:gd name="connsiteX6" fmla="*/ 2089435 w 2093684"/>
                  <a:gd name="connsiteY6" fmla="*/ 598825 h 698011"/>
                  <a:gd name="connsiteX7" fmla="*/ 2032285 w 2093684"/>
                  <a:gd name="connsiteY7" fmla="*/ 389275 h 698011"/>
                  <a:gd name="connsiteX8" fmla="*/ 1773205 w 2093684"/>
                  <a:gd name="connsiteY8" fmla="*/ 461665 h 698011"/>
                  <a:gd name="connsiteX9" fmla="*/ 1605565 w 2093684"/>
                  <a:gd name="connsiteY9" fmla="*/ 484525 h 698011"/>
                  <a:gd name="connsiteX10" fmla="*/ 1335055 w 2093684"/>
                  <a:gd name="connsiteY10" fmla="*/ 396895 h 698011"/>
                  <a:gd name="connsiteX11" fmla="*/ 1083595 w 2093684"/>
                  <a:gd name="connsiteY11" fmla="*/ 244495 h 698011"/>
                  <a:gd name="connsiteX12" fmla="*/ 801655 w 2093684"/>
                  <a:gd name="connsiteY12" fmla="*/ 92095 h 698011"/>
                  <a:gd name="connsiteX13" fmla="*/ 420655 w 2093684"/>
                  <a:gd name="connsiteY13" fmla="*/ 4465 h 698011"/>
                  <a:gd name="connsiteX14" fmla="*/ 138715 w 2093684"/>
                  <a:gd name="connsiteY14" fmla="*/ 15895 h 698011"/>
                  <a:gd name="connsiteX15" fmla="*/ 47275 w 2093684"/>
                  <a:gd name="connsiteY15" fmla="*/ 12085 h 698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93684" h="698011">
                    <a:moveTo>
                      <a:pt x="47275" y="12085"/>
                    </a:moveTo>
                    <a:cubicBezTo>
                      <a:pt x="30130" y="43835"/>
                      <a:pt x="-42895" y="172740"/>
                      <a:pt x="35845" y="206395"/>
                    </a:cubicBezTo>
                    <a:cubicBezTo>
                      <a:pt x="114585" y="240050"/>
                      <a:pt x="389540" y="198775"/>
                      <a:pt x="519715" y="214015"/>
                    </a:cubicBezTo>
                    <a:cubicBezTo>
                      <a:pt x="649890" y="229255"/>
                      <a:pt x="645445" y="220365"/>
                      <a:pt x="816895" y="297835"/>
                    </a:cubicBezTo>
                    <a:cubicBezTo>
                      <a:pt x="988345" y="375305"/>
                      <a:pt x="1359185" y="622320"/>
                      <a:pt x="1548415" y="678835"/>
                    </a:cubicBezTo>
                    <a:cubicBezTo>
                      <a:pt x="1737645" y="735350"/>
                      <a:pt x="1862105" y="650260"/>
                      <a:pt x="1952275" y="636925"/>
                    </a:cubicBezTo>
                    <a:cubicBezTo>
                      <a:pt x="2042445" y="623590"/>
                      <a:pt x="2076100" y="640100"/>
                      <a:pt x="2089435" y="598825"/>
                    </a:cubicBezTo>
                    <a:cubicBezTo>
                      <a:pt x="2102770" y="557550"/>
                      <a:pt x="2084990" y="412135"/>
                      <a:pt x="2032285" y="389275"/>
                    </a:cubicBezTo>
                    <a:cubicBezTo>
                      <a:pt x="1979580" y="366415"/>
                      <a:pt x="1844325" y="445790"/>
                      <a:pt x="1773205" y="461665"/>
                    </a:cubicBezTo>
                    <a:cubicBezTo>
                      <a:pt x="1702085" y="477540"/>
                      <a:pt x="1678590" y="495320"/>
                      <a:pt x="1605565" y="484525"/>
                    </a:cubicBezTo>
                    <a:cubicBezTo>
                      <a:pt x="1532540" y="473730"/>
                      <a:pt x="1422050" y="436900"/>
                      <a:pt x="1335055" y="396895"/>
                    </a:cubicBezTo>
                    <a:cubicBezTo>
                      <a:pt x="1248060" y="356890"/>
                      <a:pt x="1172495" y="295295"/>
                      <a:pt x="1083595" y="244495"/>
                    </a:cubicBezTo>
                    <a:cubicBezTo>
                      <a:pt x="994695" y="193695"/>
                      <a:pt x="912145" y="132100"/>
                      <a:pt x="801655" y="92095"/>
                    </a:cubicBezTo>
                    <a:cubicBezTo>
                      <a:pt x="691165" y="52090"/>
                      <a:pt x="531145" y="17165"/>
                      <a:pt x="420655" y="4465"/>
                    </a:cubicBezTo>
                    <a:cubicBezTo>
                      <a:pt x="310165" y="-8235"/>
                      <a:pt x="206660" y="9545"/>
                      <a:pt x="138715" y="15895"/>
                    </a:cubicBezTo>
                    <a:cubicBezTo>
                      <a:pt x="70770" y="22245"/>
                      <a:pt x="64420" y="-19665"/>
                      <a:pt x="47275" y="12085"/>
                    </a:cubicBezTo>
                    <a:close/>
                  </a:path>
                </a:pathLst>
              </a:custGeom>
              <a:solidFill>
                <a:schemeClr val="bg1">
                  <a:lumMod val="50000"/>
                </a:schemeClr>
              </a:solidFill>
              <a:ln w="25400" cap="flat" cmpd="sng" algn="ctr">
                <a:solidFill>
                  <a:schemeClr val="bg1">
                    <a:lumMod val="50000"/>
                  </a:schemeClr>
                </a:solidFill>
                <a:prstDash val="solid"/>
                <a:round/>
                <a:headEnd type="none" w="med" len="med"/>
                <a:tailEnd type="none" w="med" len="med"/>
              </a:ln>
              <a:effectLst/>
            </p:spPr>
            <p:txBody>
              <a:bodyPr wrap="square">
                <a:spAutoFit/>
              </a:bodyPr>
              <a:lstStyle/>
              <a:p>
                <a:pPr eaLnBrk="0" hangingPunct="0">
                  <a:spcBef>
                    <a:spcPct val="50000"/>
                  </a:spcBef>
                  <a:defRPr/>
                </a:pPr>
                <a:endParaRPr lang="en-US"/>
              </a:p>
            </p:txBody>
          </p:sp>
          <p:grpSp>
            <p:nvGrpSpPr>
              <p:cNvPr id="38" name="Group 1"/>
              <p:cNvGrpSpPr>
                <a:grpSpLocks noChangeAspect="1"/>
              </p:cNvGrpSpPr>
              <p:nvPr/>
            </p:nvGrpSpPr>
            <p:grpSpPr bwMode="auto">
              <a:xfrm>
                <a:off x="1043509" y="1628950"/>
                <a:ext cx="1454730" cy="741362"/>
                <a:chOff x="18637104" y="7085382"/>
                <a:chExt cx="2585869" cy="1183201"/>
              </a:xfrm>
            </p:grpSpPr>
            <p:grpSp>
              <p:nvGrpSpPr>
                <p:cNvPr id="39" name="Group 115"/>
                <p:cNvGrpSpPr>
                  <a:grpSpLocks/>
                </p:cNvGrpSpPr>
                <p:nvPr/>
              </p:nvGrpSpPr>
              <p:grpSpPr bwMode="auto">
                <a:xfrm>
                  <a:off x="19986970" y="7123109"/>
                  <a:ext cx="1236003" cy="1145474"/>
                  <a:chOff x="23022770" y="7958966"/>
                  <a:chExt cx="1236003" cy="1145474"/>
                </a:xfrm>
              </p:grpSpPr>
              <p:grpSp>
                <p:nvGrpSpPr>
                  <p:cNvPr id="42" name="Group 111"/>
                  <p:cNvGrpSpPr>
                    <a:grpSpLocks/>
                  </p:cNvGrpSpPr>
                  <p:nvPr/>
                </p:nvGrpSpPr>
                <p:grpSpPr bwMode="auto">
                  <a:xfrm>
                    <a:off x="23022770" y="7958966"/>
                    <a:ext cx="1236003" cy="1092769"/>
                    <a:chOff x="23532078" y="7806200"/>
                    <a:chExt cx="1236003" cy="1092769"/>
                  </a:xfrm>
                </p:grpSpPr>
                <p:grpSp>
                  <p:nvGrpSpPr>
                    <p:cNvPr id="44" name="Group 109"/>
                    <p:cNvGrpSpPr>
                      <a:grpSpLocks/>
                    </p:cNvGrpSpPr>
                    <p:nvPr/>
                  </p:nvGrpSpPr>
                  <p:grpSpPr bwMode="auto">
                    <a:xfrm>
                      <a:off x="23532078" y="7806200"/>
                      <a:ext cx="1236003" cy="1092769"/>
                      <a:chOff x="23532078" y="7806200"/>
                      <a:chExt cx="1236003" cy="1092769"/>
                    </a:xfrm>
                  </p:grpSpPr>
                  <p:grpSp>
                    <p:nvGrpSpPr>
                      <p:cNvPr id="47" name="Group 107"/>
                      <p:cNvGrpSpPr>
                        <a:grpSpLocks/>
                      </p:cNvGrpSpPr>
                      <p:nvPr/>
                    </p:nvGrpSpPr>
                    <p:grpSpPr bwMode="auto">
                      <a:xfrm>
                        <a:off x="23532078" y="7806200"/>
                        <a:ext cx="1236003" cy="1092769"/>
                        <a:chOff x="23532078" y="7806200"/>
                        <a:chExt cx="1236003" cy="1092769"/>
                      </a:xfrm>
                    </p:grpSpPr>
                    <p:sp>
                      <p:nvSpPr>
                        <p:cNvPr id="49" name="Oval 48"/>
                        <p:cNvSpPr/>
                        <p:nvPr/>
                      </p:nvSpPr>
                      <p:spPr bwMode="auto">
                        <a:xfrm>
                          <a:off x="23933412" y="7805943"/>
                          <a:ext cx="834669" cy="456851"/>
                        </a:xfrm>
                        <a:prstGeom prst="ellipse">
                          <a:avLst/>
                        </a:prstGeom>
                        <a:noFill/>
                        <a:ln w="38100" cap="flat" cmpd="sng" algn="ctr">
                          <a:solidFill>
                            <a:schemeClr val="tx1">
                              <a:lumMod val="75000"/>
                              <a:lumOff val="25000"/>
                            </a:schemeClr>
                          </a:solidFill>
                          <a:prstDash val="solid"/>
                          <a:round/>
                          <a:headEnd type="none" w="med" len="med"/>
                          <a:tailEnd type="none" w="med" len="med"/>
                        </a:ln>
                        <a:effectLst/>
                      </p:spPr>
                      <p:txBody>
                        <a:bodyPr>
                          <a:spAutoFit/>
                        </a:bodyPr>
                        <a:lstStyle/>
                        <a:p>
                          <a:pPr eaLnBrk="0" hangingPunct="0">
                            <a:spcBef>
                              <a:spcPct val="50000"/>
                            </a:spcBef>
                            <a:defRPr/>
                          </a:pPr>
                          <a:endParaRPr lang="en-US"/>
                        </a:p>
                      </p:txBody>
                    </p:sp>
                    <p:sp>
                      <p:nvSpPr>
                        <p:cNvPr id="50" name="Oval 49"/>
                        <p:cNvSpPr/>
                        <p:nvPr/>
                      </p:nvSpPr>
                      <p:spPr bwMode="auto">
                        <a:xfrm>
                          <a:off x="23532129" y="8441499"/>
                          <a:ext cx="834669" cy="456850"/>
                        </a:xfrm>
                        <a:prstGeom prst="ellipse">
                          <a:avLst/>
                        </a:prstGeom>
                        <a:noFill/>
                        <a:ln w="38100" cap="flat" cmpd="sng" algn="ctr">
                          <a:solidFill>
                            <a:schemeClr val="tx1">
                              <a:lumMod val="75000"/>
                              <a:lumOff val="25000"/>
                            </a:schemeClr>
                          </a:solidFill>
                          <a:prstDash val="solid"/>
                          <a:round/>
                          <a:headEnd type="none" w="med" len="med"/>
                          <a:tailEnd type="none" w="med" len="med"/>
                        </a:ln>
                        <a:effectLst/>
                      </p:spPr>
                      <p:txBody>
                        <a:bodyPr>
                          <a:spAutoFit/>
                        </a:bodyPr>
                        <a:lstStyle/>
                        <a:p>
                          <a:pPr eaLnBrk="0" hangingPunct="0">
                            <a:spcBef>
                              <a:spcPct val="50000"/>
                            </a:spcBef>
                            <a:defRPr/>
                          </a:pPr>
                          <a:endParaRPr lang="en-US"/>
                        </a:p>
                      </p:txBody>
                    </p:sp>
                    <p:cxnSp>
                      <p:nvCxnSpPr>
                        <p:cNvPr id="51" name="Straight Connector 50"/>
                        <p:cNvCxnSpPr/>
                        <p:nvPr/>
                      </p:nvCxnSpPr>
                      <p:spPr bwMode="auto">
                        <a:xfrm flipH="1">
                          <a:off x="23532129" y="8003384"/>
                          <a:ext cx="401283" cy="634115"/>
                        </a:xfrm>
                        <a:prstGeom prst="line">
                          <a:avLst/>
                        </a:prstGeom>
                        <a:noFill/>
                        <a:ln w="47625" cap="flat" cmpd="sng" algn="ctr">
                          <a:solidFill>
                            <a:schemeClr val="tx1">
                              <a:lumMod val="75000"/>
                              <a:lumOff val="25000"/>
                            </a:schemeClr>
                          </a:solidFill>
                          <a:prstDash val="solid"/>
                          <a:round/>
                          <a:headEnd type="none" w="med" len="med"/>
                          <a:tailEnd type="none" w="med" len="med"/>
                        </a:ln>
                        <a:effectLst/>
                      </p:spPr>
                    </p:cxnSp>
                    <p:cxnSp>
                      <p:nvCxnSpPr>
                        <p:cNvPr id="52" name="Straight Connector 51"/>
                        <p:cNvCxnSpPr/>
                        <p:nvPr/>
                      </p:nvCxnSpPr>
                      <p:spPr bwMode="auto">
                        <a:xfrm flipH="1">
                          <a:off x="24347536" y="8105706"/>
                          <a:ext cx="401283" cy="635556"/>
                        </a:xfrm>
                        <a:prstGeom prst="line">
                          <a:avLst/>
                        </a:prstGeom>
                        <a:noFill/>
                        <a:ln w="47625" cap="flat" cmpd="sng" algn="ctr">
                          <a:solidFill>
                            <a:schemeClr val="tx1">
                              <a:lumMod val="75000"/>
                              <a:lumOff val="25000"/>
                            </a:schemeClr>
                          </a:solidFill>
                          <a:prstDash val="solid"/>
                          <a:round/>
                          <a:headEnd type="none" w="med" len="med"/>
                          <a:tailEnd type="none" w="med" len="med"/>
                        </a:ln>
                        <a:effectLst/>
                      </p:spPr>
                    </p:cxnSp>
                  </p:grpSp>
                  <p:sp>
                    <p:nvSpPr>
                      <p:cNvPr id="48" name="Freeform 108"/>
                      <p:cNvSpPr>
                        <a:spLocks/>
                      </p:cNvSpPr>
                      <p:nvPr/>
                    </p:nvSpPr>
                    <p:spPr bwMode="auto">
                      <a:xfrm>
                        <a:off x="23906539" y="7986464"/>
                        <a:ext cx="813975" cy="385845"/>
                      </a:xfrm>
                      <a:custGeom>
                        <a:avLst/>
                        <a:gdLst>
                          <a:gd name="T0" fmla="*/ 52855 w 813975"/>
                          <a:gd name="T1" fmla="*/ 0 h 385845"/>
                          <a:gd name="T2" fmla="*/ 0 w 813975"/>
                          <a:gd name="T3" fmla="*/ 147995 h 385845"/>
                          <a:gd name="T4" fmla="*/ 79283 w 813975"/>
                          <a:gd name="T5" fmla="*/ 322418 h 385845"/>
                          <a:gd name="T6" fmla="*/ 560268 w 813975"/>
                          <a:gd name="T7" fmla="*/ 385845 h 385845"/>
                          <a:gd name="T8" fmla="*/ 813975 w 813975"/>
                          <a:gd name="T9" fmla="*/ 142710 h 385845"/>
                          <a:gd name="T10" fmla="*/ 681836 w 813975"/>
                          <a:gd name="T11" fmla="*/ 105711 h 38584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13975" h="385845">
                            <a:moveTo>
                              <a:pt x="52855" y="0"/>
                            </a:moveTo>
                            <a:lnTo>
                              <a:pt x="0" y="147995"/>
                            </a:lnTo>
                            <a:lnTo>
                              <a:pt x="79283" y="322418"/>
                            </a:lnTo>
                            <a:lnTo>
                              <a:pt x="560268" y="385845"/>
                            </a:lnTo>
                            <a:lnTo>
                              <a:pt x="813975" y="142710"/>
                            </a:lnTo>
                            <a:lnTo>
                              <a:pt x="681836" y="105711"/>
                            </a:lnTo>
                          </a:path>
                        </a:pathLst>
                      </a:custGeom>
                      <a:solidFill>
                        <a:schemeClr val="bg1"/>
                      </a:solidFill>
                      <a:ln>
                        <a:noFill/>
                      </a:ln>
                      <a:extLst>
                        <a:ext uri="{91240B29-F687-4F45-9708-019B960494DF}">
                          <a14:hiddenLine xmlns:a14="http://schemas.microsoft.com/office/drawing/2010/main" w="152400" cap="flat" cmpd="tri" algn="ctr">
                            <a:solidFill>
                              <a:srgbClr val="000000"/>
                            </a:solidFill>
                            <a:prstDash val="solid"/>
                            <a:round/>
                            <a:headEnd type="none" w="med" len="med"/>
                            <a:tailEnd type="none" w="med" len="med"/>
                          </a14:hiddenLine>
                        </a:ext>
                      </a:extLst>
                    </p:spPr>
                    <p:txBody>
                      <a:bodyPr>
                        <a:spAutoFit/>
                      </a:bodyPr>
                      <a:lstStyle/>
                      <a:p>
                        <a:endParaRPr lang="en-US"/>
                      </a:p>
                    </p:txBody>
                  </p:sp>
                </p:grpSp>
                <p:sp>
                  <p:nvSpPr>
                    <p:cNvPr id="45" name="Oval 44"/>
                    <p:cNvSpPr/>
                    <p:nvPr/>
                  </p:nvSpPr>
                  <p:spPr bwMode="auto">
                    <a:xfrm>
                      <a:off x="24389487" y="8187505"/>
                      <a:ext cx="143795" cy="151790"/>
                    </a:xfrm>
                    <a:prstGeom prst="ellipse">
                      <a:avLst/>
                    </a:prstGeom>
                    <a:solidFill>
                      <a:srgbClr val="0000FF"/>
                    </a:solidFill>
                    <a:ln>
                      <a:noFill/>
                      <a:headEnd type="none" w="med" len="med"/>
                      <a:tailEnd type="none" w="med" len="med"/>
                    </a:ln>
                    <a:effectLst>
                      <a:glow rad="228600">
                        <a:srgbClr val="0000FF">
                          <a:alpha val="40000"/>
                        </a:srgbClr>
                      </a:glow>
                    </a:effectLst>
                  </p:spPr>
                  <p:style>
                    <a:lnRef idx="2">
                      <a:schemeClr val="dk1"/>
                    </a:lnRef>
                    <a:fillRef idx="1">
                      <a:schemeClr val="lt1"/>
                    </a:fillRef>
                    <a:effectRef idx="0">
                      <a:schemeClr val="dk1"/>
                    </a:effectRef>
                    <a:fontRef idx="minor">
                      <a:schemeClr val="dk1"/>
                    </a:fontRef>
                  </p:style>
                  <p:txBody>
                    <a:bodyPr>
                      <a:spAutoFit/>
                    </a:bodyPr>
                    <a:lstStyle/>
                    <a:p>
                      <a:pPr eaLnBrk="0" hangingPunct="0">
                        <a:spcBef>
                          <a:spcPct val="50000"/>
                        </a:spcBef>
                        <a:defRPr/>
                      </a:pPr>
                      <a:endParaRPr lang="en-US">
                        <a:solidFill>
                          <a:srgbClr val="000000"/>
                        </a:solidFill>
                        <a:cs typeface="Times New Roman" pitchFamily="18" charset="0"/>
                      </a:endParaRPr>
                    </a:p>
                  </p:txBody>
                </p:sp>
                <p:sp>
                  <p:nvSpPr>
                    <p:cNvPr id="46" name="Oval 45"/>
                    <p:cNvSpPr/>
                    <p:nvPr/>
                  </p:nvSpPr>
                  <p:spPr bwMode="auto">
                    <a:xfrm>
                      <a:off x="23834641" y="8139649"/>
                      <a:ext cx="143795" cy="151790"/>
                    </a:xfrm>
                    <a:prstGeom prst="ellipse">
                      <a:avLst/>
                    </a:prstGeom>
                    <a:solidFill>
                      <a:srgbClr val="0000FF"/>
                    </a:solidFill>
                    <a:ln>
                      <a:noFill/>
                      <a:headEnd type="none" w="med" len="med"/>
                      <a:tailEnd type="none" w="med" len="med"/>
                    </a:ln>
                    <a:effectLst>
                      <a:glow rad="228600">
                        <a:srgbClr val="0000FF">
                          <a:alpha val="40000"/>
                        </a:srgbClr>
                      </a:glow>
                    </a:effectLst>
                  </p:spPr>
                  <p:style>
                    <a:lnRef idx="2">
                      <a:schemeClr val="dk1"/>
                    </a:lnRef>
                    <a:fillRef idx="1">
                      <a:schemeClr val="lt1"/>
                    </a:fillRef>
                    <a:effectRef idx="0">
                      <a:schemeClr val="dk1"/>
                    </a:effectRef>
                    <a:fontRef idx="minor">
                      <a:schemeClr val="dk1"/>
                    </a:fontRef>
                  </p:style>
                  <p:txBody>
                    <a:bodyPr>
                      <a:spAutoFit/>
                    </a:bodyPr>
                    <a:lstStyle/>
                    <a:p>
                      <a:pPr eaLnBrk="0" hangingPunct="0">
                        <a:spcBef>
                          <a:spcPct val="50000"/>
                        </a:spcBef>
                        <a:defRPr/>
                      </a:pPr>
                      <a:endParaRPr lang="en-US">
                        <a:solidFill>
                          <a:srgbClr val="000000"/>
                        </a:solidFill>
                        <a:cs typeface="Times New Roman" pitchFamily="18" charset="0"/>
                      </a:endParaRPr>
                    </a:p>
                  </p:txBody>
                </p:sp>
              </p:grpSp>
              <p:sp>
                <p:nvSpPr>
                  <p:cNvPr id="43" name="Freeform 114"/>
                  <p:cNvSpPr>
                    <a:spLocks/>
                  </p:cNvSpPr>
                  <p:nvPr/>
                </p:nvSpPr>
                <p:spPr bwMode="auto">
                  <a:xfrm>
                    <a:off x="23118993" y="8731728"/>
                    <a:ext cx="628979" cy="372712"/>
                  </a:xfrm>
                  <a:custGeom>
                    <a:avLst/>
                    <a:gdLst>
                      <a:gd name="T0" fmla="*/ 105710 w 628979"/>
                      <a:gd name="T1" fmla="*/ 68712 h 372712"/>
                      <a:gd name="T2" fmla="*/ 0 w 628979"/>
                      <a:gd name="T3" fmla="*/ 274849 h 372712"/>
                      <a:gd name="T4" fmla="*/ 63425 w 628979"/>
                      <a:gd name="T5" fmla="*/ 311847 h 372712"/>
                      <a:gd name="T6" fmla="*/ 102319 w 628979"/>
                      <a:gd name="T7" fmla="*/ 333731 h 372712"/>
                      <a:gd name="T8" fmla="*/ 206134 w 628979"/>
                      <a:gd name="T9" fmla="*/ 364702 h 372712"/>
                      <a:gd name="T10" fmla="*/ 391130 w 628979"/>
                      <a:gd name="T11" fmla="*/ 369989 h 372712"/>
                      <a:gd name="T12" fmla="*/ 549696 w 628979"/>
                      <a:gd name="T13" fmla="*/ 327704 h 372712"/>
                      <a:gd name="T14" fmla="*/ 607837 w 628979"/>
                      <a:gd name="T15" fmla="*/ 317133 h 372712"/>
                      <a:gd name="T16" fmla="*/ 628979 w 628979"/>
                      <a:gd name="T17" fmla="*/ 184994 h 372712"/>
                      <a:gd name="T18" fmla="*/ 597266 w 628979"/>
                      <a:gd name="T19" fmla="*/ 248420 h 372712"/>
                      <a:gd name="T20" fmla="*/ 237848 w 628979"/>
                      <a:gd name="T21" fmla="*/ 301277 h 372712"/>
                      <a:gd name="T22" fmla="*/ 52855 w 628979"/>
                      <a:gd name="T23" fmla="*/ 174424 h 372712"/>
                      <a:gd name="T24" fmla="*/ 63425 w 628979"/>
                      <a:gd name="T25" fmla="*/ 0 h 37271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28979" h="372712">
                        <a:moveTo>
                          <a:pt x="105710" y="68712"/>
                        </a:moveTo>
                        <a:lnTo>
                          <a:pt x="0" y="274849"/>
                        </a:lnTo>
                        <a:lnTo>
                          <a:pt x="63425" y="311847"/>
                        </a:lnTo>
                        <a:cubicBezTo>
                          <a:pt x="71104" y="310332"/>
                          <a:pt x="94640" y="335246"/>
                          <a:pt x="102319" y="333731"/>
                        </a:cubicBezTo>
                        <a:cubicBezTo>
                          <a:pt x="119306" y="361674"/>
                          <a:pt x="157999" y="358659"/>
                          <a:pt x="206134" y="364702"/>
                        </a:cubicBezTo>
                        <a:cubicBezTo>
                          <a:pt x="254269" y="370745"/>
                          <a:pt x="333870" y="376155"/>
                          <a:pt x="391130" y="369989"/>
                        </a:cubicBezTo>
                        <a:cubicBezTo>
                          <a:pt x="448390" y="363823"/>
                          <a:pt x="498603" y="329466"/>
                          <a:pt x="549696" y="327704"/>
                        </a:cubicBezTo>
                        <a:lnTo>
                          <a:pt x="607837" y="317133"/>
                        </a:lnTo>
                        <a:lnTo>
                          <a:pt x="628979" y="184994"/>
                        </a:lnTo>
                        <a:lnTo>
                          <a:pt x="597266" y="248420"/>
                        </a:lnTo>
                        <a:lnTo>
                          <a:pt x="237848" y="301277"/>
                        </a:lnTo>
                        <a:lnTo>
                          <a:pt x="52855" y="174424"/>
                        </a:lnTo>
                        <a:lnTo>
                          <a:pt x="63425" y="0"/>
                        </a:lnTo>
                      </a:path>
                    </a:pathLst>
                  </a:custGeom>
                  <a:solidFill>
                    <a:schemeClr val="bg1"/>
                  </a:solidFill>
                  <a:ln>
                    <a:noFill/>
                  </a:ln>
                  <a:extLst>
                    <a:ext uri="{91240B29-F687-4F45-9708-019B960494DF}">
                      <a14:hiddenLine xmlns:a14="http://schemas.microsoft.com/office/drawing/2010/main" w="152400" cap="flat" cmpd="tri" algn="ctr">
                        <a:solidFill>
                          <a:srgbClr val="000000"/>
                        </a:solidFill>
                        <a:prstDash val="solid"/>
                        <a:round/>
                        <a:headEnd type="none" w="med" len="med"/>
                        <a:tailEnd type="none" w="med" len="med"/>
                      </a14:hiddenLine>
                    </a:ext>
                  </a:extLst>
                </p:spPr>
                <p:txBody>
                  <a:bodyPr>
                    <a:spAutoFit/>
                  </a:bodyPr>
                  <a:lstStyle/>
                  <a:p>
                    <a:endParaRPr lang="en-US"/>
                  </a:p>
                </p:txBody>
              </p:sp>
            </p:grpSp>
            <p:sp>
              <p:nvSpPr>
                <p:cNvPr id="40" name="Freeform 39"/>
                <p:cNvSpPr/>
                <p:nvPr/>
              </p:nvSpPr>
              <p:spPr bwMode="auto">
                <a:xfrm>
                  <a:off x="18637104" y="7349117"/>
                  <a:ext cx="1333865" cy="710496"/>
                </a:xfrm>
                <a:custGeom>
                  <a:avLst/>
                  <a:gdLst>
                    <a:gd name="connsiteX0" fmla="*/ 0 w 1333500"/>
                    <a:gd name="connsiteY0" fmla="*/ 0 h 710678"/>
                    <a:gd name="connsiteX1" fmla="*/ 733425 w 1333500"/>
                    <a:gd name="connsiteY1" fmla="*/ 66675 h 710678"/>
                    <a:gd name="connsiteX2" fmla="*/ 923925 w 1333500"/>
                    <a:gd name="connsiteY2" fmla="*/ 342900 h 710678"/>
                    <a:gd name="connsiteX3" fmla="*/ 1085850 w 1333500"/>
                    <a:gd name="connsiteY3" fmla="*/ 685800 h 710678"/>
                    <a:gd name="connsiteX4" fmla="*/ 1333500 w 1333500"/>
                    <a:gd name="connsiteY4" fmla="*/ 657225 h 7106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3500" h="710678">
                      <a:moveTo>
                        <a:pt x="0" y="0"/>
                      </a:moveTo>
                      <a:cubicBezTo>
                        <a:pt x="289719" y="4762"/>
                        <a:pt x="579438" y="9525"/>
                        <a:pt x="733425" y="66675"/>
                      </a:cubicBezTo>
                      <a:cubicBezTo>
                        <a:pt x="887412" y="123825"/>
                        <a:pt x="865187" y="239712"/>
                        <a:pt x="923925" y="342900"/>
                      </a:cubicBezTo>
                      <a:cubicBezTo>
                        <a:pt x="982663" y="446088"/>
                        <a:pt x="1017588" y="633413"/>
                        <a:pt x="1085850" y="685800"/>
                      </a:cubicBezTo>
                      <a:cubicBezTo>
                        <a:pt x="1154112" y="738187"/>
                        <a:pt x="1243806" y="697706"/>
                        <a:pt x="1333500" y="657225"/>
                      </a:cubicBezTo>
                    </a:path>
                  </a:pathLst>
                </a:custGeom>
                <a:noFill/>
                <a:ln w="76200" cap="flat" cmpd="sng" algn="ctr">
                  <a:solidFill>
                    <a:schemeClr val="bg1">
                      <a:lumMod val="75000"/>
                    </a:schemeClr>
                  </a:solidFill>
                  <a:prstDash val="solid"/>
                  <a:round/>
                  <a:headEnd type="none" w="med" len="med"/>
                  <a:tailEnd type="none" w="med" len="med"/>
                </a:ln>
                <a:effectLst/>
              </p:spPr>
              <p:txBody>
                <a:bodyPr>
                  <a:spAutoFit/>
                </a:bodyPr>
                <a:lstStyle/>
                <a:p>
                  <a:pPr eaLnBrk="0" hangingPunct="0">
                    <a:spcBef>
                      <a:spcPct val="50000"/>
                    </a:spcBef>
                    <a:defRPr/>
                  </a:pPr>
                  <a:endParaRPr lang="en-US"/>
                </a:p>
              </p:txBody>
            </p:sp>
            <p:sp>
              <p:nvSpPr>
                <p:cNvPr id="41" name="Freeform 40"/>
                <p:cNvSpPr/>
                <p:nvPr/>
              </p:nvSpPr>
              <p:spPr bwMode="auto">
                <a:xfrm>
                  <a:off x="18797617" y="7085382"/>
                  <a:ext cx="1332261" cy="710497"/>
                </a:xfrm>
                <a:custGeom>
                  <a:avLst/>
                  <a:gdLst>
                    <a:gd name="connsiteX0" fmla="*/ 0 w 1333500"/>
                    <a:gd name="connsiteY0" fmla="*/ 0 h 710678"/>
                    <a:gd name="connsiteX1" fmla="*/ 733425 w 1333500"/>
                    <a:gd name="connsiteY1" fmla="*/ 66675 h 710678"/>
                    <a:gd name="connsiteX2" fmla="*/ 923925 w 1333500"/>
                    <a:gd name="connsiteY2" fmla="*/ 342900 h 710678"/>
                    <a:gd name="connsiteX3" fmla="*/ 1085850 w 1333500"/>
                    <a:gd name="connsiteY3" fmla="*/ 685800 h 710678"/>
                    <a:gd name="connsiteX4" fmla="*/ 1333500 w 1333500"/>
                    <a:gd name="connsiteY4" fmla="*/ 657225 h 7106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3500" h="710678">
                      <a:moveTo>
                        <a:pt x="0" y="0"/>
                      </a:moveTo>
                      <a:cubicBezTo>
                        <a:pt x="289719" y="4762"/>
                        <a:pt x="579438" y="9525"/>
                        <a:pt x="733425" y="66675"/>
                      </a:cubicBezTo>
                      <a:cubicBezTo>
                        <a:pt x="887412" y="123825"/>
                        <a:pt x="865187" y="239712"/>
                        <a:pt x="923925" y="342900"/>
                      </a:cubicBezTo>
                      <a:cubicBezTo>
                        <a:pt x="982663" y="446088"/>
                        <a:pt x="1017588" y="633413"/>
                        <a:pt x="1085850" y="685800"/>
                      </a:cubicBezTo>
                      <a:cubicBezTo>
                        <a:pt x="1154112" y="738187"/>
                        <a:pt x="1243806" y="697706"/>
                        <a:pt x="1333500" y="657225"/>
                      </a:cubicBezTo>
                    </a:path>
                  </a:pathLst>
                </a:custGeom>
                <a:noFill/>
                <a:ln w="76200" cap="flat" cmpd="sng" algn="ctr">
                  <a:solidFill>
                    <a:schemeClr val="bg1">
                      <a:lumMod val="75000"/>
                    </a:schemeClr>
                  </a:solidFill>
                  <a:prstDash val="solid"/>
                  <a:round/>
                  <a:headEnd type="none" w="med" len="med"/>
                  <a:tailEnd type="none" w="med" len="med"/>
                </a:ln>
                <a:effectLst/>
              </p:spPr>
              <p:txBody>
                <a:bodyPr>
                  <a:spAutoFit/>
                </a:bodyPr>
                <a:lstStyle/>
                <a:p>
                  <a:pPr eaLnBrk="0" hangingPunct="0">
                    <a:spcBef>
                      <a:spcPct val="50000"/>
                    </a:spcBef>
                    <a:defRPr/>
                  </a:pPr>
                  <a:endParaRPr lang="en-US"/>
                </a:p>
              </p:txBody>
            </p:sp>
          </p:grpSp>
          <p:sp>
            <p:nvSpPr>
              <p:cNvPr id="53" name="Line 8837"/>
              <p:cNvSpPr>
                <a:spLocks noChangeAspect="1" noChangeShapeType="1"/>
              </p:cNvSpPr>
              <p:nvPr/>
            </p:nvSpPr>
            <p:spPr bwMode="auto">
              <a:xfrm flipH="1">
                <a:off x="2373588" y="1983766"/>
                <a:ext cx="473537" cy="269779"/>
              </a:xfrm>
              <a:prstGeom prst="line">
                <a:avLst/>
              </a:prstGeom>
              <a:noFill/>
              <a:ln w="38100">
                <a:solidFill>
                  <a:schemeClr val="tx1"/>
                </a:solidFill>
                <a:round/>
                <a:headEnd/>
                <a:tailEnd type="triangle" w="lg" len="med"/>
              </a:ln>
              <a:extLst>
                <a:ext uri="{909E8E84-426E-40DD-AFC4-6F175D3DCCD1}">
                  <a14:hiddenFill xmlns:a14="http://schemas.microsoft.com/office/drawing/2010/main">
                    <a:noFill/>
                  </a14:hiddenFill>
                </a:ext>
              </a:extLst>
            </p:spPr>
            <p:txBody>
              <a:bodyPr/>
              <a:lstStyle/>
              <a:p>
                <a:endParaRPr lang="en-US"/>
              </a:p>
            </p:txBody>
          </p:sp>
          <p:sp>
            <p:nvSpPr>
              <p:cNvPr id="54" name="Freeform 53"/>
              <p:cNvSpPr/>
              <p:nvPr/>
            </p:nvSpPr>
            <p:spPr>
              <a:xfrm>
                <a:off x="2113749" y="3702573"/>
                <a:ext cx="371771" cy="74601"/>
              </a:xfrm>
              <a:custGeom>
                <a:avLst/>
                <a:gdLst>
                  <a:gd name="connsiteX0" fmla="*/ 0 w 371771"/>
                  <a:gd name="connsiteY0" fmla="*/ 7382 h 74601"/>
                  <a:gd name="connsiteX1" fmla="*/ 102394 w 371771"/>
                  <a:gd name="connsiteY1" fmla="*/ 7382 h 74601"/>
                  <a:gd name="connsiteX2" fmla="*/ 116682 w 371771"/>
                  <a:gd name="connsiteY2" fmla="*/ 12145 h 74601"/>
                  <a:gd name="connsiteX3" fmla="*/ 135732 w 371771"/>
                  <a:gd name="connsiteY3" fmla="*/ 14526 h 74601"/>
                  <a:gd name="connsiteX4" fmla="*/ 121444 w 371771"/>
                  <a:gd name="connsiteY4" fmla="*/ 5001 h 74601"/>
                  <a:gd name="connsiteX5" fmla="*/ 114300 w 371771"/>
                  <a:gd name="connsiteY5" fmla="*/ 238 h 74601"/>
                  <a:gd name="connsiteX6" fmla="*/ 128588 w 371771"/>
                  <a:gd name="connsiteY6" fmla="*/ 5001 h 74601"/>
                  <a:gd name="connsiteX7" fmla="*/ 135732 w 371771"/>
                  <a:gd name="connsiteY7" fmla="*/ 7382 h 74601"/>
                  <a:gd name="connsiteX8" fmla="*/ 142875 w 371771"/>
                  <a:gd name="connsiteY8" fmla="*/ 9763 h 74601"/>
                  <a:gd name="connsiteX9" fmla="*/ 150019 w 371771"/>
                  <a:gd name="connsiteY9" fmla="*/ 7382 h 74601"/>
                  <a:gd name="connsiteX10" fmla="*/ 147638 w 371771"/>
                  <a:gd name="connsiteY10" fmla="*/ 238 h 74601"/>
                  <a:gd name="connsiteX11" fmla="*/ 154782 w 371771"/>
                  <a:gd name="connsiteY11" fmla="*/ 5001 h 74601"/>
                  <a:gd name="connsiteX12" fmla="*/ 169069 w 371771"/>
                  <a:gd name="connsiteY12" fmla="*/ 14526 h 74601"/>
                  <a:gd name="connsiteX13" fmla="*/ 178594 w 371771"/>
                  <a:gd name="connsiteY13" fmla="*/ 12145 h 74601"/>
                  <a:gd name="connsiteX14" fmla="*/ 211932 w 371771"/>
                  <a:gd name="connsiteY14" fmla="*/ 16907 h 74601"/>
                  <a:gd name="connsiteX15" fmla="*/ 226219 w 371771"/>
                  <a:gd name="connsiteY15" fmla="*/ 21670 h 74601"/>
                  <a:gd name="connsiteX16" fmla="*/ 233363 w 371771"/>
                  <a:gd name="connsiteY16" fmla="*/ 24051 h 74601"/>
                  <a:gd name="connsiteX17" fmla="*/ 273844 w 371771"/>
                  <a:gd name="connsiteY17" fmla="*/ 26432 h 74601"/>
                  <a:gd name="connsiteX18" fmla="*/ 280988 w 371771"/>
                  <a:gd name="connsiteY18" fmla="*/ 33576 h 74601"/>
                  <a:gd name="connsiteX19" fmla="*/ 302419 w 371771"/>
                  <a:gd name="connsiteY19" fmla="*/ 47863 h 74601"/>
                  <a:gd name="connsiteX20" fmla="*/ 309563 w 371771"/>
                  <a:gd name="connsiteY20" fmla="*/ 50245 h 74601"/>
                  <a:gd name="connsiteX21" fmla="*/ 316707 w 371771"/>
                  <a:gd name="connsiteY21" fmla="*/ 55007 h 74601"/>
                  <a:gd name="connsiteX22" fmla="*/ 328613 w 371771"/>
                  <a:gd name="connsiteY22" fmla="*/ 57388 h 74601"/>
                  <a:gd name="connsiteX23" fmla="*/ 342900 w 371771"/>
                  <a:gd name="connsiteY23" fmla="*/ 62151 h 74601"/>
                  <a:gd name="connsiteX24" fmla="*/ 350044 w 371771"/>
                  <a:gd name="connsiteY24" fmla="*/ 64532 h 74601"/>
                  <a:gd name="connsiteX25" fmla="*/ 357188 w 371771"/>
                  <a:gd name="connsiteY25" fmla="*/ 66913 h 74601"/>
                  <a:gd name="connsiteX26" fmla="*/ 364332 w 371771"/>
                  <a:gd name="connsiteY26" fmla="*/ 71676 h 74601"/>
                  <a:gd name="connsiteX27" fmla="*/ 371475 w 371771"/>
                  <a:gd name="connsiteY27" fmla="*/ 74057 h 74601"/>
                  <a:gd name="connsiteX28" fmla="*/ 350044 w 371771"/>
                  <a:gd name="connsiteY28" fmla="*/ 59770 h 74601"/>
                  <a:gd name="connsiteX29" fmla="*/ 342900 w 371771"/>
                  <a:gd name="connsiteY29" fmla="*/ 57388 h 74601"/>
                  <a:gd name="connsiteX30" fmla="*/ 328613 w 371771"/>
                  <a:gd name="connsiteY30" fmla="*/ 47863 h 74601"/>
                  <a:gd name="connsiteX31" fmla="*/ 321469 w 371771"/>
                  <a:gd name="connsiteY31" fmla="*/ 43101 h 74601"/>
                  <a:gd name="connsiteX32" fmla="*/ 316707 w 371771"/>
                  <a:gd name="connsiteY32" fmla="*/ 35957 h 74601"/>
                  <a:gd name="connsiteX33" fmla="*/ 307182 w 371771"/>
                  <a:gd name="connsiteY33" fmla="*/ 31195 h 74601"/>
                  <a:gd name="connsiteX34" fmla="*/ 290513 w 371771"/>
                  <a:gd name="connsiteY34" fmla="*/ 28813 h 74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71771" h="74601">
                    <a:moveTo>
                      <a:pt x="0" y="7382"/>
                    </a:moveTo>
                    <a:cubicBezTo>
                      <a:pt x="43664" y="4264"/>
                      <a:pt x="48351" y="2750"/>
                      <a:pt x="102394" y="7382"/>
                    </a:cubicBezTo>
                    <a:cubicBezTo>
                      <a:pt x="107396" y="7811"/>
                      <a:pt x="111919" y="10557"/>
                      <a:pt x="116682" y="12145"/>
                    </a:cubicBezTo>
                    <a:cubicBezTo>
                      <a:pt x="122753" y="14169"/>
                      <a:pt x="129382" y="13732"/>
                      <a:pt x="135732" y="14526"/>
                    </a:cubicBezTo>
                    <a:cubicBezTo>
                      <a:pt x="122188" y="982"/>
                      <a:pt x="135230" y="11894"/>
                      <a:pt x="121444" y="5001"/>
                    </a:cubicBezTo>
                    <a:cubicBezTo>
                      <a:pt x="118884" y="3721"/>
                      <a:pt x="111438" y="238"/>
                      <a:pt x="114300" y="238"/>
                    </a:cubicBezTo>
                    <a:cubicBezTo>
                      <a:pt x="119320" y="238"/>
                      <a:pt x="123825" y="3413"/>
                      <a:pt x="128588" y="5001"/>
                    </a:cubicBezTo>
                    <a:lnTo>
                      <a:pt x="135732" y="7382"/>
                    </a:lnTo>
                    <a:lnTo>
                      <a:pt x="142875" y="9763"/>
                    </a:lnTo>
                    <a:cubicBezTo>
                      <a:pt x="145256" y="8969"/>
                      <a:pt x="148896" y="9627"/>
                      <a:pt x="150019" y="7382"/>
                    </a:cubicBezTo>
                    <a:cubicBezTo>
                      <a:pt x="151142" y="5137"/>
                      <a:pt x="145393" y="1360"/>
                      <a:pt x="147638" y="238"/>
                    </a:cubicBezTo>
                    <a:cubicBezTo>
                      <a:pt x="150198" y="-1042"/>
                      <a:pt x="152583" y="3169"/>
                      <a:pt x="154782" y="5001"/>
                    </a:cubicBezTo>
                    <a:cubicBezTo>
                      <a:pt x="166673" y="14911"/>
                      <a:pt x="156514" y="10342"/>
                      <a:pt x="169069" y="14526"/>
                    </a:cubicBezTo>
                    <a:cubicBezTo>
                      <a:pt x="172244" y="13732"/>
                      <a:pt x="175321" y="12145"/>
                      <a:pt x="178594" y="12145"/>
                    </a:cubicBezTo>
                    <a:cubicBezTo>
                      <a:pt x="184698" y="12145"/>
                      <a:pt x="203873" y="14709"/>
                      <a:pt x="211932" y="16907"/>
                    </a:cubicBezTo>
                    <a:cubicBezTo>
                      <a:pt x="216775" y="18228"/>
                      <a:pt x="221457" y="20082"/>
                      <a:pt x="226219" y="21670"/>
                    </a:cubicBezTo>
                    <a:cubicBezTo>
                      <a:pt x="228600" y="22464"/>
                      <a:pt x="230857" y="23904"/>
                      <a:pt x="233363" y="24051"/>
                    </a:cubicBezTo>
                    <a:lnTo>
                      <a:pt x="273844" y="26432"/>
                    </a:lnTo>
                    <a:cubicBezTo>
                      <a:pt x="276225" y="28813"/>
                      <a:pt x="278330" y="31508"/>
                      <a:pt x="280988" y="33576"/>
                    </a:cubicBezTo>
                    <a:cubicBezTo>
                      <a:pt x="281005" y="33590"/>
                      <a:pt x="298838" y="45476"/>
                      <a:pt x="302419" y="47863"/>
                    </a:cubicBezTo>
                    <a:cubicBezTo>
                      <a:pt x="304508" y="49255"/>
                      <a:pt x="307318" y="49122"/>
                      <a:pt x="309563" y="50245"/>
                    </a:cubicBezTo>
                    <a:cubicBezTo>
                      <a:pt x="312123" y="51525"/>
                      <a:pt x="314027" y="54002"/>
                      <a:pt x="316707" y="55007"/>
                    </a:cubicBezTo>
                    <a:cubicBezTo>
                      <a:pt x="320497" y="56428"/>
                      <a:pt x="324708" y="56323"/>
                      <a:pt x="328613" y="57388"/>
                    </a:cubicBezTo>
                    <a:cubicBezTo>
                      <a:pt x="333456" y="58709"/>
                      <a:pt x="338138" y="60563"/>
                      <a:pt x="342900" y="62151"/>
                    </a:cubicBezTo>
                    <a:lnTo>
                      <a:pt x="350044" y="64532"/>
                    </a:lnTo>
                    <a:lnTo>
                      <a:pt x="357188" y="66913"/>
                    </a:lnTo>
                    <a:cubicBezTo>
                      <a:pt x="359569" y="68501"/>
                      <a:pt x="361772" y="70396"/>
                      <a:pt x="364332" y="71676"/>
                    </a:cubicBezTo>
                    <a:cubicBezTo>
                      <a:pt x="366577" y="72798"/>
                      <a:pt x="373250" y="75832"/>
                      <a:pt x="371475" y="74057"/>
                    </a:cubicBezTo>
                    <a:cubicBezTo>
                      <a:pt x="371469" y="74051"/>
                      <a:pt x="353619" y="62153"/>
                      <a:pt x="350044" y="59770"/>
                    </a:cubicBezTo>
                    <a:cubicBezTo>
                      <a:pt x="347955" y="58378"/>
                      <a:pt x="345094" y="58607"/>
                      <a:pt x="342900" y="57388"/>
                    </a:cubicBezTo>
                    <a:cubicBezTo>
                      <a:pt x="337897" y="54608"/>
                      <a:pt x="333375" y="51038"/>
                      <a:pt x="328613" y="47863"/>
                    </a:cubicBezTo>
                    <a:lnTo>
                      <a:pt x="321469" y="43101"/>
                    </a:lnTo>
                    <a:cubicBezTo>
                      <a:pt x="319882" y="40720"/>
                      <a:pt x="318906" y="37789"/>
                      <a:pt x="316707" y="35957"/>
                    </a:cubicBezTo>
                    <a:cubicBezTo>
                      <a:pt x="313980" y="33685"/>
                      <a:pt x="310550" y="32318"/>
                      <a:pt x="307182" y="31195"/>
                    </a:cubicBezTo>
                    <a:cubicBezTo>
                      <a:pt x="299102" y="28502"/>
                      <a:pt x="297211" y="28813"/>
                      <a:pt x="290513" y="28813"/>
                    </a:cubicBezTo>
                  </a:path>
                </a:pathLst>
              </a:cu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2" name="TextBox 61"/>
          <p:cNvSpPr txBox="1"/>
          <p:nvPr/>
        </p:nvSpPr>
        <p:spPr>
          <a:xfrm>
            <a:off x="152400" y="355145"/>
            <a:ext cx="349774" cy="369332"/>
          </a:xfrm>
          <a:prstGeom prst="rect">
            <a:avLst/>
          </a:prstGeom>
          <a:noFill/>
        </p:spPr>
        <p:txBody>
          <a:bodyPr wrap="square" rtlCol="0">
            <a:spAutoFit/>
          </a:bodyPr>
          <a:lstStyle>
            <a:defPPr>
              <a:defRPr lang="en-US"/>
            </a:defPPr>
            <a:lvl1pPr>
              <a:defRPr sz="2400" b="1">
                <a:latin typeface="Arial" panose="020B0604020202020204" pitchFamily="34" charset="0"/>
                <a:cs typeface="Arial" panose="020B0604020202020204" pitchFamily="34" charset="0"/>
              </a:defRPr>
            </a:lvl1pPr>
          </a:lstStyle>
          <a:p>
            <a:r>
              <a:rPr lang="en-US" sz="1800" dirty="0"/>
              <a:t>A</a:t>
            </a:r>
          </a:p>
        </p:txBody>
      </p:sp>
      <p:sp>
        <p:nvSpPr>
          <p:cNvPr id="63" name="TextBox 62"/>
          <p:cNvSpPr txBox="1"/>
          <p:nvPr/>
        </p:nvSpPr>
        <p:spPr>
          <a:xfrm>
            <a:off x="3124200" y="359041"/>
            <a:ext cx="349774" cy="369332"/>
          </a:xfrm>
          <a:prstGeom prst="rect">
            <a:avLst/>
          </a:prstGeom>
          <a:noFill/>
        </p:spPr>
        <p:txBody>
          <a:bodyPr wrap="square" rtlCol="0">
            <a:spAutoFit/>
          </a:bodyPr>
          <a:lstStyle/>
          <a:p>
            <a:r>
              <a:rPr lang="en-US" b="1" dirty="0" smtClean="0">
                <a:latin typeface="Arial" panose="020B0604020202020204" pitchFamily="34" charset="0"/>
                <a:cs typeface="Arial" panose="020B0604020202020204" pitchFamily="34" charset="0"/>
              </a:rPr>
              <a:t>B</a:t>
            </a:r>
            <a:endParaRPr lang="en-US" b="1" dirty="0">
              <a:latin typeface="Arial" panose="020B0604020202020204" pitchFamily="34" charset="0"/>
              <a:cs typeface="Arial" panose="020B0604020202020204" pitchFamily="34" charset="0"/>
            </a:endParaRPr>
          </a:p>
        </p:txBody>
      </p:sp>
      <p:sp>
        <p:nvSpPr>
          <p:cNvPr id="64" name="TextBox 63"/>
          <p:cNvSpPr txBox="1"/>
          <p:nvPr/>
        </p:nvSpPr>
        <p:spPr>
          <a:xfrm>
            <a:off x="152400" y="4648200"/>
            <a:ext cx="8763000" cy="769441"/>
          </a:xfrm>
          <a:prstGeom prst="rect">
            <a:avLst/>
          </a:prstGeom>
          <a:noFill/>
        </p:spPr>
        <p:txBody>
          <a:bodyPr wrap="square" rtlCol="0">
            <a:spAutoFit/>
          </a:bodyPr>
          <a:lstStyle/>
          <a:p>
            <a:r>
              <a:rPr lang="en-US" sz="1100" b="1" dirty="0"/>
              <a:t>FIGURE 3: </a:t>
            </a:r>
            <a:r>
              <a:rPr lang="en-US" sz="1100" dirty="0"/>
              <a:t>A. Schematic of experimental design. Sciatic nerves were cut and repaired using segments of the sciatic nerve harvested from strain-matched non-fluorescent donor mice.  B. The distributions of lengths of YFP+ profiles of regenerating axons measured two weeks after cut and repair of the sciatic nerve are shown for the different groups studied as cumulative frequency histograms.  Inset: Average (+SEM) median axon profile lengths are shown for each of the groups.  *=p&lt;0.05 vs. Untrained. ‡=p&lt;0.05 vs. Electrical treatment and Optical treatment.</a:t>
            </a:r>
          </a:p>
        </p:txBody>
      </p:sp>
      <p:graphicFrame>
        <p:nvGraphicFramePr>
          <p:cNvPr id="56" name="Chart 55"/>
          <p:cNvGraphicFramePr>
            <a:graphicFrameLocks/>
          </p:cNvGraphicFramePr>
          <p:nvPr>
            <p:extLst>
              <p:ext uri="{D42A27DB-BD31-4B8C-83A1-F6EECF244321}">
                <p14:modId xmlns:p14="http://schemas.microsoft.com/office/powerpoint/2010/main" val="2902359576"/>
              </p:ext>
            </p:extLst>
          </p:nvPr>
        </p:nvGraphicFramePr>
        <p:xfrm>
          <a:off x="5867400" y="1399208"/>
          <a:ext cx="2418638" cy="2510258"/>
        </p:xfrm>
        <a:graphic>
          <a:graphicData uri="http://schemas.openxmlformats.org/drawingml/2006/chart">
            <c:chart xmlns:c="http://schemas.openxmlformats.org/drawingml/2006/chart" xmlns:r="http://schemas.openxmlformats.org/officeDocument/2006/relationships" r:id="rId5"/>
          </a:graphicData>
        </a:graphic>
      </p:graphicFrame>
      <p:sp>
        <p:nvSpPr>
          <p:cNvPr id="2" name="TextBox 1"/>
          <p:cNvSpPr txBox="1"/>
          <p:nvPr/>
        </p:nvSpPr>
        <p:spPr>
          <a:xfrm>
            <a:off x="6871447" y="2631141"/>
            <a:ext cx="228600" cy="369332"/>
          </a:xfrm>
          <a:prstGeom prst="rect">
            <a:avLst/>
          </a:prstGeom>
          <a:noFill/>
        </p:spPr>
        <p:txBody>
          <a:bodyPr wrap="square" rtlCol="0">
            <a:spAutoFit/>
          </a:bodyPr>
          <a:lstStyle/>
          <a:p>
            <a:r>
              <a:rPr lang="en-US" dirty="0" smtClean="0"/>
              <a:t>*</a:t>
            </a:r>
            <a:endParaRPr lang="en-US" dirty="0"/>
          </a:p>
        </p:txBody>
      </p:sp>
      <p:sp>
        <p:nvSpPr>
          <p:cNvPr id="59" name="TextBox 58"/>
          <p:cNvSpPr txBox="1"/>
          <p:nvPr/>
        </p:nvSpPr>
        <p:spPr>
          <a:xfrm>
            <a:off x="7315200" y="2471329"/>
            <a:ext cx="228600" cy="369332"/>
          </a:xfrm>
          <a:prstGeom prst="rect">
            <a:avLst/>
          </a:prstGeom>
          <a:noFill/>
        </p:spPr>
        <p:txBody>
          <a:bodyPr wrap="square" rtlCol="0">
            <a:spAutoFit/>
          </a:bodyPr>
          <a:lstStyle/>
          <a:p>
            <a:r>
              <a:rPr lang="en-US" dirty="0" smtClean="0"/>
              <a:t>*</a:t>
            </a:r>
            <a:endParaRPr lang="en-US" dirty="0"/>
          </a:p>
        </p:txBody>
      </p:sp>
      <p:sp>
        <p:nvSpPr>
          <p:cNvPr id="65" name="TextBox 64"/>
          <p:cNvSpPr txBox="1"/>
          <p:nvPr/>
        </p:nvSpPr>
        <p:spPr>
          <a:xfrm>
            <a:off x="7696200" y="1831378"/>
            <a:ext cx="533400" cy="369332"/>
          </a:xfrm>
          <a:prstGeom prst="rect">
            <a:avLst/>
          </a:prstGeom>
          <a:noFill/>
        </p:spPr>
        <p:txBody>
          <a:bodyPr wrap="square" rtlCol="0">
            <a:spAutoFit/>
          </a:bodyPr>
          <a:lstStyle/>
          <a:p>
            <a:r>
              <a:rPr lang="en-US" dirty="0" smtClean="0"/>
              <a:t>*,‡</a:t>
            </a:r>
            <a:endParaRPr lang="en-US" dirty="0"/>
          </a:p>
        </p:txBody>
      </p:sp>
    </p:spTree>
    <p:extLst>
      <p:ext uri="{BB962C8B-B14F-4D97-AF65-F5344CB8AC3E}">
        <p14:creationId xmlns:p14="http://schemas.microsoft.com/office/powerpoint/2010/main" val="16696421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2737" y="762000"/>
            <a:ext cx="6784975" cy="396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7" name="TextBox 146"/>
          <p:cNvSpPr txBox="1"/>
          <p:nvPr/>
        </p:nvSpPr>
        <p:spPr>
          <a:xfrm>
            <a:off x="1219200" y="4619493"/>
            <a:ext cx="6705600" cy="769441"/>
          </a:xfrm>
          <a:prstGeom prst="rect">
            <a:avLst/>
          </a:prstGeom>
          <a:noFill/>
        </p:spPr>
        <p:txBody>
          <a:bodyPr wrap="square" rtlCol="0">
            <a:spAutoFit/>
          </a:bodyPr>
          <a:lstStyle/>
          <a:p>
            <a:r>
              <a:rPr lang="en-US" sz="1100" b="1" dirty="0"/>
              <a:t>FIGURE 4: </a:t>
            </a:r>
            <a:r>
              <a:rPr lang="en-US" sz="1100" dirty="0"/>
              <a:t>Nerves were cut and repaired by end-to-end anastomosis. M-responses elicited by optical and electrical nerve stimulation prior to and 3 weeks after transection were measured. Mean (+SEM) M-responses elicited both optically and electrically, is shown for the three treatment groups: Intact, Optically treated, and electrically treated. *=p&lt;0.05 vs. optical treatment.</a:t>
            </a:r>
          </a:p>
        </p:txBody>
      </p:sp>
      <p:sp>
        <p:nvSpPr>
          <p:cNvPr id="2" name="TextBox 1"/>
          <p:cNvSpPr txBox="1"/>
          <p:nvPr/>
        </p:nvSpPr>
        <p:spPr>
          <a:xfrm>
            <a:off x="4800600" y="838200"/>
            <a:ext cx="344966" cy="584775"/>
          </a:xfrm>
          <a:prstGeom prst="rect">
            <a:avLst/>
          </a:prstGeom>
          <a:noFill/>
        </p:spPr>
        <p:txBody>
          <a:bodyPr wrap="none" rtlCol="0">
            <a:spAutoFit/>
          </a:bodyPr>
          <a:lstStyle/>
          <a:p>
            <a:pPr algn="ctr"/>
            <a:r>
              <a:rPr lang="en-US" sz="3200" dirty="0" smtClean="0">
                <a:latin typeface="Arial" panose="020B0604020202020204" pitchFamily="34" charset="0"/>
                <a:cs typeface="Arial" panose="020B0604020202020204" pitchFamily="34" charset="0"/>
              </a:rPr>
              <a:t>*</a:t>
            </a:r>
            <a:endParaRPr lang="en-US" sz="3200" dirty="0">
              <a:latin typeface="Arial" panose="020B0604020202020204" pitchFamily="34" charset="0"/>
              <a:cs typeface="Arial" panose="020B0604020202020204" pitchFamily="34" charset="0"/>
            </a:endParaRPr>
          </a:p>
        </p:txBody>
      </p:sp>
      <p:sp>
        <p:nvSpPr>
          <p:cNvPr id="7" name="TextBox 6"/>
          <p:cNvSpPr txBox="1"/>
          <p:nvPr/>
        </p:nvSpPr>
        <p:spPr>
          <a:xfrm>
            <a:off x="3134237" y="1456685"/>
            <a:ext cx="344966" cy="584775"/>
          </a:xfrm>
          <a:prstGeom prst="rect">
            <a:avLst/>
          </a:prstGeom>
          <a:noFill/>
        </p:spPr>
        <p:txBody>
          <a:bodyPr wrap="none" rtlCol="0">
            <a:spAutoFit/>
          </a:bodyPr>
          <a:lstStyle/>
          <a:p>
            <a:pPr algn="ctr"/>
            <a:r>
              <a:rPr lang="en-US" sz="3200" dirty="0" smtClean="0">
                <a:latin typeface="Arial" panose="020B0604020202020204" pitchFamily="34" charset="0"/>
                <a:cs typeface="Arial" panose="020B0604020202020204" pitchFamily="34" charset="0"/>
              </a:rPr>
              <a:t>*</a:t>
            </a:r>
            <a:endParaRPr lang="en-US" sz="3200" dirty="0">
              <a:latin typeface="Arial" panose="020B0604020202020204" pitchFamily="34" charset="0"/>
              <a:cs typeface="Arial" panose="020B0604020202020204" pitchFamily="34" charset="0"/>
            </a:endParaRPr>
          </a:p>
        </p:txBody>
      </p:sp>
      <p:sp>
        <p:nvSpPr>
          <p:cNvPr id="4" name="Left Bracket 3"/>
          <p:cNvSpPr/>
          <p:nvPr/>
        </p:nvSpPr>
        <p:spPr>
          <a:xfrm rot="5400000">
            <a:off x="3268620" y="1574513"/>
            <a:ext cx="76200" cy="584775"/>
          </a:xfrm>
          <a:prstGeom prst="leftBracket">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Left Bracket 10"/>
          <p:cNvSpPr/>
          <p:nvPr/>
        </p:nvSpPr>
        <p:spPr>
          <a:xfrm rot="5400000">
            <a:off x="6699389" y="2031713"/>
            <a:ext cx="76200" cy="584775"/>
          </a:xfrm>
          <a:prstGeom prst="leftBracket">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Left Bracket 7"/>
          <p:cNvSpPr/>
          <p:nvPr/>
        </p:nvSpPr>
        <p:spPr>
          <a:xfrm rot="5400000">
            <a:off x="4978688" y="941795"/>
            <a:ext cx="76200" cy="584775"/>
          </a:xfrm>
          <a:prstGeom prst="leftBracket">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TextBox 8"/>
          <p:cNvSpPr txBox="1"/>
          <p:nvPr/>
        </p:nvSpPr>
        <p:spPr>
          <a:xfrm>
            <a:off x="6503290" y="1919259"/>
            <a:ext cx="468397" cy="338554"/>
          </a:xfrm>
          <a:prstGeom prst="rect">
            <a:avLst/>
          </a:prstGeom>
          <a:noFill/>
        </p:spPr>
        <p:txBody>
          <a:bodyPr wrap="none" rtlCol="0">
            <a:spAutoFit/>
          </a:bodyPr>
          <a:lstStyle/>
          <a:p>
            <a:pPr algn="ctr"/>
            <a:r>
              <a:rPr lang="en-US" sz="1600" dirty="0" smtClean="0">
                <a:latin typeface="Arial" panose="020B0604020202020204" pitchFamily="34" charset="0"/>
                <a:cs typeface="Arial" panose="020B0604020202020204" pitchFamily="34" charset="0"/>
              </a:rPr>
              <a:t>NS</a:t>
            </a:r>
            <a:endParaRPr lang="en-US" sz="1600" dirty="0">
              <a:latin typeface="Arial" panose="020B0604020202020204" pitchFamily="34" charset="0"/>
              <a:cs typeface="Arial" panose="020B0604020202020204" pitchFamily="34" charset="0"/>
            </a:endParaRPr>
          </a:p>
        </p:txBody>
      </p:sp>
      <p:sp>
        <p:nvSpPr>
          <p:cNvPr id="10" name="TextBox 9"/>
          <p:cNvSpPr txBox="1"/>
          <p:nvPr/>
        </p:nvSpPr>
        <p:spPr>
          <a:xfrm>
            <a:off x="4419600" y="1288326"/>
            <a:ext cx="389850" cy="584775"/>
          </a:xfrm>
          <a:prstGeom prst="rect">
            <a:avLst/>
          </a:prstGeom>
          <a:noFill/>
        </p:spPr>
        <p:txBody>
          <a:bodyPr wrap="none" rtlCol="0">
            <a:spAutoFit/>
          </a:bodyPr>
          <a:lstStyle/>
          <a:p>
            <a:r>
              <a:rPr lang="en-US" sz="3200" dirty="0"/>
              <a:t>‡</a:t>
            </a:r>
          </a:p>
        </p:txBody>
      </p:sp>
      <p:sp>
        <p:nvSpPr>
          <p:cNvPr id="12" name="TextBox 11"/>
          <p:cNvSpPr txBox="1"/>
          <p:nvPr/>
        </p:nvSpPr>
        <p:spPr>
          <a:xfrm>
            <a:off x="2688266" y="1749072"/>
            <a:ext cx="389850" cy="584775"/>
          </a:xfrm>
          <a:prstGeom prst="rect">
            <a:avLst/>
          </a:prstGeom>
          <a:noFill/>
        </p:spPr>
        <p:txBody>
          <a:bodyPr wrap="none" rtlCol="0">
            <a:spAutoFit/>
          </a:bodyPr>
          <a:lstStyle/>
          <a:p>
            <a:r>
              <a:rPr lang="en-US" sz="3200" dirty="0"/>
              <a:t>‡</a:t>
            </a:r>
          </a:p>
        </p:txBody>
      </p:sp>
    </p:spTree>
    <p:extLst>
      <p:ext uri="{BB962C8B-B14F-4D97-AF65-F5344CB8AC3E}">
        <p14:creationId xmlns:p14="http://schemas.microsoft.com/office/powerpoint/2010/main" val="629960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2" name="Chart 61"/>
          <p:cNvGraphicFramePr>
            <a:graphicFrameLocks/>
          </p:cNvGraphicFramePr>
          <p:nvPr>
            <p:extLst>
              <p:ext uri="{D42A27DB-BD31-4B8C-83A1-F6EECF244321}">
                <p14:modId xmlns:p14="http://schemas.microsoft.com/office/powerpoint/2010/main" val="901070829"/>
              </p:ext>
            </p:extLst>
          </p:nvPr>
        </p:nvGraphicFramePr>
        <p:xfrm>
          <a:off x="3504805" y="269706"/>
          <a:ext cx="4572395" cy="247332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3" name="Chart 62"/>
          <p:cNvGraphicFramePr>
            <a:graphicFrameLocks/>
          </p:cNvGraphicFramePr>
          <p:nvPr>
            <p:extLst>
              <p:ext uri="{D42A27DB-BD31-4B8C-83A1-F6EECF244321}">
                <p14:modId xmlns:p14="http://schemas.microsoft.com/office/powerpoint/2010/main" val="1605951742"/>
              </p:ext>
            </p:extLst>
          </p:nvPr>
        </p:nvGraphicFramePr>
        <p:xfrm>
          <a:off x="3526603" y="2693503"/>
          <a:ext cx="4495800" cy="2716697"/>
        </p:xfrm>
        <a:graphic>
          <a:graphicData uri="http://schemas.openxmlformats.org/drawingml/2006/chart">
            <c:chart xmlns:c="http://schemas.openxmlformats.org/drawingml/2006/chart" xmlns:r="http://schemas.openxmlformats.org/officeDocument/2006/relationships" r:id="rId3"/>
          </a:graphicData>
        </a:graphic>
      </p:graphicFrame>
      <p:grpSp>
        <p:nvGrpSpPr>
          <p:cNvPr id="4" name="Group 3"/>
          <p:cNvGrpSpPr/>
          <p:nvPr/>
        </p:nvGrpSpPr>
        <p:grpSpPr>
          <a:xfrm>
            <a:off x="1052854" y="519743"/>
            <a:ext cx="2549949" cy="4357057"/>
            <a:chOff x="2039674" y="1541638"/>
            <a:chExt cx="3586904" cy="4833124"/>
          </a:xfrm>
        </p:grpSpPr>
        <p:sp>
          <p:nvSpPr>
            <p:cNvPr id="5" name="Rectangle 108"/>
            <p:cNvSpPr>
              <a:spLocks noChangeAspect="1" noChangeArrowheads="1"/>
            </p:cNvSpPr>
            <p:nvPr/>
          </p:nvSpPr>
          <p:spPr bwMode="auto">
            <a:xfrm>
              <a:off x="2370956" y="4180384"/>
              <a:ext cx="111527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b="1" dirty="0" err="1">
                  <a:latin typeface="Arial" charset="0"/>
                  <a:cs typeface="Arial" charset="0"/>
                </a:rPr>
                <a:t>Tibial</a:t>
              </a:r>
              <a:r>
                <a:rPr lang="en-US" b="1" dirty="0">
                  <a:latin typeface="Arial" charset="0"/>
                  <a:cs typeface="Arial" charset="0"/>
                </a:rPr>
                <a:t> n.</a:t>
              </a:r>
            </a:p>
          </p:txBody>
        </p:sp>
        <p:sp>
          <p:nvSpPr>
            <p:cNvPr id="6" name="Freeform 236"/>
            <p:cNvSpPr>
              <a:spLocks/>
            </p:cNvSpPr>
            <p:nvPr/>
          </p:nvSpPr>
          <p:spPr bwMode="auto">
            <a:xfrm>
              <a:off x="4083548" y="2767513"/>
              <a:ext cx="308861" cy="26517"/>
            </a:xfrm>
            <a:custGeom>
              <a:avLst/>
              <a:gdLst>
                <a:gd name="T0" fmla="*/ 0 w 534573"/>
                <a:gd name="T1" fmla="*/ 28136 h 45893"/>
                <a:gd name="T2" fmla="*/ 154745 w 534573"/>
                <a:gd name="T3" fmla="*/ 42203 h 45893"/>
                <a:gd name="T4" fmla="*/ 196948 w 534573"/>
                <a:gd name="T5" fmla="*/ 14068 h 45893"/>
                <a:gd name="T6" fmla="*/ 239151 w 534573"/>
                <a:gd name="T7" fmla="*/ 0 h 45893"/>
                <a:gd name="T8" fmla="*/ 520505 w 534573"/>
                <a:gd name="T9" fmla="*/ 28136 h 45893"/>
                <a:gd name="T10" fmla="*/ 534573 w 534573"/>
                <a:gd name="T11" fmla="*/ 42203 h 4589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34573" h="45893">
                  <a:moveTo>
                    <a:pt x="0" y="28136"/>
                  </a:moveTo>
                  <a:cubicBezTo>
                    <a:pt x="51582" y="32825"/>
                    <a:pt x="103082" y="45893"/>
                    <a:pt x="154745" y="42203"/>
                  </a:cubicBezTo>
                  <a:cubicBezTo>
                    <a:pt x="171609" y="40998"/>
                    <a:pt x="181826" y="21629"/>
                    <a:pt x="196948" y="14068"/>
                  </a:cubicBezTo>
                  <a:cubicBezTo>
                    <a:pt x="210211" y="7436"/>
                    <a:pt x="225083" y="4689"/>
                    <a:pt x="239151" y="0"/>
                  </a:cubicBezTo>
                  <a:cubicBezTo>
                    <a:pt x="273605" y="2650"/>
                    <a:pt x="459930" y="12993"/>
                    <a:pt x="520505" y="28136"/>
                  </a:cubicBezTo>
                  <a:cubicBezTo>
                    <a:pt x="526938" y="29744"/>
                    <a:pt x="529884" y="37514"/>
                    <a:pt x="534573" y="42203"/>
                  </a:cubicBezTo>
                </a:path>
              </a:pathLst>
            </a:custGeom>
            <a:noFill/>
            <a:ln w="38100" cap="flat" cmpd="sng" algn="ctr">
              <a:solidFill>
                <a:srgbClr val="00008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spAutoFit/>
            </a:bodyPr>
            <a:lstStyle/>
            <a:p>
              <a:endParaRPr lang="en-US"/>
            </a:p>
          </p:txBody>
        </p:sp>
        <p:grpSp>
          <p:nvGrpSpPr>
            <p:cNvPr id="7" name="Group 236"/>
            <p:cNvGrpSpPr>
              <a:grpSpLocks/>
            </p:cNvGrpSpPr>
            <p:nvPr/>
          </p:nvGrpSpPr>
          <p:grpSpPr bwMode="auto">
            <a:xfrm>
              <a:off x="4183267" y="1749234"/>
              <a:ext cx="700715" cy="681592"/>
              <a:chOff x="23023127" y="7959154"/>
              <a:chExt cx="1235183" cy="1145286"/>
            </a:xfrm>
          </p:grpSpPr>
          <p:grpSp>
            <p:nvGrpSpPr>
              <p:cNvPr id="41" name="Group 237"/>
              <p:cNvGrpSpPr>
                <a:grpSpLocks/>
              </p:cNvGrpSpPr>
              <p:nvPr/>
            </p:nvGrpSpPr>
            <p:grpSpPr bwMode="auto">
              <a:xfrm>
                <a:off x="23023127" y="7959154"/>
                <a:ext cx="1235183" cy="1092656"/>
                <a:chOff x="23532435" y="7806388"/>
                <a:chExt cx="1235183" cy="1092656"/>
              </a:xfrm>
            </p:grpSpPr>
            <p:grpSp>
              <p:nvGrpSpPr>
                <p:cNvPr id="43" name="Group 239"/>
                <p:cNvGrpSpPr>
                  <a:grpSpLocks/>
                </p:cNvGrpSpPr>
                <p:nvPr/>
              </p:nvGrpSpPr>
              <p:grpSpPr bwMode="auto">
                <a:xfrm>
                  <a:off x="23532435" y="7806388"/>
                  <a:ext cx="1235183" cy="1092656"/>
                  <a:chOff x="23532435" y="7806388"/>
                  <a:chExt cx="1235183" cy="1092656"/>
                </a:xfrm>
              </p:grpSpPr>
              <p:grpSp>
                <p:nvGrpSpPr>
                  <p:cNvPr id="46" name="Group 242"/>
                  <p:cNvGrpSpPr>
                    <a:grpSpLocks/>
                  </p:cNvGrpSpPr>
                  <p:nvPr/>
                </p:nvGrpSpPr>
                <p:grpSpPr bwMode="auto">
                  <a:xfrm>
                    <a:off x="23532435" y="7806388"/>
                    <a:ext cx="1235183" cy="1092656"/>
                    <a:chOff x="23532435" y="7806388"/>
                    <a:chExt cx="1235183" cy="1092656"/>
                  </a:xfrm>
                </p:grpSpPr>
                <p:sp>
                  <p:nvSpPr>
                    <p:cNvPr id="48" name="Oval 47"/>
                    <p:cNvSpPr/>
                    <p:nvPr/>
                  </p:nvSpPr>
                  <p:spPr bwMode="auto">
                    <a:xfrm>
                      <a:off x="23933385" y="7806388"/>
                      <a:ext cx="834233" cy="457713"/>
                    </a:xfrm>
                    <a:prstGeom prst="ellipse">
                      <a:avLst/>
                    </a:prstGeom>
                    <a:noFill/>
                    <a:ln w="38100" cap="flat" cmpd="sng" algn="ctr">
                      <a:solidFill>
                        <a:schemeClr val="tx1">
                          <a:lumMod val="75000"/>
                          <a:lumOff val="25000"/>
                        </a:schemeClr>
                      </a:solidFill>
                      <a:prstDash val="solid"/>
                      <a:round/>
                      <a:headEnd type="none" w="med" len="med"/>
                      <a:tailEnd type="none" w="med" len="med"/>
                    </a:ln>
                    <a:effectLst/>
                  </p:spPr>
                  <p:txBody>
                    <a:bodyPr>
                      <a:spAutoFit/>
                    </a:bodyPr>
                    <a:lstStyle/>
                    <a:p>
                      <a:pPr eaLnBrk="0" hangingPunct="0">
                        <a:spcBef>
                          <a:spcPct val="50000"/>
                        </a:spcBef>
                        <a:defRPr/>
                      </a:pPr>
                      <a:endParaRPr lang="en-US"/>
                    </a:p>
                  </p:txBody>
                </p:sp>
                <p:sp>
                  <p:nvSpPr>
                    <p:cNvPr id="49" name="Oval 48"/>
                    <p:cNvSpPr/>
                    <p:nvPr/>
                  </p:nvSpPr>
                  <p:spPr bwMode="auto">
                    <a:xfrm>
                      <a:off x="23532435" y="8441331"/>
                      <a:ext cx="834233" cy="457713"/>
                    </a:xfrm>
                    <a:prstGeom prst="ellipse">
                      <a:avLst/>
                    </a:prstGeom>
                    <a:noFill/>
                    <a:ln w="38100" cap="flat" cmpd="sng" algn="ctr">
                      <a:solidFill>
                        <a:schemeClr val="tx1">
                          <a:lumMod val="75000"/>
                          <a:lumOff val="25000"/>
                        </a:schemeClr>
                      </a:solidFill>
                      <a:prstDash val="solid"/>
                      <a:round/>
                      <a:headEnd type="none" w="med" len="med"/>
                      <a:tailEnd type="none" w="med" len="med"/>
                    </a:ln>
                    <a:effectLst/>
                  </p:spPr>
                  <p:txBody>
                    <a:bodyPr>
                      <a:spAutoFit/>
                    </a:bodyPr>
                    <a:lstStyle/>
                    <a:p>
                      <a:pPr eaLnBrk="0" hangingPunct="0">
                        <a:spcBef>
                          <a:spcPct val="50000"/>
                        </a:spcBef>
                        <a:defRPr/>
                      </a:pPr>
                      <a:endParaRPr lang="en-US"/>
                    </a:p>
                  </p:txBody>
                </p:sp>
                <p:cxnSp>
                  <p:nvCxnSpPr>
                    <p:cNvPr id="50" name="Straight Connector 49"/>
                    <p:cNvCxnSpPr/>
                    <p:nvPr/>
                  </p:nvCxnSpPr>
                  <p:spPr bwMode="auto">
                    <a:xfrm flipH="1">
                      <a:off x="23532435" y="8003652"/>
                      <a:ext cx="400949" cy="634943"/>
                    </a:xfrm>
                    <a:prstGeom prst="line">
                      <a:avLst/>
                    </a:prstGeom>
                    <a:noFill/>
                    <a:ln w="47625" cap="flat" cmpd="sng" algn="ctr">
                      <a:solidFill>
                        <a:schemeClr val="tx1">
                          <a:lumMod val="75000"/>
                          <a:lumOff val="25000"/>
                        </a:schemeClr>
                      </a:solidFill>
                      <a:prstDash val="solid"/>
                      <a:round/>
                      <a:headEnd type="none" w="med" len="med"/>
                      <a:tailEnd type="none" w="med" len="med"/>
                    </a:ln>
                    <a:effectLst/>
                  </p:spPr>
                </p:cxnSp>
                <p:cxnSp>
                  <p:nvCxnSpPr>
                    <p:cNvPr id="51" name="Straight Connector 50"/>
                    <p:cNvCxnSpPr/>
                    <p:nvPr/>
                  </p:nvCxnSpPr>
                  <p:spPr bwMode="auto">
                    <a:xfrm flipH="1">
                      <a:off x="24347268" y="8106907"/>
                      <a:ext cx="400949" cy="634943"/>
                    </a:xfrm>
                    <a:prstGeom prst="line">
                      <a:avLst/>
                    </a:prstGeom>
                    <a:noFill/>
                    <a:ln w="47625" cap="flat" cmpd="sng" algn="ctr">
                      <a:solidFill>
                        <a:schemeClr val="tx1">
                          <a:lumMod val="75000"/>
                          <a:lumOff val="25000"/>
                        </a:schemeClr>
                      </a:solidFill>
                      <a:prstDash val="solid"/>
                      <a:round/>
                      <a:headEnd type="none" w="med" len="med"/>
                      <a:tailEnd type="none" w="med" len="med"/>
                    </a:ln>
                    <a:effectLst/>
                  </p:spPr>
                </p:cxnSp>
              </p:grpSp>
              <p:sp>
                <p:nvSpPr>
                  <p:cNvPr id="47" name="Freeform 243"/>
                  <p:cNvSpPr>
                    <a:spLocks/>
                  </p:cNvSpPr>
                  <p:nvPr/>
                </p:nvSpPr>
                <p:spPr bwMode="auto">
                  <a:xfrm>
                    <a:off x="23906539" y="7986464"/>
                    <a:ext cx="813975" cy="385845"/>
                  </a:xfrm>
                  <a:custGeom>
                    <a:avLst/>
                    <a:gdLst>
                      <a:gd name="T0" fmla="*/ 52855 w 813975"/>
                      <a:gd name="T1" fmla="*/ 0 h 385845"/>
                      <a:gd name="T2" fmla="*/ 0 w 813975"/>
                      <a:gd name="T3" fmla="*/ 147995 h 385845"/>
                      <a:gd name="T4" fmla="*/ 79283 w 813975"/>
                      <a:gd name="T5" fmla="*/ 322418 h 385845"/>
                      <a:gd name="T6" fmla="*/ 560268 w 813975"/>
                      <a:gd name="T7" fmla="*/ 385845 h 385845"/>
                      <a:gd name="T8" fmla="*/ 813975 w 813975"/>
                      <a:gd name="T9" fmla="*/ 142710 h 385845"/>
                      <a:gd name="T10" fmla="*/ 681836 w 813975"/>
                      <a:gd name="T11" fmla="*/ 105711 h 38584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13975" h="385845">
                        <a:moveTo>
                          <a:pt x="52855" y="0"/>
                        </a:moveTo>
                        <a:lnTo>
                          <a:pt x="0" y="147995"/>
                        </a:lnTo>
                        <a:lnTo>
                          <a:pt x="79283" y="322418"/>
                        </a:lnTo>
                        <a:lnTo>
                          <a:pt x="560268" y="385845"/>
                        </a:lnTo>
                        <a:lnTo>
                          <a:pt x="813975" y="142710"/>
                        </a:lnTo>
                        <a:lnTo>
                          <a:pt x="681836" y="105711"/>
                        </a:lnTo>
                      </a:path>
                    </a:pathLst>
                  </a:custGeom>
                  <a:solidFill>
                    <a:schemeClr val="bg1"/>
                  </a:solidFill>
                  <a:ln>
                    <a:noFill/>
                  </a:ln>
                  <a:extLst>
                    <a:ext uri="{91240B29-F687-4F45-9708-019B960494DF}">
                      <a14:hiddenLine xmlns:a14="http://schemas.microsoft.com/office/drawing/2010/main" w="152400" cap="flat" cmpd="tri" algn="ctr">
                        <a:solidFill>
                          <a:srgbClr val="000000"/>
                        </a:solidFill>
                        <a:prstDash val="solid"/>
                        <a:round/>
                        <a:headEnd type="none" w="med" len="med"/>
                        <a:tailEnd type="none" w="med" len="med"/>
                      </a14:hiddenLine>
                    </a:ext>
                  </a:extLst>
                </p:spPr>
                <p:txBody>
                  <a:bodyPr>
                    <a:spAutoFit/>
                  </a:bodyPr>
                  <a:lstStyle/>
                  <a:p>
                    <a:endParaRPr lang="en-US"/>
                  </a:p>
                </p:txBody>
              </p:sp>
            </p:grpSp>
            <p:sp>
              <p:nvSpPr>
                <p:cNvPr id="44" name="Oval 43"/>
                <p:cNvSpPr/>
                <p:nvPr/>
              </p:nvSpPr>
              <p:spPr bwMode="auto">
                <a:xfrm>
                  <a:off x="24389487" y="8187505"/>
                  <a:ext cx="143795" cy="151790"/>
                </a:xfrm>
                <a:prstGeom prst="ellipse">
                  <a:avLst/>
                </a:prstGeom>
                <a:solidFill>
                  <a:srgbClr val="0000FF"/>
                </a:solidFill>
                <a:ln>
                  <a:noFill/>
                  <a:headEnd type="none" w="med" len="med"/>
                  <a:tailEnd type="none" w="med" len="med"/>
                </a:ln>
                <a:effectLst>
                  <a:glow rad="228600">
                    <a:srgbClr val="0000FF">
                      <a:alpha val="40000"/>
                    </a:srgbClr>
                  </a:glow>
                </a:effectLst>
              </p:spPr>
              <p:style>
                <a:lnRef idx="2">
                  <a:schemeClr val="dk1"/>
                </a:lnRef>
                <a:fillRef idx="1">
                  <a:schemeClr val="lt1"/>
                </a:fillRef>
                <a:effectRef idx="0">
                  <a:schemeClr val="dk1"/>
                </a:effectRef>
                <a:fontRef idx="minor">
                  <a:schemeClr val="dk1"/>
                </a:fontRef>
              </p:style>
              <p:txBody>
                <a:bodyPr>
                  <a:spAutoFit/>
                </a:bodyPr>
                <a:lstStyle/>
                <a:p>
                  <a:pPr eaLnBrk="0" hangingPunct="0">
                    <a:spcBef>
                      <a:spcPct val="50000"/>
                    </a:spcBef>
                    <a:defRPr/>
                  </a:pPr>
                  <a:endParaRPr lang="en-US">
                    <a:solidFill>
                      <a:srgbClr val="000000"/>
                    </a:solidFill>
                    <a:cs typeface="Times New Roman" pitchFamily="18" charset="0"/>
                  </a:endParaRPr>
                </a:p>
              </p:txBody>
            </p:sp>
            <p:sp>
              <p:nvSpPr>
                <p:cNvPr id="45" name="Oval 44"/>
                <p:cNvSpPr/>
                <p:nvPr/>
              </p:nvSpPr>
              <p:spPr bwMode="auto">
                <a:xfrm>
                  <a:off x="23834641" y="8139649"/>
                  <a:ext cx="143795" cy="151790"/>
                </a:xfrm>
                <a:prstGeom prst="ellipse">
                  <a:avLst/>
                </a:prstGeom>
                <a:solidFill>
                  <a:srgbClr val="0000FF"/>
                </a:solidFill>
                <a:ln>
                  <a:noFill/>
                  <a:headEnd type="none" w="med" len="med"/>
                  <a:tailEnd type="none" w="med" len="med"/>
                </a:ln>
                <a:effectLst>
                  <a:glow rad="228600">
                    <a:srgbClr val="0000FF">
                      <a:alpha val="40000"/>
                    </a:srgbClr>
                  </a:glow>
                </a:effectLst>
              </p:spPr>
              <p:style>
                <a:lnRef idx="2">
                  <a:schemeClr val="dk1"/>
                </a:lnRef>
                <a:fillRef idx="1">
                  <a:schemeClr val="lt1"/>
                </a:fillRef>
                <a:effectRef idx="0">
                  <a:schemeClr val="dk1"/>
                </a:effectRef>
                <a:fontRef idx="minor">
                  <a:schemeClr val="dk1"/>
                </a:fontRef>
              </p:style>
              <p:txBody>
                <a:bodyPr>
                  <a:spAutoFit/>
                </a:bodyPr>
                <a:lstStyle/>
                <a:p>
                  <a:pPr eaLnBrk="0" hangingPunct="0">
                    <a:spcBef>
                      <a:spcPct val="50000"/>
                    </a:spcBef>
                    <a:defRPr/>
                  </a:pPr>
                  <a:endParaRPr lang="en-US">
                    <a:solidFill>
                      <a:srgbClr val="000000"/>
                    </a:solidFill>
                    <a:cs typeface="Times New Roman" pitchFamily="18" charset="0"/>
                  </a:endParaRPr>
                </a:p>
              </p:txBody>
            </p:sp>
          </p:grpSp>
          <p:sp>
            <p:nvSpPr>
              <p:cNvPr id="42" name="Freeform 238"/>
              <p:cNvSpPr>
                <a:spLocks/>
              </p:cNvSpPr>
              <p:nvPr/>
            </p:nvSpPr>
            <p:spPr bwMode="auto">
              <a:xfrm>
                <a:off x="23118993" y="8731728"/>
                <a:ext cx="628979" cy="372712"/>
              </a:xfrm>
              <a:custGeom>
                <a:avLst/>
                <a:gdLst>
                  <a:gd name="T0" fmla="*/ 105710 w 628979"/>
                  <a:gd name="T1" fmla="*/ 68712 h 372712"/>
                  <a:gd name="T2" fmla="*/ 0 w 628979"/>
                  <a:gd name="T3" fmla="*/ 274849 h 372712"/>
                  <a:gd name="T4" fmla="*/ 63425 w 628979"/>
                  <a:gd name="T5" fmla="*/ 311847 h 372712"/>
                  <a:gd name="T6" fmla="*/ 102319 w 628979"/>
                  <a:gd name="T7" fmla="*/ 333731 h 372712"/>
                  <a:gd name="T8" fmla="*/ 206134 w 628979"/>
                  <a:gd name="T9" fmla="*/ 364702 h 372712"/>
                  <a:gd name="T10" fmla="*/ 391130 w 628979"/>
                  <a:gd name="T11" fmla="*/ 369989 h 372712"/>
                  <a:gd name="T12" fmla="*/ 549696 w 628979"/>
                  <a:gd name="T13" fmla="*/ 327704 h 372712"/>
                  <a:gd name="T14" fmla="*/ 607837 w 628979"/>
                  <a:gd name="T15" fmla="*/ 317133 h 372712"/>
                  <a:gd name="T16" fmla="*/ 628979 w 628979"/>
                  <a:gd name="T17" fmla="*/ 184994 h 372712"/>
                  <a:gd name="T18" fmla="*/ 597266 w 628979"/>
                  <a:gd name="T19" fmla="*/ 248420 h 372712"/>
                  <a:gd name="T20" fmla="*/ 237848 w 628979"/>
                  <a:gd name="T21" fmla="*/ 301277 h 372712"/>
                  <a:gd name="T22" fmla="*/ 52855 w 628979"/>
                  <a:gd name="T23" fmla="*/ 174424 h 372712"/>
                  <a:gd name="T24" fmla="*/ 63425 w 628979"/>
                  <a:gd name="T25" fmla="*/ 0 h 37271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28979" h="372712">
                    <a:moveTo>
                      <a:pt x="105710" y="68712"/>
                    </a:moveTo>
                    <a:lnTo>
                      <a:pt x="0" y="274849"/>
                    </a:lnTo>
                    <a:lnTo>
                      <a:pt x="63425" y="311847"/>
                    </a:lnTo>
                    <a:cubicBezTo>
                      <a:pt x="71104" y="310332"/>
                      <a:pt x="94640" y="335246"/>
                      <a:pt x="102319" y="333731"/>
                    </a:cubicBezTo>
                    <a:cubicBezTo>
                      <a:pt x="119306" y="361674"/>
                      <a:pt x="157999" y="358659"/>
                      <a:pt x="206134" y="364702"/>
                    </a:cubicBezTo>
                    <a:cubicBezTo>
                      <a:pt x="254269" y="370745"/>
                      <a:pt x="333870" y="376155"/>
                      <a:pt x="391130" y="369989"/>
                    </a:cubicBezTo>
                    <a:cubicBezTo>
                      <a:pt x="448390" y="363823"/>
                      <a:pt x="498603" y="329466"/>
                      <a:pt x="549696" y="327704"/>
                    </a:cubicBezTo>
                    <a:lnTo>
                      <a:pt x="607837" y="317133"/>
                    </a:lnTo>
                    <a:lnTo>
                      <a:pt x="628979" y="184994"/>
                    </a:lnTo>
                    <a:lnTo>
                      <a:pt x="597266" y="248420"/>
                    </a:lnTo>
                    <a:lnTo>
                      <a:pt x="237848" y="301277"/>
                    </a:lnTo>
                    <a:lnTo>
                      <a:pt x="52855" y="174424"/>
                    </a:lnTo>
                    <a:lnTo>
                      <a:pt x="63425" y="0"/>
                    </a:lnTo>
                  </a:path>
                </a:pathLst>
              </a:custGeom>
              <a:solidFill>
                <a:schemeClr val="bg1"/>
              </a:solidFill>
              <a:ln>
                <a:noFill/>
              </a:ln>
              <a:extLst>
                <a:ext uri="{91240B29-F687-4F45-9708-019B960494DF}">
                  <a14:hiddenLine xmlns:a14="http://schemas.microsoft.com/office/drawing/2010/main" w="152400" cap="flat" cmpd="tri" algn="ctr">
                    <a:solidFill>
                      <a:srgbClr val="000000"/>
                    </a:solidFill>
                    <a:prstDash val="solid"/>
                    <a:round/>
                    <a:headEnd type="none" w="med" len="med"/>
                    <a:tailEnd type="none" w="med" len="med"/>
                  </a14:hiddenLine>
                </a:ext>
              </a:extLst>
            </p:spPr>
            <p:txBody>
              <a:bodyPr>
                <a:spAutoFit/>
              </a:bodyPr>
              <a:lstStyle/>
              <a:p>
                <a:endParaRPr lang="en-US"/>
              </a:p>
            </p:txBody>
          </p:sp>
        </p:grpSp>
        <p:grpSp>
          <p:nvGrpSpPr>
            <p:cNvPr id="8" name="Group 248"/>
            <p:cNvGrpSpPr>
              <a:grpSpLocks/>
            </p:cNvGrpSpPr>
            <p:nvPr/>
          </p:nvGrpSpPr>
          <p:grpSpPr bwMode="auto">
            <a:xfrm>
              <a:off x="2599641" y="1928081"/>
              <a:ext cx="2732727" cy="3413107"/>
              <a:chOff x="17195794" y="7423818"/>
              <a:chExt cx="4817105" cy="5735079"/>
            </a:xfrm>
          </p:grpSpPr>
          <p:grpSp>
            <p:nvGrpSpPr>
              <p:cNvPr id="17" name="Group 255"/>
              <p:cNvGrpSpPr>
                <a:grpSpLocks/>
              </p:cNvGrpSpPr>
              <p:nvPr/>
            </p:nvGrpSpPr>
            <p:grpSpPr bwMode="auto">
              <a:xfrm>
                <a:off x="17195794" y="7423818"/>
                <a:ext cx="4817105" cy="5735079"/>
                <a:chOff x="15619835" y="12837923"/>
                <a:chExt cx="7659830" cy="8781924"/>
              </a:xfrm>
            </p:grpSpPr>
            <p:pic>
              <p:nvPicPr>
                <p:cNvPr id="19" name="Picture 253"/>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8482316">
                  <a:off x="20805857" y="13625901"/>
                  <a:ext cx="1672308" cy="1011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0" name="Group 176"/>
                <p:cNvGrpSpPr>
                  <a:grpSpLocks/>
                </p:cNvGrpSpPr>
                <p:nvPr/>
              </p:nvGrpSpPr>
              <p:grpSpPr bwMode="auto">
                <a:xfrm>
                  <a:off x="15619835" y="12837923"/>
                  <a:ext cx="7659830" cy="8781924"/>
                  <a:chOff x="1575780" y="27870423"/>
                  <a:chExt cx="4675796" cy="4627290"/>
                </a:xfrm>
              </p:grpSpPr>
              <p:grpSp>
                <p:nvGrpSpPr>
                  <p:cNvPr id="22" name="Group 7674"/>
                  <p:cNvGrpSpPr>
                    <a:grpSpLocks noChangeAspect="1"/>
                  </p:cNvGrpSpPr>
                  <p:nvPr/>
                </p:nvGrpSpPr>
                <p:grpSpPr bwMode="auto">
                  <a:xfrm rot="-8687556">
                    <a:off x="3155971" y="28151103"/>
                    <a:ext cx="1143000" cy="736602"/>
                    <a:chOff x="3312" y="15277"/>
                    <a:chExt cx="1104" cy="776"/>
                  </a:xfrm>
                </p:grpSpPr>
                <p:sp>
                  <p:nvSpPr>
                    <p:cNvPr id="39" name="Rectangle 7672"/>
                    <p:cNvSpPr>
                      <a:spLocks noChangeAspect="1" noChangeArrowheads="1"/>
                    </p:cNvSpPr>
                    <p:nvPr/>
                  </p:nvSpPr>
                  <p:spPr bwMode="auto">
                    <a:xfrm>
                      <a:off x="3312" y="15277"/>
                      <a:ext cx="1104" cy="4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40" name="Rectangle 7673"/>
                    <p:cNvSpPr>
                      <a:spLocks noChangeAspect="1" noChangeArrowheads="1"/>
                    </p:cNvSpPr>
                    <p:nvPr/>
                  </p:nvSpPr>
                  <p:spPr bwMode="auto">
                    <a:xfrm rot="5400000">
                      <a:off x="2972" y="15645"/>
                      <a:ext cx="768" cy="4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grpSp>
              <p:grpSp>
                <p:nvGrpSpPr>
                  <p:cNvPr id="23" name="Group 7642"/>
                  <p:cNvGrpSpPr>
                    <a:grpSpLocks noChangeAspect="1"/>
                  </p:cNvGrpSpPr>
                  <p:nvPr/>
                </p:nvGrpSpPr>
                <p:grpSpPr bwMode="auto">
                  <a:xfrm>
                    <a:off x="2709863" y="27946350"/>
                    <a:ext cx="3541713" cy="4551363"/>
                    <a:chOff x="1392" y="192"/>
                    <a:chExt cx="2832" cy="3456"/>
                  </a:xfrm>
                </p:grpSpPr>
                <p:sp>
                  <p:nvSpPr>
                    <p:cNvPr id="31" name="Freeform 7643"/>
                    <p:cNvSpPr>
                      <a:spLocks noChangeAspect="1"/>
                    </p:cNvSpPr>
                    <p:nvPr/>
                  </p:nvSpPr>
                  <p:spPr bwMode="auto">
                    <a:xfrm>
                      <a:off x="1392" y="192"/>
                      <a:ext cx="1728" cy="3312"/>
                    </a:xfrm>
                    <a:custGeom>
                      <a:avLst/>
                      <a:gdLst>
                        <a:gd name="T0" fmla="*/ 1728 w 1728"/>
                        <a:gd name="T1" fmla="*/ 0 h 3312"/>
                        <a:gd name="T2" fmla="*/ 1584 w 1728"/>
                        <a:gd name="T3" fmla="*/ 96 h 3312"/>
                        <a:gd name="T4" fmla="*/ 1440 w 1728"/>
                        <a:gd name="T5" fmla="*/ 240 h 3312"/>
                        <a:gd name="T6" fmla="*/ 1296 w 1728"/>
                        <a:gd name="T7" fmla="*/ 528 h 3312"/>
                        <a:gd name="T8" fmla="*/ 1056 w 1728"/>
                        <a:gd name="T9" fmla="*/ 912 h 3312"/>
                        <a:gd name="T10" fmla="*/ 960 w 1728"/>
                        <a:gd name="T11" fmla="*/ 1200 h 3312"/>
                        <a:gd name="T12" fmla="*/ 720 w 1728"/>
                        <a:gd name="T13" fmla="*/ 1584 h 3312"/>
                        <a:gd name="T14" fmla="*/ 624 w 1728"/>
                        <a:gd name="T15" fmla="*/ 1824 h 3312"/>
                        <a:gd name="T16" fmla="*/ 480 w 1728"/>
                        <a:gd name="T17" fmla="*/ 2256 h 3312"/>
                        <a:gd name="T18" fmla="*/ 384 w 1728"/>
                        <a:gd name="T19" fmla="*/ 2688 h 3312"/>
                        <a:gd name="T20" fmla="*/ 240 w 1728"/>
                        <a:gd name="T21" fmla="*/ 2976 h 3312"/>
                        <a:gd name="T22" fmla="*/ 144 w 1728"/>
                        <a:gd name="T23" fmla="*/ 3168 h 3312"/>
                        <a:gd name="T24" fmla="*/ 0 w 1728"/>
                        <a:gd name="T25" fmla="*/ 3312 h 331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28"/>
                        <a:gd name="T40" fmla="*/ 0 h 3312"/>
                        <a:gd name="T41" fmla="*/ 1728 w 1728"/>
                        <a:gd name="T42" fmla="*/ 3312 h 331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28" h="3312">
                          <a:moveTo>
                            <a:pt x="1728" y="0"/>
                          </a:moveTo>
                          <a:cubicBezTo>
                            <a:pt x="1680" y="28"/>
                            <a:pt x="1632" y="56"/>
                            <a:pt x="1584" y="96"/>
                          </a:cubicBezTo>
                          <a:cubicBezTo>
                            <a:pt x="1536" y="136"/>
                            <a:pt x="1488" y="168"/>
                            <a:pt x="1440" y="240"/>
                          </a:cubicBezTo>
                          <a:cubicBezTo>
                            <a:pt x="1392" y="312"/>
                            <a:pt x="1360" y="416"/>
                            <a:pt x="1296" y="528"/>
                          </a:cubicBezTo>
                          <a:cubicBezTo>
                            <a:pt x="1232" y="640"/>
                            <a:pt x="1112" y="800"/>
                            <a:pt x="1056" y="912"/>
                          </a:cubicBezTo>
                          <a:cubicBezTo>
                            <a:pt x="1000" y="1024"/>
                            <a:pt x="1016" y="1088"/>
                            <a:pt x="960" y="1200"/>
                          </a:cubicBezTo>
                          <a:cubicBezTo>
                            <a:pt x="904" y="1312"/>
                            <a:pt x="776" y="1480"/>
                            <a:pt x="720" y="1584"/>
                          </a:cubicBezTo>
                          <a:cubicBezTo>
                            <a:pt x="664" y="1688"/>
                            <a:pt x="664" y="1712"/>
                            <a:pt x="624" y="1824"/>
                          </a:cubicBezTo>
                          <a:cubicBezTo>
                            <a:pt x="584" y="1936"/>
                            <a:pt x="520" y="2112"/>
                            <a:pt x="480" y="2256"/>
                          </a:cubicBezTo>
                          <a:cubicBezTo>
                            <a:pt x="440" y="2400"/>
                            <a:pt x="424" y="2568"/>
                            <a:pt x="384" y="2688"/>
                          </a:cubicBezTo>
                          <a:cubicBezTo>
                            <a:pt x="344" y="2808"/>
                            <a:pt x="280" y="2896"/>
                            <a:pt x="240" y="2976"/>
                          </a:cubicBezTo>
                          <a:cubicBezTo>
                            <a:pt x="200" y="3056"/>
                            <a:pt x="184" y="3112"/>
                            <a:pt x="144" y="3168"/>
                          </a:cubicBezTo>
                          <a:cubicBezTo>
                            <a:pt x="104" y="3224"/>
                            <a:pt x="52" y="3268"/>
                            <a:pt x="0" y="3312"/>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 name="Freeform 7644"/>
                    <p:cNvSpPr>
                      <a:spLocks noChangeAspect="1"/>
                    </p:cNvSpPr>
                    <p:nvPr/>
                  </p:nvSpPr>
                  <p:spPr bwMode="auto">
                    <a:xfrm>
                      <a:off x="2354" y="288"/>
                      <a:ext cx="1852" cy="2165"/>
                    </a:xfrm>
                    <a:custGeom>
                      <a:avLst/>
                      <a:gdLst>
                        <a:gd name="T0" fmla="*/ 1150 w 1852"/>
                        <a:gd name="T1" fmla="*/ 0 h 2165"/>
                        <a:gd name="T2" fmla="*/ 1006 w 1852"/>
                        <a:gd name="T3" fmla="*/ 96 h 2165"/>
                        <a:gd name="T4" fmla="*/ 862 w 1852"/>
                        <a:gd name="T5" fmla="*/ 240 h 2165"/>
                        <a:gd name="T6" fmla="*/ 718 w 1852"/>
                        <a:gd name="T7" fmla="*/ 528 h 2165"/>
                        <a:gd name="T8" fmla="*/ 478 w 1852"/>
                        <a:gd name="T9" fmla="*/ 912 h 2165"/>
                        <a:gd name="T10" fmla="*/ 382 w 1852"/>
                        <a:gd name="T11" fmla="*/ 1200 h 2165"/>
                        <a:gd name="T12" fmla="*/ 142 w 1852"/>
                        <a:gd name="T13" fmla="*/ 1584 h 2165"/>
                        <a:gd name="T14" fmla="*/ 46 w 1852"/>
                        <a:gd name="T15" fmla="*/ 1824 h 2165"/>
                        <a:gd name="T16" fmla="*/ 416 w 1852"/>
                        <a:gd name="T17" fmla="*/ 1915 h 2165"/>
                        <a:gd name="T18" fmla="*/ 681 w 1852"/>
                        <a:gd name="T19" fmla="*/ 1915 h 2165"/>
                        <a:gd name="T20" fmla="*/ 1020 w 1852"/>
                        <a:gd name="T21" fmla="*/ 1970 h 2165"/>
                        <a:gd name="T22" fmla="*/ 1468 w 1852"/>
                        <a:gd name="T23" fmla="*/ 2144 h 2165"/>
                        <a:gd name="T24" fmla="*/ 1852 w 1852"/>
                        <a:gd name="T25" fmla="*/ 2098 h 216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852"/>
                        <a:gd name="T40" fmla="*/ 0 h 2165"/>
                        <a:gd name="T41" fmla="*/ 1852 w 1852"/>
                        <a:gd name="T42" fmla="*/ 2165 h 216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852" h="2165">
                          <a:moveTo>
                            <a:pt x="1150" y="0"/>
                          </a:moveTo>
                          <a:cubicBezTo>
                            <a:pt x="1102" y="28"/>
                            <a:pt x="1054" y="56"/>
                            <a:pt x="1006" y="96"/>
                          </a:cubicBezTo>
                          <a:cubicBezTo>
                            <a:pt x="958" y="136"/>
                            <a:pt x="910" y="168"/>
                            <a:pt x="862" y="240"/>
                          </a:cubicBezTo>
                          <a:cubicBezTo>
                            <a:pt x="814" y="312"/>
                            <a:pt x="782" y="416"/>
                            <a:pt x="718" y="528"/>
                          </a:cubicBezTo>
                          <a:cubicBezTo>
                            <a:pt x="654" y="640"/>
                            <a:pt x="534" y="800"/>
                            <a:pt x="478" y="912"/>
                          </a:cubicBezTo>
                          <a:cubicBezTo>
                            <a:pt x="422" y="1024"/>
                            <a:pt x="438" y="1088"/>
                            <a:pt x="382" y="1200"/>
                          </a:cubicBezTo>
                          <a:cubicBezTo>
                            <a:pt x="326" y="1312"/>
                            <a:pt x="198" y="1480"/>
                            <a:pt x="142" y="1584"/>
                          </a:cubicBezTo>
                          <a:cubicBezTo>
                            <a:pt x="86" y="1688"/>
                            <a:pt x="0" y="1769"/>
                            <a:pt x="46" y="1824"/>
                          </a:cubicBezTo>
                          <a:cubicBezTo>
                            <a:pt x="92" y="1879"/>
                            <a:pt x="310" y="1900"/>
                            <a:pt x="416" y="1915"/>
                          </a:cubicBezTo>
                          <a:cubicBezTo>
                            <a:pt x="522" y="1930"/>
                            <a:pt x="580" y="1906"/>
                            <a:pt x="681" y="1915"/>
                          </a:cubicBezTo>
                          <a:cubicBezTo>
                            <a:pt x="782" y="1924"/>
                            <a:pt x="889" y="1932"/>
                            <a:pt x="1020" y="1970"/>
                          </a:cubicBezTo>
                          <a:cubicBezTo>
                            <a:pt x="1151" y="2008"/>
                            <a:pt x="1329" y="2123"/>
                            <a:pt x="1468" y="2144"/>
                          </a:cubicBezTo>
                          <a:cubicBezTo>
                            <a:pt x="1607" y="2165"/>
                            <a:pt x="1772" y="2108"/>
                            <a:pt x="1852" y="2098"/>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3" name="Freeform 7645"/>
                    <p:cNvSpPr>
                      <a:spLocks noChangeAspect="1"/>
                    </p:cNvSpPr>
                    <p:nvPr/>
                  </p:nvSpPr>
                  <p:spPr bwMode="auto">
                    <a:xfrm>
                      <a:off x="2285" y="1904"/>
                      <a:ext cx="1939" cy="640"/>
                    </a:xfrm>
                    <a:custGeom>
                      <a:avLst/>
                      <a:gdLst>
                        <a:gd name="T0" fmla="*/ 1939 w 1939"/>
                        <a:gd name="T1" fmla="*/ 592 h 640"/>
                        <a:gd name="T2" fmla="*/ 1891 w 1939"/>
                        <a:gd name="T3" fmla="*/ 592 h 640"/>
                        <a:gd name="T4" fmla="*/ 1651 w 1939"/>
                        <a:gd name="T5" fmla="*/ 640 h 640"/>
                        <a:gd name="T6" fmla="*/ 1459 w 1939"/>
                        <a:gd name="T7" fmla="*/ 592 h 640"/>
                        <a:gd name="T8" fmla="*/ 1219 w 1939"/>
                        <a:gd name="T9" fmla="*/ 496 h 640"/>
                        <a:gd name="T10" fmla="*/ 1075 w 1939"/>
                        <a:gd name="T11" fmla="*/ 448 h 640"/>
                        <a:gd name="T12" fmla="*/ 835 w 1939"/>
                        <a:gd name="T13" fmla="*/ 400 h 640"/>
                        <a:gd name="T14" fmla="*/ 643 w 1939"/>
                        <a:gd name="T15" fmla="*/ 400 h 640"/>
                        <a:gd name="T16" fmla="*/ 547 w 1939"/>
                        <a:gd name="T17" fmla="*/ 400 h 640"/>
                        <a:gd name="T18" fmla="*/ 351 w 1939"/>
                        <a:gd name="T19" fmla="*/ 376 h 640"/>
                        <a:gd name="T20" fmla="*/ 175 w 1939"/>
                        <a:gd name="T21" fmla="*/ 328 h 640"/>
                        <a:gd name="T22" fmla="*/ 35 w 1939"/>
                        <a:gd name="T23" fmla="*/ 284 h 640"/>
                        <a:gd name="T24" fmla="*/ 3 w 1939"/>
                        <a:gd name="T25" fmla="*/ 148 h 640"/>
                        <a:gd name="T26" fmla="*/ 51 w 1939"/>
                        <a:gd name="T27" fmla="*/ 0 h 64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939"/>
                        <a:gd name="T43" fmla="*/ 0 h 640"/>
                        <a:gd name="T44" fmla="*/ 1939 w 1939"/>
                        <a:gd name="T45" fmla="*/ 640 h 64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939" h="640">
                          <a:moveTo>
                            <a:pt x="1939" y="592"/>
                          </a:moveTo>
                          <a:cubicBezTo>
                            <a:pt x="1939" y="588"/>
                            <a:pt x="1939" y="584"/>
                            <a:pt x="1891" y="592"/>
                          </a:cubicBezTo>
                          <a:cubicBezTo>
                            <a:pt x="1843" y="600"/>
                            <a:pt x="1723" y="640"/>
                            <a:pt x="1651" y="640"/>
                          </a:cubicBezTo>
                          <a:cubicBezTo>
                            <a:pt x="1579" y="640"/>
                            <a:pt x="1531" y="616"/>
                            <a:pt x="1459" y="592"/>
                          </a:cubicBezTo>
                          <a:cubicBezTo>
                            <a:pt x="1387" y="568"/>
                            <a:pt x="1283" y="520"/>
                            <a:pt x="1219" y="496"/>
                          </a:cubicBezTo>
                          <a:cubicBezTo>
                            <a:pt x="1155" y="472"/>
                            <a:pt x="1139" y="464"/>
                            <a:pt x="1075" y="448"/>
                          </a:cubicBezTo>
                          <a:cubicBezTo>
                            <a:pt x="1011" y="432"/>
                            <a:pt x="907" y="408"/>
                            <a:pt x="835" y="400"/>
                          </a:cubicBezTo>
                          <a:cubicBezTo>
                            <a:pt x="763" y="392"/>
                            <a:pt x="691" y="400"/>
                            <a:pt x="643" y="400"/>
                          </a:cubicBezTo>
                          <a:cubicBezTo>
                            <a:pt x="595" y="400"/>
                            <a:pt x="596" y="404"/>
                            <a:pt x="547" y="400"/>
                          </a:cubicBezTo>
                          <a:cubicBezTo>
                            <a:pt x="498" y="396"/>
                            <a:pt x="413" y="388"/>
                            <a:pt x="351" y="376"/>
                          </a:cubicBezTo>
                          <a:cubicBezTo>
                            <a:pt x="289" y="364"/>
                            <a:pt x="228" y="343"/>
                            <a:pt x="175" y="328"/>
                          </a:cubicBezTo>
                          <a:cubicBezTo>
                            <a:pt x="122" y="313"/>
                            <a:pt x="64" y="314"/>
                            <a:pt x="35" y="284"/>
                          </a:cubicBezTo>
                          <a:cubicBezTo>
                            <a:pt x="6" y="254"/>
                            <a:pt x="0" y="195"/>
                            <a:pt x="3" y="148"/>
                          </a:cubicBezTo>
                          <a:cubicBezTo>
                            <a:pt x="6" y="101"/>
                            <a:pt x="41" y="31"/>
                            <a:pt x="51" y="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 name="Freeform 7646"/>
                    <p:cNvSpPr>
                      <a:spLocks noChangeAspect="1"/>
                    </p:cNvSpPr>
                    <p:nvPr/>
                  </p:nvSpPr>
                  <p:spPr bwMode="auto">
                    <a:xfrm>
                      <a:off x="1864" y="1920"/>
                      <a:ext cx="460" cy="1696"/>
                    </a:xfrm>
                    <a:custGeom>
                      <a:avLst/>
                      <a:gdLst>
                        <a:gd name="T0" fmla="*/ 460 w 460"/>
                        <a:gd name="T1" fmla="*/ 0 h 1696"/>
                        <a:gd name="T2" fmla="*/ 380 w 460"/>
                        <a:gd name="T3" fmla="*/ 232 h 1696"/>
                        <a:gd name="T4" fmla="*/ 316 w 460"/>
                        <a:gd name="T5" fmla="*/ 432 h 1696"/>
                        <a:gd name="T6" fmla="*/ 256 w 460"/>
                        <a:gd name="T7" fmla="*/ 624 h 1696"/>
                        <a:gd name="T8" fmla="*/ 220 w 460"/>
                        <a:gd name="T9" fmla="*/ 856 h 1696"/>
                        <a:gd name="T10" fmla="*/ 148 w 460"/>
                        <a:gd name="T11" fmla="*/ 1068 h 1696"/>
                        <a:gd name="T12" fmla="*/ 116 w 460"/>
                        <a:gd name="T13" fmla="*/ 1224 h 1696"/>
                        <a:gd name="T14" fmla="*/ 64 w 460"/>
                        <a:gd name="T15" fmla="*/ 1392 h 1696"/>
                        <a:gd name="T16" fmla="*/ 0 w 460"/>
                        <a:gd name="T17" fmla="*/ 1696 h 169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60"/>
                        <a:gd name="T28" fmla="*/ 0 h 1696"/>
                        <a:gd name="T29" fmla="*/ 460 w 460"/>
                        <a:gd name="T30" fmla="*/ 1696 h 169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60" h="1696">
                          <a:moveTo>
                            <a:pt x="460" y="0"/>
                          </a:moveTo>
                          <a:cubicBezTo>
                            <a:pt x="447" y="39"/>
                            <a:pt x="404" y="160"/>
                            <a:pt x="380" y="232"/>
                          </a:cubicBezTo>
                          <a:cubicBezTo>
                            <a:pt x="356" y="304"/>
                            <a:pt x="337" y="367"/>
                            <a:pt x="316" y="432"/>
                          </a:cubicBezTo>
                          <a:cubicBezTo>
                            <a:pt x="295" y="497"/>
                            <a:pt x="272" y="554"/>
                            <a:pt x="256" y="624"/>
                          </a:cubicBezTo>
                          <a:cubicBezTo>
                            <a:pt x="240" y="694"/>
                            <a:pt x="238" y="782"/>
                            <a:pt x="220" y="856"/>
                          </a:cubicBezTo>
                          <a:cubicBezTo>
                            <a:pt x="202" y="930"/>
                            <a:pt x="165" y="1007"/>
                            <a:pt x="148" y="1068"/>
                          </a:cubicBezTo>
                          <a:cubicBezTo>
                            <a:pt x="131" y="1129"/>
                            <a:pt x="130" y="1170"/>
                            <a:pt x="116" y="1224"/>
                          </a:cubicBezTo>
                          <a:cubicBezTo>
                            <a:pt x="102" y="1278"/>
                            <a:pt x="83" y="1313"/>
                            <a:pt x="64" y="1392"/>
                          </a:cubicBezTo>
                          <a:cubicBezTo>
                            <a:pt x="45" y="1471"/>
                            <a:pt x="13" y="1633"/>
                            <a:pt x="0" y="1696"/>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5" name="Freeform 7647"/>
                    <p:cNvSpPr>
                      <a:spLocks noChangeAspect="1"/>
                    </p:cNvSpPr>
                    <p:nvPr/>
                  </p:nvSpPr>
                  <p:spPr bwMode="auto">
                    <a:xfrm>
                      <a:off x="1424" y="2928"/>
                      <a:ext cx="400" cy="640"/>
                    </a:xfrm>
                    <a:custGeom>
                      <a:avLst/>
                      <a:gdLst>
                        <a:gd name="T0" fmla="*/ 400 w 400"/>
                        <a:gd name="T1" fmla="*/ 0 h 640"/>
                        <a:gd name="T2" fmla="*/ 376 w 400"/>
                        <a:gd name="T3" fmla="*/ 64 h 640"/>
                        <a:gd name="T4" fmla="*/ 324 w 400"/>
                        <a:gd name="T5" fmla="*/ 172 h 640"/>
                        <a:gd name="T6" fmla="*/ 280 w 400"/>
                        <a:gd name="T7" fmla="*/ 256 h 640"/>
                        <a:gd name="T8" fmla="*/ 216 w 400"/>
                        <a:gd name="T9" fmla="*/ 380 h 640"/>
                        <a:gd name="T10" fmla="*/ 148 w 400"/>
                        <a:gd name="T11" fmla="*/ 480 h 640"/>
                        <a:gd name="T12" fmla="*/ 68 w 400"/>
                        <a:gd name="T13" fmla="*/ 560 h 640"/>
                        <a:gd name="T14" fmla="*/ 0 w 400"/>
                        <a:gd name="T15" fmla="*/ 640 h 640"/>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640"/>
                        <a:gd name="T26" fmla="*/ 400 w 400"/>
                        <a:gd name="T27" fmla="*/ 640 h 64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640">
                          <a:moveTo>
                            <a:pt x="400" y="0"/>
                          </a:moveTo>
                          <a:cubicBezTo>
                            <a:pt x="397" y="11"/>
                            <a:pt x="389" y="35"/>
                            <a:pt x="376" y="64"/>
                          </a:cubicBezTo>
                          <a:cubicBezTo>
                            <a:pt x="363" y="93"/>
                            <a:pt x="340" y="140"/>
                            <a:pt x="324" y="172"/>
                          </a:cubicBezTo>
                          <a:cubicBezTo>
                            <a:pt x="308" y="204"/>
                            <a:pt x="298" y="221"/>
                            <a:pt x="280" y="256"/>
                          </a:cubicBezTo>
                          <a:cubicBezTo>
                            <a:pt x="262" y="291"/>
                            <a:pt x="238" y="343"/>
                            <a:pt x="216" y="380"/>
                          </a:cubicBezTo>
                          <a:cubicBezTo>
                            <a:pt x="194" y="417"/>
                            <a:pt x="173" y="450"/>
                            <a:pt x="148" y="480"/>
                          </a:cubicBezTo>
                          <a:cubicBezTo>
                            <a:pt x="123" y="510"/>
                            <a:pt x="93" y="533"/>
                            <a:pt x="68" y="560"/>
                          </a:cubicBezTo>
                          <a:cubicBezTo>
                            <a:pt x="43" y="587"/>
                            <a:pt x="14" y="623"/>
                            <a:pt x="0" y="64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6" name="Freeform 7648"/>
                    <p:cNvSpPr>
                      <a:spLocks noChangeAspect="1"/>
                    </p:cNvSpPr>
                    <p:nvPr/>
                  </p:nvSpPr>
                  <p:spPr bwMode="auto">
                    <a:xfrm>
                      <a:off x="1812" y="2976"/>
                      <a:ext cx="144" cy="624"/>
                    </a:xfrm>
                    <a:custGeom>
                      <a:avLst/>
                      <a:gdLst>
                        <a:gd name="T0" fmla="*/ 144 w 144"/>
                        <a:gd name="T1" fmla="*/ 0 h 624"/>
                        <a:gd name="T2" fmla="*/ 116 w 144"/>
                        <a:gd name="T3" fmla="*/ 136 h 624"/>
                        <a:gd name="T4" fmla="*/ 80 w 144"/>
                        <a:gd name="T5" fmla="*/ 240 h 624"/>
                        <a:gd name="T6" fmla="*/ 48 w 144"/>
                        <a:gd name="T7" fmla="*/ 336 h 624"/>
                        <a:gd name="T8" fmla="*/ 12 w 144"/>
                        <a:gd name="T9" fmla="*/ 492 h 624"/>
                        <a:gd name="T10" fmla="*/ 0 w 144"/>
                        <a:gd name="T11" fmla="*/ 624 h 624"/>
                        <a:gd name="T12" fmla="*/ 0 60000 65536"/>
                        <a:gd name="T13" fmla="*/ 0 60000 65536"/>
                        <a:gd name="T14" fmla="*/ 0 60000 65536"/>
                        <a:gd name="T15" fmla="*/ 0 60000 65536"/>
                        <a:gd name="T16" fmla="*/ 0 60000 65536"/>
                        <a:gd name="T17" fmla="*/ 0 60000 65536"/>
                        <a:gd name="T18" fmla="*/ 0 w 144"/>
                        <a:gd name="T19" fmla="*/ 0 h 624"/>
                        <a:gd name="T20" fmla="*/ 144 w 144"/>
                        <a:gd name="T21" fmla="*/ 624 h 624"/>
                      </a:gdLst>
                      <a:ahLst/>
                      <a:cxnLst>
                        <a:cxn ang="T12">
                          <a:pos x="T0" y="T1"/>
                        </a:cxn>
                        <a:cxn ang="T13">
                          <a:pos x="T2" y="T3"/>
                        </a:cxn>
                        <a:cxn ang="T14">
                          <a:pos x="T4" y="T5"/>
                        </a:cxn>
                        <a:cxn ang="T15">
                          <a:pos x="T6" y="T7"/>
                        </a:cxn>
                        <a:cxn ang="T16">
                          <a:pos x="T8" y="T9"/>
                        </a:cxn>
                        <a:cxn ang="T17">
                          <a:pos x="T10" y="T11"/>
                        </a:cxn>
                      </a:cxnLst>
                      <a:rect l="T18" t="T19" r="T20" b="T21"/>
                      <a:pathLst>
                        <a:path w="144" h="624">
                          <a:moveTo>
                            <a:pt x="144" y="0"/>
                          </a:moveTo>
                          <a:cubicBezTo>
                            <a:pt x="139" y="23"/>
                            <a:pt x="127" y="96"/>
                            <a:pt x="116" y="136"/>
                          </a:cubicBezTo>
                          <a:cubicBezTo>
                            <a:pt x="105" y="176"/>
                            <a:pt x="91" y="207"/>
                            <a:pt x="80" y="240"/>
                          </a:cubicBezTo>
                          <a:cubicBezTo>
                            <a:pt x="69" y="273"/>
                            <a:pt x="59" y="294"/>
                            <a:pt x="48" y="336"/>
                          </a:cubicBezTo>
                          <a:cubicBezTo>
                            <a:pt x="37" y="378"/>
                            <a:pt x="20" y="444"/>
                            <a:pt x="12" y="492"/>
                          </a:cubicBezTo>
                          <a:cubicBezTo>
                            <a:pt x="4" y="540"/>
                            <a:pt x="2" y="597"/>
                            <a:pt x="0" y="624"/>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 name="Freeform 7649"/>
                    <p:cNvSpPr>
                      <a:spLocks noChangeAspect="1"/>
                    </p:cNvSpPr>
                    <p:nvPr/>
                  </p:nvSpPr>
                  <p:spPr bwMode="auto">
                    <a:xfrm>
                      <a:off x="1580" y="3056"/>
                      <a:ext cx="192" cy="528"/>
                    </a:xfrm>
                    <a:custGeom>
                      <a:avLst/>
                      <a:gdLst>
                        <a:gd name="T0" fmla="*/ 192 w 192"/>
                        <a:gd name="T1" fmla="*/ 0 h 528"/>
                        <a:gd name="T2" fmla="*/ 144 w 192"/>
                        <a:gd name="T3" fmla="*/ 144 h 528"/>
                        <a:gd name="T4" fmla="*/ 96 w 192"/>
                        <a:gd name="T5" fmla="*/ 240 h 528"/>
                        <a:gd name="T6" fmla="*/ 48 w 192"/>
                        <a:gd name="T7" fmla="*/ 432 h 528"/>
                        <a:gd name="T8" fmla="*/ 0 w 192"/>
                        <a:gd name="T9" fmla="*/ 528 h 528"/>
                        <a:gd name="T10" fmla="*/ 0 60000 65536"/>
                        <a:gd name="T11" fmla="*/ 0 60000 65536"/>
                        <a:gd name="T12" fmla="*/ 0 60000 65536"/>
                        <a:gd name="T13" fmla="*/ 0 60000 65536"/>
                        <a:gd name="T14" fmla="*/ 0 60000 65536"/>
                        <a:gd name="T15" fmla="*/ 0 w 192"/>
                        <a:gd name="T16" fmla="*/ 0 h 528"/>
                        <a:gd name="T17" fmla="*/ 192 w 192"/>
                        <a:gd name="T18" fmla="*/ 528 h 528"/>
                      </a:gdLst>
                      <a:ahLst/>
                      <a:cxnLst>
                        <a:cxn ang="T10">
                          <a:pos x="T0" y="T1"/>
                        </a:cxn>
                        <a:cxn ang="T11">
                          <a:pos x="T2" y="T3"/>
                        </a:cxn>
                        <a:cxn ang="T12">
                          <a:pos x="T4" y="T5"/>
                        </a:cxn>
                        <a:cxn ang="T13">
                          <a:pos x="T6" y="T7"/>
                        </a:cxn>
                        <a:cxn ang="T14">
                          <a:pos x="T8" y="T9"/>
                        </a:cxn>
                      </a:cxnLst>
                      <a:rect l="T15" t="T16" r="T17" b="T18"/>
                      <a:pathLst>
                        <a:path w="192" h="528">
                          <a:moveTo>
                            <a:pt x="192" y="0"/>
                          </a:moveTo>
                          <a:cubicBezTo>
                            <a:pt x="176" y="52"/>
                            <a:pt x="160" y="104"/>
                            <a:pt x="144" y="144"/>
                          </a:cubicBezTo>
                          <a:cubicBezTo>
                            <a:pt x="128" y="184"/>
                            <a:pt x="112" y="192"/>
                            <a:pt x="96" y="240"/>
                          </a:cubicBezTo>
                          <a:cubicBezTo>
                            <a:pt x="80" y="288"/>
                            <a:pt x="64" y="384"/>
                            <a:pt x="48" y="432"/>
                          </a:cubicBezTo>
                          <a:cubicBezTo>
                            <a:pt x="32" y="480"/>
                            <a:pt x="16" y="504"/>
                            <a:pt x="0" y="528"/>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8" name="Freeform 7650"/>
                    <p:cNvSpPr>
                      <a:spLocks noChangeAspect="1"/>
                    </p:cNvSpPr>
                    <p:nvPr/>
                  </p:nvSpPr>
                  <p:spPr bwMode="auto">
                    <a:xfrm>
                      <a:off x="1728" y="3120"/>
                      <a:ext cx="192" cy="528"/>
                    </a:xfrm>
                    <a:custGeom>
                      <a:avLst/>
                      <a:gdLst>
                        <a:gd name="T0" fmla="*/ 192 w 192"/>
                        <a:gd name="T1" fmla="*/ 0 h 528"/>
                        <a:gd name="T2" fmla="*/ 144 w 192"/>
                        <a:gd name="T3" fmla="*/ 144 h 528"/>
                        <a:gd name="T4" fmla="*/ 96 w 192"/>
                        <a:gd name="T5" fmla="*/ 240 h 528"/>
                        <a:gd name="T6" fmla="*/ 48 w 192"/>
                        <a:gd name="T7" fmla="*/ 432 h 528"/>
                        <a:gd name="T8" fmla="*/ 0 w 192"/>
                        <a:gd name="T9" fmla="*/ 528 h 528"/>
                        <a:gd name="T10" fmla="*/ 0 60000 65536"/>
                        <a:gd name="T11" fmla="*/ 0 60000 65536"/>
                        <a:gd name="T12" fmla="*/ 0 60000 65536"/>
                        <a:gd name="T13" fmla="*/ 0 60000 65536"/>
                        <a:gd name="T14" fmla="*/ 0 60000 65536"/>
                        <a:gd name="T15" fmla="*/ 0 w 192"/>
                        <a:gd name="T16" fmla="*/ 0 h 528"/>
                        <a:gd name="T17" fmla="*/ 192 w 192"/>
                        <a:gd name="T18" fmla="*/ 528 h 528"/>
                      </a:gdLst>
                      <a:ahLst/>
                      <a:cxnLst>
                        <a:cxn ang="T10">
                          <a:pos x="T0" y="T1"/>
                        </a:cxn>
                        <a:cxn ang="T11">
                          <a:pos x="T2" y="T3"/>
                        </a:cxn>
                        <a:cxn ang="T12">
                          <a:pos x="T4" y="T5"/>
                        </a:cxn>
                        <a:cxn ang="T13">
                          <a:pos x="T6" y="T7"/>
                        </a:cxn>
                        <a:cxn ang="T14">
                          <a:pos x="T8" y="T9"/>
                        </a:cxn>
                      </a:cxnLst>
                      <a:rect l="T15" t="T16" r="T17" b="T18"/>
                      <a:pathLst>
                        <a:path w="192" h="528">
                          <a:moveTo>
                            <a:pt x="192" y="0"/>
                          </a:moveTo>
                          <a:cubicBezTo>
                            <a:pt x="176" y="52"/>
                            <a:pt x="160" y="104"/>
                            <a:pt x="144" y="144"/>
                          </a:cubicBezTo>
                          <a:cubicBezTo>
                            <a:pt x="128" y="184"/>
                            <a:pt x="112" y="192"/>
                            <a:pt x="96" y="240"/>
                          </a:cubicBezTo>
                          <a:cubicBezTo>
                            <a:pt x="80" y="288"/>
                            <a:pt x="64" y="384"/>
                            <a:pt x="48" y="432"/>
                          </a:cubicBezTo>
                          <a:cubicBezTo>
                            <a:pt x="32" y="480"/>
                            <a:pt x="16" y="504"/>
                            <a:pt x="0" y="528"/>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24" name="Group 7655"/>
                  <p:cNvGrpSpPr>
                    <a:grpSpLocks noChangeAspect="1"/>
                  </p:cNvGrpSpPr>
                  <p:nvPr/>
                </p:nvGrpSpPr>
                <p:grpSpPr bwMode="auto">
                  <a:xfrm>
                    <a:off x="2997201" y="29600525"/>
                    <a:ext cx="955676" cy="708025"/>
                    <a:chOff x="672" y="1820"/>
                    <a:chExt cx="480" cy="388"/>
                  </a:xfrm>
                </p:grpSpPr>
                <p:grpSp>
                  <p:nvGrpSpPr>
                    <p:cNvPr id="27" name="Group 7656"/>
                    <p:cNvGrpSpPr>
                      <a:grpSpLocks noChangeAspect="1"/>
                    </p:cNvGrpSpPr>
                    <p:nvPr/>
                  </p:nvGrpSpPr>
                  <p:grpSpPr bwMode="auto">
                    <a:xfrm>
                      <a:off x="672" y="1824"/>
                      <a:ext cx="480" cy="384"/>
                      <a:chOff x="672" y="1824"/>
                      <a:chExt cx="480" cy="384"/>
                    </a:xfrm>
                  </p:grpSpPr>
                  <p:sp>
                    <p:nvSpPr>
                      <p:cNvPr id="29" name="Freeform 7657"/>
                      <p:cNvSpPr>
                        <a:spLocks noChangeAspect="1"/>
                      </p:cNvSpPr>
                      <p:nvPr/>
                    </p:nvSpPr>
                    <p:spPr bwMode="auto">
                      <a:xfrm>
                        <a:off x="720" y="1872"/>
                        <a:ext cx="432" cy="336"/>
                      </a:xfrm>
                      <a:custGeom>
                        <a:avLst/>
                        <a:gdLst>
                          <a:gd name="T0" fmla="*/ 432 w 432"/>
                          <a:gd name="T1" fmla="*/ 0 h 336"/>
                          <a:gd name="T2" fmla="*/ 288 w 432"/>
                          <a:gd name="T3" fmla="*/ 144 h 336"/>
                          <a:gd name="T4" fmla="*/ 144 w 432"/>
                          <a:gd name="T5" fmla="*/ 240 h 336"/>
                          <a:gd name="T6" fmla="*/ 0 w 432"/>
                          <a:gd name="T7" fmla="*/ 336 h 336"/>
                          <a:gd name="T8" fmla="*/ 0 60000 65536"/>
                          <a:gd name="T9" fmla="*/ 0 60000 65536"/>
                          <a:gd name="T10" fmla="*/ 0 60000 65536"/>
                          <a:gd name="T11" fmla="*/ 0 60000 65536"/>
                          <a:gd name="T12" fmla="*/ 0 w 432"/>
                          <a:gd name="T13" fmla="*/ 0 h 336"/>
                          <a:gd name="T14" fmla="*/ 432 w 432"/>
                          <a:gd name="T15" fmla="*/ 336 h 336"/>
                        </a:gdLst>
                        <a:ahLst/>
                        <a:cxnLst>
                          <a:cxn ang="T8">
                            <a:pos x="T0" y="T1"/>
                          </a:cxn>
                          <a:cxn ang="T9">
                            <a:pos x="T2" y="T3"/>
                          </a:cxn>
                          <a:cxn ang="T10">
                            <a:pos x="T4" y="T5"/>
                          </a:cxn>
                          <a:cxn ang="T11">
                            <a:pos x="T6" y="T7"/>
                          </a:cxn>
                        </a:cxnLst>
                        <a:rect l="T12" t="T13" r="T14" b="T15"/>
                        <a:pathLst>
                          <a:path w="432" h="336">
                            <a:moveTo>
                              <a:pt x="432" y="0"/>
                            </a:moveTo>
                            <a:cubicBezTo>
                              <a:pt x="384" y="52"/>
                              <a:pt x="336" y="104"/>
                              <a:pt x="288" y="144"/>
                            </a:cubicBezTo>
                            <a:cubicBezTo>
                              <a:pt x="240" y="184"/>
                              <a:pt x="192" y="208"/>
                              <a:pt x="144" y="240"/>
                            </a:cubicBezTo>
                            <a:cubicBezTo>
                              <a:pt x="96" y="272"/>
                              <a:pt x="48" y="304"/>
                              <a:pt x="0" y="336"/>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 name="Freeform 7658"/>
                      <p:cNvSpPr>
                        <a:spLocks noChangeAspect="1"/>
                      </p:cNvSpPr>
                      <p:nvPr/>
                    </p:nvSpPr>
                    <p:spPr bwMode="auto">
                      <a:xfrm>
                        <a:off x="672" y="1824"/>
                        <a:ext cx="432" cy="336"/>
                      </a:xfrm>
                      <a:custGeom>
                        <a:avLst/>
                        <a:gdLst>
                          <a:gd name="T0" fmla="*/ 432 w 432"/>
                          <a:gd name="T1" fmla="*/ 0 h 336"/>
                          <a:gd name="T2" fmla="*/ 288 w 432"/>
                          <a:gd name="T3" fmla="*/ 144 h 336"/>
                          <a:gd name="T4" fmla="*/ 144 w 432"/>
                          <a:gd name="T5" fmla="*/ 240 h 336"/>
                          <a:gd name="T6" fmla="*/ 0 w 432"/>
                          <a:gd name="T7" fmla="*/ 336 h 336"/>
                          <a:gd name="T8" fmla="*/ 0 60000 65536"/>
                          <a:gd name="T9" fmla="*/ 0 60000 65536"/>
                          <a:gd name="T10" fmla="*/ 0 60000 65536"/>
                          <a:gd name="T11" fmla="*/ 0 60000 65536"/>
                          <a:gd name="T12" fmla="*/ 0 w 432"/>
                          <a:gd name="T13" fmla="*/ 0 h 336"/>
                          <a:gd name="T14" fmla="*/ 432 w 432"/>
                          <a:gd name="T15" fmla="*/ 336 h 336"/>
                        </a:gdLst>
                        <a:ahLst/>
                        <a:cxnLst>
                          <a:cxn ang="T8">
                            <a:pos x="T0" y="T1"/>
                          </a:cxn>
                          <a:cxn ang="T9">
                            <a:pos x="T2" y="T3"/>
                          </a:cxn>
                          <a:cxn ang="T10">
                            <a:pos x="T4" y="T5"/>
                          </a:cxn>
                          <a:cxn ang="T11">
                            <a:pos x="T6" y="T7"/>
                          </a:cxn>
                        </a:cxnLst>
                        <a:rect l="T12" t="T13" r="T14" b="T15"/>
                        <a:pathLst>
                          <a:path w="432" h="336">
                            <a:moveTo>
                              <a:pt x="432" y="0"/>
                            </a:moveTo>
                            <a:cubicBezTo>
                              <a:pt x="384" y="52"/>
                              <a:pt x="336" y="104"/>
                              <a:pt x="288" y="144"/>
                            </a:cubicBezTo>
                            <a:cubicBezTo>
                              <a:pt x="240" y="184"/>
                              <a:pt x="192" y="208"/>
                              <a:pt x="144" y="240"/>
                            </a:cubicBezTo>
                            <a:cubicBezTo>
                              <a:pt x="96" y="272"/>
                              <a:pt x="48" y="304"/>
                              <a:pt x="0" y="336"/>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28" name="Freeform 7659"/>
                    <p:cNvSpPr>
                      <a:spLocks noChangeAspect="1"/>
                    </p:cNvSpPr>
                    <p:nvPr/>
                  </p:nvSpPr>
                  <p:spPr bwMode="auto">
                    <a:xfrm>
                      <a:off x="974" y="1820"/>
                      <a:ext cx="132" cy="204"/>
                    </a:xfrm>
                    <a:custGeom>
                      <a:avLst/>
                      <a:gdLst>
                        <a:gd name="T0" fmla="*/ 0 w 132"/>
                        <a:gd name="T1" fmla="*/ 204 h 204"/>
                        <a:gd name="T2" fmla="*/ 30 w 132"/>
                        <a:gd name="T3" fmla="*/ 188 h 204"/>
                        <a:gd name="T4" fmla="*/ 42 w 132"/>
                        <a:gd name="T5" fmla="*/ 180 h 204"/>
                        <a:gd name="T6" fmla="*/ 110 w 132"/>
                        <a:gd name="T7" fmla="*/ 78 h 204"/>
                        <a:gd name="T8" fmla="*/ 126 w 132"/>
                        <a:gd name="T9" fmla="*/ 48 h 204"/>
                        <a:gd name="T10" fmla="*/ 132 w 132"/>
                        <a:gd name="T11" fmla="*/ 30 h 204"/>
                        <a:gd name="T12" fmla="*/ 114 w 132"/>
                        <a:gd name="T13" fmla="*/ 26 h 204"/>
                        <a:gd name="T14" fmla="*/ 96 w 132"/>
                        <a:gd name="T15" fmla="*/ 48 h 204"/>
                        <a:gd name="T16" fmla="*/ 80 w 132"/>
                        <a:gd name="T17" fmla="*/ 68 h 204"/>
                        <a:gd name="T18" fmla="*/ 36 w 132"/>
                        <a:gd name="T19" fmla="*/ 134 h 204"/>
                        <a:gd name="T20" fmla="*/ 0 w 132"/>
                        <a:gd name="T21" fmla="*/ 204 h 20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32"/>
                        <a:gd name="T34" fmla="*/ 0 h 204"/>
                        <a:gd name="T35" fmla="*/ 132 w 132"/>
                        <a:gd name="T36" fmla="*/ 204 h 20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32" h="204">
                          <a:moveTo>
                            <a:pt x="0" y="204"/>
                          </a:moveTo>
                          <a:cubicBezTo>
                            <a:pt x="10" y="201"/>
                            <a:pt x="20" y="193"/>
                            <a:pt x="30" y="188"/>
                          </a:cubicBezTo>
                          <a:cubicBezTo>
                            <a:pt x="34" y="186"/>
                            <a:pt x="42" y="180"/>
                            <a:pt x="42" y="180"/>
                          </a:cubicBezTo>
                          <a:cubicBezTo>
                            <a:pt x="65" y="146"/>
                            <a:pt x="88" y="112"/>
                            <a:pt x="110" y="78"/>
                          </a:cubicBezTo>
                          <a:cubicBezTo>
                            <a:pt x="116" y="69"/>
                            <a:pt x="120" y="58"/>
                            <a:pt x="126" y="48"/>
                          </a:cubicBezTo>
                          <a:cubicBezTo>
                            <a:pt x="130" y="43"/>
                            <a:pt x="132" y="30"/>
                            <a:pt x="132" y="30"/>
                          </a:cubicBezTo>
                          <a:cubicBezTo>
                            <a:pt x="129" y="0"/>
                            <a:pt x="128" y="17"/>
                            <a:pt x="114" y="26"/>
                          </a:cubicBezTo>
                          <a:cubicBezTo>
                            <a:pt x="111" y="35"/>
                            <a:pt x="104" y="43"/>
                            <a:pt x="96" y="48"/>
                          </a:cubicBezTo>
                          <a:cubicBezTo>
                            <a:pt x="94" y="55"/>
                            <a:pt x="86" y="64"/>
                            <a:pt x="80" y="68"/>
                          </a:cubicBezTo>
                          <a:cubicBezTo>
                            <a:pt x="65" y="90"/>
                            <a:pt x="51" y="112"/>
                            <a:pt x="36" y="134"/>
                          </a:cubicBezTo>
                          <a:cubicBezTo>
                            <a:pt x="22" y="155"/>
                            <a:pt x="22" y="189"/>
                            <a:pt x="0" y="204"/>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25" name="Cloud 24"/>
                  <p:cNvSpPr/>
                  <p:nvPr/>
                </p:nvSpPr>
                <p:spPr bwMode="auto">
                  <a:xfrm>
                    <a:off x="3803650" y="28668712"/>
                    <a:ext cx="1155008" cy="915172"/>
                  </a:xfrm>
                  <a:prstGeom prst="cloud">
                    <a:avLst/>
                  </a:prstGeom>
                  <a:solidFill>
                    <a:schemeClr val="accent2">
                      <a:lumMod val="60000"/>
                      <a:lumOff val="40000"/>
                      <a:alpha val="50000"/>
                    </a:schemeClr>
                  </a:solidFill>
                  <a:ln w="9525" cap="flat" cmpd="sng" algn="ctr">
                    <a:solidFill>
                      <a:schemeClr val="tx1"/>
                    </a:solidFill>
                    <a:prstDash val="solid"/>
                    <a:round/>
                    <a:headEnd type="none" w="med" len="med"/>
                    <a:tailEnd type="none" w="med" len="med"/>
                  </a:ln>
                  <a:effectLst/>
                </p:spPr>
                <p:txBody>
                  <a:bodyPr/>
                  <a:lstStyle/>
                  <a:p>
                    <a:pPr defTabSz="5224463">
                      <a:defRPr/>
                    </a:pPr>
                    <a:endParaRPr lang="en-US"/>
                  </a:p>
                </p:txBody>
              </p:sp>
              <p:sp>
                <p:nvSpPr>
                  <p:cNvPr id="26" name="Text Box 7676"/>
                  <p:cNvSpPr txBox="1">
                    <a:spLocks noChangeArrowheads="1"/>
                  </p:cNvSpPr>
                  <p:nvPr/>
                </p:nvSpPr>
                <p:spPr bwMode="auto">
                  <a:xfrm>
                    <a:off x="1575780" y="27870423"/>
                    <a:ext cx="2585689" cy="2875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5224463" eaLnBrk="0" hangingPunct="0">
                      <a:defRPr sz="2800">
                        <a:solidFill>
                          <a:srgbClr val="000000"/>
                        </a:solidFill>
                        <a:latin typeface="Times New Roman" pitchFamily="18" charset="0"/>
                        <a:cs typeface="Times New Roman" pitchFamily="18" charset="0"/>
                      </a:defRPr>
                    </a:lvl1pPr>
                    <a:lvl2pPr marL="742950" indent="-285750" defTabSz="5224463" eaLnBrk="0" hangingPunct="0">
                      <a:defRPr sz="2800">
                        <a:solidFill>
                          <a:srgbClr val="000000"/>
                        </a:solidFill>
                        <a:latin typeface="Times New Roman" pitchFamily="18" charset="0"/>
                        <a:cs typeface="Times New Roman" pitchFamily="18" charset="0"/>
                      </a:defRPr>
                    </a:lvl2pPr>
                    <a:lvl3pPr marL="1143000" indent="-228600" defTabSz="5224463" eaLnBrk="0" hangingPunct="0">
                      <a:defRPr sz="2800">
                        <a:solidFill>
                          <a:srgbClr val="000000"/>
                        </a:solidFill>
                        <a:latin typeface="Times New Roman" pitchFamily="18" charset="0"/>
                        <a:cs typeface="Times New Roman" pitchFamily="18" charset="0"/>
                      </a:defRPr>
                    </a:lvl3pPr>
                    <a:lvl4pPr marL="1600200" indent="-228600" defTabSz="5224463" eaLnBrk="0" hangingPunct="0">
                      <a:defRPr sz="2800">
                        <a:solidFill>
                          <a:srgbClr val="000000"/>
                        </a:solidFill>
                        <a:latin typeface="Times New Roman" pitchFamily="18" charset="0"/>
                        <a:cs typeface="Times New Roman" pitchFamily="18" charset="0"/>
                      </a:defRPr>
                    </a:lvl4pPr>
                    <a:lvl5pPr marL="2057400" indent="-228600" defTabSz="5224463" eaLnBrk="0" hangingPunct="0">
                      <a:defRPr sz="2800">
                        <a:solidFill>
                          <a:srgbClr val="000000"/>
                        </a:solidFill>
                        <a:latin typeface="Times New Roman" pitchFamily="18" charset="0"/>
                        <a:cs typeface="Times New Roman" pitchFamily="18" charset="0"/>
                      </a:defRPr>
                    </a:lvl5pPr>
                    <a:lvl6pPr marL="2514600" indent="-228600" defTabSz="5224463" eaLnBrk="0" fontAlgn="base" hangingPunct="0">
                      <a:spcBef>
                        <a:spcPct val="0"/>
                      </a:spcBef>
                      <a:spcAft>
                        <a:spcPct val="0"/>
                      </a:spcAft>
                      <a:defRPr sz="2800">
                        <a:solidFill>
                          <a:srgbClr val="000000"/>
                        </a:solidFill>
                        <a:latin typeface="Times New Roman" pitchFamily="18" charset="0"/>
                        <a:cs typeface="Times New Roman" pitchFamily="18" charset="0"/>
                      </a:defRPr>
                    </a:lvl6pPr>
                    <a:lvl7pPr marL="2971800" indent="-228600" defTabSz="5224463" eaLnBrk="0" fontAlgn="base" hangingPunct="0">
                      <a:spcBef>
                        <a:spcPct val="0"/>
                      </a:spcBef>
                      <a:spcAft>
                        <a:spcPct val="0"/>
                      </a:spcAft>
                      <a:defRPr sz="2800">
                        <a:solidFill>
                          <a:srgbClr val="000000"/>
                        </a:solidFill>
                        <a:latin typeface="Times New Roman" pitchFamily="18" charset="0"/>
                        <a:cs typeface="Times New Roman" pitchFamily="18" charset="0"/>
                      </a:defRPr>
                    </a:lvl7pPr>
                    <a:lvl8pPr marL="3429000" indent="-228600" defTabSz="5224463" eaLnBrk="0" fontAlgn="base" hangingPunct="0">
                      <a:spcBef>
                        <a:spcPct val="0"/>
                      </a:spcBef>
                      <a:spcAft>
                        <a:spcPct val="0"/>
                      </a:spcAft>
                      <a:defRPr sz="2800">
                        <a:solidFill>
                          <a:srgbClr val="000000"/>
                        </a:solidFill>
                        <a:latin typeface="Times New Roman" pitchFamily="18" charset="0"/>
                        <a:cs typeface="Times New Roman" pitchFamily="18" charset="0"/>
                      </a:defRPr>
                    </a:lvl8pPr>
                    <a:lvl9pPr marL="3886200" indent="-228600" defTabSz="5224463" eaLnBrk="0" fontAlgn="base" hangingPunct="0">
                      <a:spcBef>
                        <a:spcPct val="0"/>
                      </a:spcBef>
                      <a:spcAft>
                        <a:spcPct val="0"/>
                      </a:spcAft>
                      <a:defRPr sz="2800">
                        <a:solidFill>
                          <a:srgbClr val="000000"/>
                        </a:solidFill>
                        <a:latin typeface="Times New Roman" pitchFamily="18" charset="0"/>
                        <a:cs typeface="Times New Roman" pitchFamily="18" charset="0"/>
                      </a:defRPr>
                    </a:lvl9pPr>
                  </a:lstStyle>
                  <a:p>
                    <a:pPr eaLnBrk="1" hangingPunct="1"/>
                    <a:r>
                      <a:rPr lang="en-US" sz="1400" dirty="0">
                        <a:latin typeface="Arial" charset="0"/>
                        <a:cs typeface="Arial" charset="0"/>
                      </a:rPr>
                      <a:t>Stumps </a:t>
                    </a:r>
                    <a:endParaRPr lang="en-US" sz="1400" dirty="0" smtClean="0">
                      <a:latin typeface="Arial" charset="0"/>
                      <a:cs typeface="Arial" charset="0"/>
                    </a:endParaRPr>
                  </a:p>
                  <a:p>
                    <a:pPr eaLnBrk="1" hangingPunct="1"/>
                    <a:r>
                      <a:rPr lang="en-US" sz="1400" dirty="0" smtClean="0">
                        <a:latin typeface="Arial" charset="0"/>
                        <a:cs typeface="Arial" charset="0"/>
                      </a:rPr>
                      <a:t>of </a:t>
                    </a:r>
                    <a:r>
                      <a:rPr lang="en-US" sz="1400" dirty="0">
                        <a:latin typeface="Arial" charset="0"/>
                        <a:cs typeface="Arial" charset="0"/>
                      </a:rPr>
                      <a:t>cut </a:t>
                    </a:r>
                    <a:endParaRPr lang="en-US" sz="1400" dirty="0" smtClean="0">
                      <a:latin typeface="Arial" charset="0"/>
                      <a:cs typeface="Arial" charset="0"/>
                    </a:endParaRPr>
                  </a:p>
                  <a:p>
                    <a:pPr eaLnBrk="1" hangingPunct="1"/>
                    <a:r>
                      <a:rPr lang="en-US" sz="1400" dirty="0" smtClean="0">
                        <a:latin typeface="Arial" charset="0"/>
                        <a:cs typeface="Arial" charset="0"/>
                      </a:rPr>
                      <a:t>nerve </a:t>
                    </a:r>
                  </a:p>
                  <a:p>
                    <a:pPr eaLnBrk="1" hangingPunct="1"/>
                    <a:r>
                      <a:rPr lang="en-US" sz="1400" dirty="0" smtClean="0">
                        <a:latin typeface="Arial" charset="0"/>
                        <a:cs typeface="Arial" charset="0"/>
                      </a:rPr>
                      <a:t>secured </a:t>
                    </a:r>
                  </a:p>
                  <a:p>
                    <a:pPr eaLnBrk="1" hangingPunct="1"/>
                    <a:r>
                      <a:rPr lang="en-US" sz="1400" dirty="0" smtClean="0">
                        <a:latin typeface="Arial" charset="0"/>
                        <a:cs typeface="Arial" charset="0"/>
                      </a:rPr>
                      <a:t>with </a:t>
                    </a:r>
                  </a:p>
                  <a:p>
                    <a:pPr eaLnBrk="1" hangingPunct="1"/>
                    <a:r>
                      <a:rPr lang="en-US" sz="1400" dirty="0" smtClean="0">
                        <a:latin typeface="Arial" charset="0"/>
                        <a:cs typeface="Arial" charset="0"/>
                      </a:rPr>
                      <a:t>fibrin </a:t>
                    </a:r>
                  </a:p>
                  <a:p>
                    <a:pPr eaLnBrk="1" hangingPunct="1"/>
                    <a:r>
                      <a:rPr lang="en-US" sz="1400" dirty="0" smtClean="0">
                        <a:latin typeface="Arial" charset="0"/>
                        <a:cs typeface="Arial" charset="0"/>
                      </a:rPr>
                      <a:t>glue</a:t>
                    </a:r>
                    <a:endParaRPr lang="en-US" sz="1400" dirty="0">
                      <a:latin typeface="Arial" charset="0"/>
                      <a:cs typeface="Arial" charset="0"/>
                    </a:endParaRPr>
                  </a:p>
                </p:txBody>
              </p:sp>
            </p:grpSp>
            <p:sp>
              <p:nvSpPr>
                <p:cNvPr id="21" name="Line 8837"/>
                <p:cNvSpPr>
                  <a:spLocks noChangeShapeType="1"/>
                </p:cNvSpPr>
                <p:nvPr/>
              </p:nvSpPr>
              <p:spPr bwMode="auto">
                <a:xfrm>
                  <a:off x="18362724" y="14352953"/>
                  <a:ext cx="1051021" cy="428829"/>
                </a:xfrm>
                <a:prstGeom prst="line">
                  <a:avLst/>
                </a:prstGeom>
                <a:noFill/>
                <a:ln w="38100">
                  <a:solidFill>
                    <a:schemeClr val="tx1"/>
                  </a:solidFill>
                  <a:round/>
                  <a:headEnd/>
                  <a:tailEnd type="triangle" w="lg" len="med"/>
                </a:ln>
                <a:extLst>
                  <a:ext uri="{909E8E84-426E-40DD-AFC4-6F175D3DCCD1}">
                    <a14:hiddenFill xmlns:a14="http://schemas.microsoft.com/office/drawing/2010/main">
                      <a:noFill/>
                    </a14:hiddenFill>
                  </a:ext>
                </a:extLst>
              </p:spPr>
              <p:txBody>
                <a:bodyPr/>
                <a:lstStyle/>
                <a:p>
                  <a:endParaRPr lang="en-US"/>
                </a:p>
              </p:txBody>
            </p:sp>
          </p:grpSp>
          <p:sp>
            <p:nvSpPr>
              <p:cNvPr id="18" name="Rectangle 250"/>
              <p:cNvSpPr>
                <a:spLocks noChangeArrowheads="1"/>
              </p:cNvSpPr>
              <p:nvPr/>
            </p:nvSpPr>
            <p:spPr bwMode="auto">
              <a:xfrm>
                <a:off x="19201677" y="12395548"/>
                <a:ext cx="785293" cy="425740"/>
              </a:xfrm>
              <a:prstGeom prst="rect">
                <a:avLst/>
              </a:prstGeom>
              <a:solidFill>
                <a:schemeClr val="bg1"/>
              </a:solidFill>
              <a:ln>
                <a:noFill/>
              </a:ln>
              <a:extLst>
                <a:ext uri="{91240B29-F687-4F45-9708-019B960494DF}">
                  <a14:hiddenLine xmlns:a14="http://schemas.microsoft.com/office/drawing/2010/main" w="152400" cmpd="tri" algn="ctr">
                    <a:solidFill>
                      <a:srgbClr val="000000"/>
                    </a:solidFill>
                    <a:round/>
                    <a:headEnd/>
                    <a:tailEnd/>
                  </a14:hiddenLine>
                </a:ext>
              </a:extLst>
            </p:spPr>
            <p:txBody>
              <a:bodyPr>
                <a:spAutoFit/>
              </a:bodyPr>
              <a:lstStyle/>
              <a:p>
                <a:pPr eaLnBrk="0" hangingPunct="0">
                  <a:spcBef>
                    <a:spcPct val="50000"/>
                  </a:spcBef>
                </a:pPr>
                <a:endParaRPr lang="en-US"/>
              </a:p>
            </p:txBody>
          </p:sp>
        </p:grpSp>
        <p:sp>
          <p:nvSpPr>
            <p:cNvPr id="9" name="TextBox 282"/>
            <p:cNvSpPr txBox="1">
              <a:spLocks noChangeArrowheads="1"/>
            </p:cNvSpPr>
            <p:nvPr/>
          </p:nvSpPr>
          <p:spPr bwMode="auto">
            <a:xfrm>
              <a:off x="2349487" y="1541638"/>
              <a:ext cx="176055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rgbClr val="000000"/>
                  </a:solidFill>
                  <a:latin typeface="Times New Roman" pitchFamily="18" charset="0"/>
                  <a:cs typeface="Times New Roman" pitchFamily="18" charset="0"/>
                </a:defRPr>
              </a:lvl1pPr>
              <a:lvl2pPr marL="742950" indent="-285750" eaLnBrk="0" hangingPunct="0">
                <a:defRPr sz="2800">
                  <a:solidFill>
                    <a:srgbClr val="000000"/>
                  </a:solidFill>
                  <a:latin typeface="Times New Roman" pitchFamily="18" charset="0"/>
                  <a:cs typeface="Times New Roman" pitchFamily="18" charset="0"/>
                </a:defRPr>
              </a:lvl2pPr>
              <a:lvl3pPr marL="1143000" indent="-228600" eaLnBrk="0" hangingPunct="0">
                <a:defRPr sz="2800">
                  <a:solidFill>
                    <a:srgbClr val="000000"/>
                  </a:solidFill>
                  <a:latin typeface="Times New Roman" pitchFamily="18" charset="0"/>
                  <a:cs typeface="Times New Roman" pitchFamily="18" charset="0"/>
                </a:defRPr>
              </a:lvl3pPr>
              <a:lvl4pPr marL="1600200" indent="-228600" eaLnBrk="0" hangingPunct="0">
                <a:defRPr sz="2800">
                  <a:solidFill>
                    <a:srgbClr val="000000"/>
                  </a:solidFill>
                  <a:latin typeface="Times New Roman" pitchFamily="18" charset="0"/>
                  <a:cs typeface="Times New Roman" pitchFamily="18" charset="0"/>
                </a:defRPr>
              </a:lvl4pPr>
              <a:lvl5pPr marL="2057400" indent="-228600" eaLnBrk="0" hangingPunct="0">
                <a:defRPr sz="2800">
                  <a:solidFill>
                    <a:srgbClr val="000000"/>
                  </a:solidFill>
                  <a:latin typeface="Times New Roman" pitchFamily="18" charset="0"/>
                  <a:cs typeface="Times New Roman" pitchFamily="18" charset="0"/>
                </a:defRPr>
              </a:lvl5pPr>
              <a:lvl6pPr marL="2514600" indent="-228600" eaLnBrk="0" fontAlgn="base" hangingPunct="0">
                <a:spcBef>
                  <a:spcPct val="0"/>
                </a:spcBef>
                <a:spcAft>
                  <a:spcPct val="0"/>
                </a:spcAft>
                <a:defRPr sz="2800">
                  <a:solidFill>
                    <a:srgbClr val="000000"/>
                  </a:solidFill>
                  <a:latin typeface="Times New Roman" pitchFamily="18" charset="0"/>
                  <a:cs typeface="Times New Roman" pitchFamily="18" charset="0"/>
                </a:defRPr>
              </a:lvl6pPr>
              <a:lvl7pPr marL="2971800" indent="-228600" eaLnBrk="0" fontAlgn="base" hangingPunct="0">
                <a:spcBef>
                  <a:spcPct val="0"/>
                </a:spcBef>
                <a:spcAft>
                  <a:spcPct val="0"/>
                </a:spcAft>
                <a:defRPr sz="2800">
                  <a:solidFill>
                    <a:srgbClr val="000000"/>
                  </a:solidFill>
                  <a:latin typeface="Times New Roman" pitchFamily="18" charset="0"/>
                  <a:cs typeface="Times New Roman" pitchFamily="18" charset="0"/>
                </a:defRPr>
              </a:lvl7pPr>
              <a:lvl8pPr marL="3429000" indent="-228600" eaLnBrk="0" fontAlgn="base" hangingPunct="0">
                <a:spcBef>
                  <a:spcPct val="0"/>
                </a:spcBef>
                <a:spcAft>
                  <a:spcPct val="0"/>
                </a:spcAft>
                <a:defRPr sz="2800">
                  <a:solidFill>
                    <a:srgbClr val="000000"/>
                  </a:solidFill>
                  <a:latin typeface="Times New Roman" pitchFamily="18" charset="0"/>
                  <a:cs typeface="Times New Roman" pitchFamily="18" charset="0"/>
                </a:defRPr>
              </a:lvl8pPr>
              <a:lvl9pPr marL="3886200" indent="-228600" eaLnBrk="0" fontAlgn="base" hangingPunct="0">
                <a:spcBef>
                  <a:spcPct val="0"/>
                </a:spcBef>
                <a:spcAft>
                  <a:spcPct val="0"/>
                </a:spcAft>
                <a:defRPr sz="2800">
                  <a:solidFill>
                    <a:srgbClr val="000000"/>
                  </a:solidFill>
                  <a:latin typeface="Times New Roman" pitchFamily="18" charset="0"/>
                  <a:cs typeface="Times New Roman" pitchFamily="18" charset="0"/>
                </a:defRPr>
              </a:lvl9pPr>
            </a:lstStyle>
            <a:p>
              <a:pPr eaLnBrk="1" hangingPunct="1"/>
              <a:r>
                <a:rPr lang="en-US" sz="1800" dirty="0" smtClean="0">
                  <a:latin typeface="Arial" charset="0"/>
                  <a:cs typeface="Arial" charset="0"/>
                </a:rPr>
                <a:t>LEDs </a:t>
              </a:r>
              <a:endParaRPr lang="en-US" sz="1800" dirty="0">
                <a:latin typeface="Arial" charset="0"/>
                <a:cs typeface="Arial" charset="0"/>
              </a:endParaRPr>
            </a:p>
          </p:txBody>
        </p:sp>
        <p:sp>
          <p:nvSpPr>
            <p:cNvPr id="10" name="Freeform 9"/>
            <p:cNvSpPr/>
            <p:nvPr/>
          </p:nvSpPr>
          <p:spPr bwMode="auto">
            <a:xfrm rot="561777">
              <a:off x="3222364" y="5152180"/>
              <a:ext cx="352135" cy="1222582"/>
            </a:xfrm>
            <a:custGeom>
              <a:avLst/>
              <a:gdLst>
                <a:gd name="connsiteX0" fmla="*/ 174171 w 595086"/>
                <a:gd name="connsiteY0" fmla="*/ 87085 h 2075543"/>
                <a:gd name="connsiteX1" fmla="*/ 261257 w 595086"/>
                <a:gd name="connsiteY1" fmla="*/ 101600 h 2075543"/>
                <a:gd name="connsiteX2" fmla="*/ 406400 w 595086"/>
                <a:gd name="connsiteY2" fmla="*/ 130628 h 2075543"/>
                <a:gd name="connsiteX3" fmla="*/ 406400 w 595086"/>
                <a:gd name="connsiteY3" fmla="*/ 449943 h 2075543"/>
                <a:gd name="connsiteX4" fmla="*/ 449943 w 595086"/>
                <a:gd name="connsiteY4" fmla="*/ 464457 h 2075543"/>
                <a:gd name="connsiteX5" fmla="*/ 464457 w 595086"/>
                <a:gd name="connsiteY5" fmla="*/ 508000 h 2075543"/>
                <a:gd name="connsiteX6" fmla="*/ 522514 w 595086"/>
                <a:gd name="connsiteY6" fmla="*/ 595085 h 2075543"/>
                <a:gd name="connsiteX7" fmla="*/ 551543 w 595086"/>
                <a:gd name="connsiteY7" fmla="*/ 827314 h 2075543"/>
                <a:gd name="connsiteX8" fmla="*/ 566057 w 595086"/>
                <a:gd name="connsiteY8" fmla="*/ 870857 h 2075543"/>
                <a:gd name="connsiteX9" fmla="*/ 580571 w 595086"/>
                <a:gd name="connsiteY9" fmla="*/ 943428 h 2075543"/>
                <a:gd name="connsiteX10" fmla="*/ 595086 w 595086"/>
                <a:gd name="connsiteY10" fmla="*/ 1001485 h 2075543"/>
                <a:gd name="connsiteX11" fmla="*/ 580571 w 595086"/>
                <a:gd name="connsiteY11" fmla="*/ 1567543 h 2075543"/>
                <a:gd name="connsiteX12" fmla="*/ 551543 w 595086"/>
                <a:gd name="connsiteY12" fmla="*/ 1654628 h 2075543"/>
                <a:gd name="connsiteX13" fmla="*/ 537028 w 595086"/>
                <a:gd name="connsiteY13" fmla="*/ 1698171 h 2075543"/>
                <a:gd name="connsiteX14" fmla="*/ 508000 w 595086"/>
                <a:gd name="connsiteY14" fmla="*/ 1741714 h 2075543"/>
                <a:gd name="connsiteX15" fmla="*/ 478971 w 595086"/>
                <a:gd name="connsiteY15" fmla="*/ 1828800 h 2075543"/>
                <a:gd name="connsiteX16" fmla="*/ 464457 w 595086"/>
                <a:gd name="connsiteY16" fmla="*/ 1872343 h 2075543"/>
                <a:gd name="connsiteX17" fmla="*/ 449943 w 595086"/>
                <a:gd name="connsiteY17" fmla="*/ 2061028 h 2075543"/>
                <a:gd name="connsiteX18" fmla="*/ 406400 w 595086"/>
                <a:gd name="connsiteY18" fmla="*/ 2075543 h 2075543"/>
                <a:gd name="connsiteX19" fmla="*/ 261257 w 595086"/>
                <a:gd name="connsiteY19" fmla="*/ 2061028 h 2075543"/>
                <a:gd name="connsiteX20" fmla="*/ 217714 w 595086"/>
                <a:gd name="connsiteY20" fmla="*/ 1669143 h 2075543"/>
                <a:gd name="connsiteX21" fmla="*/ 174171 w 595086"/>
                <a:gd name="connsiteY21" fmla="*/ 1640114 h 2075543"/>
                <a:gd name="connsiteX22" fmla="*/ 116114 w 595086"/>
                <a:gd name="connsiteY22" fmla="*/ 1553028 h 2075543"/>
                <a:gd name="connsiteX23" fmla="*/ 87086 w 595086"/>
                <a:gd name="connsiteY23" fmla="*/ 1509485 h 2075543"/>
                <a:gd name="connsiteX24" fmla="*/ 43543 w 595086"/>
                <a:gd name="connsiteY24" fmla="*/ 1378857 h 2075543"/>
                <a:gd name="connsiteX25" fmla="*/ 14514 w 595086"/>
                <a:gd name="connsiteY25" fmla="*/ 1291771 h 2075543"/>
                <a:gd name="connsiteX26" fmla="*/ 0 w 595086"/>
                <a:gd name="connsiteY26" fmla="*/ 1248228 h 2075543"/>
                <a:gd name="connsiteX27" fmla="*/ 14514 w 595086"/>
                <a:gd name="connsiteY27" fmla="*/ 856343 h 2075543"/>
                <a:gd name="connsiteX28" fmla="*/ 29028 w 595086"/>
                <a:gd name="connsiteY28" fmla="*/ 812800 h 2075543"/>
                <a:gd name="connsiteX29" fmla="*/ 72571 w 595086"/>
                <a:gd name="connsiteY29" fmla="*/ 653143 h 2075543"/>
                <a:gd name="connsiteX30" fmla="*/ 130628 w 595086"/>
                <a:gd name="connsiteY30" fmla="*/ 566057 h 2075543"/>
                <a:gd name="connsiteX31" fmla="*/ 174171 w 595086"/>
                <a:gd name="connsiteY31" fmla="*/ 478971 h 2075543"/>
                <a:gd name="connsiteX32" fmla="*/ 159657 w 595086"/>
                <a:gd name="connsiteY32" fmla="*/ 0 h 2075543"/>
                <a:gd name="connsiteX0" fmla="*/ 174171 w 595086"/>
                <a:gd name="connsiteY0" fmla="*/ 127907 h 2116365"/>
                <a:gd name="connsiteX1" fmla="*/ 261257 w 595086"/>
                <a:gd name="connsiteY1" fmla="*/ 142422 h 2116365"/>
                <a:gd name="connsiteX2" fmla="*/ 425450 w 595086"/>
                <a:gd name="connsiteY2" fmla="*/ 0 h 2116365"/>
                <a:gd name="connsiteX3" fmla="*/ 406400 w 595086"/>
                <a:gd name="connsiteY3" fmla="*/ 490765 h 2116365"/>
                <a:gd name="connsiteX4" fmla="*/ 449943 w 595086"/>
                <a:gd name="connsiteY4" fmla="*/ 505279 h 2116365"/>
                <a:gd name="connsiteX5" fmla="*/ 464457 w 595086"/>
                <a:gd name="connsiteY5" fmla="*/ 548822 h 2116365"/>
                <a:gd name="connsiteX6" fmla="*/ 522514 w 595086"/>
                <a:gd name="connsiteY6" fmla="*/ 635907 h 2116365"/>
                <a:gd name="connsiteX7" fmla="*/ 551543 w 595086"/>
                <a:gd name="connsiteY7" fmla="*/ 868136 h 2116365"/>
                <a:gd name="connsiteX8" fmla="*/ 566057 w 595086"/>
                <a:gd name="connsiteY8" fmla="*/ 911679 h 2116365"/>
                <a:gd name="connsiteX9" fmla="*/ 580571 w 595086"/>
                <a:gd name="connsiteY9" fmla="*/ 984250 h 2116365"/>
                <a:gd name="connsiteX10" fmla="*/ 595086 w 595086"/>
                <a:gd name="connsiteY10" fmla="*/ 1042307 h 2116365"/>
                <a:gd name="connsiteX11" fmla="*/ 580571 w 595086"/>
                <a:gd name="connsiteY11" fmla="*/ 1608365 h 2116365"/>
                <a:gd name="connsiteX12" fmla="*/ 551543 w 595086"/>
                <a:gd name="connsiteY12" fmla="*/ 1695450 h 2116365"/>
                <a:gd name="connsiteX13" fmla="*/ 537028 w 595086"/>
                <a:gd name="connsiteY13" fmla="*/ 1738993 h 2116365"/>
                <a:gd name="connsiteX14" fmla="*/ 508000 w 595086"/>
                <a:gd name="connsiteY14" fmla="*/ 1782536 h 2116365"/>
                <a:gd name="connsiteX15" fmla="*/ 478971 w 595086"/>
                <a:gd name="connsiteY15" fmla="*/ 1869622 h 2116365"/>
                <a:gd name="connsiteX16" fmla="*/ 464457 w 595086"/>
                <a:gd name="connsiteY16" fmla="*/ 1913165 h 2116365"/>
                <a:gd name="connsiteX17" fmla="*/ 449943 w 595086"/>
                <a:gd name="connsiteY17" fmla="*/ 2101850 h 2116365"/>
                <a:gd name="connsiteX18" fmla="*/ 406400 w 595086"/>
                <a:gd name="connsiteY18" fmla="*/ 2116365 h 2116365"/>
                <a:gd name="connsiteX19" fmla="*/ 261257 w 595086"/>
                <a:gd name="connsiteY19" fmla="*/ 2101850 h 2116365"/>
                <a:gd name="connsiteX20" fmla="*/ 217714 w 595086"/>
                <a:gd name="connsiteY20" fmla="*/ 1709965 h 2116365"/>
                <a:gd name="connsiteX21" fmla="*/ 174171 w 595086"/>
                <a:gd name="connsiteY21" fmla="*/ 1680936 h 2116365"/>
                <a:gd name="connsiteX22" fmla="*/ 116114 w 595086"/>
                <a:gd name="connsiteY22" fmla="*/ 1593850 h 2116365"/>
                <a:gd name="connsiteX23" fmla="*/ 87086 w 595086"/>
                <a:gd name="connsiteY23" fmla="*/ 1550307 h 2116365"/>
                <a:gd name="connsiteX24" fmla="*/ 43543 w 595086"/>
                <a:gd name="connsiteY24" fmla="*/ 1419679 h 2116365"/>
                <a:gd name="connsiteX25" fmla="*/ 14514 w 595086"/>
                <a:gd name="connsiteY25" fmla="*/ 1332593 h 2116365"/>
                <a:gd name="connsiteX26" fmla="*/ 0 w 595086"/>
                <a:gd name="connsiteY26" fmla="*/ 1289050 h 2116365"/>
                <a:gd name="connsiteX27" fmla="*/ 14514 w 595086"/>
                <a:gd name="connsiteY27" fmla="*/ 897165 h 2116365"/>
                <a:gd name="connsiteX28" fmla="*/ 29028 w 595086"/>
                <a:gd name="connsiteY28" fmla="*/ 853622 h 2116365"/>
                <a:gd name="connsiteX29" fmla="*/ 72571 w 595086"/>
                <a:gd name="connsiteY29" fmla="*/ 693965 h 2116365"/>
                <a:gd name="connsiteX30" fmla="*/ 130628 w 595086"/>
                <a:gd name="connsiteY30" fmla="*/ 606879 h 2116365"/>
                <a:gd name="connsiteX31" fmla="*/ 174171 w 595086"/>
                <a:gd name="connsiteY31" fmla="*/ 519793 h 2116365"/>
                <a:gd name="connsiteX32" fmla="*/ 159657 w 595086"/>
                <a:gd name="connsiteY32" fmla="*/ 40822 h 2116365"/>
                <a:gd name="connsiteX0" fmla="*/ 174171 w 595086"/>
                <a:gd name="connsiteY0" fmla="*/ 173640 h 2162098"/>
                <a:gd name="connsiteX1" fmla="*/ 280307 w 595086"/>
                <a:gd name="connsiteY1" fmla="*/ 35755 h 2162098"/>
                <a:gd name="connsiteX2" fmla="*/ 425450 w 595086"/>
                <a:gd name="connsiteY2" fmla="*/ 45733 h 2162098"/>
                <a:gd name="connsiteX3" fmla="*/ 406400 w 595086"/>
                <a:gd name="connsiteY3" fmla="*/ 536498 h 2162098"/>
                <a:gd name="connsiteX4" fmla="*/ 449943 w 595086"/>
                <a:gd name="connsiteY4" fmla="*/ 551012 h 2162098"/>
                <a:gd name="connsiteX5" fmla="*/ 464457 w 595086"/>
                <a:gd name="connsiteY5" fmla="*/ 594555 h 2162098"/>
                <a:gd name="connsiteX6" fmla="*/ 522514 w 595086"/>
                <a:gd name="connsiteY6" fmla="*/ 681640 h 2162098"/>
                <a:gd name="connsiteX7" fmla="*/ 551543 w 595086"/>
                <a:gd name="connsiteY7" fmla="*/ 913869 h 2162098"/>
                <a:gd name="connsiteX8" fmla="*/ 566057 w 595086"/>
                <a:gd name="connsiteY8" fmla="*/ 957412 h 2162098"/>
                <a:gd name="connsiteX9" fmla="*/ 580571 w 595086"/>
                <a:gd name="connsiteY9" fmla="*/ 1029983 h 2162098"/>
                <a:gd name="connsiteX10" fmla="*/ 595086 w 595086"/>
                <a:gd name="connsiteY10" fmla="*/ 1088040 h 2162098"/>
                <a:gd name="connsiteX11" fmla="*/ 580571 w 595086"/>
                <a:gd name="connsiteY11" fmla="*/ 1654098 h 2162098"/>
                <a:gd name="connsiteX12" fmla="*/ 551543 w 595086"/>
                <a:gd name="connsiteY12" fmla="*/ 1741183 h 2162098"/>
                <a:gd name="connsiteX13" fmla="*/ 537028 w 595086"/>
                <a:gd name="connsiteY13" fmla="*/ 1784726 h 2162098"/>
                <a:gd name="connsiteX14" fmla="*/ 508000 w 595086"/>
                <a:gd name="connsiteY14" fmla="*/ 1828269 h 2162098"/>
                <a:gd name="connsiteX15" fmla="*/ 478971 w 595086"/>
                <a:gd name="connsiteY15" fmla="*/ 1915355 h 2162098"/>
                <a:gd name="connsiteX16" fmla="*/ 464457 w 595086"/>
                <a:gd name="connsiteY16" fmla="*/ 1958898 h 2162098"/>
                <a:gd name="connsiteX17" fmla="*/ 449943 w 595086"/>
                <a:gd name="connsiteY17" fmla="*/ 2147583 h 2162098"/>
                <a:gd name="connsiteX18" fmla="*/ 406400 w 595086"/>
                <a:gd name="connsiteY18" fmla="*/ 2162098 h 2162098"/>
                <a:gd name="connsiteX19" fmla="*/ 261257 w 595086"/>
                <a:gd name="connsiteY19" fmla="*/ 2147583 h 2162098"/>
                <a:gd name="connsiteX20" fmla="*/ 217714 w 595086"/>
                <a:gd name="connsiteY20" fmla="*/ 1755698 h 2162098"/>
                <a:gd name="connsiteX21" fmla="*/ 174171 w 595086"/>
                <a:gd name="connsiteY21" fmla="*/ 1726669 h 2162098"/>
                <a:gd name="connsiteX22" fmla="*/ 116114 w 595086"/>
                <a:gd name="connsiteY22" fmla="*/ 1639583 h 2162098"/>
                <a:gd name="connsiteX23" fmla="*/ 87086 w 595086"/>
                <a:gd name="connsiteY23" fmla="*/ 1596040 h 2162098"/>
                <a:gd name="connsiteX24" fmla="*/ 43543 w 595086"/>
                <a:gd name="connsiteY24" fmla="*/ 1465412 h 2162098"/>
                <a:gd name="connsiteX25" fmla="*/ 14514 w 595086"/>
                <a:gd name="connsiteY25" fmla="*/ 1378326 h 2162098"/>
                <a:gd name="connsiteX26" fmla="*/ 0 w 595086"/>
                <a:gd name="connsiteY26" fmla="*/ 1334783 h 2162098"/>
                <a:gd name="connsiteX27" fmla="*/ 14514 w 595086"/>
                <a:gd name="connsiteY27" fmla="*/ 942898 h 2162098"/>
                <a:gd name="connsiteX28" fmla="*/ 29028 w 595086"/>
                <a:gd name="connsiteY28" fmla="*/ 899355 h 2162098"/>
                <a:gd name="connsiteX29" fmla="*/ 72571 w 595086"/>
                <a:gd name="connsiteY29" fmla="*/ 739698 h 2162098"/>
                <a:gd name="connsiteX30" fmla="*/ 130628 w 595086"/>
                <a:gd name="connsiteY30" fmla="*/ 652612 h 2162098"/>
                <a:gd name="connsiteX31" fmla="*/ 174171 w 595086"/>
                <a:gd name="connsiteY31" fmla="*/ 565526 h 2162098"/>
                <a:gd name="connsiteX32" fmla="*/ 159657 w 595086"/>
                <a:gd name="connsiteY32" fmla="*/ 86555 h 2162098"/>
                <a:gd name="connsiteX0" fmla="*/ 174171 w 595086"/>
                <a:gd name="connsiteY0" fmla="*/ 150561 h 2139019"/>
                <a:gd name="connsiteX1" fmla="*/ 318407 w 595086"/>
                <a:gd name="connsiteY1" fmla="*/ 88876 h 2139019"/>
                <a:gd name="connsiteX2" fmla="*/ 425450 w 595086"/>
                <a:gd name="connsiteY2" fmla="*/ 22654 h 2139019"/>
                <a:gd name="connsiteX3" fmla="*/ 406400 w 595086"/>
                <a:gd name="connsiteY3" fmla="*/ 513419 h 2139019"/>
                <a:gd name="connsiteX4" fmla="*/ 449943 w 595086"/>
                <a:gd name="connsiteY4" fmla="*/ 527933 h 2139019"/>
                <a:gd name="connsiteX5" fmla="*/ 464457 w 595086"/>
                <a:gd name="connsiteY5" fmla="*/ 571476 h 2139019"/>
                <a:gd name="connsiteX6" fmla="*/ 522514 w 595086"/>
                <a:gd name="connsiteY6" fmla="*/ 658561 h 2139019"/>
                <a:gd name="connsiteX7" fmla="*/ 551543 w 595086"/>
                <a:gd name="connsiteY7" fmla="*/ 890790 h 2139019"/>
                <a:gd name="connsiteX8" fmla="*/ 566057 w 595086"/>
                <a:gd name="connsiteY8" fmla="*/ 934333 h 2139019"/>
                <a:gd name="connsiteX9" fmla="*/ 580571 w 595086"/>
                <a:gd name="connsiteY9" fmla="*/ 1006904 h 2139019"/>
                <a:gd name="connsiteX10" fmla="*/ 595086 w 595086"/>
                <a:gd name="connsiteY10" fmla="*/ 1064961 h 2139019"/>
                <a:gd name="connsiteX11" fmla="*/ 580571 w 595086"/>
                <a:gd name="connsiteY11" fmla="*/ 1631019 h 2139019"/>
                <a:gd name="connsiteX12" fmla="*/ 551543 w 595086"/>
                <a:gd name="connsiteY12" fmla="*/ 1718104 h 2139019"/>
                <a:gd name="connsiteX13" fmla="*/ 537028 w 595086"/>
                <a:gd name="connsiteY13" fmla="*/ 1761647 h 2139019"/>
                <a:gd name="connsiteX14" fmla="*/ 508000 w 595086"/>
                <a:gd name="connsiteY14" fmla="*/ 1805190 h 2139019"/>
                <a:gd name="connsiteX15" fmla="*/ 478971 w 595086"/>
                <a:gd name="connsiteY15" fmla="*/ 1892276 h 2139019"/>
                <a:gd name="connsiteX16" fmla="*/ 464457 w 595086"/>
                <a:gd name="connsiteY16" fmla="*/ 1935819 h 2139019"/>
                <a:gd name="connsiteX17" fmla="*/ 449943 w 595086"/>
                <a:gd name="connsiteY17" fmla="*/ 2124504 h 2139019"/>
                <a:gd name="connsiteX18" fmla="*/ 406400 w 595086"/>
                <a:gd name="connsiteY18" fmla="*/ 2139019 h 2139019"/>
                <a:gd name="connsiteX19" fmla="*/ 261257 w 595086"/>
                <a:gd name="connsiteY19" fmla="*/ 2124504 h 2139019"/>
                <a:gd name="connsiteX20" fmla="*/ 217714 w 595086"/>
                <a:gd name="connsiteY20" fmla="*/ 1732619 h 2139019"/>
                <a:gd name="connsiteX21" fmla="*/ 174171 w 595086"/>
                <a:gd name="connsiteY21" fmla="*/ 1703590 h 2139019"/>
                <a:gd name="connsiteX22" fmla="*/ 116114 w 595086"/>
                <a:gd name="connsiteY22" fmla="*/ 1616504 h 2139019"/>
                <a:gd name="connsiteX23" fmla="*/ 87086 w 595086"/>
                <a:gd name="connsiteY23" fmla="*/ 1572961 h 2139019"/>
                <a:gd name="connsiteX24" fmla="*/ 43543 w 595086"/>
                <a:gd name="connsiteY24" fmla="*/ 1442333 h 2139019"/>
                <a:gd name="connsiteX25" fmla="*/ 14514 w 595086"/>
                <a:gd name="connsiteY25" fmla="*/ 1355247 h 2139019"/>
                <a:gd name="connsiteX26" fmla="*/ 0 w 595086"/>
                <a:gd name="connsiteY26" fmla="*/ 1311704 h 2139019"/>
                <a:gd name="connsiteX27" fmla="*/ 14514 w 595086"/>
                <a:gd name="connsiteY27" fmla="*/ 919819 h 2139019"/>
                <a:gd name="connsiteX28" fmla="*/ 29028 w 595086"/>
                <a:gd name="connsiteY28" fmla="*/ 876276 h 2139019"/>
                <a:gd name="connsiteX29" fmla="*/ 72571 w 595086"/>
                <a:gd name="connsiteY29" fmla="*/ 716619 h 2139019"/>
                <a:gd name="connsiteX30" fmla="*/ 130628 w 595086"/>
                <a:gd name="connsiteY30" fmla="*/ 629533 h 2139019"/>
                <a:gd name="connsiteX31" fmla="*/ 174171 w 595086"/>
                <a:gd name="connsiteY31" fmla="*/ 542447 h 2139019"/>
                <a:gd name="connsiteX32" fmla="*/ 159657 w 595086"/>
                <a:gd name="connsiteY32" fmla="*/ 63476 h 2139019"/>
                <a:gd name="connsiteX0" fmla="*/ 174171 w 595086"/>
                <a:gd name="connsiteY0" fmla="*/ 87085 h 2075543"/>
                <a:gd name="connsiteX1" fmla="*/ 318407 w 595086"/>
                <a:gd name="connsiteY1" fmla="*/ 25400 h 2075543"/>
                <a:gd name="connsiteX2" fmla="*/ 463550 w 595086"/>
                <a:gd name="connsiteY2" fmla="*/ 73478 h 2075543"/>
                <a:gd name="connsiteX3" fmla="*/ 406400 w 595086"/>
                <a:gd name="connsiteY3" fmla="*/ 449943 h 2075543"/>
                <a:gd name="connsiteX4" fmla="*/ 449943 w 595086"/>
                <a:gd name="connsiteY4" fmla="*/ 464457 h 2075543"/>
                <a:gd name="connsiteX5" fmla="*/ 464457 w 595086"/>
                <a:gd name="connsiteY5" fmla="*/ 508000 h 2075543"/>
                <a:gd name="connsiteX6" fmla="*/ 522514 w 595086"/>
                <a:gd name="connsiteY6" fmla="*/ 595085 h 2075543"/>
                <a:gd name="connsiteX7" fmla="*/ 551543 w 595086"/>
                <a:gd name="connsiteY7" fmla="*/ 827314 h 2075543"/>
                <a:gd name="connsiteX8" fmla="*/ 566057 w 595086"/>
                <a:gd name="connsiteY8" fmla="*/ 870857 h 2075543"/>
                <a:gd name="connsiteX9" fmla="*/ 580571 w 595086"/>
                <a:gd name="connsiteY9" fmla="*/ 943428 h 2075543"/>
                <a:gd name="connsiteX10" fmla="*/ 595086 w 595086"/>
                <a:gd name="connsiteY10" fmla="*/ 1001485 h 2075543"/>
                <a:gd name="connsiteX11" fmla="*/ 580571 w 595086"/>
                <a:gd name="connsiteY11" fmla="*/ 1567543 h 2075543"/>
                <a:gd name="connsiteX12" fmla="*/ 551543 w 595086"/>
                <a:gd name="connsiteY12" fmla="*/ 1654628 h 2075543"/>
                <a:gd name="connsiteX13" fmla="*/ 537028 w 595086"/>
                <a:gd name="connsiteY13" fmla="*/ 1698171 h 2075543"/>
                <a:gd name="connsiteX14" fmla="*/ 508000 w 595086"/>
                <a:gd name="connsiteY14" fmla="*/ 1741714 h 2075543"/>
                <a:gd name="connsiteX15" fmla="*/ 478971 w 595086"/>
                <a:gd name="connsiteY15" fmla="*/ 1828800 h 2075543"/>
                <a:gd name="connsiteX16" fmla="*/ 464457 w 595086"/>
                <a:gd name="connsiteY16" fmla="*/ 1872343 h 2075543"/>
                <a:gd name="connsiteX17" fmla="*/ 449943 w 595086"/>
                <a:gd name="connsiteY17" fmla="*/ 2061028 h 2075543"/>
                <a:gd name="connsiteX18" fmla="*/ 406400 w 595086"/>
                <a:gd name="connsiteY18" fmla="*/ 2075543 h 2075543"/>
                <a:gd name="connsiteX19" fmla="*/ 261257 w 595086"/>
                <a:gd name="connsiteY19" fmla="*/ 2061028 h 2075543"/>
                <a:gd name="connsiteX20" fmla="*/ 217714 w 595086"/>
                <a:gd name="connsiteY20" fmla="*/ 1669143 h 2075543"/>
                <a:gd name="connsiteX21" fmla="*/ 174171 w 595086"/>
                <a:gd name="connsiteY21" fmla="*/ 1640114 h 2075543"/>
                <a:gd name="connsiteX22" fmla="*/ 116114 w 595086"/>
                <a:gd name="connsiteY22" fmla="*/ 1553028 h 2075543"/>
                <a:gd name="connsiteX23" fmla="*/ 87086 w 595086"/>
                <a:gd name="connsiteY23" fmla="*/ 1509485 h 2075543"/>
                <a:gd name="connsiteX24" fmla="*/ 43543 w 595086"/>
                <a:gd name="connsiteY24" fmla="*/ 1378857 h 2075543"/>
                <a:gd name="connsiteX25" fmla="*/ 14514 w 595086"/>
                <a:gd name="connsiteY25" fmla="*/ 1291771 h 2075543"/>
                <a:gd name="connsiteX26" fmla="*/ 0 w 595086"/>
                <a:gd name="connsiteY26" fmla="*/ 1248228 h 2075543"/>
                <a:gd name="connsiteX27" fmla="*/ 14514 w 595086"/>
                <a:gd name="connsiteY27" fmla="*/ 856343 h 2075543"/>
                <a:gd name="connsiteX28" fmla="*/ 29028 w 595086"/>
                <a:gd name="connsiteY28" fmla="*/ 812800 h 2075543"/>
                <a:gd name="connsiteX29" fmla="*/ 72571 w 595086"/>
                <a:gd name="connsiteY29" fmla="*/ 653143 h 2075543"/>
                <a:gd name="connsiteX30" fmla="*/ 130628 w 595086"/>
                <a:gd name="connsiteY30" fmla="*/ 566057 h 2075543"/>
                <a:gd name="connsiteX31" fmla="*/ 174171 w 595086"/>
                <a:gd name="connsiteY31" fmla="*/ 478971 h 2075543"/>
                <a:gd name="connsiteX32" fmla="*/ 159657 w 595086"/>
                <a:gd name="connsiteY32" fmla="*/ 0 h 2075543"/>
                <a:gd name="connsiteX0" fmla="*/ 174171 w 595086"/>
                <a:gd name="connsiteY0" fmla="*/ 66135 h 2054593"/>
                <a:gd name="connsiteX1" fmla="*/ 318407 w 595086"/>
                <a:gd name="connsiteY1" fmla="*/ 4450 h 2054593"/>
                <a:gd name="connsiteX2" fmla="*/ 463550 w 595086"/>
                <a:gd name="connsiteY2" fmla="*/ 52528 h 2054593"/>
                <a:gd name="connsiteX3" fmla="*/ 406400 w 595086"/>
                <a:gd name="connsiteY3" fmla="*/ 428993 h 2054593"/>
                <a:gd name="connsiteX4" fmla="*/ 449943 w 595086"/>
                <a:gd name="connsiteY4" fmla="*/ 443507 h 2054593"/>
                <a:gd name="connsiteX5" fmla="*/ 464457 w 595086"/>
                <a:gd name="connsiteY5" fmla="*/ 487050 h 2054593"/>
                <a:gd name="connsiteX6" fmla="*/ 522514 w 595086"/>
                <a:gd name="connsiteY6" fmla="*/ 574135 h 2054593"/>
                <a:gd name="connsiteX7" fmla="*/ 551543 w 595086"/>
                <a:gd name="connsiteY7" fmla="*/ 806364 h 2054593"/>
                <a:gd name="connsiteX8" fmla="*/ 566057 w 595086"/>
                <a:gd name="connsiteY8" fmla="*/ 849907 h 2054593"/>
                <a:gd name="connsiteX9" fmla="*/ 580571 w 595086"/>
                <a:gd name="connsiteY9" fmla="*/ 922478 h 2054593"/>
                <a:gd name="connsiteX10" fmla="*/ 595086 w 595086"/>
                <a:gd name="connsiteY10" fmla="*/ 980535 h 2054593"/>
                <a:gd name="connsiteX11" fmla="*/ 580571 w 595086"/>
                <a:gd name="connsiteY11" fmla="*/ 1546593 h 2054593"/>
                <a:gd name="connsiteX12" fmla="*/ 551543 w 595086"/>
                <a:gd name="connsiteY12" fmla="*/ 1633678 h 2054593"/>
                <a:gd name="connsiteX13" fmla="*/ 537028 w 595086"/>
                <a:gd name="connsiteY13" fmla="*/ 1677221 h 2054593"/>
                <a:gd name="connsiteX14" fmla="*/ 508000 w 595086"/>
                <a:gd name="connsiteY14" fmla="*/ 1720764 h 2054593"/>
                <a:gd name="connsiteX15" fmla="*/ 478971 w 595086"/>
                <a:gd name="connsiteY15" fmla="*/ 1807850 h 2054593"/>
                <a:gd name="connsiteX16" fmla="*/ 464457 w 595086"/>
                <a:gd name="connsiteY16" fmla="*/ 1851393 h 2054593"/>
                <a:gd name="connsiteX17" fmla="*/ 449943 w 595086"/>
                <a:gd name="connsiteY17" fmla="*/ 2040078 h 2054593"/>
                <a:gd name="connsiteX18" fmla="*/ 406400 w 595086"/>
                <a:gd name="connsiteY18" fmla="*/ 2054593 h 2054593"/>
                <a:gd name="connsiteX19" fmla="*/ 261257 w 595086"/>
                <a:gd name="connsiteY19" fmla="*/ 2040078 h 2054593"/>
                <a:gd name="connsiteX20" fmla="*/ 217714 w 595086"/>
                <a:gd name="connsiteY20" fmla="*/ 1648193 h 2054593"/>
                <a:gd name="connsiteX21" fmla="*/ 174171 w 595086"/>
                <a:gd name="connsiteY21" fmla="*/ 1619164 h 2054593"/>
                <a:gd name="connsiteX22" fmla="*/ 116114 w 595086"/>
                <a:gd name="connsiteY22" fmla="*/ 1532078 h 2054593"/>
                <a:gd name="connsiteX23" fmla="*/ 87086 w 595086"/>
                <a:gd name="connsiteY23" fmla="*/ 1488535 h 2054593"/>
                <a:gd name="connsiteX24" fmla="*/ 43543 w 595086"/>
                <a:gd name="connsiteY24" fmla="*/ 1357907 h 2054593"/>
                <a:gd name="connsiteX25" fmla="*/ 14514 w 595086"/>
                <a:gd name="connsiteY25" fmla="*/ 1270821 h 2054593"/>
                <a:gd name="connsiteX26" fmla="*/ 0 w 595086"/>
                <a:gd name="connsiteY26" fmla="*/ 1227278 h 2054593"/>
                <a:gd name="connsiteX27" fmla="*/ 14514 w 595086"/>
                <a:gd name="connsiteY27" fmla="*/ 835393 h 2054593"/>
                <a:gd name="connsiteX28" fmla="*/ 29028 w 595086"/>
                <a:gd name="connsiteY28" fmla="*/ 791850 h 2054593"/>
                <a:gd name="connsiteX29" fmla="*/ 72571 w 595086"/>
                <a:gd name="connsiteY29" fmla="*/ 632193 h 2054593"/>
                <a:gd name="connsiteX30" fmla="*/ 130628 w 595086"/>
                <a:gd name="connsiteY30" fmla="*/ 545107 h 2054593"/>
                <a:gd name="connsiteX31" fmla="*/ 174171 w 595086"/>
                <a:gd name="connsiteY31" fmla="*/ 458021 h 2054593"/>
                <a:gd name="connsiteX32" fmla="*/ 159657 w 595086"/>
                <a:gd name="connsiteY32" fmla="*/ 36200 h 205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595086" h="2054593">
                  <a:moveTo>
                    <a:pt x="174171" y="66135"/>
                  </a:moveTo>
                  <a:cubicBezTo>
                    <a:pt x="203200" y="70973"/>
                    <a:pt x="270177" y="6718"/>
                    <a:pt x="318407" y="4450"/>
                  </a:cubicBezTo>
                  <a:cubicBezTo>
                    <a:pt x="366637" y="2182"/>
                    <a:pt x="448885" y="-18229"/>
                    <a:pt x="463550" y="52528"/>
                  </a:cubicBezTo>
                  <a:cubicBezTo>
                    <a:pt x="478215" y="123285"/>
                    <a:pt x="408668" y="363830"/>
                    <a:pt x="406400" y="428993"/>
                  </a:cubicBezTo>
                  <a:cubicBezTo>
                    <a:pt x="404132" y="494156"/>
                    <a:pt x="435429" y="438669"/>
                    <a:pt x="449943" y="443507"/>
                  </a:cubicBezTo>
                  <a:cubicBezTo>
                    <a:pt x="454781" y="458021"/>
                    <a:pt x="457027" y="473676"/>
                    <a:pt x="464457" y="487050"/>
                  </a:cubicBezTo>
                  <a:cubicBezTo>
                    <a:pt x="481400" y="517547"/>
                    <a:pt x="522514" y="574135"/>
                    <a:pt x="522514" y="574135"/>
                  </a:cubicBezTo>
                  <a:cubicBezTo>
                    <a:pt x="560780" y="688937"/>
                    <a:pt x="520167" y="555360"/>
                    <a:pt x="551543" y="806364"/>
                  </a:cubicBezTo>
                  <a:cubicBezTo>
                    <a:pt x="553441" y="821545"/>
                    <a:pt x="562346" y="835064"/>
                    <a:pt x="566057" y="849907"/>
                  </a:cubicBezTo>
                  <a:cubicBezTo>
                    <a:pt x="572040" y="873840"/>
                    <a:pt x="575219" y="898396"/>
                    <a:pt x="580571" y="922478"/>
                  </a:cubicBezTo>
                  <a:cubicBezTo>
                    <a:pt x="584898" y="941951"/>
                    <a:pt x="590248" y="961183"/>
                    <a:pt x="595086" y="980535"/>
                  </a:cubicBezTo>
                  <a:cubicBezTo>
                    <a:pt x="590248" y="1169221"/>
                    <a:pt x="593126" y="1358263"/>
                    <a:pt x="580571" y="1546593"/>
                  </a:cubicBezTo>
                  <a:cubicBezTo>
                    <a:pt x="578536" y="1577124"/>
                    <a:pt x="561219" y="1604650"/>
                    <a:pt x="551543" y="1633678"/>
                  </a:cubicBezTo>
                  <a:cubicBezTo>
                    <a:pt x="546705" y="1648192"/>
                    <a:pt x="545515" y="1664491"/>
                    <a:pt x="537028" y="1677221"/>
                  </a:cubicBezTo>
                  <a:cubicBezTo>
                    <a:pt x="527352" y="1691735"/>
                    <a:pt x="515085" y="1704824"/>
                    <a:pt x="508000" y="1720764"/>
                  </a:cubicBezTo>
                  <a:cubicBezTo>
                    <a:pt x="495573" y="1748726"/>
                    <a:pt x="488647" y="1778821"/>
                    <a:pt x="478971" y="1807850"/>
                  </a:cubicBezTo>
                  <a:lnTo>
                    <a:pt x="464457" y="1851393"/>
                  </a:lnTo>
                  <a:cubicBezTo>
                    <a:pt x="459619" y="1914288"/>
                    <a:pt x="467273" y="1979424"/>
                    <a:pt x="449943" y="2040078"/>
                  </a:cubicBezTo>
                  <a:cubicBezTo>
                    <a:pt x="445740" y="2054789"/>
                    <a:pt x="421700" y="2054593"/>
                    <a:pt x="406400" y="2054593"/>
                  </a:cubicBezTo>
                  <a:cubicBezTo>
                    <a:pt x="357778" y="2054593"/>
                    <a:pt x="309638" y="2044916"/>
                    <a:pt x="261257" y="2040078"/>
                  </a:cubicBezTo>
                  <a:cubicBezTo>
                    <a:pt x="259557" y="1999266"/>
                    <a:pt x="309177" y="1739655"/>
                    <a:pt x="217714" y="1648193"/>
                  </a:cubicBezTo>
                  <a:cubicBezTo>
                    <a:pt x="205379" y="1635858"/>
                    <a:pt x="188685" y="1628840"/>
                    <a:pt x="174171" y="1619164"/>
                  </a:cubicBezTo>
                  <a:lnTo>
                    <a:pt x="116114" y="1532078"/>
                  </a:lnTo>
                  <a:cubicBezTo>
                    <a:pt x="106438" y="1517564"/>
                    <a:pt x="92602" y="1505084"/>
                    <a:pt x="87086" y="1488535"/>
                  </a:cubicBezTo>
                  <a:lnTo>
                    <a:pt x="43543" y="1357907"/>
                  </a:lnTo>
                  <a:lnTo>
                    <a:pt x="14514" y="1270821"/>
                  </a:lnTo>
                  <a:lnTo>
                    <a:pt x="0" y="1227278"/>
                  </a:lnTo>
                  <a:cubicBezTo>
                    <a:pt x="4838" y="1096650"/>
                    <a:pt x="5819" y="965821"/>
                    <a:pt x="14514" y="835393"/>
                  </a:cubicBezTo>
                  <a:cubicBezTo>
                    <a:pt x="15532" y="820127"/>
                    <a:pt x="25317" y="806693"/>
                    <a:pt x="29028" y="791850"/>
                  </a:cubicBezTo>
                  <a:cubicBezTo>
                    <a:pt x="39933" y="748231"/>
                    <a:pt x="47663" y="669555"/>
                    <a:pt x="72571" y="632193"/>
                  </a:cubicBezTo>
                  <a:cubicBezTo>
                    <a:pt x="91923" y="603164"/>
                    <a:pt x="119595" y="578205"/>
                    <a:pt x="130628" y="545107"/>
                  </a:cubicBezTo>
                  <a:cubicBezTo>
                    <a:pt x="150659" y="485015"/>
                    <a:pt x="136656" y="514294"/>
                    <a:pt x="174171" y="458021"/>
                  </a:cubicBezTo>
                  <a:cubicBezTo>
                    <a:pt x="156097" y="114610"/>
                    <a:pt x="159657" y="331451"/>
                    <a:pt x="159657" y="36200"/>
                  </a:cubicBezTo>
                </a:path>
              </a:pathLst>
            </a:custGeom>
            <a:solidFill>
              <a:schemeClr val="accent4">
                <a:lumMod val="40000"/>
                <a:lumOff val="60000"/>
              </a:schemeClr>
            </a:solidFill>
            <a:ln>
              <a:headEnd type="none" w="med" len="med"/>
              <a:tailEnd type="none" w="med" len="med"/>
            </a:ln>
          </p:spPr>
          <p:style>
            <a:lnRef idx="2">
              <a:schemeClr val="dk1"/>
            </a:lnRef>
            <a:fillRef idx="0">
              <a:schemeClr val="dk1"/>
            </a:fillRef>
            <a:effectRef idx="1">
              <a:schemeClr val="dk1"/>
            </a:effectRef>
            <a:fontRef idx="minor">
              <a:schemeClr val="tx1"/>
            </a:fontRef>
          </p:style>
          <p:txBody>
            <a:bodyPr wrap="square">
              <a:spAutoFit/>
            </a:bodyPr>
            <a:lstStyle/>
            <a:p>
              <a:pPr eaLnBrk="0" hangingPunct="0">
                <a:spcBef>
                  <a:spcPct val="50000"/>
                </a:spcBef>
                <a:defRPr/>
              </a:pPr>
              <a:endParaRPr lang="en-US">
                <a:solidFill>
                  <a:srgbClr val="000000"/>
                </a:solidFill>
                <a:cs typeface="Times New Roman" pitchFamily="18" charset="0"/>
              </a:endParaRPr>
            </a:p>
          </p:txBody>
        </p:sp>
        <p:sp>
          <p:nvSpPr>
            <p:cNvPr id="11" name="TextBox 284"/>
            <p:cNvSpPr txBox="1">
              <a:spLocks noChangeArrowheads="1"/>
            </p:cNvSpPr>
            <p:nvPr/>
          </p:nvSpPr>
          <p:spPr bwMode="auto">
            <a:xfrm>
              <a:off x="2039674" y="5283903"/>
              <a:ext cx="1222770" cy="428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a:solidFill>
                    <a:srgbClr val="000000"/>
                  </a:solidFill>
                  <a:latin typeface="Times New Roman" pitchFamily="18" charset="0"/>
                  <a:cs typeface="Times New Roman" pitchFamily="18" charset="0"/>
                </a:defRPr>
              </a:lvl1pPr>
              <a:lvl2pPr marL="742950" indent="-285750" eaLnBrk="0" hangingPunct="0">
                <a:defRPr sz="2800">
                  <a:solidFill>
                    <a:srgbClr val="000000"/>
                  </a:solidFill>
                  <a:latin typeface="Times New Roman" pitchFamily="18" charset="0"/>
                  <a:cs typeface="Times New Roman" pitchFamily="18" charset="0"/>
                </a:defRPr>
              </a:lvl2pPr>
              <a:lvl3pPr marL="1143000" indent="-228600" eaLnBrk="0" hangingPunct="0">
                <a:defRPr sz="2800">
                  <a:solidFill>
                    <a:srgbClr val="000000"/>
                  </a:solidFill>
                  <a:latin typeface="Times New Roman" pitchFamily="18" charset="0"/>
                  <a:cs typeface="Times New Roman" pitchFamily="18" charset="0"/>
                </a:defRPr>
              </a:lvl3pPr>
              <a:lvl4pPr marL="1600200" indent="-228600" eaLnBrk="0" hangingPunct="0">
                <a:defRPr sz="2800">
                  <a:solidFill>
                    <a:srgbClr val="000000"/>
                  </a:solidFill>
                  <a:latin typeface="Times New Roman" pitchFamily="18" charset="0"/>
                  <a:cs typeface="Times New Roman" pitchFamily="18" charset="0"/>
                </a:defRPr>
              </a:lvl4pPr>
              <a:lvl5pPr marL="2057400" indent="-228600" eaLnBrk="0" hangingPunct="0">
                <a:defRPr sz="2800">
                  <a:solidFill>
                    <a:srgbClr val="000000"/>
                  </a:solidFill>
                  <a:latin typeface="Times New Roman" pitchFamily="18" charset="0"/>
                  <a:cs typeface="Times New Roman" pitchFamily="18" charset="0"/>
                </a:defRPr>
              </a:lvl5pPr>
              <a:lvl6pPr marL="2514600" indent="-228600" eaLnBrk="0" fontAlgn="base" hangingPunct="0">
                <a:spcBef>
                  <a:spcPct val="0"/>
                </a:spcBef>
                <a:spcAft>
                  <a:spcPct val="0"/>
                </a:spcAft>
                <a:defRPr sz="2800">
                  <a:solidFill>
                    <a:srgbClr val="000000"/>
                  </a:solidFill>
                  <a:latin typeface="Times New Roman" pitchFamily="18" charset="0"/>
                  <a:cs typeface="Times New Roman" pitchFamily="18" charset="0"/>
                </a:defRPr>
              </a:lvl6pPr>
              <a:lvl7pPr marL="2971800" indent="-228600" eaLnBrk="0" fontAlgn="base" hangingPunct="0">
                <a:spcBef>
                  <a:spcPct val="0"/>
                </a:spcBef>
                <a:spcAft>
                  <a:spcPct val="0"/>
                </a:spcAft>
                <a:defRPr sz="2800">
                  <a:solidFill>
                    <a:srgbClr val="000000"/>
                  </a:solidFill>
                  <a:latin typeface="Times New Roman" pitchFamily="18" charset="0"/>
                  <a:cs typeface="Times New Roman" pitchFamily="18" charset="0"/>
                </a:defRPr>
              </a:lvl7pPr>
              <a:lvl8pPr marL="3429000" indent="-228600" eaLnBrk="0" fontAlgn="base" hangingPunct="0">
                <a:spcBef>
                  <a:spcPct val="0"/>
                </a:spcBef>
                <a:spcAft>
                  <a:spcPct val="0"/>
                </a:spcAft>
                <a:defRPr sz="2800">
                  <a:solidFill>
                    <a:srgbClr val="000000"/>
                  </a:solidFill>
                  <a:latin typeface="Times New Roman" pitchFamily="18" charset="0"/>
                  <a:cs typeface="Times New Roman" pitchFamily="18" charset="0"/>
                </a:defRPr>
              </a:lvl8pPr>
              <a:lvl9pPr marL="3886200" indent="-228600" eaLnBrk="0" fontAlgn="base" hangingPunct="0">
                <a:spcBef>
                  <a:spcPct val="0"/>
                </a:spcBef>
                <a:spcAft>
                  <a:spcPct val="0"/>
                </a:spcAft>
                <a:defRPr sz="2800">
                  <a:solidFill>
                    <a:srgbClr val="000000"/>
                  </a:solidFill>
                  <a:latin typeface="Times New Roman" pitchFamily="18" charset="0"/>
                  <a:cs typeface="Times New Roman" pitchFamily="18" charset="0"/>
                </a:defRPr>
              </a:lvl9pPr>
            </a:lstStyle>
            <a:p>
              <a:pPr eaLnBrk="1" hangingPunct="1"/>
              <a:r>
                <a:rPr lang="en-US" sz="1500" dirty="0" err="1" smtClean="0">
                  <a:latin typeface="Arial" charset="0"/>
                  <a:cs typeface="Arial" charset="0"/>
                </a:rPr>
                <a:t>Gastroc</a:t>
              </a:r>
              <a:endParaRPr lang="en-US" sz="1500" dirty="0">
                <a:latin typeface="Arial" charset="0"/>
                <a:cs typeface="Arial" charset="0"/>
              </a:endParaRPr>
            </a:p>
          </p:txBody>
        </p:sp>
        <p:sp>
          <p:nvSpPr>
            <p:cNvPr id="12" name="Freeform 11"/>
            <p:cNvSpPr/>
            <p:nvPr/>
          </p:nvSpPr>
          <p:spPr bwMode="auto">
            <a:xfrm>
              <a:off x="3417434" y="1883140"/>
              <a:ext cx="756662" cy="422814"/>
            </a:xfrm>
            <a:custGeom>
              <a:avLst/>
              <a:gdLst>
                <a:gd name="connsiteX0" fmla="*/ 0 w 1333500"/>
                <a:gd name="connsiteY0" fmla="*/ 0 h 710678"/>
                <a:gd name="connsiteX1" fmla="*/ 733425 w 1333500"/>
                <a:gd name="connsiteY1" fmla="*/ 66675 h 710678"/>
                <a:gd name="connsiteX2" fmla="*/ 923925 w 1333500"/>
                <a:gd name="connsiteY2" fmla="*/ 342900 h 710678"/>
                <a:gd name="connsiteX3" fmla="*/ 1085850 w 1333500"/>
                <a:gd name="connsiteY3" fmla="*/ 685800 h 710678"/>
                <a:gd name="connsiteX4" fmla="*/ 1333500 w 1333500"/>
                <a:gd name="connsiteY4" fmla="*/ 657225 h 7106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3500" h="710678">
                  <a:moveTo>
                    <a:pt x="0" y="0"/>
                  </a:moveTo>
                  <a:cubicBezTo>
                    <a:pt x="289719" y="4762"/>
                    <a:pt x="579438" y="9525"/>
                    <a:pt x="733425" y="66675"/>
                  </a:cubicBezTo>
                  <a:cubicBezTo>
                    <a:pt x="887412" y="123825"/>
                    <a:pt x="865187" y="239712"/>
                    <a:pt x="923925" y="342900"/>
                  </a:cubicBezTo>
                  <a:cubicBezTo>
                    <a:pt x="982663" y="446088"/>
                    <a:pt x="1017588" y="633413"/>
                    <a:pt x="1085850" y="685800"/>
                  </a:cubicBezTo>
                  <a:cubicBezTo>
                    <a:pt x="1154112" y="738187"/>
                    <a:pt x="1243806" y="697706"/>
                    <a:pt x="1333500" y="657225"/>
                  </a:cubicBezTo>
                </a:path>
              </a:pathLst>
            </a:custGeom>
            <a:noFill/>
            <a:ln w="76200" cap="flat" cmpd="sng" algn="ctr">
              <a:solidFill>
                <a:schemeClr val="bg1">
                  <a:lumMod val="75000"/>
                </a:schemeClr>
              </a:solidFill>
              <a:prstDash val="solid"/>
              <a:round/>
              <a:headEnd type="none" w="med" len="med"/>
              <a:tailEnd type="none" w="med" len="med"/>
            </a:ln>
            <a:effectLst/>
          </p:spPr>
          <p:txBody>
            <a:bodyPr>
              <a:spAutoFit/>
            </a:bodyPr>
            <a:lstStyle/>
            <a:p>
              <a:pPr eaLnBrk="0" hangingPunct="0">
                <a:spcBef>
                  <a:spcPct val="50000"/>
                </a:spcBef>
                <a:defRPr/>
              </a:pPr>
              <a:endParaRPr lang="en-US"/>
            </a:p>
          </p:txBody>
        </p:sp>
        <p:sp>
          <p:nvSpPr>
            <p:cNvPr id="13" name="Freeform 12"/>
            <p:cNvSpPr/>
            <p:nvPr/>
          </p:nvSpPr>
          <p:spPr bwMode="auto">
            <a:xfrm>
              <a:off x="3508233" y="1726305"/>
              <a:ext cx="755745" cy="422814"/>
            </a:xfrm>
            <a:custGeom>
              <a:avLst/>
              <a:gdLst>
                <a:gd name="connsiteX0" fmla="*/ 0 w 1333500"/>
                <a:gd name="connsiteY0" fmla="*/ 0 h 710678"/>
                <a:gd name="connsiteX1" fmla="*/ 733425 w 1333500"/>
                <a:gd name="connsiteY1" fmla="*/ 66675 h 710678"/>
                <a:gd name="connsiteX2" fmla="*/ 923925 w 1333500"/>
                <a:gd name="connsiteY2" fmla="*/ 342900 h 710678"/>
                <a:gd name="connsiteX3" fmla="*/ 1085850 w 1333500"/>
                <a:gd name="connsiteY3" fmla="*/ 685800 h 710678"/>
                <a:gd name="connsiteX4" fmla="*/ 1333500 w 1333500"/>
                <a:gd name="connsiteY4" fmla="*/ 657225 h 7106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3500" h="710678">
                  <a:moveTo>
                    <a:pt x="0" y="0"/>
                  </a:moveTo>
                  <a:cubicBezTo>
                    <a:pt x="289719" y="4762"/>
                    <a:pt x="579438" y="9525"/>
                    <a:pt x="733425" y="66675"/>
                  </a:cubicBezTo>
                  <a:cubicBezTo>
                    <a:pt x="887412" y="123825"/>
                    <a:pt x="865187" y="239712"/>
                    <a:pt x="923925" y="342900"/>
                  </a:cubicBezTo>
                  <a:cubicBezTo>
                    <a:pt x="982663" y="446088"/>
                    <a:pt x="1017588" y="633413"/>
                    <a:pt x="1085850" y="685800"/>
                  </a:cubicBezTo>
                  <a:cubicBezTo>
                    <a:pt x="1154112" y="738187"/>
                    <a:pt x="1243806" y="697706"/>
                    <a:pt x="1333500" y="657225"/>
                  </a:cubicBezTo>
                </a:path>
              </a:pathLst>
            </a:custGeom>
            <a:noFill/>
            <a:ln w="76200" cap="flat" cmpd="sng" algn="ctr">
              <a:solidFill>
                <a:schemeClr val="bg1">
                  <a:lumMod val="75000"/>
                </a:schemeClr>
              </a:solidFill>
              <a:prstDash val="solid"/>
              <a:round/>
              <a:headEnd type="none" w="med" len="med"/>
              <a:tailEnd type="none" w="med" len="med"/>
            </a:ln>
            <a:effectLst/>
          </p:spPr>
          <p:txBody>
            <a:bodyPr>
              <a:spAutoFit/>
            </a:bodyPr>
            <a:lstStyle/>
            <a:p>
              <a:pPr eaLnBrk="0" hangingPunct="0">
                <a:spcBef>
                  <a:spcPct val="50000"/>
                </a:spcBef>
                <a:defRPr/>
              </a:pPr>
              <a:endParaRPr lang="en-US"/>
            </a:p>
          </p:txBody>
        </p:sp>
        <p:sp>
          <p:nvSpPr>
            <p:cNvPr id="14" name="TextBox 239"/>
            <p:cNvSpPr txBox="1">
              <a:spLocks noChangeArrowheads="1"/>
            </p:cNvSpPr>
            <p:nvPr/>
          </p:nvSpPr>
          <p:spPr bwMode="auto">
            <a:xfrm>
              <a:off x="4079405" y="5669927"/>
              <a:ext cx="77457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rgbClr val="000000"/>
                  </a:solidFill>
                  <a:latin typeface="Times New Roman" pitchFamily="18" charset="0"/>
                  <a:cs typeface="Times New Roman" pitchFamily="18" charset="0"/>
                </a:defRPr>
              </a:lvl1pPr>
              <a:lvl2pPr marL="742950" indent="-285750" eaLnBrk="0" hangingPunct="0">
                <a:defRPr sz="2800">
                  <a:solidFill>
                    <a:srgbClr val="000000"/>
                  </a:solidFill>
                  <a:latin typeface="Times New Roman" pitchFamily="18" charset="0"/>
                  <a:cs typeface="Times New Roman" pitchFamily="18" charset="0"/>
                </a:defRPr>
              </a:lvl2pPr>
              <a:lvl3pPr marL="1143000" indent="-228600" eaLnBrk="0" hangingPunct="0">
                <a:defRPr sz="2800">
                  <a:solidFill>
                    <a:srgbClr val="000000"/>
                  </a:solidFill>
                  <a:latin typeface="Times New Roman" pitchFamily="18" charset="0"/>
                  <a:cs typeface="Times New Roman" pitchFamily="18" charset="0"/>
                </a:defRPr>
              </a:lvl3pPr>
              <a:lvl4pPr marL="1600200" indent="-228600" eaLnBrk="0" hangingPunct="0">
                <a:defRPr sz="2800">
                  <a:solidFill>
                    <a:srgbClr val="000000"/>
                  </a:solidFill>
                  <a:latin typeface="Times New Roman" pitchFamily="18" charset="0"/>
                  <a:cs typeface="Times New Roman" pitchFamily="18" charset="0"/>
                </a:defRPr>
              </a:lvl4pPr>
              <a:lvl5pPr marL="2057400" indent="-228600" eaLnBrk="0" hangingPunct="0">
                <a:defRPr sz="2800">
                  <a:solidFill>
                    <a:srgbClr val="000000"/>
                  </a:solidFill>
                  <a:latin typeface="Times New Roman" pitchFamily="18" charset="0"/>
                  <a:cs typeface="Times New Roman" pitchFamily="18" charset="0"/>
                </a:defRPr>
              </a:lvl5pPr>
              <a:lvl6pPr marL="2514600" indent="-228600" eaLnBrk="0" fontAlgn="base" hangingPunct="0">
                <a:spcBef>
                  <a:spcPct val="0"/>
                </a:spcBef>
                <a:spcAft>
                  <a:spcPct val="0"/>
                </a:spcAft>
                <a:defRPr sz="2800">
                  <a:solidFill>
                    <a:srgbClr val="000000"/>
                  </a:solidFill>
                  <a:latin typeface="Times New Roman" pitchFamily="18" charset="0"/>
                  <a:cs typeface="Times New Roman" pitchFamily="18" charset="0"/>
                </a:defRPr>
              </a:lvl6pPr>
              <a:lvl7pPr marL="2971800" indent="-228600" eaLnBrk="0" fontAlgn="base" hangingPunct="0">
                <a:spcBef>
                  <a:spcPct val="0"/>
                </a:spcBef>
                <a:spcAft>
                  <a:spcPct val="0"/>
                </a:spcAft>
                <a:defRPr sz="2800">
                  <a:solidFill>
                    <a:srgbClr val="000000"/>
                  </a:solidFill>
                  <a:latin typeface="Times New Roman" pitchFamily="18" charset="0"/>
                  <a:cs typeface="Times New Roman" pitchFamily="18" charset="0"/>
                </a:defRPr>
              </a:lvl7pPr>
              <a:lvl8pPr marL="3429000" indent="-228600" eaLnBrk="0" fontAlgn="base" hangingPunct="0">
                <a:spcBef>
                  <a:spcPct val="0"/>
                </a:spcBef>
                <a:spcAft>
                  <a:spcPct val="0"/>
                </a:spcAft>
                <a:defRPr sz="2800">
                  <a:solidFill>
                    <a:srgbClr val="000000"/>
                  </a:solidFill>
                  <a:latin typeface="Times New Roman" pitchFamily="18" charset="0"/>
                  <a:cs typeface="Times New Roman" pitchFamily="18" charset="0"/>
                </a:defRPr>
              </a:lvl8pPr>
              <a:lvl9pPr marL="3886200" indent="-228600" eaLnBrk="0" fontAlgn="base" hangingPunct="0">
                <a:spcBef>
                  <a:spcPct val="0"/>
                </a:spcBef>
                <a:spcAft>
                  <a:spcPct val="0"/>
                </a:spcAft>
                <a:defRPr sz="2800">
                  <a:solidFill>
                    <a:srgbClr val="000000"/>
                  </a:solidFill>
                  <a:latin typeface="Times New Roman" pitchFamily="18" charset="0"/>
                  <a:cs typeface="Times New Roman" pitchFamily="18" charset="0"/>
                </a:defRPr>
              </a:lvl9pPr>
            </a:lstStyle>
            <a:p>
              <a:pPr algn="ctr" eaLnBrk="1" hangingPunct="1"/>
              <a:r>
                <a:rPr lang="en-US" sz="1800" dirty="0" smtClean="0">
                  <a:latin typeface="Arial" charset="0"/>
                  <a:cs typeface="Arial" charset="0"/>
                </a:rPr>
                <a:t>Force</a:t>
              </a:r>
              <a:endParaRPr lang="en-US" sz="1800" dirty="0">
                <a:latin typeface="Arial" charset="0"/>
                <a:cs typeface="Arial" charset="0"/>
              </a:endParaRPr>
            </a:p>
          </p:txBody>
        </p:sp>
        <p:cxnSp>
          <p:nvCxnSpPr>
            <p:cNvPr id="15" name="Curved Connector 14"/>
            <p:cNvCxnSpPr/>
            <p:nvPr/>
          </p:nvCxnSpPr>
          <p:spPr>
            <a:xfrm flipV="1">
              <a:off x="3262445" y="5875191"/>
              <a:ext cx="791832" cy="414641"/>
            </a:xfrm>
            <a:prstGeom prst="curvedConnector3">
              <a:avLst>
                <a:gd name="adj1" fmla="val 53499"/>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4424060" y="3671135"/>
              <a:ext cx="1202518" cy="7721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p:cNvSpPr txBox="1"/>
          <p:nvPr/>
        </p:nvSpPr>
        <p:spPr>
          <a:xfrm>
            <a:off x="1164403" y="5181600"/>
            <a:ext cx="6705600" cy="1277273"/>
          </a:xfrm>
          <a:prstGeom prst="rect">
            <a:avLst/>
          </a:prstGeom>
          <a:noFill/>
        </p:spPr>
        <p:txBody>
          <a:bodyPr wrap="square" rtlCol="0">
            <a:spAutoFit/>
          </a:bodyPr>
          <a:lstStyle/>
          <a:p>
            <a:r>
              <a:rPr lang="en-US" sz="1100" b="1" dirty="0"/>
              <a:t>FIGURE 5: </a:t>
            </a:r>
            <a:r>
              <a:rPr lang="en-US" sz="1100" dirty="0"/>
              <a:t>A. Schematic of experimental design. Nerves were cut and repaired by end-to-end anastomosis. Twitch forces elicited by optical and electrical nerve stimulation prior to and 4 weeks after transection were measured. B. Mean (+SEM) percent recovery, the ratio of post-transection to pre-transection maximal force, elicited both optically and electrically, is shown for the three treatment groups: Untreated, Optically treated, and electrically treated. *=p&lt;0.05 vs. electrical treatment C. The average ratio of forces generated optically vs. electrically is used as a measure of the percentage of motor axons which were ChR2+ in intact mice and four weeks after sciatic nerve transection and repair in different treatment groups. * =p&lt;0.05 vs. Intact and Untreated. </a:t>
            </a:r>
          </a:p>
        </p:txBody>
      </p:sp>
      <p:sp>
        <p:nvSpPr>
          <p:cNvPr id="57" name="TextBox 56"/>
          <p:cNvSpPr txBox="1"/>
          <p:nvPr/>
        </p:nvSpPr>
        <p:spPr>
          <a:xfrm>
            <a:off x="1088203" y="182255"/>
            <a:ext cx="235510" cy="461665"/>
          </a:xfrm>
          <a:prstGeom prst="rect">
            <a:avLst/>
          </a:prstGeom>
          <a:noFill/>
        </p:spPr>
        <p:txBody>
          <a:bodyPr wrap="square" rtlCol="0">
            <a:spAutoFit/>
          </a:bodyPr>
          <a:lstStyle/>
          <a:p>
            <a:r>
              <a:rPr lang="en-US" sz="2400" b="1" dirty="0">
                <a:latin typeface="Arial" panose="020B0604020202020204" pitchFamily="34" charset="0"/>
                <a:cs typeface="Arial" panose="020B0604020202020204" pitchFamily="34" charset="0"/>
              </a:rPr>
              <a:t>A</a:t>
            </a:r>
          </a:p>
        </p:txBody>
      </p:sp>
      <p:sp>
        <p:nvSpPr>
          <p:cNvPr id="58" name="TextBox 57"/>
          <p:cNvSpPr txBox="1"/>
          <p:nvPr/>
        </p:nvSpPr>
        <p:spPr>
          <a:xfrm>
            <a:off x="3333731" y="182255"/>
            <a:ext cx="235510" cy="461665"/>
          </a:xfrm>
          <a:prstGeom prst="rect">
            <a:avLst/>
          </a:prstGeom>
          <a:noFill/>
        </p:spPr>
        <p:txBody>
          <a:bodyPr wrap="square" rtlCol="0">
            <a:spAutoFit/>
          </a:bodyPr>
          <a:lstStyle>
            <a:defPPr>
              <a:defRPr lang="en-US"/>
            </a:defPPr>
            <a:lvl1pPr>
              <a:defRPr sz="2400" b="1">
                <a:latin typeface="Arial" panose="020B0604020202020204" pitchFamily="34" charset="0"/>
                <a:cs typeface="Arial" panose="020B0604020202020204" pitchFamily="34" charset="0"/>
              </a:defRPr>
            </a:lvl1pPr>
          </a:lstStyle>
          <a:p>
            <a:r>
              <a:rPr lang="en-US" dirty="0"/>
              <a:t>B</a:t>
            </a:r>
          </a:p>
        </p:txBody>
      </p:sp>
      <p:sp>
        <p:nvSpPr>
          <p:cNvPr id="59" name="TextBox 58"/>
          <p:cNvSpPr txBox="1"/>
          <p:nvPr/>
        </p:nvSpPr>
        <p:spPr>
          <a:xfrm>
            <a:off x="3333731" y="2438400"/>
            <a:ext cx="235510" cy="461665"/>
          </a:xfrm>
          <a:prstGeom prst="rect">
            <a:avLst/>
          </a:prstGeom>
          <a:noFill/>
        </p:spPr>
        <p:txBody>
          <a:bodyPr wrap="square" rtlCol="0">
            <a:spAutoFit/>
          </a:bodyPr>
          <a:lstStyle/>
          <a:p>
            <a:r>
              <a:rPr lang="en-US" sz="2400" b="1" dirty="0" smtClean="0">
                <a:latin typeface="Arial" panose="020B0604020202020204" pitchFamily="34" charset="0"/>
                <a:cs typeface="Arial" panose="020B0604020202020204" pitchFamily="34" charset="0"/>
              </a:rPr>
              <a:t>C</a:t>
            </a:r>
            <a:endParaRPr lang="en-US" sz="2400" b="1" dirty="0">
              <a:latin typeface="Arial" panose="020B0604020202020204" pitchFamily="34" charset="0"/>
              <a:cs typeface="Arial" panose="020B0604020202020204" pitchFamily="34" charset="0"/>
            </a:endParaRPr>
          </a:p>
        </p:txBody>
      </p:sp>
      <p:sp>
        <p:nvSpPr>
          <p:cNvPr id="2" name="TextBox 1"/>
          <p:cNvSpPr txBox="1"/>
          <p:nvPr/>
        </p:nvSpPr>
        <p:spPr>
          <a:xfrm>
            <a:off x="5083673" y="773668"/>
            <a:ext cx="304800" cy="369332"/>
          </a:xfrm>
          <a:prstGeom prst="rect">
            <a:avLst/>
          </a:prstGeom>
          <a:noFill/>
        </p:spPr>
        <p:txBody>
          <a:bodyPr wrap="square" rtlCol="0">
            <a:spAutoFit/>
          </a:bodyPr>
          <a:lstStyle/>
          <a:p>
            <a:r>
              <a:rPr lang="en-US" dirty="0" smtClean="0"/>
              <a:t>*</a:t>
            </a:r>
            <a:endParaRPr lang="en-US" dirty="0"/>
          </a:p>
        </p:txBody>
      </p:sp>
      <p:sp>
        <p:nvSpPr>
          <p:cNvPr id="64" name="TextBox 63"/>
          <p:cNvSpPr txBox="1"/>
          <p:nvPr/>
        </p:nvSpPr>
        <p:spPr>
          <a:xfrm>
            <a:off x="6847504" y="762248"/>
            <a:ext cx="304800" cy="369332"/>
          </a:xfrm>
          <a:prstGeom prst="rect">
            <a:avLst/>
          </a:prstGeom>
          <a:noFill/>
        </p:spPr>
        <p:txBody>
          <a:bodyPr wrap="square" rtlCol="0">
            <a:spAutoFit/>
          </a:bodyPr>
          <a:lstStyle/>
          <a:p>
            <a:r>
              <a:rPr lang="en-US" dirty="0" smtClean="0"/>
              <a:t>*</a:t>
            </a:r>
            <a:endParaRPr lang="en-US" dirty="0"/>
          </a:p>
        </p:txBody>
      </p:sp>
      <p:sp>
        <p:nvSpPr>
          <p:cNvPr id="65" name="TextBox 64"/>
          <p:cNvSpPr txBox="1"/>
          <p:nvPr/>
        </p:nvSpPr>
        <p:spPr>
          <a:xfrm>
            <a:off x="7260403" y="457200"/>
            <a:ext cx="304800" cy="369332"/>
          </a:xfrm>
          <a:prstGeom prst="rect">
            <a:avLst/>
          </a:prstGeom>
          <a:noFill/>
        </p:spPr>
        <p:txBody>
          <a:bodyPr wrap="square" rtlCol="0">
            <a:spAutoFit/>
          </a:bodyPr>
          <a:lstStyle/>
          <a:p>
            <a:r>
              <a:rPr lang="en-US" dirty="0" smtClean="0"/>
              <a:t>*</a:t>
            </a:r>
            <a:endParaRPr lang="en-US" dirty="0"/>
          </a:p>
        </p:txBody>
      </p:sp>
      <p:sp>
        <p:nvSpPr>
          <p:cNvPr id="66" name="TextBox 65"/>
          <p:cNvSpPr txBox="1"/>
          <p:nvPr/>
        </p:nvSpPr>
        <p:spPr>
          <a:xfrm>
            <a:off x="5529069" y="2976395"/>
            <a:ext cx="304800" cy="369332"/>
          </a:xfrm>
          <a:prstGeom prst="rect">
            <a:avLst/>
          </a:prstGeom>
          <a:noFill/>
        </p:spPr>
        <p:txBody>
          <a:bodyPr wrap="square" rtlCol="0">
            <a:spAutoFit/>
          </a:bodyPr>
          <a:lstStyle/>
          <a:p>
            <a:r>
              <a:rPr lang="en-US" dirty="0" smtClean="0"/>
              <a:t>*</a:t>
            </a:r>
            <a:endParaRPr lang="en-US" dirty="0"/>
          </a:p>
        </p:txBody>
      </p:sp>
      <p:sp>
        <p:nvSpPr>
          <p:cNvPr id="67" name="TextBox 66"/>
          <p:cNvSpPr txBox="1"/>
          <p:nvPr/>
        </p:nvSpPr>
        <p:spPr>
          <a:xfrm>
            <a:off x="6411570" y="3122266"/>
            <a:ext cx="304800" cy="369332"/>
          </a:xfrm>
          <a:prstGeom prst="rect">
            <a:avLst/>
          </a:prstGeom>
          <a:noFill/>
        </p:spPr>
        <p:txBody>
          <a:bodyPr wrap="square" rtlCol="0">
            <a:spAutoFit/>
          </a:bodyPr>
          <a:lstStyle/>
          <a:p>
            <a:r>
              <a:rPr lang="en-US" dirty="0" smtClean="0"/>
              <a:t>*</a:t>
            </a:r>
            <a:endParaRPr lang="en-US" dirty="0"/>
          </a:p>
        </p:txBody>
      </p:sp>
      <p:sp>
        <p:nvSpPr>
          <p:cNvPr id="61" name="TextBox 60"/>
          <p:cNvSpPr txBox="1"/>
          <p:nvPr/>
        </p:nvSpPr>
        <p:spPr>
          <a:xfrm>
            <a:off x="5494565" y="754686"/>
            <a:ext cx="304800" cy="369332"/>
          </a:xfrm>
          <a:prstGeom prst="rect">
            <a:avLst/>
          </a:prstGeom>
          <a:noFill/>
        </p:spPr>
        <p:txBody>
          <a:bodyPr wrap="square" rtlCol="0">
            <a:spAutoFit/>
          </a:bodyPr>
          <a:lstStyle/>
          <a:p>
            <a:r>
              <a:rPr lang="en-US" dirty="0" smtClean="0"/>
              <a:t>*</a:t>
            </a:r>
            <a:endParaRPr lang="en-US" dirty="0"/>
          </a:p>
        </p:txBody>
      </p:sp>
    </p:spTree>
    <p:extLst>
      <p:ext uri="{BB962C8B-B14F-4D97-AF65-F5344CB8AC3E}">
        <p14:creationId xmlns:p14="http://schemas.microsoft.com/office/powerpoint/2010/main" val="19941982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20472" y="1295400"/>
            <a:ext cx="8891863" cy="3810000"/>
            <a:chOff x="20472" y="1295400"/>
            <a:chExt cx="8891863" cy="3810000"/>
          </a:xfrm>
        </p:grpSpPr>
        <p:graphicFrame>
          <p:nvGraphicFramePr>
            <p:cNvPr id="10" name="Chart 9"/>
            <p:cNvGraphicFramePr>
              <a:graphicFrameLocks/>
            </p:cNvGraphicFramePr>
            <p:nvPr>
              <p:extLst>
                <p:ext uri="{D42A27DB-BD31-4B8C-83A1-F6EECF244321}">
                  <p14:modId xmlns:p14="http://schemas.microsoft.com/office/powerpoint/2010/main" val="1185161302"/>
                </p:ext>
              </p:extLst>
            </p:nvPr>
          </p:nvGraphicFramePr>
          <p:xfrm>
            <a:off x="4568935" y="1600200"/>
            <a:ext cx="4343400" cy="3505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Chart 10"/>
            <p:cNvGraphicFramePr>
              <a:graphicFrameLocks/>
            </p:cNvGraphicFramePr>
            <p:nvPr>
              <p:extLst>
                <p:ext uri="{D42A27DB-BD31-4B8C-83A1-F6EECF244321}">
                  <p14:modId xmlns:p14="http://schemas.microsoft.com/office/powerpoint/2010/main" val="3378137959"/>
                </p:ext>
              </p:extLst>
            </p:nvPr>
          </p:nvGraphicFramePr>
          <p:xfrm>
            <a:off x="20472" y="1524000"/>
            <a:ext cx="4703928" cy="3505200"/>
          </p:xfrm>
          <a:graphic>
            <a:graphicData uri="http://schemas.openxmlformats.org/drawingml/2006/chart">
              <c:chart xmlns:c="http://schemas.openxmlformats.org/drawingml/2006/chart" xmlns:r="http://schemas.openxmlformats.org/officeDocument/2006/relationships" r:id="rId4"/>
            </a:graphicData>
          </a:graphic>
        </p:graphicFrame>
        <p:sp>
          <p:nvSpPr>
            <p:cNvPr id="6" name="Rectangle 5"/>
            <p:cNvSpPr/>
            <p:nvPr/>
          </p:nvSpPr>
          <p:spPr>
            <a:xfrm>
              <a:off x="4572000" y="1295400"/>
              <a:ext cx="407484" cy="461665"/>
            </a:xfrm>
            <a:prstGeom prst="rect">
              <a:avLst/>
            </a:prstGeom>
          </p:spPr>
          <p:txBody>
            <a:bodyPr wrap="none">
              <a:spAutoFit/>
            </a:bodyPr>
            <a:lstStyle/>
            <a:p>
              <a:r>
                <a:rPr lang="en-US" sz="2400" b="1" dirty="0">
                  <a:latin typeface="Arial" panose="020B0604020202020204" pitchFamily="34" charset="0"/>
                  <a:cs typeface="Arial" panose="020B0604020202020204" pitchFamily="34" charset="0"/>
                </a:rPr>
                <a:t>B</a:t>
              </a:r>
            </a:p>
          </p:txBody>
        </p:sp>
        <p:sp>
          <p:nvSpPr>
            <p:cNvPr id="8" name="Rectangle 7"/>
            <p:cNvSpPr/>
            <p:nvPr/>
          </p:nvSpPr>
          <p:spPr>
            <a:xfrm>
              <a:off x="348304" y="1295400"/>
              <a:ext cx="407484" cy="461665"/>
            </a:xfrm>
            <a:prstGeom prst="rect">
              <a:avLst/>
            </a:prstGeom>
          </p:spPr>
          <p:txBody>
            <a:bodyPr wrap="none">
              <a:spAutoFit/>
            </a:bodyPr>
            <a:lstStyle/>
            <a:p>
              <a:r>
                <a:rPr lang="en-US" sz="2400" b="1" dirty="0">
                  <a:latin typeface="Arial" panose="020B0604020202020204" pitchFamily="34" charset="0"/>
                  <a:cs typeface="Arial" panose="020B0604020202020204" pitchFamily="34" charset="0"/>
                </a:rPr>
                <a:t>A</a:t>
              </a:r>
            </a:p>
          </p:txBody>
        </p:sp>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79402" y="2578398"/>
              <a:ext cx="1987550" cy="1597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3" name="TextBox 2"/>
          <p:cNvSpPr txBox="1"/>
          <p:nvPr/>
        </p:nvSpPr>
        <p:spPr>
          <a:xfrm>
            <a:off x="328811" y="4724400"/>
            <a:ext cx="8305800" cy="600164"/>
          </a:xfrm>
          <a:prstGeom prst="rect">
            <a:avLst/>
          </a:prstGeom>
          <a:noFill/>
        </p:spPr>
        <p:txBody>
          <a:bodyPr wrap="square" rtlCol="0">
            <a:spAutoFit/>
          </a:bodyPr>
          <a:lstStyle/>
          <a:p>
            <a:r>
              <a:rPr lang="en-US" sz="1100" b="1" dirty="0"/>
              <a:t>FIGURE 6: </a:t>
            </a:r>
            <a:r>
              <a:rPr lang="en-US" sz="1100" dirty="0"/>
              <a:t>An array of six single motor unit twitch forces (SMUF) which were extracted from incremental stimulation of the sciatic nerve of a single mouse (inset). All peak forces were pooled for each stimulus protocol within each treatment group and used to generate the cumulative histograms shown in panels A and B, for electrically and optically evoked SMUFs, respectively. </a:t>
            </a:r>
          </a:p>
        </p:txBody>
      </p:sp>
    </p:spTree>
    <p:extLst>
      <p:ext uri="{BB962C8B-B14F-4D97-AF65-F5344CB8AC3E}">
        <p14:creationId xmlns:p14="http://schemas.microsoft.com/office/powerpoint/2010/main" val="203648463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Straight Connector 15"/>
          <p:cNvCxnSpPr/>
          <p:nvPr/>
        </p:nvCxnSpPr>
        <p:spPr>
          <a:xfrm flipV="1">
            <a:off x="0" y="2190754"/>
            <a:ext cx="4973886" cy="14217"/>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128197" y="4299099"/>
            <a:ext cx="8723612" cy="600164"/>
          </a:xfrm>
          <a:prstGeom prst="rect">
            <a:avLst/>
          </a:prstGeom>
          <a:noFill/>
        </p:spPr>
        <p:txBody>
          <a:bodyPr wrap="square" rtlCol="0">
            <a:spAutoFit/>
          </a:bodyPr>
          <a:lstStyle/>
          <a:p>
            <a:r>
              <a:rPr lang="en-US" sz="1100" b="1" dirty="0"/>
              <a:t>FIGURE 7:</a:t>
            </a:r>
            <a:r>
              <a:rPr lang="en-US" sz="1100" dirty="0"/>
              <a:t> Two reinnervated motor endplates are shown (A-D). One isChR2+ (right) and the other is ChR2- (left). E. Mean (+SEM) percentage of all endplates that were reinnervated (SV2+) and ChR2+ is shown for the different groups studied. *=p&lt;0.05 vs. ChR2 percentage within each treatment, ᵻ=p&lt;0.05 vs. all other percentages.</a:t>
            </a:r>
          </a:p>
        </p:txBody>
      </p:sp>
      <p:grpSp>
        <p:nvGrpSpPr>
          <p:cNvPr id="3" name="Group 2"/>
          <p:cNvGrpSpPr/>
          <p:nvPr/>
        </p:nvGrpSpPr>
        <p:grpSpPr>
          <a:xfrm>
            <a:off x="105213" y="14504"/>
            <a:ext cx="4868673" cy="4377435"/>
            <a:chOff x="105213" y="29008"/>
            <a:chExt cx="4868673" cy="4377435"/>
          </a:xfrm>
        </p:grpSpPr>
        <p:pic>
          <p:nvPicPr>
            <p:cNvPr id="44" name="Picture 4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28776" y="2220675"/>
              <a:ext cx="2333155" cy="19808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4" name="Straight Connector 13"/>
            <p:cNvCxnSpPr/>
            <p:nvPr/>
          </p:nvCxnSpPr>
          <p:spPr>
            <a:xfrm>
              <a:off x="2140054" y="212017"/>
              <a:ext cx="0" cy="4194426"/>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193679" y="180137"/>
              <a:ext cx="203103" cy="369332"/>
            </a:xfrm>
            <a:prstGeom prst="rect">
              <a:avLst/>
            </a:prstGeom>
            <a:noFill/>
          </p:spPr>
          <p:txBody>
            <a:bodyPr wrap="square" rtlCol="0">
              <a:spAutoFit/>
            </a:bodyPr>
            <a:lstStyle/>
            <a:p>
              <a:r>
                <a:rPr lang="en-US" b="1" dirty="0">
                  <a:solidFill>
                    <a:schemeClr val="bg1"/>
                  </a:solidFill>
                </a:rPr>
                <a:t>A</a:t>
              </a:r>
            </a:p>
          </p:txBody>
        </p:sp>
        <p:sp>
          <p:nvSpPr>
            <p:cNvPr id="19" name="Rectangle 18"/>
            <p:cNvSpPr/>
            <p:nvPr/>
          </p:nvSpPr>
          <p:spPr>
            <a:xfrm>
              <a:off x="2148236" y="179004"/>
              <a:ext cx="314510" cy="369332"/>
            </a:xfrm>
            <a:prstGeom prst="rect">
              <a:avLst/>
            </a:prstGeom>
          </p:spPr>
          <p:txBody>
            <a:bodyPr wrap="none">
              <a:spAutoFit/>
            </a:bodyPr>
            <a:lstStyle/>
            <a:p>
              <a:r>
                <a:rPr lang="en-US" b="1" dirty="0" smtClean="0">
                  <a:solidFill>
                    <a:schemeClr val="bg1"/>
                  </a:solidFill>
                </a:rPr>
                <a:t>B</a:t>
              </a:r>
              <a:endParaRPr lang="en-US" b="1" dirty="0">
                <a:solidFill>
                  <a:schemeClr val="bg1"/>
                </a:solidFill>
              </a:endParaRPr>
            </a:p>
          </p:txBody>
        </p:sp>
        <p:sp>
          <p:nvSpPr>
            <p:cNvPr id="20" name="Rectangle 19"/>
            <p:cNvSpPr/>
            <p:nvPr/>
          </p:nvSpPr>
          <p:spPr>
            <a:xfrm>
              <a:off x="191788" y="2252302"/>
              <a:ext cx="306494" cy="369332"/>
            </a:xfrm>
            <a:prstGeom prst="rect">
              <a:avLst/>
            </a:prstGeom>
          </p:spPr>
          <p:txBody>
            <a:bodyPr wrap="none">
              <a:spAutoFit/>
            </a:bodyPr>
            <a:lstStyle/>
            <a:p>
              <a:r>
                <a:rPr lang="en-US" b="1" dirty="0" smtClean="0">
                  <a:solidFill>
                    <a:schemeClr val="bg1"/>
                  </a:solidFill>
                </a:rPr>
                <a:t>C</a:t>
              </a:r>
              <a:endParaRPr lang="en-US" b="1" dirty="0">
                <a:solidFill>
                  <a:schemeClr val="bg1"/>
                </a:solidFill>
              </a:endParaRPr>
            </a:p>
          </p:txBody>
        </p:sp>
        <p:sp>
          <p:nvSpPr>
            <p:cNvPr id="21" name="Rectangle 20"/>
            <p:cNvSpPr/>
            <p:nvPr/>
          </p:nvSpPr>
          <p:spPr>
            <a:xfrm>
              <a:off x="2123157" y="2252302"/>
              <a:ext cx="330540" cy="369332"/>
            </a:xfrm>
            <a:prstGeom prst="rect">
              <a:avLst/>
            </a:prstGeom>
          </p:spPr>
          <p:txBody>
            <a:bodyPr wrap="none">
              <a:spAutoFit/>
            </a:bodyPr>
            <a:lstStyle/>
            <a:p>
              <a:r>
                <a:rPr lang="en-US" b="1" dirty="0" smtClean="0">
                  <a:solidFill>
                    <a:schemeClr val="bg1"/>
                  </a:solidFill>
                </a:rPr>
                <a:t>D</a:t>
              </a:r>
              <a:endParaRPr lang="en-US" b="1" dirty="0">
                <a:solidFill>
                  <a:schemeClr val="bg1"/>
                </a:solidFill>
              </a:endParaRPr>
            </a:p>
          </p:txBody>
        </p:sp>
        <p:sp>
          <p:nvSpPr>
            <p:cNvPr id="22" name="TextBox 21"/>
            <p:cNvSpPr txBox="1"/>
            <p:nvPr/>
          </p:nvSpPr>
          <p:spPr>
            <a:xfrm>
              <a:off x="1085503" y="1855113"/>
              <a:ext cx="991226" cy="430887"/>
            </a:xfrm>
            <a:prstGeom prst="rect">
              <a:avLst/>
            </a:prstGeom>
            <a:noFill/>
          </p:spPr>
          <p:txBody>
            <a:bodyPr wrap="square" rtlCol="0">
              <a:spAutoFit/>
            </a:bodyPr>
            <a:lstStyle/>
            <a:p>
              <a:pPr algn="r"/>
              <a:r>
                <a:rPr lang="el-GR" sz="2200" b="1" dirty="0" smtClean="0">
                  <a:solidFill>
                    <a:srgbClr val="FF0000"/>
                  </a:solidFill>
                </a:rPr>
                <a:t>α</a:t>
              </a:r>
              <a:r>
                <a:rPr lang="en-US" sz="2200" b="1" dirty="0" smtClean="0">
                  <a:solidFill>
                    <a:srgbClr val="FF0000"/>
                  </a:solidFill>
                </a:rPr>
                <a:t>-</a:t>
              </a:r>
              <a:r>
                <a:rPr lang="en-US" sz="2200" b="1" dirty="0" err="1" smtClean="0">
                  <a:solidFill>
                    <a:srgbClr val="FF0000"/>
                  </a:solidFill>
                </a:rPr>
                <a:t>BTx</a:t>
              </a:r>
              <a:endParaRPr lang="en-US" sz="2200" b="1" dirty="0">
                <a:solidFill>
                  <a:srgbClr val="FF0000"/>
                </a:solidFill>
              </a:endParaRPr>
            </a:p>
          </p:txBody>
        </p:sp>
        <p:sp>
          <p:nvSpPr>
            <p:cNvPr id="23" name="TextBox 22"/>
            <p:cNvSpPr txBox="1"/>
            <p:nvPr/>
          </p:nvSpPr>
          <p:spPr>
            <a:xfrm>
              <a:off x="2960036" y="1855113"/>
              <a:ext cx="1078564" cy="430887"/>
            </a:xfrm>
            <a:prstGeom prst="rect">
              <a:avLst/>
            </a:prstGeom>
            <a:noFill/>
          </p:spPr>
          <p:txBody>
            <a:bodyPr wrap="square" rtlCol="0">
              <a:spAutoFit/>
            </a:bodyPr>
            <a:lstStyle/>
            <a:p>
              <a:pPr algn="r"/>
              <a:r>
                <a:rPr lang="en-US" sz="2200" b="1" dirty="0" smtClean="0">
                  <a:solidFill>
                    <a:srgbClr val="92D050"/>
                  </a:solidFill>
                </a:rPr>
                <a:t>ChR2</a:t>
              </a:r>
              <a:endParaRPr lang="en-US" sz="2200" b="1" dirty="0">
                <a:solidFill>
                  <a:srgbClr val="92D050"/>
                </a:solidFill>
              </a:endParaRPr>
            </a:p>
          </p:txBody>
        </p:sp>
        <p:sp>
          <p:nvSpPr>
            <p:cNvPr id="27" name="Rectangle 26"/>
            <p:cNvSpPr/>
            <p:nvPr/>
          </p:nvSpPr>
          <p:spPr>
            <a:xfrm>
              <a:off x="4177553" y="198570"/>
              <a:ext cx="296876" cy="369332"/>
            </a:xfrm>
            <a:prstGeom prst="rect">
              <a:avLst/>
            </a:prstGeom>
          </p:spPr>
          <p:txBody>
            <a:bodyPr wrap="none">
              <a:spAutoFit/>
            </a:bodyPr>
            <a:lstStyle/>
            <a:p>
              <a:r>
                <a:rPr lang="en-US" b="1" dirty="0" smtClean="0"/>
                <a:t>E</a:t>
              </a:r>
              <a:endParaRPr lang="en-US" b="1" dirty="0"/>
            </a:p>
          </p:txBody>
        </p:sp>
        <p:pic>
          <p:nvPicPr>
            <p:cNvPr id="29" name="Picture 28"/>
            <p:cNvPicPr>
              <a:picLocks noChangeAspect="1"/>
            </p:cNvPicPr>
            <p:nvPr/>
          </p:nvPicPr>
          <p:blipFill rotWithShape="1">
            <a:blip r:embed="rId4" cstate="print">
              <a:extLst>
                <a:ext uri="{28A0092B-C50C-407E-A947-70E740481C1C}">
                  <a14:useLocalDpi xmlns:a14="http://schemas.microsoft.com/office/drawing/2010/main" val="0"/>
                </a:ext>
              </a:extLst>
            </a:blip>
            <a:srcRect l="51902" t="8357" r="4838" b="57285"/>
            <a:stretch/>
          </p:blipFill>
          <p:spPr>
            <a:xfrm>
              <a:off x="2510715" y="203710"/>
              <a:ext cx="2333155" cy="1983175"/>
            </a:xfrm>
            <a:prstGeom prst="rect">
              <a:avLst/>
            </a:prstGeom>
          </p:spPr>
        </p:pic>
        <p:pic>
          <p:nvPicPr>
            <p:cNvPr id="30" name="Picture 29"/>
            <p:cNvPicPr>
              <a:picLocks noChangeAspect="1"/>
            </p:cNvPicPr>
            <p:nvPr/>
          </p:nvPicPr>
          <p:blipFill rotWithShape="1">
            <a:blip r:embed="rId4" cstate="print">
              <a:extLst>
                <a:ext uri="{28A0092B-C50C-407E-A947-70E740481C1C}">
                  <a14:useLocalDpi xmlns:a14="http://schemas.microsoft.com/office/drawing/2010/main" val="0"/>
                </a:ext>
              </a:extLst>
            </a:blip>
            <a:srcRect l="1690" t="8358" r="55049" b="57286"/>
            <a:stretch/>
          </p:blipFill>
          <p:spPr>
            <a:xfrm>
              <a:off x="120889" y="203710"/>
              <a:ext cx="2333155" cy="1983175"/>
            </a:xfrm>
            <a:prstGeom prst="rect">
              <a:avLst/>
            </a:prstGeom>
          </p:spPr>
        </p:pic>
        <p:pic>
          <p:nvPicPr>
            <p:cNvPr id="3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8601" y="2220675"/>
              <a:ext cx="2329339" cy="19839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3" name="TextBox 32"/>
            <p:cNvSpPr txBox="1"/>
            <p:nvPr/>
          </p:nvSpPr>
          <p:spPr>
            <a:xfrm>
              <a:off x="106474" y="173066"/>
              <a:ext cx="162436" cy="461665"/>
            </a:xfrm>
            <a:prstGeom prst="rect">
              <a:avLst/>
            </a:prstGeom>
            <a:noFill/>
          </p:spPr>
          <p:txBody>
            <a:bodyPr wrap="square" rtlCol="0">
              <a:spAutoFit/>
            </a:bodyPr>
            <a:lstStyle/>
            <a:p>
              <a:r>
                <a:rPr lang="en-US" sz="2400" b="1" dirty="0">
                  <a:solidFill>
                    <a:schemeClr val="bg1"/>
                  </a:solidFill>
                  <a:latin typeface="Arial" panose="020B0604020202020204" pitchFamily="34" charset="0"/>
                  <a:cs typeface="Arial" panose="020B0604020202020204" pitchFamily="34" charset="0"/>
                </a:rPr>
                <a:t>A</a:t>
              </a:r>
            </a:p>
          </p:txBody>
        </p:sp>
        <p:sp>
          <p:nvSpPr>
            <p:cNvPr id="34" name="Rectangle 33"/>
            <p:cNvSpPr/>
            <p:nvPr/>
          </p:nvSpPr>
          <p:spPr>
            <a:xfrm>
              <a:off x="2540451" y="173789"/>
              <a:ext cx="407484" cy="461665"/>
            </a:xfrm>
            <a:prstGeom prst="rect">
              <a:avLst/>
            </a:prstGeom>
            <a:noFill/>
          </p:spPr>
          <p:txBody>
            <a:bodyPr wrap="square" rtlCol="0">
              <a:spAutoFit/>
            </a:bodyPr>
            <a:lstStyle/>
            <a:p>
              <a:r>
                <a:rPr lang="en-US" sz="2400" b="1" dirty="0">
                  <a:solidFill>
                    <a:schemeClr val="bg1"/>
                  </a:solidFill>
                  <a:latin typeface="Arial" panose="020B0604020202020204" pitchFamily="34" charset="0"/>
                  <a:cs typeface="Arial" panose="020B0604020202020204" pitchFamily="34" charset="0"/>
                </a:rPr>
                <a:t>B</a:t>
              </a:r>
            </a:p>
          </p:txBody>
        </p:sp>
        <p:sp>
          <p:nvSpPr>
            <p:cNvPr id="35" name="Rectangle 34"/>
            <p:cNvSpPr/>
            <p:nvPr/>
          </p:nvSpPr>
          <p:spPr>
            <a:xfrm>
              <a:off x="105213" y="2203780"/>
              <a:ext cx="407484" cy="461665"/>
            </a:xfrm>
            <a:prstGeom prst="rect">
              <a:avLst/>
            </a:prstGeom>
            <a:noFill/>
          </p:spPr>
          <p:txBody>
            <a:bodyPr wrap="square" rtlCol="0">
              <a:spAutoFit/>
            </a:bodyPr>
            <a:lstStyle/>
            <a:p>
              <a:r>
                <a:rPr lang="en-US" sz="2400" b="1" dirty="0">
                  <a:solidFill>
                    <a:schemeClr val="bg1"/>
                  </a:solidFill>
                  <a:latin typeface="Arial" panose="020B0604020202020204" pitchFamily="34" charset="0"/>
                  <a:cs typeface="Arial" panose="020B0604020202020204" pitchFamily="34" charset="0"/>
                </a:rPr>
                <a:t>C</a:t>
              </a:r>
            </a:p>
          </p:txBody>
        </p:sp>
        <p:sp>
          <p:nvSpPr>
            <p:cNvPr id="36" name="Rectangle 35"/>
            <p:cNvSpPr/>
            <p:nvPr/>
          </p:nvSpPr>
          <p:spPr>
            <a:xfrm>
              <a:off x="2510715" y="2190754"/>
              <a:ext cx="407484" cy="461665"/>
            </a:xfrm>
            <a:prstGeom prst="rect">
              <a:avLst/>
            </a:prstGeom>
            <a:noFill/>
          </p:spPr>
          <p:txBody>
            <a:bodyPr wrap="square" rtlCol="0">
              <a:spAutoFit/>
            </a:bodyPr>
            <a:lstStyle/>
            <a:p>
              <a:r>
                <a:rPr lang="en-US" sz="2400" b="1" dirty="0">
                  <a:solidFill>
                    <a:schemeClr val="bg1"/>
                  </a:solidFill>
                  <a:latin typeface="Arial" panose="020B0604020202020204" pitchFamily="34" charset="0"/>
                  <a:cs typeface="Arial" panose="020B0604020202020204" pitchFamily="34" charset="0"/>
                </a:rPr>
                <a:t>D</a:t>
              </a:r>
            </a:p>
          </p:txBody>
        </p:sp>
        <p:sp>
          <p:nvSpPr>
            <p:cNvPr id="37" name="TextBox 36"/>
            <p:cNvSpPr txBox="1"/>
            <p:nvPr/>
          </p:nvSpPr>
          <p:spPr>
            <a:xfrm>
              <a:off x="1398889" y="1752600"/>
              <a:ext cx="1055154" cy="452371"/>
            </a:xfrm>
            <a:prstGeom prst="rect">
              <a:avLst/>
            </a:prstGeom>
            <a:noFill/>
          </p:spPr>
          <p:txBody>
            <a:bodyPr wrap="square" rtlCol="0">
              <a:spAutoFit/>
            </a:bodyPr>
            <a:lstStyle/>
            <a:p>
              <a:pPr algn="r"/>
              <a:r>
                <a:rPr lang="el-GR" sz="2200" b="1" dirty="0" smtClean="0">
                  <a:solidFill>
                    <a:srgbClr val="FF0000"/>
                  </a:solidFill>
                </a:rPr>
                <a:t>α</a:t>
              </a:r>
              <a:r>
                <a:rPr lang="en-US" sz="2200" b="1" dirty="0" smtClean="0">
                  <a:solidFill>
                    <a:srgbClr val="FF0000"/>
                  </a:solidFill>
                </a:rPr>
                <a:t>-</a:t>
              </a:r>
              <a:r>
                <a:rPr lang="en-US" sz="2200" b="1" dirty="0" err="1" smtClean="0">
                  <a:solidFill>
                    <a:srgbClr val="FF0000"/>
                  </a:solidFill>
                </a:rPr>
                <a:t>BTx</a:t>
              </a:r>
              <a:endParaRPr lang="en-US" sz="2200" b="1" dirty="0">
                <a:solidFill>
                  <a:srgbClr val="FF0000"/>
                </a:solidFill>
              </a:endParaRPr>
            </a:p>
          </p:txBody>
        </p:sp>
        <p:sp>
          <p:nvSpPr>
            <p:cNvPr id="38" name="TextBox 37"/>
            <p:cNvSpPr txBox="1"/>
            <p:nvPr/>
          </p:nvSpPr>
          <p:spPr>
            <a:xfrm>
              <a:off x="3677292" y="1752600"/>
              <a:ext cx="1148126" cy="452371"/>
            </a:xfrm>
            <a:prstGeom prst="rect">
              <a:avLst/>
            </a:prstGeom>
            <a:noFill/>
          </p:spPr>
          <p:txBody>
            <a:bodyPr wrap="square" rtlCol="0">
              <a:spAutoFit/>
            </a:bodyPr>
            <a:lstStyle/>
            <a:p>
              <a:pPr algn="r"/>
              <a:r>
                <a:rPr lang="en-US" sz="2200" b="1" dirty="0" smtClean="0">
                  <a:solidFill>
                    <a:srgbClr val="92D050"/>
                  </a:solidFill>
                </a:rPr>
                <a:t>ChR2</a:t>
              </a:r>
              <a:endParaRPr lang="en-US" sz="2200" b="1" dirty="0">
                <a:solidFill>
                  <a:srgbClr val="92D050"/>
                </a:solidFill>
              </a:endParaRPr>
            </a:p>
          </p:txBody>
        </p:sp>
        <p:sp>
          <p:nvSpPr>
            <p:cNvPr id="39" name="TextBox 38"/>
            <p:cNvSpPr txBox="1"/>
            <p:nvPr/>
          </p:nvSpPr>
          <p:spPr>
            <a:xfrm>
              <a:off x="1776095" y="3733800"/>
              <a:ext cx="675631" cy="361896"/>
            </a:xfrm>
            <a:prstGeom prst="rect">
              <a:avLst/>
            </a:prstGeom>
            <a:noFill/>
          </p:spPr>
          <p:txBody>
            <a:bodyPr wrap="square" rtlCol="0">
              <a:spAutoFit/>
            </a:bodyPr>
            <a:lstStyle/>
            <a:p>
              <a:r>
                <a:rPr lang="en-US" sz="2200" b="1" dirty="0" smtClean="0">
                  <a:solidFill>
                    <a:srgbClr val="2CE8FC"/>
                  </a:solidFill>
                </a:rPr>
                <a:t>SV2</a:t>
              </a:r>
              <a:endParaRPr lang="en-US" sz="2200" b="1" dirty="0">
                <a:solidFill>
                  <a:srgbClr val="2CE8FC"/>
                </a:solidFill>
              </a:endParaRPr>
            </a:p>
          </p:txBody>
        </p:sp>
        <p:sp>
          <p:nvSpPr>
            <p:cNvPr id="40" name="TextBox 39"/>
            <p:cNvSpPr txBox="1"/>
            <p:nvPr/>
          </p:nvSpPr>
          <p:spPr>
            <a:xfrm>
              <a:off x="3677292" y="3733800"/>
              <a:ext cx="1169119" cy="430887"/>
            </a:xfrm>
            <a:prstGeom prst="rect">
              <a:avLst/>
            </a:prstGeom>
            <a:noFill/>
          </p:spPr>
          <p:txBody>
            <a:bodyPr wrap="square" rtlCol="0">
              <a:spAutoFit/>
            </a:bodyPr>
            <a:lstStyle/>
            <a:p>
              <a:r>
                <a:rPr lang="en-US" sz="2200" b="1" dirty="0" smtClean="0">
                  <a:solidFill>
                    <a:schemeClr val="bg1"/>
                  </a:solidFill>
                </a:rPr>
                <a:t>Merged</a:t>
              </a:r>
              <a:endParaRPr lang="en-US" sz="2200" b="1" dirty="0">
                <a:solidFill>
                  <a:schemeClr val="bg1"/>
                </a:solidFill>
              </a:endParaRPr>
            </a:p>
          </p:txBody>
        </p:sp>
        <p:cxnSp>
          <p:nvCxnSpPr>
            <p:cNvPr id="41" name="Straight Connector 40"/>
            <p:cNvCxnSpPr/>
            <p:nvPr/>
          </p:nvCxnSpPr>
          <p:spPr>
            <a:xfrm flipV="1">
              <a:off x="105213" y="2186887"/>
              <a:ext cx="4868673" cy="3867"/>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2686644" y="1988746"/>
              <a:ext cx="600061" cy="0"/>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2652900" y="1701786"/>
              <a:ext cx="614271" cy="276999"/>
            </a:xfrm>
            <a:prstGeom prst="rect">
              <a:avLst/>
            </a:prstGeom>
            <a:noFill/>
          </p:spPr>
          <p:txBody>
            <a:bodyPr wrap="none" rtlCol="0">
              <a:spAutoFit/>
            </a:bodyPr>
            <a:lstStyle/>
            <a:p>
              <a:r>
                <a:rPr lang="en-US" sz="1200" dirty="0" smtClean="0">
                  <a:solidFill>
                    <a:schemeClr val="bg1"/>
                  </a:solidFill>
                  <a:latin typeface="Arial" panose="020B0604020202020204" pitchFamily="34" charset="0"/>
                  <a:cs typeface="Arial" panose="020B0604020202020204" pitchFamily="34" charset="0"/>
                </a:rPr>
                <a:t>50 µm</a:t>
              </a:r>
              <a:endParaRPr lang="en-US" sz="1200" dirty="0">
                <a:solidFill>
                  <a:schemeClr val="bg1"/>
                </a:solidFill>
                <a:latin typeface="Arial" panose="020B0604020202020204" pitchFamily="34" charset="0"/>
                <a:cs typeface="Arial" panose="020B0604020202020204" pitchFamily="34" charset="0"/>
              </a:endParaRPr>
            </a:p>
          </p:txBody>
        </p:sp>
        <p:sp>
          <p:nvSpPr>
            <p:cNvPr id="17" name="Rectangle 16"/>
            <p:cNvSpPr/>
            <p:nvPr/>
          </p:nvSpPr>
          <p:spPr>
            <a:xfrm>
              <a:off x="2447171" y="29008"/>
              <a:ext cx="81605" cy="420808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p:cNvGrpSpPr/>
          <p:nvPr/>
        </p:nvGrpSpPr>
        <p:grpSpPr>
          <a:xfrm>
            <a:off x="4973886" y="241757"/>
            <a:ext cx="4572000" cy="4177843"/>
            <a:chOff x="4973886" y="-1"/>
            <a:chExt cx="4572000" cy="4177843"/>
          </a:xfrm>
        </p:grpSpPr>
        <p:graphicFrame>
          <p:nvGraphicFramePr>
            <p:cNvPr id="43" name="Chart 42"/>
            <p:cNvGraphicFramePr>
              <a:graphicFrameLocks/>
            </p:cNvGraphicFramePr>
            <p:nvPr>
              <p:extLst>
                <p:ext uri="{D42A27DB-BD31-4B8C-83A1-F6EECF244321}">
                  <p14:modId xmlns:p14="http://schemas.microsoft.com/office/powerpoint/2010/main" val="3159330010"/>
                </p:ext>
              </p:extLst>
            </p:nvPr>
          </p:nvGraphicFramePr>
          <p:xfrm>
            <a:off x="4973886" y="-1"/>
            <a:ext cx="4572000" cy="4177843"/>
          </p:xfrm>
          <a:graphic>
            <a:graphicData uri="http://schemas.openxmlformats.org/drawingml/2006/chart">
              <c:chart xmlns:c="http://schemas.openxmlformats.org/drawingml/2006/chart" xmlns:r="http://schemas.openxmlformats.org/officeDocument/2006/relationships" r:id="rId6"/>
            </a:graphicData>
          </a:graphic>
        </p:graphicFrame>
        <p:sp>
          <p:nvSpPr>
            <p:cNvPr id="15" name="TextBox 14"/>
            <p:cNvSpPr txBox="1"/>
            <p:nvPr/>
          </p:nvSpPr>
          <p:spPr>
            <a:xfrm>
              <a:off x="5867400" y="76200"/>
              <a:ext cx="533400" cy="379591"/>
            </a:xfrm>
            <a:prstGeom prst="rect">
              <a:avLst/>
            </a:prstGeom>
            <a:noFill/>
          </p:spPr>
          <p:txBody>
            <a:bodyPr wrap="square" rtlCol="0">
              <a:spAutoFit/>
            </a:bodyPr>
            <a:lstStyle/>
            <a:p>
              <a:r>
                <a:rPr lang="en-US" sz="2800" baseline="-25000" dirty="0" smtClean="0">
                  <a:latin typeface="Arial" panose="020B0604020202020204" pitchFamily="34" charset="0"/>
                  <a:cs typeface="Arial" panose="020B0604020202020204" pitchFamily="34" charset="0"/>
                </a:rPr>
                <a:t>*</a:t>
              </a:r>
              <a:r>
                <a:rPr lang="en-US" dirty="0" smtClean="0"/>
                <a:t>ᵻ</a:t>
              </a:r>
              <a:endParaRPr lang="en-US" dirty="0"/>
            </a:p>
          </p:txBody>
        </p:sp>
      </p:grpSp>
      <p:sp>
        <p:nvSpPr>
          <p:cNvPr id="45" name="Rectangle 44"/>
          <p:cNvSpPr/>
          <p:nvPr/>
        </p:nvSpPr>
        <p:spPr>
          <a:xfrm>
            <a:off x="4953000" y="180156"/>
            <a:ext cx="389850" cy="461665"/>
          </a:xfrm>
          <a:prstGeom prst="rect">
            <a:avLst/>
          </a:prstGeom>
        </p:spPr>
        <p:txBody>
          <a:bodyPr wrap="none">
            <a:spAutoFit/>
          </a:bodyPr>
          <a:lstStyle/>
          <a:p>
            <a:r>
              <a:rPr lang="en-US" sz="2400" b="1" dirty="0" smtClean="0">
                <a:latin typeface="Arial" panose="020B0604020202020204" pitchFamily="34" charset="0"/>
                <a:cs typeface="Arial" panose="020B0604020202020204" pitchFamily="34" charset="0"/>
              </a:rPr>
              <a:t>E</a:t>
            </a:r>
            <a:endParaRPr lang="en-US" sz="2400" b="1" dirty="0">
              <a:latin typeface="Arial" panose="020B0604020202020204" pitchFamily="34" charset="0"/>
              <a:cs typeface="Arial" panose="020B0604020202020204" pitchFamily="34" charset="0"/>
            </a:endParaRPr>
          </a:p>
        </p:txBody>
      </p:sp>
      <p:sp>
        <p:nvSpPr>
          <p:cNvPr id="6" name="TextBox 5"/>
          <p:cNvSpPr txBox="1"/>
          <p:nvPr/>
        </p:nvSpPr>
        <p:spPr>
          <a:xfrm>
            <a:off x="7357732" y="1049292"/>
            <a:ext cx="527577" cy="369332"/>
          </a:xfrm>
          <a:prstGeom prst="rect">
            <a:avLst/>
          </a:prstGeom>
          <a:noFill/>
        </p:spPr>
        <p:txBody>
          <a:bodyPr wrap="square" rtlCol="0">
            <a:spAutoFit/>
          </a:bodyPr>
          <a:lstStyle/>
          <a:p>
            <a:r>
              <a:rPr lang="en-US" dirty="0" smtClean="0">
                <a:latin typeface="Arial" panose="020B0604020202020204" pitchFamily="34" charset="0"/>
                <a:cs typeface="Arial" panose="020B0604020202020204" pitchFamily="34" charset="0"/>
              </a:rPr>
              <a:t>*</a:t>
            </a:r>
            <a:endParaRPr lang="en-US" dirty="0">
              <a:latin typeface="Arial" panose="020B0604020202020204" pitchFamily="34" charset="0"/>
              <a:cs typeface="Arial" panose="020B0604020202020204" pitchFamily="34" charset="0"/>
            </a:endParaRPr>
          </a:p>
        </p:txBody>
      </p:sp>
      <p:sp>
        <p:nvSpPr>
          <p:cNvPr id="46" name="TextBox 45"/>
          <p:cNvSpPr txBox="1"/>
          <p:nvPr/>
        </p:nvSpPr>
        <p:spPr>
          <a:xfrm>
            <a:off x="8098466" y="849868"/>
            <a:ext cx="527577" cy="369332"/>
          </a:xfrm>
          <a:prstGeom prst="rect">
            <a:avLst/>
          </a:prstGeom>
          <a:noFill/>
        </p:spPr>
        <p:txBody>
          <a:bodyPr wrap="square" rtlCol="0">
            <a:spAutoFit/>
          </a:bodyPr>
          <a:lstStyle/>
          <a:p>
            <a:r>
              <a:rPr lang="en-US" dirty="0" smtClean="0">
                <a:latin typeface="Arial" panose="020B0604020202020204" pitchFamily="34" charset="0"/>
                <a:cs typeface="Arial" panose="020B0604020202020204" pitchFamily="34" charset="0"/>
              </a:rPr>
              <a:t>*</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7952391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36325</TotalTime>
  <Words>835</Words>
  <Application>Microsoft Office PowerPoint</Application>
  <PresentationFormat>On-screen Show (4:3)</PresentationFormat>
  <Paragraphs>97</Paragraphs>
  <Slides>7</Slides>
  <Notes>4</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dc:creator>
  <cp:lastModifiedBy>Laura</cp:lastModifiedBy>
  <cp:revision>99</cp:revision>
  <dcterms:created xsi:type="dcterms:W3CDTF">2013-08-27T00:46:09Z</dcterms:created>
  <dcterms:modified xsi:type="dcterms:W3CDTF">2014-02-06T14:35:45Z</dcterms:modified>
</cp:coreProperties>
</file>