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71" r:id="rId4"/>
    <p:sldId id="262" r:id="rId5"/>
    <p:sldId id="258" r:id="rId6"/>
    <p:sldId id="275" r:id="rId7"/>
    <p:sldId id="259" r:id="rId8"/>
    <p:sldId id="260" r:id="rId9"/>
    <p:sldId id="261" r:id="rId10"/>
    <p:sldId id="272" r:id="rId11"/>
    <p:sldId id="263" r:id="rId12"/>
    <p:sldId id="264" r:id="rId13"/>
    <p:sldId id="265" r:id="rId14"/>
    <p:sldId id="266" r:id="rId15"/>
    <p:sldId id="273" r:id="rId16"/>
    <p:sldId id="274" r:id="rId17"/>
    <p:sldId id="267" r:id="rId18"/>
    <p:sldId id="276" r:id="rId19"/>
    <p:sldId id="268" r:id="rId20"/>
    <p:sldId id="283" r:id="rId21"/>
    <p:sldId id="279" r:id="rId22"/>
    <p:sldId id="277" r:id="rId23"/>
    <p:sldId id="281" r:id="rId24"/>
    <p:sldId id="282" r:id="rId25"/>
    <p:sldId id="280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EC766-60EB-46EB-A595-5F358DBDD35A}" v="1" dt="2021-04-06T18:25:3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Neely" userId="26327dc011238f96" providerId="LiveId" clId="{504EC766-60EB-46EB-A595-5F358DBDD35A}"/>
    <pc:docChg chg="custSel addSld modSld">
      <pc:chgData name="Erin Neely" userId="26327dc011238f96" providerId="LiveId" clId="{504EC766-60EB-46EB-A595-5F358DBDD35A}" dt="2021-04-06T19:56:01.167" v="138" actId="1076"/>
      <pc:docMkLst>
        <pc:docMk/>
      </pc:docMkLst>
      <pc:sldChg chg="modSp mod">
        <pc:chgData name="Erin Neely" userId="26327dc011238f96" providerId="LiveId" clId="{504EC766-60EB-46EB-A595-5F358DBDD35A}" dt="2021-04-06T19:56:01.167" v="138" actId="1076"/>
        <pc:sldMkLst>
          <pc:docMk/>
          <pc:sldMk cId="181920917" sldId="265"/>
        </pc:sldMkLst>
        <pc:picChg chg="mod">
          <ac:chgData name="Erin Neely" userId="26327dc011238f96" providerId="LiveId" clId="{504EC766-60EB-46EB-A595-5F358DBDD35A}" dt="2021-04-06T19:56:01.167" v="138" actId="1076"/>
          <ac:picMkLst>
            <pc:docMk/>
            <pc:sldMk cId="181920917" sldId="265"/>
            <ac:picMk id="9" creationId="{491A71CB-CD32-4F01-9134-70E1F70BFD9A}"/>
          </ac:picMkLst>
        </pc:picChg>
      </pc:sldChg>
      <pc:sldChg chg="addSp modSp mod">
        <pc:chgData name="Erin Neely" userId="26327dc011238f96" providerId="LiveId" clId="{504EC766-60EB-46EB-A595-5F358DBDD35A}" dt="2021-04-06T18:25:49.871" v="5" actId="1076"/>
        <pc:sldMkLst>
          <pc:docMk/>
          <pc:sldMk cId="2081393810" sldId="276"/>
        </pc:sldMkLst>
        <pc:spChg chg="mod">
          <ac:chgData name="Erin Neely" userId="26327dc011238f96" providerId="LiveId" clId="{504EC766-60EB-46EB-A595-5F358DBDD35A}" dt="2021-04-06T18:25:49.871" v="5" actId="1076"/>
          <ac:spMkLst>
            <pc:docMk/>
            <pc:sldMk cId="2081393810" sldId="276"/>
            <ac:spMk id="3" creationId="{82DC8837-393A-4166-B1DD-8979A7E60E00}"/>
          </ac:spMkLst>
        </pc:spChg>
        <pc:picChg chg="add mod">
          <ac:chgData name="Erin Neely" userId="26327dc011238f96" providerId="LiveId" clId="{504EC766-60EB-46EB-A595-5F358DBDD35A}" dt="2021-04-06T18:25:39.949" v="2"/>
          <ac:picMkLst>
            <pc:docMk/>
            <pc:sldMk cId="2081393810" sldId="276"/>
            <ac:picMk id="4" creationId="{4BD42DC6-9D70-438C-B798-9775486396A0}"/>
          </ac:picMkLst>
        </pc:picChg>
      </pc:sldChg>
      <pc:sldChg chg="modSp add mod">
        <pc:chgData name="Erin Neely" userId="26327dc011238f96" providerId="LiveId" clId="{504EC766-60EB-46EB-A595-5F358DBDD35A}" dt="2021-04-06T18:34:04.752" v="136" actId="1076"/>
        <pc:sldMkLst>
          <pc:docMk/>
          <pc:sldMk cId="1778101279" sldId="283"/>
        </pc:sldMkLst>
        <pc:spChg chg="mod">
          <ac:chgData name="Erin Neely" userId="26327dc011238f96" providerId="LiveId" clId="{504EC766-60EB-46EB-A595-5F358DBDD35A}" dt="2021-04-06T18:34:04.752" v="136" actId="1076"/>
          <ac:spMkLst>
            <pc:docMk/>
            <pc:sldMk cId="1778101279" sldId="283"/>
            <ac:spMk id="3" creationId="{4CAA0D02-CE80-4C06-9643-BC90B56DAE36}"/>
          </ac:spMkLst>
        </pc:spChg>
        <pc:spChg chg="mod">
          <ac:chgData name="Erin Neely" userId="26327dc011238f96" providerId="LiveId" clId="{504EC766-60EB-46EB-A595-5F358DBDD35A}" dt="2021-04-06T18:32:15.955" v="22" actId="20577"/>
          <ac:spMkLst>
            <pc:docMk/>
            <pc:sldMk cId="1778101279" sldId="283"/>
            <ac:spMk id="7" creationId="{BFDFACD5-005F-4EB2-B492-2BA25D16692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5T02:21:56.6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5T02:21:57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1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9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42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4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7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2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5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3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1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4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9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03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3B9962-0818-4F9C-B654-0DC79303DD88}"/>
              </a:ext>
            </a:extLst>
          </p:cNvPr>
          <p:cNvSpPr txBox="1"/>
          <p:nvPr/>
        </p:nvSpPr>
        <p:spPr>
          <a:xfrm>
            <a:off x="5317724" y="1808561"/>
            <a:ext cx="6232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Investigating Solvent Dynamics and Spin Probe Behavior Around the Intrinsically Disordered Protein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-Casein Through EPR Spectroscopy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01FC0-E7C0-4E35-9B0B-5D747BD57A55}"/>
              </a:ext>
            </a:extLst>
          </p:cNvPr>
          <p:cNvSpPr txBox="1"/>
          <p:nvPr/>
        </p:nvSpPr>
        <p:spPr>
          <a:xfrm>
            <a:off x="6476259" y="4847208"/>
            <a:ext cx="391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Erin Neely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Advisor: Dr. Kurt Warncke</a:t>
            </a:r>
          </a:p>
        </p:txBody>
      </p:sp>
    </p:spTree>
    <p:extLst>
      <p:ext uri="{BB962C8B-B14F-4D97-AF65-F5344CB8AC3E}">
        <p14:creationId xmlns:p14="http://schemas.microsoft.com/office/powerpoint/2010/main" val="18187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D3A9B1-F9D1-414B-8B0F-2099F57D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54" y="0"/>
            <a:ext cx="766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4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04A57-106D-416A-B6A6-79E5B099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-casein frozen in solution with water and TEMPOL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trial added 2% v/v DMSO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Spectrometer data exported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run to optimize parameters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Microwave frequency corrected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265 K, used starting parameter values from Mb experiments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decreasing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used optimized values from last trial as starting parameter values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plotted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Manual corrections to log(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of slow component examined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44D50-09F8-4269-8137-16687BB27FCE}"/>
              </a:ext>
            </a:extLst>
          </p:cNvPr>
          <p:cNvSpPr txBox="1"/>
          <p:nvPr/>
        </p:nvSpPr>
        <p:spPr>
          <a:xfrm>
            <a:off x="855478" y="96766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Experimental and Computational Procedures</a:t>
            </a:r>
          </a:p>
        </p:txBody>
      </p:sp>
    </p:spTree>
    <p:extLst>
      <p:ext uri="{BB962C8B-B14F-4D97-AF65-F5344CB8AC3E}">
        <p14:creationId xmlns:p14="http://schemas.microsoft.com/office/powerpoint/2010/main" val="4271950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694AF6-7617-4CA1-975E-E98AB2894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46" y="260019"/>
            <a:ext cx="5547261" cy="6198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026B7-625F-40AA-B5D8-0861D3D9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6" y="260019"/>
            <a:ext cx="5580954" cy="633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1A71CB-CD32-4F01-9134-70E1F70B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461" y="457200"/>
            <a:ext cx="121920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C9FA99-5847-4955-A7F4-D1CBBA1FD875}"/>
              </a:ext>
            </a:extLst>
          </p:cNvPr>
          <p:cNvSpPr txBox="1"/>
          <p:nvPr/>
        </p:nvSpPr>
        <p:spPr>
          <a:xfrm>
            <a:off x="9525740" y="2308194"/>
            <a:ext cx="149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= slow</a:t>
            </a:r>
          </a:p>
          <a:p>
            <a:r>
              <a:rPr lang="en-US" dirty="0"/>
              <a:t>Closed = fast</a:t>
            </a:r>
          </a:p>
          <a:p>
            <a:r>
              <a:rPr lang="en-US" dirty="0"/>
              <a:t>Blue = BC</a:t>
            </a:r>
          </a:p>
          <a:p>
            <a:r>
              <a:rPr lang="en-US" dirty="0"/>
              <a:t>Black = EAL</a:t>
            </a:r>
          </a:p>
        </p:txBody>
      </p:sp>
    </p:spTree>
    <p:extLst>
      <p:ext uri="{BB962C8B-B14F-4D97-AF65-F5344CB8AC3E}">
        <p14:creationId xmlns:p14="http://schemas.microsoft.com/office/powerpoint/2010/main" val="18192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38F232-2A83-47D5-9ABF-61DE99B3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571500"/>
            <a:ext cx="12192000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57D1C-7296-4F20-819B-6949A7E572A9}"/>
              </a:ext>
            </a:extLst>
          </p:cNvPr>
          <p:cNvSpPr txBox="1"/>
          <p:nvPr/>
        </p:nvSpPr>
        <p:spPr>
          <a:xfrm>
            <a:off x="9953241" y="569714"/>
            <a:ext cx="149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= slow</a:t>
            </a:r>
          </a:p>
          <a:p>
            <a:r>
              <a:rPr lang="en-US" dirty="0"/>
              <a:t>Closed = fast</a:t>
            </a:r>
          </a:p>
          <a:p>
            <a:r>
              <a:rPr lang="en-US" dirty="0"/>
              <a:t>Red = BC</a:t>
            </a:r>
          </a:p>
          <a:p>
            <a:r>
              <a:rPr lang="en-US" dirty="0"/>
              <a:t>Black = EAL</a:t>
            </a:r>
          </a:p>
        </p:txBody>
      </p:sp>
    </p:spTree>
    <p:extLst>
      <p:ext uri="{BB962C8B-B14F-4D97-AF65-F5344CB8AC3E}">
        <p14:creationId xmlns:p14="http://schemas.microsoft.com/office/powerpoint/2010/main" val="246233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A50536-88E1-46AC-98D0-FEE680AA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571252"/>
            <a:ext cx="11720429" cy="5713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BC7EFE-5EB7-4743-8BC8-43ED815F4121}"/>
              </a:ext>
            </a:extLst>
          </p:cNvPr>
          <p:cNvSpPr txBox="1"/>
          <p:nvPr/>
        </p:nvSpPr>
        <p:spPr>
          <a:xfrm>
            <a:off x="9479404" y="967666"/>
            <a:ext cx="149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= slow</a:t>
            </a:r>
          </a:p>
          <a:p>
            <a:r>
              <a:rPr lang="en-US" dirty="0"/>
              <a:t>Closed = fast</a:t>
            </a:r>
          </a:p>
          <a:p>
            <a:r>
              <a:rPr lang="en-US" dirty="0"/>
              <a:t>Blue = BC</a:t>
            </a:r>
          </a:p>
          <a:p>
            <a:r>
              <a:rPr lang="en-US" dirty="0"/>
              <a:t>Black = EAL</a:t>
            </a:r>
          </a:p>
        </p:txBody>
      </p:sp>
    </p:spTree>
    <p:extLst>
      <p:ext uri="{BB962C8B-B14F-4D97-AF65-F5344CB8AC3E}">
        <p14:creationId xmlns:p14="http://schemas.microsoft.com/office/powerpoint/2010/main" val="1617002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6537E-164F-4862-BB67-A897BB16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227" y="594360"/>
            <a:ext cx="12098215" cy="5897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1830D0-AE0E-4A0F-8754-2239969E6A2A}"/>
              </a:ext>
            </a:extLst>
          </p:cNvPr>
          <p:cNvGrpSpPr/>
          <p:nvPr/>
        </p:nvGrpSpPr>
        <p:grpSpPr>
          <a:xfrm>
            <a:off x="6374073" y="3755188"/>
            <a:ext cx="360" cy="360"/>
            <a:chOff x="6374073" y="37551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DBF2DF-9782-46BE-9A6D-66DB9D49002E}"/>
                    </a:ext>
                  </a:extLst>
                </p14:cNvPr>
                <p14:cNvContentPartPr/>
                <p14:nvPr/>
              </p14:nvContentPartPr>
              <p14:xfrm>
                <a:off x="6374073" y="3755188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DBF2DF-9782-46BE-9A6D-66DB9D4900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5073" y="3746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4A8AD05-1254-4A80-B204-63C265448A67}"/>
                    </a:ext>
                  </a:extLst>
                </p14:cNvPr>
                <p14:cNvContentPartPr/>
                <p14:nvPr/>
              </p14:nvContentPartPr>
              <p14:xfrm>
                <a:off x="6374073" y="3755188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4A8AD05-1254-4A80-B204-63C265448A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5073" y="3746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286B24A-D5F2-4AAA-A6BE-0D0388CECA9B}"/>
              </a:ext>
            </a:extLst>
          </p:cNvPr>
          <p:cNvSpPr/>
          <p:nvPr/>
        </p:nvSpPr>
        <p:spPr>
          <a:xfrm>
            <a:off x="7674570" y="3313260"/>
            <a:ext cx="144483" cy="115740"/>
          </a:xfrm>
          <a:prstGeom prst="star5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61699D-90D0-4D8A-899B-56EC7A3AF0E0}"/>
              </a:ext>
            </a:extLst>
          </p:cNvPr>
          <p:cNvSpPr txBox="1"/>
          <p:nvPr/>
        </p:nvSpPr>
        <p:spPr>
          <a:xfrm>
            <a:off x="9294921" y="1088299"/>
            <a:ext cx="149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= slow</a:t>
            </a:r>
          </a:p>
          <a:p>
            <a:r>
              <a:rPr lang="en-US" dirty="0"/>
              <a:t>Closed = fast</a:t>
            </a:r>
          </a:p>
          <a:p>
            <a:r>
              <a:rPr lang="en-US" dirty="0"/>
              <a:t>Red = BC</a:t>
            </a:r>
          </a:p>
          <a:p>
            <a:r>
              <a:rPr lang="en-US" dirty="0"/>
              <a:t>Black = EAL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05BEEB8-D9E9-4D53-8F74-5C4EE34704CA}"/>
              </a:ext>
            </a:extLst>
          </p:cNvPr>
          <p:cNvSpPr/>
          <p:nvPr/>
        </p:nvSpPr>
        <p:spPr>
          <a:xfrm>
            <a:off x="6301831" y="2987072"/>
            <a:ext cx="144483" cy="115740"/>
          </a:xfrm>
          <a:prstGeom prst="star5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5323BE-8D4C-461F-841C-887539A5F4BC}"/>
              </a:ext>
            </a:extLst>
          </p:cNvPr>
          <p:cNvSpPr/>
          <p:nvPr/>
        </p:nvSpPr>
        <p:spPr>
          <a:xfrm>
            <a:off x="4979956" y="2518863"/>
            <a:ext cx="144483" cy="115740"/>
          </a:xfrm>
          <a:prstGeom prst="star5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8837-393A-4166-B1DD-8979A7E6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both proteins, adding DMSO increases spin probe motion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 times are similar in both systems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0% DMSO trials, significance of differences in component weights (between protein systems) is unclear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2% DMSO trials,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-casein system consistently shows less spin probe motion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Weights of slow components are consistently higher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Spectra maintain rigidity to higher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554C9-8A4C-4AFF-8CFD-9357E0260A34}"/>
              </a:ext>
            </a:extLst>
          </p:cNvPr>
          <p:cNvSpPr txBox="1"/>
          <p:nvPr/>
        </p:nvSpPr>
        <p:spPr>
          <a:xfrm>
            <a:off x="855478" y="914401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2258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8837-393A-4166-B1DD-8979A7E6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40279"/>
            <a:ext cx="6265415" cy="4389679"/>
          </a:xfrm>
        </p:spPr>
        <p:txBody>
          <a:bodyPr>
            <a:normAutofit lnSpcReduction="10000"/>
          </a:bodyPr>
          <a:lstStyle/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PAD and mesodomain create broadly similar rotational dynamics for TEMPOL, between proteins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EAL has uneven surface topography</a:t>
            </a:r>
          </a:p>
          <a:p>
            <a:pPr lvl="1">
              <a:spcAft>
                <a:spcPts val="5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-casein has open structure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 of more rotational motion in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-casein system contradicted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prediction of solvent microenvironments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algorithm may be misleading, if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-casein system has &gt;2 components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Globular proteins may carry spin probes with them</a:t>
            </a:r>
          </a:p>
          <a:p>
            <a:pPr>
              <a:spcAft>
                <a:spcPts val="5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Phase separation may be occurring in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-casein system, trapping TEMPOL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Suggested by poor signal-to-noise ratio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not the complete explanation</a:t>
            </a:r>
          </a:p>
          <a:p>
            <a:pPr>
              <a:spcAft>
                <a:spcPts val="5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554C9-8A4C-4AFF-8CFD-9357E0260A34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42DC6-9D70-438C-B798-9775486396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401521"/>
            <a:ext cx="4369435" cy="4687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393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D02-CE80-4C06-9643-BC90B56D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 experiments to low T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the simulation program to account for &gt;2 components of motion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Examine the motion of globular proteins, in themselves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with NMR labeling: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for phase separation with known techniques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Fluorescence microscopy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 6-hexanediol application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role of solvent dynamics and particle motion in disease processes</a:t>
            </a:r>
          </a:p>
          <a:p>
            <a:pPr>
              <a:spcAft>
                <a:spcPts val="5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FACD5-005F-4EB2-B492-2BA25D166925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600223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6637-C6F0-4557-A3A2-244C9555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01521"/>
            <a:ext cx="10784149" cy="4389679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Globular proteins have a well-defined 3D structure; intrinsically disordered proteins (IDPs) do not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IDPs are important because they play roles in diseases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Neurodegenerative diseases (e.g. Alzheimer’s)</a:t>
            </a:r>
          </a:p>
          <a:p>
            <a:pPr>
              <a:spcAft>
                <a:spcPts val="500"/>
              </a:spcAft>
            </a:pP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-casein representative of IDPs in general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Phosphoprotein; 209 amino acid residues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 mass ~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NMR study of IDPs has been prevalent, but EPR study is less 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CE9D1-7EEF-41CA-A982-66AA764E68EA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Intrinsically Disordered Proteins</a:t>
            </a:r>
          </a:p>
        </p:txBody>
      </p:sp>
    </p:spTree>
    <p:extLst>
      <p:ext uri="{BB962C8B-B14F-4D97-AF65-F5344CB8AC3E}">
        <p14:creationId xmlns:p14="http://schemas.microsoft.com/office/powerpoint/2010/main" val="3342181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D02-CE80-4C06-9643-BC90B56D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43" y="1604433"/>
            <a:ext cx="10131425" cy="364913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Kurt Warncke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Wei Li and Katie Whitcomb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David Lynn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Frosso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Seitaridou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Emory Physics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 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FACD5-005F-4EB2-B492-2BA25D166925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778101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07C8A4-E8EB-41A6-BAF7-3E63B350E967}"/>
              </a:ext>
            </a:extLst>
          </p:cNvPr>
          <p:cNvSpPr txBox="1"/>
          <p:nvPr/>
        </p:nvSpPr>
        <p:spPr>
          <a:xfrm>
            <a:off x="401057" y="2057145"/>
            <a:ext cx="4287010" cy="28193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9600" b="1" cap="all" dirty="0">
                <a:ln w="3175" cmpd="sng">
                  <a:noFill/>
                </a:ln>
                <a:solidFill>
                  <a:srgbClr val="FFFFFF"/>
                </a:solidFill>
                <a:latin typeface="Vladimir Script" panose="03050402040407070305" pitchFamily="66" charset="0"/>
                <a:ea typeface="+mj-ea"/>
                <a:cs typeface="+mj-cs"/>
              </a:rPr>
              <a:t>Thank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9600" b="1" cap="all" dirty="0">
                <a:ln w="3175" cmpd="sng">
                  <a:noFill/>
                </a:ln>
                <a:solidFill>
                  <a:srgbClr val="FFFFFF"/>
                </a:solidFill>
                <a:latin typeface="Vladimir Script" panose="03050402040407070305" pitchFamily="66" charset="0"/>
                <a:ea typeface="+mj-ea"/>
                <a:cs typeface="+mj-cs"/>
              </a:rPr>
              <a:t>You!</a:t>
            </a:r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E7572FAE-E942-4E3A-861B-92D823491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263" y="2433919"/>
            <a:ext cx="3211160" cy="32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5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FB946D-2326-449B-B771-9EDB01C8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24A0EC-9334-468D-849F-BF1FF8C6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EFFC263-7EB0-4842-BE9B-3176A41A7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6A112-29B5-46F6-A05A-F5BC9E46E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9" r="-1" b="2909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72FB946D-2326-449B-B771-9EDB01C8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3">
            <a:extLst>
              <a:ext uri="{FF2B5EF4-FFF2-40B4-BE49-F238E27FC236}">
                <a16:creationId xmlns:a16="http://schemas.microsoft.com/office/drawing/2014/main" id="{9224A0EC-9334-468D-849F-BF1FF8C6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" name="Rectangle 15">
            <a:extLst>
              <a:ext uri="{FF2B5EF4-FFF2-40B4-BE49-F238E27FC236}">
                <a16:creationId xmlns:a16="http://schemas.microsoft.com/office/drawing/2014/main" id="{0EFFC263-7EB0-4842-BE9B-3176A41A7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D101E2-DC30-4932-819E-70D78DA49625}"/>
              </a:ext>
            </a:extLst>
          </p:cNvPr>
          <p:cNvGrpSpPr/>
          <p:nvPr/>
        </p:nvGrpSpPr>
        <p:grpSpPr>
          <a:xfrm>
            <a:off x="571505" y="478274"/>
            <a:ext cx="4596294" cy="4100413"/>
            <a:chOff x="136498" y="1099371"/>
            <a:chExt cx="4596294" cy="41004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FC97B3-F295-443F-BE4A-95CCEF3E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683" y="1099371"/>
              <a:ext cx="3710479" cy="336175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9" name="Object 8">
                  <a:extLst>
                    <a:ext uri="{FF2B5EF4-FFF2-40B4-BE49-F238E27FC236}">
                      <a16:creationId xmlns:a16="http://schemas.microsoft.com/office/drawing/2014/main" id="{1CE064E3-04D3-43EA-9147-EC4D44FA819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0305172"/>
                    </p:ext>
                  </p:extLst>
                </p:nvPr>
              </p:nvGraphicFramePr>
              <p:xfrm>
                <a:off x="136498" y="4854198"/>
                <a:ext cx="4596294" cy="345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3378200" imgH="254000" progId="Equation.3">
                        <p:embed/>
                      </p:oleObj>
                    </mc:Choice>
                    <mc:Fallback>
                      <p:oleObj name="Equation" r:id="rId4" imgW="3378200" imgH="254000" progId="Equation.3">
                        <p:embed/>
                        <p:pic>
                          <p:nvPicPr>
                            <p:cNvPr id="9" name="Object 8">
                              <a:extLst>
                                <a:ext uri="{FF2B5EF4-FFF2-40B4-BE49-F238E27FC236}">
                                  <a16:creationId xmlns:a16="http://schemas.microsoft.com/office/drawing/2014/main" id="{1CE064E3-04D3-43EA-9147-EC4D44FA819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6498" y="4854198"/>
                              <a:ext cx="4596294" cy="34558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9" name="Object 8">
                  <a:extLst>
                    <a:ext uri="{FF2B5EF4-FFF2-40B4-BE49-F238E27FC236}">
                      <a16:creationId xmlns:a16="http://schemas.microsoft.com/office/drawing/2014/main" id="{1CE064E3-04D3-43EA-9147-EC4D44FA819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0305172"/>
                    </p:ext>
                  </p:extLst>
                </p:nvPr>
              </p:nvGraphicFramePr>
              <p:xfrm>
                <a:off x="136498" y="4854198"/>
                <a:ext cx="4596294" cy="345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3378200" imgH="254000" progId="Equation.3">
                        <p:embed/>
                      </p:oleObj>
                    </mc:Choice>
                    <mc:Fallback>
                      <p:oleObj name="Equation" r:id="rId4" imgW="3378200" imgH="254000" progId="Equation.3">
                        <p:embed/>
                        <p:pic>
                          <p:nvPicPr>
                            <p:cNvPr id="9" name="Object 8">
                              <a:extLst>
                                <a:ext uri="{FF2B5EF4-FFF2-40B4-BE49-F238E27FC236}">
                                  <a16:creationId xmlns:a16="http://schemas.microsoft.com/office/drawing/2014/main" id="{1CE064E3-04D3-43EA-9147-EC4D44FA819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6498" y="4854198"/>
                              <a:ext cx="4596294" cy="34558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EB7977-8D57-413D-B2AD-A3463A4180C3}"/>
                    </a:ext>
                  </a:extLst>
                </p:cNvPr>
                <p:cNvSpPr txBox="1"/>
                <p:nvPr/>
              </p:nvSpPr>
              <p:spPr>
                <a:xfrm>
                  <a:off x="2127248" y="1798927"/>
                  <a:ext cx="381835" cy="40011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</m:acc>
                      </m:oMath>
                    </m:oMathPara>
                  </a14:m>
                  <a:endParaRPr lang="en-US" sz="2000" b="1" i="1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EB7977-8D57-413D-B2AD-A3463A418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248" y="1798927"/>
                  <a:ext cx="38183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2D16A2E-7295-4F5F-8C11-92D79079C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181" y="760232"/>
            <a:ext cx="2919886" cy="28884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21AA72-0DB1-476C-8F4B-707663586AE4}"/>
              </a:ext>
            </a:extLst>
          </p:cNvPr>
          <p:cNvSpPr txBox="1"/>
          <p:nvPr/>
        </p:nvSpPr>
        <p:spPr>
          <a:xfrm>
            <a:off x="8063066" y="2649719"/>
            <a:ext cx="3343922" cy="3166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Constants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2.0023]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9.274 × 10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−24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J/T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= 1.76 × 10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rad/T*s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48 MHz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[-26.9   -28.5   +55.4] MHz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[20.9   19.26   103.2] MHz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2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≈ 9.5 MHz (X-band)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6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72FB946D-2326-449B-B771-9EDB01C8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3">
            <a:extLst>
              <a:ext uri="{FF2B5EF4-FFF2-40B4-BE49-F238E27FC236}">
                <a16:creationId xmlns:a16="http://schemas.microsoft.com/office/drawing/2014/main" id="{9224A0EC-9334-468D-849F-BF1FF8C6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" name="Rectangle 15">
            <a:extLst>
              <a:ext uri="{FF2B5EF4-FFF2-40B4-BE49-F238E27FC236}">
                <a16:creationId xmlns:a16="http://schemas.microsoft.com/office/drawing/2014/main" id="{0EFFC263-7EB0-4842-BE9B-3176A41A7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6C06E-C427-4DD0-A066-F7CC088F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5" y="803444"/>
            <a:ext cx="5899959" cy="50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72FB946D-2326-449B-B771-9EDB01C8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3">
            <a:extLst>
              <a:ext uri="{FF2B5EF4-FFF2-40B4-BE49-F238E27FC236}">
                <a16:creationId xmlns:a16="http://schemas.microsoft.com/office/drawing/2014/main" id="{9224A0EC-9334-468D-849F-BF1FF8C6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" name="Rectangle 15">
            <a:extLst>
              <a:ext uri="{FF2B5EF4-FFF2-40B4-BE49-F238E27FC236}">
                <a16:creationId xmlns:a16="http://schemas.microsoft.com/office/drawing/2014/main" id="{0EFFC263-7EB0-4842-BE9B-3176A41A7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BA16A15-373F-49F4-81BA-6438B288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859"/>
          <a:stretch/>
        </p:blipFill>
        <p:spPr>
          <a:xfrm>
            <a:off x="1642369" y="2787588"/>
            <a:ext cx="8647024" cy="359035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033BDB8-0D28-4115-8618-E676E45BE73F}"/>
              </a:ext>
            </a:extLst>
          </p:cNvPr>
          <p:cNvSpPr txBox="1"/>
          <p:nvPr/>
        </p:nvSpPr>
        <p:spPr>
          <a:xfrm>
            <a:off x="2945654" y="793232"/>
            <a:ext cx="6287124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Isotropic           	   Axial               	Axial              	    Rhombic</a:t>
            </a:r>
          </a:p>
          <a:p>
            <a:r>
              <a:rPr lang="en-US" i="1" dirty="0" err="1"/>
              <a:t>g</a:t>
            </a:r>
            <a:r>
              <a:rPr lang="en-US" baseline="-25000" dirty="0" err="1"/>
              <a:t>x</a:t>
            </a:r>
            <a:r>
              <a:rPr lang="en-US" dirty="0"/>
              <a:t>=</a:t>
            </a:r>
            <a:r>
              <a:rPr lang="en-US" i="1" dirty="0" err="1"/>
              <a:t>g</a:t>
            </a:r>
            <a:r>
              <a:rPr lang="en-US" baseline="-25000" dirty="0" err="1"/>
              <a:t>y</a:t>
            </a:r>
            <a:r>
              <a:rPr lang="en-US" dirty="0"/>
              <a:t>=</a:t>
            </a:r>
            <a:r>
              <a:rPr lang="en-US" i="1" dirty="0" err="1"/>
              <a:t>g</a:t>
            </a:r>
            <a:r>
              <a:rPr lang="en-US" baseline="-25000" dirty="0" err="1"/>
              <a:t>z</a:t>
            </a:r>
            <a:r>
              <a:rPr lang="en-US" dirty="0"/>
              <a:t>        		</a:t>
            </a:r>
            <a:r>
              <a:rPr lang="en-US" i="1" dirty="0" err="1"/>
              <a:t>g</a:t>
            </a:r>
            <a:r>
              <a:rPr lang="en-US" baseline="-25000" dirty="0" err="1"/>
              <a:t>x</a:t>
            </a:r>
            <a:r>
              <a:rPr lang="en-US" dirty="0"/>
              <a:t>=</a:t>
            </a:r>
            <a:r>
              <a:rPr lang="en-US" i="1" dirty="0" err="1"/>
              <a:t>g</a:t>
            </a:r>
            <a:r>
              <a:rPr lang="en-US" baseline="-25000" dirty="0" err="1"/>
              <a:t>y</a:t>
            </a:r>
            <a:r>
              <a:rPr lang="en-US" dirty="0"/>
              <a:t>&lt;</a:t>
            </a:r>
            <a:r>
              <a:rPr lang="en-US" i="1" dirty="0" err="1"/>
              <a:t>g</a:t>
            </a:r>
            <a:r>
              <a:rPr lang="en-US" baseline="-25000" dirty="0" err="1"/>
              <a:t>z</a:t>
            </a:r>
            <a:r>
              <a:rPr lang="en-US" baseline="-25000" dirty="0"/>
              <a:t>               	         </a:t>
            </a:r>
            <a:r>
              <a:rPr lang="en-US" i="1" dirty="0" err="1"/>
              <a:t>g</a:t>
            </a:r>
            <a:r>
              <a:rPr lang="en-US" baseline="-25000" dirty="0" err="1"/>
              <a:t>x</a:t>
            </a:r>
            <a:r>
              <a:rPr lang="en-US" dirty="0"/>
              <a:t>=</a:t>
            </a:r>
            <a:r>
              <a:rPr lang="en-US" i="1" dirty="0" err="1"/>
              <a:t>g</a:t>
            </a:r>
            <a:r>
              <a:rPr lang="en-US" baseline="-25000" dirty="0" err="1"/>
              <a:t>y</a:t>
            </a:r>
            <a:r>
              <a:rPr lang="en-US" dirty="0"/>
              <a:t>&gt;</a:t>
            </a:r>
            <a:r>
              <a:rPr lang="en-US" i="1" dirty="0" err="1"/>
              <a:t>g</a:t>
            </a:r>
            <a:r>
              <a:rPr lang="en-US" baseline="-25000" dirty="0" err="1"/>
              <a:t>z</a:t>
            </a:r>
            <a:r>
              <a:rPr lang="en-US" baseline="-25000" dirty="0"/>
              <a:t>                            </a:t>
            </a:r>
            <a:r>
              <a:rPr lang="en-US" i="1" dirty="0" err="1"/>
              <a:t>g</a:t>
            </a:r>
            <a:r>
              <a:rPr lang="en-US" baseline="-25000" dirty="0" err="1"/>
              <a:t>x</a:t>
            </a:r>
            <a:r>
              <a:rPr lang="en-US" dirty="0" err="1"/>
              <a:t>≠</a:t>
            </a:r>
            <a:r>
              <a:rPr lang="en-US" i="1" dirty="0" err="1"/>
              <a:t>g</a:t>
            </a:r>
            <a:r>
              <a:rPr lang="en-US" baseline="-25000" dirty="0" err="1"/>
              <a:t>y</a:t>
            </a:r>
            <a:r>
              <a:rPr lang="en-US" dirty="0" err="1"/>
              <a:t>≠</a:t>
            </a:r>
            <a:r>
              <a:rPr lang="en-US" i="1" dirty="0" err="1"/>
              <a:t>g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7474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611FF-B6C7-4EA4-BDEC-908869980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7262"/>
            <a:ext cx="10535574" cy="5228947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Adamski, W., Salvi, N.,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Maurin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Magnat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Milles, S., Jensen, M. R., ... &amp; Blackledge, M.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(2019). A unified description of intrinsically disordered protein dynamics under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physiological conditions using NMR spectroscopy.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American Chemical Society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141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(44), 17817-17829.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Banerjee, D., Bhat, S. N., Bhat, S. V., &amp;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Leporini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(2009). ESR evidence for 2 coexisting liquid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phases in deeply supercooled bulk water.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 of the National Academy of Sciences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(28), 11448-11453.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Clore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M., &amp;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Gronenborn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M. (1991). Applications of three-and four-dimensional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heteronuclear NMR spectroscopy to protein structure determination.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Progress in nuclear magnetic resonance spectroscopy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43-92.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Eskin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M., &amp; Shahidi, F. (2012). Biochemistry of foods.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Leslie, M. (2021). Separation anxiety.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Nforneh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&amp; Warncke, K. (2017). Mesodomain and protein-associated solvent phases with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temperature-tunable (200–265 K) dynamics surround ethanolamine ammonia-lyase in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globally polycrystalline aqueous solution containing dimethyl sulfoxide.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Journal of Physical Chemistry B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121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(49), 11109-11118. 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6019D-E715-491C-BB27-9D5A7249F944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References, Part 1</a:t>
            </a:r>
          </a:p>
        </p:txBody>
      </p:sp>
    </p:spTree>
    <p:extLst>
      <p:ext uri="{BB962C8B-B14F-4D97-AF65-F5344CB8AC3E}">
        <p14:creationId xmlns:p14="http://schemas.microsoft.com/office/powerpoint/2010/main" val="128153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C3FE-D842-4B7F-BC39-143B8209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89103"/>
            <a:ext cx="10131425" cy="4927107"/>
          </a:xfrm>
        </p:spPr>
        <p:txBody>
          <a:bodyPr>
            <a:normAutofit fontScale="40000" lnSpcReduction="20000"/>
          </a:bodyPr>
          <a:lstStyle/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Nforneh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&amp; Warncke, K. (2019). Control of Solvent Dynamics around the B12-Dependent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Ethanolamine Ammonia-Lyase Enzyme in Frozen Aqueous Solution by Using Dimethyl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Sulfoxide Modulation of Mesodomain Volume.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Journal of Physical Chemistry B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(26), 5395-5404.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Sadat-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Mekmene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Jardin, J.,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Mollé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Richoux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Delage, M. M., ... &amp;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Gagnaire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V. (2011). Simultaneous presence of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PrtH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PrtH2 proteinases in Lactobacillus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helveticus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strains improves breakdown of the pure αs1-casein.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 and environmental microbiology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179-186.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Sahu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D., &amp;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Lorigan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A. (2018). Site-directed spin labeling EPR for studying membrane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proteins.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BioMed research international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Uversky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 N., Oldfield, C. J., &amp; Dunker, A. K. (2008). Intrinsically disordered proteins in human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diseases: introducing the D2 concept. 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Rev. </a:t>
            </a:r>
            <a:r>
              <a:rPr lang="en-US" sz="3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Biophys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215-246.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Wertz, J. E., &amp; Bolton, J. R. (1986). Biological Applications of Electron Spin Resonance.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 </a:t>
            </a:r>
            <a:r>
              <a:rPr lang="en-US" sz="3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 Spin Resonance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(pp. 378-390). Springer, Dordrecht.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E9E3-BFEE-480E-AB5C-C858BFB60825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References, Part 2</a:t>
            </a:r>
          </a:p>
        </p:txBody>
      </p:sp>
    </p:spTree>
    <p:extLst>
      <p:ext uri="{BB962C8B-B14F-4D97-AF65-F5344CB8AC3E}">
        <p14:creationId xmlns:p14="http://schemas.microsoft.com/office/powerpoint/2010/main" val="236384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DCCD8-F141-4A0D-8CB0-D87AD26C631E}"/>
              </a:ext>
            </a:extLst>
          </p:cNvPr>
          <p:cNvPicPr/>
          <p:nvPr/>
        </p:nvPicPr>
        <p:blipFill rotWithShape="1">
          <a:blip r:embed="rId2"/>
          <a:srcRect l="22389" t="57021" r="18369"/>
          <a:stretch/>
        </p:blipFill>
        <p:spPr bwMode="auto">
          <a:xfrm>
            <a:off x="1853757" y="800007"/>
            <a:ext cx="8470130" cy="525111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884EFF-5141-4879-B431-BFEDAEFEB063}"/>
              </a:ext>
            </a:extLst>
          </p:cNvPr>
          <p:cNvSpPr/>
          <p:nvPr/>
        </p:nvSpPr>
        <p:spPr>
          <a:xfrm>
            <a:off x="3986074" y="4231548"/>
            <a:ext cx="1233996" cy="3582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N-terminus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171D73-C5A8-4E9C-AE45-8E12511A9499}"/>
              </a:ext>
            </a:extLst>
          </p:cNvPr>
          <p:cNvSpPr/>
          <p:nvPr/>
        </p:nvSpPr>
        <p:spPr>
          <a:xfrm>
            <a:off x="8474481" y="2990154"/>
            <a:ext cx="1233996" cy="3582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C-terminus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89F15-57E9-4D60-A15C-5F1FD6D46520}"/>
              </a:ext>
            </a:extLst>
          </p:cNvPr>
          <p:cNvSpPr/>
          <p:nvPr/>
        </p:nvSpPr>
        <p:spPr>
          <a:xfrm>
            <a:off x="2647025" y="1090332"/>
            <a:ext cx="1233996" cy="623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Disulfide bridges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979E65-62C2-422C-9742-85A6AFB0E6AD}"/>
              </a:ext>
            </a:extLst>
          </p:cNvPr>
          <p:cNvCxnSpPr/>
          <p:nvPr/>
        </p:nvCxnSpPr>
        <p:spPr>
          <a:xfrm flipH="1" flipV="1">
            <a:off x="5681709" y="4589755"/>
            <a:ext cx="674703" cy="985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F6045BB-4F69-4FD7-A843-3F0702E899C7}"/>
              </a:ext>
            </a:extLst>
          </p:cNvPr>
          <p:cNvSpPr/>
          <p:nvPr/>
        </p:nvSpPr>
        <p:spPr>
          <a:xfrm>
            <a:off x="5922886" y="5634047"/>
            <a:ext cx="1233996" cy="3582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sheet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5041B-54F1-439C-9970-AD075B4E7945}"/>
              </a:ext>
            </a:extLst>
          </p:cNvPr>
          <p:cNvSpPr/>
          <p:nvPr/>
        </p:nvSpPr>
        <p:spPr>
          <a:xfrm>
            <a:off x="1850582" y="3246462"/>
            <a:ext cx="1233996" cy="358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</a:t>
            </a:r>
            <a:r>
              <a:rPr lang="en-US" dirty="0"/>
              <a:t> helix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EF01F9-2070-45B7-B4AF-A203C8F0D817}"/>
              </a:ext>
            </a:extLst>
          </p:cNvPr>
          <p:cNvSpPr/>
          <p:nvPr/>
        </p:nvSpPr>
        <p:spPr>
          <a:xfrm>
            <a:off x="8741940" y="5379032"/>
            <a:ext cx="1711911" cy="67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-casein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9D077B-CD6B-40DF-93ED-29DB72C41CA5}"/>
              </a:ext>
            </a:extLst>
          </p:cNvPr>
          <p:cNvSpPr txBox="1"/>
          <p:nvPr/>
        </p:nvSpPr>
        <p:spPr>
          <a:xfrm>
            <a:off x="630315" y="5813150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 Jardin et al. 2010</a:t>
            </a:r>
          </a:p>
        </p:txBody>
      </p:sp>
    </p:spTree>
    <p:extLst>
      <p:ext uri="{BB962C8B-B14F-4D97-AF65-F5344CB8AC3E}">
        <p14:creationId xmlns:p14="http://schemas.microsoft.com/office/powerpoint/2010/main" val="587944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380F8-6AAA-4FEC-AAD4-60CAAAEF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71625"/>
            <a:ext cx="6438899" cy="496252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studies of globular proteins have placed them in frozen aqueous solution with TEMPOL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TEMPOL: Paramagnetic nitroxide spin probe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experiments have also used 2% v/v dimethyl sulfoxide (DMSO) as a cosolvent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layers revealed: protein-associated domain (PAD) and mesodomain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PAD observed only in systems with protein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Mesodomain observed even without protein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Rotation of TEMPOL is about 10 times faster in the mesodomain compared to the PAD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Faster rotation = narrower, sharper features on EPR spectrum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Aim to find concentration, rotational speed of TEMPOL in each domain</a:t>
            </a:r>
          </a:p>
          <a:p>
            <a:pPr>
              <a:spcAft>
                <a:spcPts val="5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426FF-8A4A-403F-B531-6D6CE1B4AFAA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Behavior of Globular Proteins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63F7B-705B-4280-9C27-CAFF8785E1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401521"/>
            <a:ext cx="4369435" cy="4687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231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70A8-7BCD-4BF2-BE66-14E3AF8BD4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Unpaired electrons have a net spin which gives them a magnetic moment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 an external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those spins can have one of two orientations: along or against the field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+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“spin-down”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+</a:t>
                </a:r>
                <a:r>
                  <a:rPr lang="en-US" i="1" dirty="0">
                    <a:cs typeface="Arial" panose="020B0604020202020204" pitchFamily="34" charset="0"/>
                  </a:rPr>
                  <a:t>µ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is more energetically favorable</a:t>
                </a: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Microwave radiation is applied to the electrons</a:t>
                </a: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Resonance condition: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hν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electron g-factor</a:t>
                </a:r>
              </a:p>
              <a:p>
                <a:pPr lvl="1"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Bohr magneton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70A8-7BCD-4BF2-BE66-14E3AF8BD4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74B0789-630B-4B2A-93F3-A862A1C6BA68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Electron Paramagnetic Resonance</a:t>
            </a:r>
          </a:p>
        </p:txBody>
      </p:sp>
    </p:spTree>
    <p:extLst>
      <p:ext uri="{BB962C8B-B14F-4D97-AF65-F5344CB8AC3E}">
        <p14:creationId xmlns:p14="http://schemas.microsoft.com/office/powerpoint/2010/main" val="1391529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D3A9B1-F9D1-414B-8B0F-2099F57D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54" y="230819"/>
            <a:ext cx="766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37F3-DD25-4793-B44C-40A52DF57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types: isotropic (direct) and anisotropic (indirect)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Isotropic interaction: Coupling of electron and nuclear spins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Adds another term to the Hamiltonian: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ΔE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* 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US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be -1, 0, or +1</a:t>
            </a:r>
          </a:p>
          <a:p>
            <a:pPr lvl="2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Selection rule: Nuclear spins don’t change during EPR experiments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Depending on </a:t>
            </a:r>
            <a:r>
              <a:rPr lang="en-US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there are three possible energy transitions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Anisotropic interaction: Coupling of electron and nuclear magnetic fields, through space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Adds another term to the Hamiltonian: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ΔE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-iso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(3cos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θ – 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Greatest when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 or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combined hyperfine term,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appears in the simulation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63AF2-6B13-4D42-8305-F36DEC668088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Hyperfine Interaction(s)</a:t>
            </a:r>
          </a:p>
        </p:txBody>
      </p:sp>
    </p:spTree>
    <p:extLst>
      <p:ext uri="{BB962C8B-B14F-4D97-AF65-F5344CB8AC3E}">
        <p14:creationId xmlns:p14="http://schemas.microsoft.com/office/powerpoint/2010/main" val="2465894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A3D4F1-7CCE-4C32-ACAC-9203548370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38957" r="40641" b="21585"/>
          <a:stretch/>
        </p:blipFill>
        <p:spPr bwMode="auto">
          <a:xfrm>
            <a:off x="1946345" y="800007"/>
            <a:ext cx="8284954" cy="525111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18A02-4314-451C-9935-EA09D7563B85}"/>
              </a:ext>
            </a:extLst>
          </p:cNvPr>
          <p:cNvSpPr txBox="1"/>
          <p:nvPr/>
        </p:nvSpPr>
        <p:spPr>
          <a:xfrm>
            <a:off x="7858125" y="5953125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 </a:t>
            </a:r>
            <a:r>
              <a:rPr lang="en-US" i="1" dirty="0" err="1"/>
              <a:t>Sahu</a:t>
            </a:r>
            <a:r>
              <a:rPr lang="en-US" i="1" dirty="0"/>
              <a:t> and </a:t>
            </a:r>
            <a:r>
              <a:rPr lang="en-US" i="1" dirty="0" err="1"/>
              <a:t>Lorigan</a:t>
            </a:r>
            <a:r>
              <a:rPr lang="en-US" i="1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221074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65FAF-4BC6-4AA1-AC54-C519A7D25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901451"/>
                <a:ext cx="6372224" cy="4392817"/>
              </a:xfrm>
            </p:spPr>
            <p:txBody>
              <a:bodyPr/>
              <a:lstStyle/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Electron dipoles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precess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around the external magnetic field with </a:t>
                </a:r>
                <a:r>
                  <a:rPr lang="el-GR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ω</a:t>
                </a:r>
                <a:r>
                  <a:rPr lang="en-US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γB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Microwave radiation also exerts a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the electron dipoles, in the </a:t>
                </a:r>
                <a:r>
                  <a:rPr lang="en-US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xy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-plane, that rotates with </a:t>
                </a:r>
                <a:r>
                  <a:rPr lang="el-GR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ω</a:t>
                </a:r>
                <a:endParaRPr lang="en-US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As </a:t>
                </a:r>
                <a:r>
                  <a:rPr lang="el-GR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ω</a:t>
                </a:r>
                <a:r>
                  <a:rPr lang="en-US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l-GR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ω</a:t>
                </a:r>
                <a:r>
                  <a:rPr lang="en-US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aligns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baseline="-25000" dirty="0"/>
                  <a:t>eff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baseline="-25000" dirty="0"/>
                  <a:t>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Different polar angles </a:t>
                </a:r>
                <a:r>
                  <a:rPr lang="el-GR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θ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different </a:t>
                </a:r>
                <a:r>
                  <a:rPr lang="el-GR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ω</a:t>
                </a:r>
                <a:r>
                  <a:rPr lang="en-US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different transition energies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This broadens the line shape</a:t>
                </a: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Dipoles start at many different </a:t>
                </a:r>
                <a:r>
                  <a:rPr lang="el-GR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θ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but rotation </a:t>
                </a:r>
              </a:p>
              <a:p>
                <a:pPr marL="0" indent="0">
                  <a:spcAft>
                    <a:spcPts val="500"/>
                  </a:spcAft>
                  <a:buNone/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averages out their contributions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This narrows the line shape</a:t>
                </a:r>
              </a:p>
              <a:p>
                <a:pPr>
                  <a:spcAft>
                    <a:spcPts val="500"/>
                  </a:spcAft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This motion is reflected in the system parameters: the weights and log correlation times of each component</a:t>
                </a:r>
              </a:p>
              <a:p>
                <a:pPr>
                  <a:spcAft>
                    <a:spcPts val="500"/>
                  </a:spcAft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65FAF-4BC6-4AA1-AC54-C519A7D25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01451"/>
                <a:ext cx="6372224" cy="4392817"/>
              </a:xfrm>
              <a:blipFill>
                <a:blip r:embed="rId2"/>
                <a:stretch>
                  <a:fillRect l="-670" t="-2080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28688F-2676-4760-9057-FFB0DED2C1C6}"/>
              </a:ext>
            </a:extLst>
          </p:cNvPr>
          <p:cNvSpPr txBox="1"/>
          <p:nvPr/>
        </p:nvSpPr>
        <p:spPr>
          <a:xfrm>
            <a:off x="825623" y="816746"/>
            <a:ext cx="9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Motional Effects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108B1-E21E-4AFC-943C-FAC91B0469AD}"/>
              </a:ext>
            </a:extLst>
          </p:cNvPr>
          <p:cNvSpPr txBox="1"/>
          <p:nvPr/>
        </p:nvSpPr>
        <p:spPr>
          <a:xfrm>
            <a:off x="7964990" y="6488668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 Banerjee et al. (2009)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CE04D-F887-4A63-8139-26862218876E}"/>
              </a:ext>
            </a:extLst>
          </p:cNvPr>
          <p:cNvPicPr/>
          <p:nvPr/>
        </p:nvPicPr>
        <p:blipFill rotWithShape="1">
          <a:blip r:embed="rId3"/>
          <a:srcRect t="24119" r="70147" b="52497"/>
          <a:stretch/>
        </p:blipFill>
        <p:spPr bwMode="auto">
          <a:xfrm>
            <a:off x="7058024" y="1369104"/>
            <a:ext cx="2263528" cy="254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9CE04D-F887-4A63-8139-26862218876E}"/>
              </a:ext>
            </a:extLst>
          </p:cNvPr>
          <p:cNvPicPr/>
          <p:nvPr/>
        </p:nvPicPr>
        <p:blipFill rotWithShape="1">
          <a:blip r:embed="rId3"/>
          <a:srcRect t="51335" r="79264" b="32660"/>
          <a:stretch/>
        </p:blipFill>
        <p:spPr bwMode="auto">
          <a:xfrm>
            <a:off x="7058023" y="3915050"/>
            <a:ext cx="2043384" cy="2169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CE04D-F887-4A63-8139-26862218876E}"/>
              </a:ext>
            </a:extLst>
          </p:cNvPr>
          <p:cNvPicPr/>
          <p:nvPr/>
        </p:nvPicPr>
        <p:blipFill rotWithShape="1">
          <a:blip r:embed="rId3"/>
          <a:srcRect l="60427" t="51910" b="28864"/>
          <a:stretch/>
        </p:blipFill>
        <p:spPr bwMode="auto">
          <a:xfrm>
            <a:off x="9101406" y="3915051"/>
            <a:ext cx="2895599" cy="2169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11E05E-47CE-4E73-A076-1B4A7B8385B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2" r="52337"/>
          <a:stretch/>
        </p:blipFill>
        <p:spPr bwMode="auto">
          <a:xfrm>
            <a:off x="9321553" y="1369105"/>
            <a:ext cx="2675452" cy="2545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602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1785</TotalTime>
  <Words>1455</Words>
  <Application>Microsoft Office PowerPoint</Application>
  <PresentationFormat>Widescreen</PresentationFormat>
  <Paragraphs>164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Vladimir Script</vt:lpstr>
      <vt:lpstr>Celestial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Neely</dc:creator>
  <cp:lastModifiedBy>Erin Neely</cp:lastModifiedBy>
  <cp:revision>2</cp:revision>
  <dcterms:created xsi:type="dcterms:W3CDTF">2021-04-03T19:17:40Z</dcterms:created>
  <dcterms:modified xsi:type="dcterms:W3CDTF">2021-04-06T19:56:09Z</dcterms:modified>
</cp:coreProperties>
</file>