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60" r:id="rId8"/>
    <p:sldId id="280" r:id="rId9"/>
    <p:sldId id="279" r:id="rId10"/>
    <p:sldId id="288" r:id="rId11"/>
    <p:sldId id="262" r:id="rId12"/>
    <p:sldId id="263" r:id="rId13"/>
    <p:sldId id="266" r:id="rId14"/>
    <p:sldId id="267" r:id="rId15"/>
    <p:sldId id="268" r:id="rId16"/>
    <p:sldId id="269" r:id="rId17"/>
    <p:sldId id="274" r:id="rId18"/>
    <p:sldId id="275" r:id="rId19"/>
    <p:sldId id="270" r:id="rId20"/>
    <p:sldId id="261" r:id="rId21"/>
    <p:sldId id="282" r:id="rId22"/>
    <p:sldId id="271" r:id="rId23"/>
    <p:sldId id="272" r:id="rId24"/>
    <p:sldId id="283" r:id="rId25"/>
    <p:sldId id="273" r:id="rId26"/>
    <p:sldId id="276" r:id="rId27"/>
    <p:sldId id="289" r:id="rId28"/>
    <p:sldId id="281" r:id="rId29"/>
    <p:sldId id="284" r:id="rId30"/>
    <p:sldId id="285" r:id="rId31"/>
    <p:sldId id="290" r:id="rId32"/>
    <p:sldId id="287" r:id="rId33"/>
    <p:sldId id="291" r:id="rId34"/>
    <p:sldId id="286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264" r:id="rId44"/>
    <p:sldId id="300" r:id="rId45"/>
    <p:sldId id="302" r:id="rId46"/>
    <p:sldId id="301" r:id="rId47"/>
    <p:sldId id="3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903C4-F34F-4AF5-938A-257B28C72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ABECE-2E74-451C-8C09-887682F4E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D98EF-DFC8-4E3D-9A2D-3F42CBFE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13546-0C11-4A2A-9430-BA2F3CB1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8A7CF-1932-49B0-B996-4DC5D93E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8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7B6B-1279-4710-B6F7-7B32B970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C49EB-9360-4CA0-9B82-8BE061EA3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2CA80-897A-49B8-A28E-9C9899DF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BEFC0-E7F2-41E4-88CA-986BB7DB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79BB7-EFEC-4AFC-BB72-5047F852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9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E1D9F7-C940-4E52-AAE1-CBE34A2F4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424BD-E30E-46C7-828C-0081842AF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3698C-1726-4EB0-8B80-31FDFB8A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3C60-78D9-4FCA-8F7D-2FED704E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7840C-7435-498B-9321-77C63B60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5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E8001-871E-45F9-AB1F-2EB5AE7B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5E5D8-F143-4982-AA7A-DE7A9FA6B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F4C83-7BF6-4719-83F1-B4FE44EA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70779-1199-4E77-BFE7-1144A7A7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2E375-C243-4C21-902E-23B6BBEF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0C25-DE40-4386-BF6E-3CFB8337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2F7E7-7DAA-4745-A1D8-B296B7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887E8-BAE1-40B9-8A64-6EE01C8E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49BE0-DB74-4805-B341-103CF92A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57980-BABA-4109-99CC-FA3819FD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082A-E66F-4D4D-BF24-83822B68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1C0D9-6248-41E6-87CF-64CA202AE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DFBB1-2ACE-4729-AD3F-83B61248C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A90BF-3CC8-4AAD-A3A2-E9EECDD2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3746B-2AA7-49BE-991B-61B66E44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67DF-B2C0-47D4-9D01-B1719C21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5AA9-CE14-4497-B0E4-4D700EF6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10389-E6FF-444B-81D1-BF3B0D565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D441C-CE5E-441F-9492-A98B28FCD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1E4B95-80CA-4282-8604-2507E00F2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D1077F-400A-41F6-B86A-E86F4379E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7EE74-CF0F-408F-944D-F297D554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8C441-681F-4FA5-95ED-E18C02B3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1F556-79DF-4ADB-AB3F-3ED463BE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4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D18A-D54A-431D-BADB-BBFA022E9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ED3168-F4B1-4477-A0C6-A55DF6AC3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5E73D-4303-4D07-B790-8261A9DDE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D35E0-6FCB-48F1-8B71-710468D2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1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2332D-0516-40E6-BCD5-61EEF28A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F484E-5E58-4D6C-8329-22B8485C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63D63-189D-405B-9E8D-114DA172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0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D9392-5891-43FD-87EE-7B0C5C05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99E22-5A0E-411C-B3A5-6848C98B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1E5F3-E653-4E2E-A58D-CE1D02A71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17293-4AA3-4716-858A-2894A015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A247C-98CD-4A0B-90DF-38B116FC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74188-3487-4E7B-A787-589AB484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57B7-98D8-4DB2-93E0-5A05CDDA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50D44D-C091-4B0F-995F-1CD6312E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4250F-0E38-445B-BBA7-8BA255974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11F6C-E8E2-45C8-8B71-D231198AC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E0D65-5785-4803-9589-A28F24AE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7E043-6BCD-436A-80D8-CB23FCC6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2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58F05-0FD8-41E2-9765-4910B9AD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AA98D-3FFC-4BDE-BBD7-E0830299E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C225E-56F1-4297-ACAC-68D00656C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FC5DD-581D-4149-8784-AEC2A4F04F82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B1EDB-06B5-4DFF-9F3D-CD4DD672A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80D77-A0EE-47C1-813A-93C265F25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BE02-E864-4905-BD7B-DF4D7965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TSWLX23xqc" TargetMode="External"/><Relationship Id="rId2" Type="http://schemas.openxmlformats.org/officeDocument/2006/relationships/hyperlink" Target="https://www.youtube.com/watch?v=dg1YRlBnb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wav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slideLayout" Target="../slideLayouts/slideLayout2.xml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audio" Target="../media/media9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9.wav"/><Relationship Id="rId5" Type="http://schemas.microsoft.com/office/2007/relationships/media" Target="../media/media6.wav"/><Relationship Id="rId10" Type="http://schemas.openxmlformats.org/officeDocument/2006/relationships/audio" Target="../media/media8.wav"/><Relationship Id="rId4" Type="http://schemas.openxmlformats.org/officeDocument/2006/relationships/audio" Target="../media/media5.wav"/><Relationship Id="rId9" Type="http://schemas.microsoft.com/office/2007/relationships/media" Target="../media/media8.wav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D2C0-BA82-4F3A-B124-CD93C8EB3A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The Wave Equation and the Timpani: An Exploration into Various Models for the Vibration of a Timpani Drumhead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1CB85-00F8-410A-9381-848B9E9B8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0029"/>
            <a:ext cx="9144000" cy="1655762"/>
          </a:xfrm>
        </p:spPr>
        <p:txBody>
          <a:bodyPr/>
          <a:lstStyle/>
          <a:p>
            <a:r>
              <a:rPr lang="en-US" dirty="0"/>
              <a:t>Jack Li,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314653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3CA34-3F73-4407-8CDD-53FCBAD4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Animations of the n=1,2,3,4,5; m=1 Modes</a:t>
            </a:r>
            <a:br>
              <a:rPr lang="en-US" dirty="0"/>
            </a:br>
            <a:r>
              <a:rPr lang="en-US" dirty="0"/>
              <a:t>(Russell 2018)</a:t>
            </a: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8006CE85-CBCC-4216-BE00-1F98FD3DC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49" y="1767967"/>
            <a:ext cx="2901951" cy="2176463"/>
          </a:xfrm>
          <a:prstGeom prst="rect">
            <a:avLst/>
          </a:prstGeom>
        </p:spPr>
      </p:pic>
      <p:pic>
        <p:nvPicPr>
          <p:cNvPr id="7" name="Picture 6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827AE65-DD7A-4230-9D9C-602E7142C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21" y="1767966"/>
            <a:ext cx="2901951" cy="2176463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5232B2A0-80B5-41E5-9D1C-AE822331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95" y="4211574"/>
            <a:ext cx="2901951" cy="2176463"/>
          </a:xfrm>
          <a:prstGeom prst="rect">
            <a:avLst/>
          </a:prstGeom>
        </p:spPr>
      </p:pic>
      <p:pic>
        <p:nvPicPr>
          <p:cNvPr id="11" name="Picture 10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3846797B-B54A-429D-BC88-DAB268DF8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45" y="4175663"/>
            <a:ext cx="2901951" cy="2176463"/>
          </a:xfrm>
          <a:prstGeom prst="rect">
            <a:avLst/>
          </a:prstGeom>
        </p:spPr>
      </p:pic>
      <p:pic>
        <p:nvPicPr>
          <p:cNvPr id="13" name="Picture 12" descr="Chart, surface chart&#10;&#10;Description automatically generated">
            <a:extLst>
              <a:ext uri="{FF2B5EF4-FFF2-40B4-BE49-F238E27FC236}">
                <a16:creationId xmlns:a16="http://schemas.microsoft.com/office/drawing/2014/main" id="{BD5ADA5F-26E0-428C-939E-7EFEC53E7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96" y="4175663"/>
            <a:ext cx="2901951" cy="2176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778FA7-1779-4C38-A914-121DD7488671}"/>
              </a:ext>
            </a:extLst>
          </p:cNvPr>
          <p:cNvSpPr txBox="1"/>
          <p:nvPr/>
        </p:nvSpPr>
        <p:spPr>
          <a:xfrm>
            <a:off x="744881" y="1957832"/>
            <a:ext cx="21090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</a:rPr>
              <a:t>Animations courtesy of Dr. Dan Russell, Grad. Prog. Acoustics, Penn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9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0D95-B374-4DF7-A607-5ACD60CB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Classical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A1A4D-33BB-4717-831F-1DD9B2B83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Neglects friction</a:t>
            </a:r>
          </a:p>
          <a:p>
            <a:r>
              <a:rPr lang="en-US" dirty="0"/>
              <a:t>Viscoelastic effects – the membrane is not purely elastic and will resist deformation/strain from a stress such as a drum impact</a:t>
            </a:r>
          </a:p>
          <a:p>
            <a:r>
              <a:rPr lang="en-US" dirty="0"/>
              <a:t>Bending stiffness of the membrane (how resistant the membrane is to bending)</a:t>
            </a:r>
          </a:p>
          <a:p>
            <a:pPr lvl="1"/>
            <a:r>
              <a:rPr lang="en-US" dirty="0"/>
              <a:t>Membrane has some (but not much) degree of rigidity that is modeled using thin-plate vibration rather than the wave equation</a:t>
            </a:r>
          </a:p>
          <a:p>
            <a:r>
              <a:rPr lang="en-US" dirty="0"/>
              <a:t>Each point on the membrane does not vibrate straight up and down – horizontal displacement is possible</a:t>
            </a:r>
          </a:p>
        </p:txBody>
      </p:sp>
    </p:spTree>
    <p:extLst>
      <p:ext uri="{BB962C8B-B14F-4D97-AF65-F5344CB8AC3E}">
        <p14:creationId xmlns:p14="http://schemas.microsoft.com/office/powerpoint/2010/main" val="31387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17A2-D369-4DA2-8D98-780FBC14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Classical Model: Air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9EB22-14EC-49FE-9F10-795556A7A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Timpani membrane stretched over a kettle loaded with air</a:t>
            </a:r>
          </a:p>
          <a:p>
            <a:r>
              <a:rPr lang="en-US" dirty="0"/>
              <a:t>The vibration of membrane affects the acoustic pressure field of the air - leads to pressure differences above and below the membrane</a:t>
            </a:r>
          </a:p>
          <a:p>
            <a:pPr lvl="1"/>
            <a:r>
              <a:rPr lang="en-US" dirty="0"/>
              <a:t>Pressure differences in turn affect membrane vibration – a coupled system</a:t>
            </a:r>
          </a:p>
        </p:txBody>
      </p:sp>
      <p:pic>
        <p:nvPicPr>
          <p:cNvPr id="1026" name="Picture 2" descr="kettledrum">
            <a:extLst>
              <a:ext uri="{FF2B5EF4-FFF2-40B4-BE49-F238E27FC236}">
                <a16:creationId xmlns:a16="http://schemas.microsoft.com/office/drawing/2014/main" id="{DAA31481-C112-41AD-84A8-586A1931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15" y="3609710"/>
            <a:ext cx="5161170" cy="304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2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0C78E-081F-4FC1-8D1C-5B9A1524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Methods: </a:t>
            </a:r>
            <a:r>
              <a:rPr lang="en-US" dirty="0" err="1"/>
              <a:t>NDSolveValue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DD460-60F8-427D-B2EC-18B076CB0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 methods to address these limitations</a:t>
            </a:r>
          </a:p>
          <a:p>
            <a:r>
              <a:rPr lang="en-US" dirty="0"/>
              <a:t>Using Mathematica’s </a:t>
            </a:r>
            <a:r>
              <a:rPr lang="en-US" dirty="0" err="1"/>
              <a:t>NDSolveValue</a:t>
            </a:r>
            <a:r>
              <a:rPr lang="en-US" dirty="0"/>
              <a:t> function for a numerical solution to the model (uses the finite element method)</a:t>
            </a:r>
          </a:p>
          <a:p>
            <a:pPr lvl="1"/>
            <a:r>
              <a:rPr lang="en-US" dirty="0"/>
              <a:t>Specify boundary conditions</a:t>
            </a:r>
          </a:p>
          <a:p>
            <a:pPr lvl="1"/>
            <a:r>
              <a:rPr lang="en-US" dirty="0"/>
              <a:t>Specify initial conditions (initial shape and velocity)</a:t>
            </a:r>
          </a:p>
          <a:p>
            <a:pPr lvl="1"/>
            <a:r>
              <a:rPr lang="en-US" dirty="0"/>
              <a:t>Specify the equation to be solved</a:t>
            </a:r>
          </a:p>
          <a:p>
            <a:pPr lvl="1"/>
            <a:r>
              <a:rPr lang="en-US" dirty="0"/>
              <a:t>Specify a discretization of the region: a (triangular) mesh</a:t>
            </a:r>
          </a:p>
          <a:p>
            <a:r>
              <a:rPr lang="en-US" dirty="0"/>
              <a:t>Provides a linearly interpolated numerical solution</a:t>
            </a:r>
          </a:p>
          <a:p>
            <a:pPr lvl="1"/>
            <a:r>
              <a:rPr lang="en-US" dirty="0"/>
              <a:t>Converges to analytic solution with a fine enough mesh (Ham &amp; Cotter, 2014)</a:t>
            </a:r>
          </a:p>
        </p:txBody>
      </p:sp>
    </p:spTree>
    <p:extLst>
      <p:ext uri="{BB962C8B-B14F-4D97-AF65-F5344CB8AC3E}">
        <p14:creationId xmlns:p14="http://schemas.microsoft.com/office/powerpoint/2010/main" val="3469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9018-C549-4882-A597-5DAE7C34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the Model(s): The Simulated Drumhead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8A01D2-F5B6-4129-B45B-14F890BB98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4535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Adams Renaissance 32-inch drumhead (From Gallardo et al. 2020)</a:t>
                </a:r>
              </a:p>
              <a:p>
                <a:pPr lvl="1"/>
                <a:r>
                  <a:rPr lang="en-US" dirty="0"/>
                  <a:t>Radius of .4015 m</a:t>
                </a:r>
              </a:p>
              <a:p>
                <a:pPr lvl="1"/>
                <a:r>
                  <a:rPr lang="en-US" dirty="0"/>
                  <a:t>Areal membrane density of 0.262 kg/m</a:t>
                </a:r>
                <a:r>
                  <a:rPr lang="en-US" baseline="30000" dirty="0"/>
                  <a:t>2</a:t>
                </a:r>
              </a:p>
              <a:p>
                <a:pPr lvl="1"/>
                <a:r>
                  <a:rPr lang="en-US" dirty="0"/>
                  <a:t>Membrane tension of 3600 N</a:t>
                </a:r>
              </a:p>
              <a:p>
                <a:r>
                  <a:rPr lang="en-US" dirty="0"/>
                  <a:t>Propagation speed is thus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3600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0.262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=117.22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Point of impact ¼ of the way from the edge (0.75r) (</a:t>
                </a:r>
                <a:r>
                  <a:rPr lang="en-US" dirty="0" err="1"/>
                  <a:t>Rossing</a:t>
                </a:r>
                <a:r>
                  <a:rPr lang="en-US" dirty="0"/>
                  <a:t> et al. 1982)</a:t>
                </a:r>
              </a:p>
              <a:p>
                <a:pPr lvl="1"/>
                <a:r>
                  <a:rPr lang="en-US" dirty="0"/>
                  <a:t>Point of impact selected to be (0.301125, 0)</a:t>
                </a:r>
              </a:p>
              <a:p>
                <a:r>
                  <a:rPr lang="en-US" dirty="0"/>
                  <a:t>Dirichlet boundary condition: zero displacement on the edge of the drumhead for all models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8A01D2-F5B6-4129-B45B-14F890BB98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45358"/>
              </a:xfrm>
              <a:blipFill>
                <a:blip r:embed="rId2"/>
                <a:stretch>
                  <a:fillRect l="-1043" t="-2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5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9406-1B93-4EAC-B8C9-6E34CAF4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List of Explored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11D2-0EAD-4AE6-AE0D-23630BA15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Mallet Radius (large initial velocity at the region in contact with mallet)</a:t>
            </a:r>
          </a:p>
          <a:p>
            <a:r>
              <a:rPr lang="en-US" dirty="0"/>
              <a:t>Initial Displacement (specifying an initial displacement)</a:t>
            </a:r>
          </a:p>
          <a:p>
            <a:r>
              <a:rPr lang="en-US" dirty="0"/>
              <a:t>Initial Velocity (specifying an initial velocity)</a:t>
            </a:r>
          </a:p>
          <a:p>
            <a:r>
              <a:rPr lang="en-US" dirty="0"/>
              <a:t>Force Model (specifying a forced phase with a conical forcing term + free phase with free vibration)</a:t>
            </a:r>
          </a:p>
          <a:p>
            <a:r>
              <a:rPr lang="en-US" dirty="0"/>
              <a:t>Modified force model (specifying a forced phase with a conical forcing term + free phase with free vibration accounting for viscoelastic effects)</a:t>
            </a:r>
          </a:p>
          <a:p>
            <a:r>
              <a:rPr lang="en-US" b="1" dirty="0"/>
              <a:t>Dirac modified force model (see above but forcing term is a Dirac function)</a:t>
            </a:r>
          </a:p>
          <a:p>
            <a:pPr lvl="1"/>
            <a:r>
              <a:rPr lang="en-US" dirty="0"/>
              <a:t>Mostly conical, mostly Dirac, </a:t>
            </a:r>
            <a:r>
              <a:rPr lang="en-US" b="1" dirty="0"/>
              <a:t>purely Dirac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C769-4240-4B8E-8217-09D32BF9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(purely) Dirac Modified Force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E716F-797F-4A7B-889E-D98462AABC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Initial displacement and initial velocity both set to 0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𝑑𝑖𝑟𝑎𝑐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.01905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−0.301125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.01905 m was specified as the mallet radius</a:t>
                </a:r>
              </a:p>
              <a:p>
                <a:pPr lvl="1"/>
                <a:r>
                  <a:rPr lang="en-US" dirty="0"/>
                  <a:t>Scaled by 5 so that the initial boundary values could be sufficiently small</a:t>
                </a:r>
              </a:p>
              <a:p>
                <a:r>
                  <a:rPr lang="en-US" dirty="0"/>
                  <a:t>Forced phase (lasted for 3.5 </a:t>
                </a:r>
                <a:r>
                  <a:rPr lang="en-US" dirty="0" err="1"/>
                  <a:t>ms</a:t>
                </a:r>
                <a:r>
                  <a:rPr lang="en-US" dirty="0"/>
                  <a:t> – see Wagner 2006)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+35000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𝑑𝑖𝑟𝑎𝑐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200000</m:t>
                        </m:r>
                      </m:den>
                    </m:f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Free phase (3.5 </a:t>
                </a:r>
                <a:r>
                  <a:rPr lang="en-US" dirty="0" err="1">
                    <a:ea typeface="Cambria Math" panose="02040503050406030204" pitchFamily="18" charset="0"/>
                  </a:rPr>
                  <a:t>ms</a:t>
                </a:r>
                <a:r>
                  <a:rPr lang="en-US" dirty="0">
                    <a:ea typeface="Cambria Math" panose="02040503050406030204" pitchFamily="18" charset="0"/>
                  </a:rPr>
                  <a:t> to 3.05 s)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200000</m:t>
                        </m:r>
                      </m:den>
                    </m:f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Coefficients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𝑑𝑖𝑟𝑎𝑐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set empirically to obtain a ~3 second vibration with a maximal displacement of around 0.01-0.05 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E716F-797F-4A7B-889E-D98462AABC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928" t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9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EEE5-BF10-4963-8F0D-B7C7A61E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Dirac Modified Force Model on Different Points of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0FA60-9F95-43CD-AC38-46E9B9F2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 of drummers from Emory Symphony Orchestra, Emory Youth Orchestra, and others (conducted by Zoe Zimmerman)</a:t>
            </a:r>
          </a:p>
          <a:p>
            <a:pPr lvl="1"/>
            <a:r>
              <a:rPr lang="en-US" dirty="0"/>
              <a:t>n = 8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3E2FC5FD-ACF2-4283-ADF2-9B2686FD2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60" y="2991678"/>
            <a:ext cx="6382079" cy="350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05C-DAF1-48AD-860E-8BEECC26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Dirac Modified Force Model on Different Points of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F1C65-8ACF-4324-89CE-093DB0447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separate clusters</a:t>
            </a:r>
          </a:p>
          <a:p>
            <a:pPr lvl="1"/>
            <a:r>
              <a:rPr lang="en-US" dirty="0"/>
              <a:t>n = 2 centered around 0.425r</a:t>
            </a:r>
          </a:p>
          <a:p>
            <a:pPr lvl="1"/>
            <a:r>
              <a:rPr lang="en-US" dirty="0"/>
              <a:t>n = 6 centered around 0.642r</a:t>
            </a:r>
          </a:p>
          <a:p>
            <a:r>
              <a:rPr lang="en-US" dirty="0"/>
              <a:t>0.642r and 0.425r used as points of impact for Dirac modified force model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14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1E29-5DD9-4314-94F2-E70D9B68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Animations of Vibration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885696-CC39-4FC9-A224-74C9E07A00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NDSolveValue</a:t>
                </a:r>
                <a:r>
                  <a:rPr lang="en-US" dirty="0"/>
                  <a:t> yields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with values calculated in specific nodes of the mesh by the finite element method</a:t>
                </a:r>
              </a:p>
              <a:p>
                <a:pPr lvl="1"/>
                <a:r>
                  <a:rPr lang="en-US" dirty="0"/>
                  <a:t>Intervening regions are linearly interpolated based on element values</a:t>
                </a:r>
              </a:p>
              <a:p>
                <a:r>
                  <a:rPr lang="en-US" dirty="0"/>
                  <a:t>Function at any point in time can be plotted using Plot3D</a:t>
                </a:r>
              </a:p>
              <a:p>
                <a:pPr lvl="1"/>
                <a:r>
                  <a:rPr lang="en-US" dirty="0"/>
                  <a:t>Several plots at different time points can be assembled into a table of frames</a:t>
                </a:r>
              </a:p>
              <a:p>
                <a:r>
                  <a:rPr lang="en-US" dirty="0" err="1"/>
                  <a:t>ListAnimate</a:t>
                </a:r>
                <a:r>
                  <a:rPr lang="en-US" dirty="0"/>
                  <a:t> can convert this table into an animation</a:t>
                </a:r>
              </a:p>
              <a:p>
                <a:pPr lvl="1"/>
                <a:r>
                  <a:rPr lang="en-US" dirty="0"/>
                  <a:t>Exported as a GIF</a:t>
                </a:r>
              </a:p>
              <a:p>
                <a:pPr lvl="1"/>
                <a:r>
                  <a:rPr lang="en-US" dirty="0"/>
                  <a:t>Each frame is a 3D plot of the function at a specific time point</a:t>
                </a:r>
              </a:p>
              <a:p>
                <a:r>
                  <a:rPr lang="en-US" dirty="0"/>
                  <a:t>Animations compared to a slow-motion video of a </a:t>
                </a:r>
                <a:r>
                  <a:rPr lang="en-US" dirty="0">
                    <a:hlinkClick r:id="rId2"/>
                  </a:rPr>
                  <a:t>timpani</a:t>
                </a:r>
                <a:r>
                  <a:rPr lang="en-US" dirty="0"/>
                  <a:t> and </a:t>
                </a:r>
                <a:r>
                  <a:rPr lang="en-US" dirty="0">
                    <a:hlinkClick r:id="rId3"/>
                  </a:rPr>
                  <a:t>snare drum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885696-CC39-4FC9-A224-74C9E07A00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41" r="-58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678B-4334-45E6-A2EC-DDB44DB6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1437-0FEC-4D8F-B82B-386ED6A19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 Timpani</a:t>
            </a:r>
          </a:p>
          <a:p>
            <a:pPr lvl="1"/>
            <a:r>
              <a:rPr lang="en-US" dirty="0"/>
              <a:t>2D wave equation, closed-form solution, Fourier-Bessel expansion, vibrational modes</a:t>
            </a:r>
          </a:p>
          <a:p>
            <a:pPr lvl="1"/>
            <a:r>
              <a:rPr lang="en-US" dirty="0"/>
              <a:t>Limitations of the classical modeling + numerical methods</a:t>
            </a:r>
          </a:p>
          <a:p>
            <a:r>
              <a:rPr lang="en-US" dirty="0"/>
              <a:t>Methods</a:t>
            </a:r>
          </a:p>
          <a:p>
            <a:pPr lvl="1"/>
            <a:r>
              <a:rPr lang="en-US" dirty="0"/>
              <a:t>Specifying the models</a:t>
            </a:r>
          </a:p>
          <a:p>
            <a:pPr lvl="1"/>
            <a:r>
              <a:rPr lang="en-US" dirty="0"/>
              <a:t>Accounting for different points of impact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Animations, periodograms, and audio of models</a:t>
            </a:r>
          </a:p>
          <a:p>
            <a:pPr lvl="1"/>
            <a:r>
              <a:rPr lang="en-US" dirty="0"/>
              <a:t>Accounting for points of impact</a:t>
            </a:r>
          </a:p>
          <a:p>
            <a:pPr lvl="1"/>
            <a:r>
              <a:rPr lang="en-US" dirty="0"/>
              <a:t>Obtaining frequencies and amplitudes of vibrational mode + comparison to undamped model and reality</a:t>
            </a:r>
          </a:p>
          <a:p>
            <a:r>
              <a:rPr lang="en-US" dirty="0"/>
              <a:t>Discussion</a:t>
            </a:r>
          </a:p>
          <a:p>
            <a:pPr lvl="1"/>
            <a:r>
              <a:rPr lang="en-US" dirty="0"/>
              <a:t>Effect of initial conditions, damping, viscoelastic effects, and point of impact</a:t>
            </a:r>
          </a:p>
          <a:p>
            <a:pPr lvl="1"/>
            <a:r>
              <a:rPr lang="en-US" dirty="0"/>
              <a:t>Effect of air-loading and how to account for it</a:t>
            </a:r>
          </a:p>
          <a:p>
            <a:pPr lvl="1"/>
            <a:r>
              <a:rPr lang="en-US" dirty="0"/>
              <a:t>Other future steps (optional)</a:t>
            </a:r>
          </a:p>
        </p:txBody>
      </p:sp>
    </p:spTree>
    <p:extLst>
      <p:ext uri="{BB962C8B-B14F-4D97-AF65-F5344CB8AC3E}">
        <p14:creationId xmlns:p14="http://schemas.microsoft.com/office/powerpoint/2010/main" val="86176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6233-FFDB-43BC-8FE2-19CEAF79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Animations: forced phase and free phase of the Dirac modified force model (at 0.75r)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42BB86B-6357-4D93-B804-61254A1F8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7618"/>
            <a:ext cx="4766985" cy="3740760"/>
          </a:xfr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401742E-8E42-47D5-889D-35A4B77EC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2329"/>
            <a:ext cx="55450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0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0AD3-F93D-49B5-8565-85019DA59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Animations of Differing Points of Impact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EB9225F-90FA-44EA-A871-C23A6FDD4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8" y="3719237"/>
            <a:ext cx="3833191" cy="300799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EADA4A0-BE05-4BF9-B6E2-3EE43FC4B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0" y="1176476"/>
            <a:ext cx="3101008" cy="243343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75D92A1-9F79-4D27-A485-537F7B1E3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79" y="3719237"/>
            <a:ext cx="3833191" cy="300799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357C4455-92B6-42D9-8551-E80F68956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69" y="1176475"/>
            <a:ext cx="3101010" cy="2433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EB8545-0E0E-4754-A200-B26A17BFC1DE}"/>
              </a:ext>
            </a:extLst>
          </p:cNvPr>
          <p:cNvSpPr txBox="1"/>
          <p:nvPr/>
        </p:nvSpPr>
        <p:spPr>
          <a:xfrm>
            <a:off x="4620039" y="2246243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0.642r</a:t>
            </a:r>
          </a:p>
          <a:p>
            <a:r>
              <a:rPr lang="en-US" dirty="0"/>
              <a:t>forced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C8F4F-5F8A-42FC-B82A-E502BB7A2007}"/>
              </a:ext>
            </a:extLst>
          </p:cNvPr>
          <p:cNvSpPr txBox="1"/>
          <p:nvPr/>
        </p:nvSpPr>
        <p:spPr>
          <a:xfrm>
            <a:off x="10968217" y="5085521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0.425r</a:t>
            </a:r>
          </a:p>
          <a:p>
            <a:r>
              <a:rPr lang="en-US" dirty="0"/>
              <a:t>free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50ABE-D032-4DD4-873D-8E6A4376FF74}"/>
              </a:ext>
            </a:extLst>
          </p:cNvPr>
          <p:cNvSpPr txBox="1"/>
          <p:nvPr/>
        </p:nvSpPr>
        <p:spPr>
          <a:xfrm>
            <a:off x="4772438" y="5085521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0.642r</a:t>
            </a:r>
          </a:p>
          <a:p>
            <a:r>
              <a:rPr lang="en-US" dirty="0"/>
              <a:t>free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2739B1-95B9-47D6-ACEC-04E3A30D657A}"/>
              </a:ext>
            </a:extLst>
          </p:cNvPr>
          <p:cNvSpPr txBox="1"/>
          <p:nvPr/>
        </p:nvSpPr>
        <p:spPr>
          <a:xfrm>
            <a:off x="10483465" y="2239019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0.425r</a:t>
            </a:r>
          </a:p>
          <a:p>
            <a:r>
              <a:rPr lang="en-US" dirty="0"/>
              <a:t>forced</a:t>
            </a:r>
          </a:p>
        </p:txBody>
      </p:sp>
    </p:spTree>
    <p:extLst>
      <p:ext uri="{BB962C8B-B14F-4D97-AF65-F5344CB8AC3E}">
        <p14:creationId xmlns:p14="http://schemas.microsoft.com/office/powerpoint/2010/main" val="1337899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7EF2-342A-4653-9352-3F05A34B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Periodograms of Vibration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F5077C-7360-442D-B24A-0D3A532A8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Created for every model except mallet radius</a:t>
                </a:r>
              </a:p>
              <a:p>
                <a:r>
                  <a:rPr lang="en-US" dirty="0"/>
                  <a:t>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created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(.4015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0,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(a = 0.75 unless otherwise specified)</a:t>
                </a:r>
              </a:p>
              <a:p>
                <a:r>
                  <a:rPr lang="en-US" dirty="0"/>
                  <a:t>Table of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created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every 0.0000226 seconds (sampling rate of near 44.1 kHz)</a:t>
                </a:r>
              </a:p>
              <a:p>
                <a:pPr lvl="1"/>
                <a:r>
                  <a:rPr lang="en-US" dirty="0"/>
                  <a:t>Two tables needed for the forced model: one for the forced phase, the other for free</a:t>
                </a:r>
              </a:p>
              <a:p>
                <a:r>
                  <a:rPr lang="en-US" dirty="0"/>
                  <a:t>Tables flattened into a vector using Flatten, Periodogram applied to resulting vector</a:t>
                </a:r>
              </a:p>
              <a:p>
                <a:pPr lvl="1"/>
                <a:r>
                  <a:rPr lang="en-US" dirty="0"/>
                  <a:t>Sample rate of 44,248 Hz, only frequencies from 0-600 Hz displayed</a:t>
                </a:r>
              </a:p>
              <a:p>
                <a:r>
                  <a:rPr lang="en-US" dirty="0"/>
                  <a:t>Periodogram of imported audio from Gallardo et al. 2020 also obtained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F5077C-7360-442D-B24A-0D3A532A8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101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84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157C-8D1C-4B79-93A0-8E62669D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Periodogram of the purely Dirac modified force model at 0.75r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36F16CE9-5946-466D-AFC3-6BB3BB20A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16" y="1825625"/>
            <a:ext cx="7319967" cy="4351338"/>
          </a:xfrm>
        </p:spPr>
      </p:pic>
    </p:spTree>
    <p:extLst>
      <p:ext uri="{BB962C8B-B14F-4D97-AF65-F5344CB8AC3E}">
        <p14:creationId xmlns:p14="http://schemas.microsoft.com/office/powerpoint/2010/main" val="26307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EA8B4-6D74-4E56-B19F-3B6EAF996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Periodograms of Different Points of Impact</a:t>
            </a:r>
            <a:endParaRPr lang="en-US" dirty="0"/>
          </a:p>
        </p:txBody>
      </p:sp>
      <p:pic>
        <p:nvPicPr>
          <p:cNvPr id="18" name="Content Placeholder 17" descr="Chart, line chart&#10;&#10;Description automatically generated">
            <a:extLst>
              <a:ext uri="{FF2B5EF4-FFF2-40B4-BE49-F238E27FC236}">
                <a16:creationId xmlns:a16="http://schemas.microsoft.com/office/drawing/2014/main" id="{D6DAE0A1-175A-4871-BFB7-5D0CA94E2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9" y="3157859"/>
            <a:ext cx="5611512" cy="3335016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08C109-07BD-494B-9D07-1A5DECD2298F}"/>
              </a:ext>
            </a:extLst>
          </p:cNvPr>
          <p:cNvSpPr txBox="1"/>
          <p:nvPr/>
        </p:nvSpPr>
        <p:spPr>
          <a:xfrm>
            <a:off x="2732385" y="2788527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0.642r</a:t>
            </a:r>
          </a:p>
        </p:txBody>
      </p:sp>
      <p:pic>
        <p:nvPicPr>
          <p:cNvPr id="21" name="Picture 2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711B33D-F5A5-45BF-94EF-75F48567A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618140" cy="33350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4088D0-E2CA-4401-9BCA-31B6408F6CC4}"/>
              </a:ext>
            </a:extLst>
          </p:cNvPr>
          <p:cNvSpPr txBox="1"/>
          <p:nvPr/>
        </p:nvSpPr>
        <p:spPr>
          <a:xfrm>
            <a:off x="8509769" y="484103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0.425r</a:t>
            </a:r>
          </a:p>
        </p:txBody>
      </p:sp>
    </p:spTree>
    <p:extLst>
      <p:ext uri="{BB962C8B-B14F-4D97-AF65-F5344CB8AC3E}">
        <p14:creationId xmlns:p14="http://schemas.microsoft.com/office/powerpoint/2010/main" val="3257463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D576-4417-4AE6-A3E1-BFB0F0DB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Synthesized Sounds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7EA5F-6A01-41ED-B378-9A3740596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Flattened vector also used to generate a sound by use of </a:t>
            </a:r>
            <a:r>
              <a:rPr lang="en-US" dirty="0" err="1"/>
              <a:t>SampledSoundList</a:t>
            </a:r>
            <a:endParaRPr lang="en-US" dirty="0"/>
          </a:p>
          <a:p>
            <a:r>
              <a:rPr lang="en-US" dirty="0"/>
              <a:t>Vectors empirically scaled to reach an appreciable volume</a:t>
            </a:r>
          </a:p>
          <a:p>
            <a:r>
              <a:rPr lang="en-US" dirty="0"/>
              <a:t>Sample rate of 44,248 Hz</a:t>
            </a:r>
          </a:p>
          <a:p>
            <a:r>
              <a:rPr lang="en-US" dirty="0" err="1"/>
              <a:t>AudioPlot</a:t>
            </a:r>
            <a:r>
              <a:rPr lang="en-US" dirty="0"/>
              <a:t> used to generate a waveform (sounds were roughly scaled so that y = 1 on the waveform corresponds to the loudest point of audio)</a:t>
            </a:r>
          </a:p>
        </p:txBody>
      </p:sp>
    </p:spTree>
    <p:extLst>
      <p:ext uri="{BB962C8B-B14F-4D97-AF65-F5344CB8AC3E}">
        <p14:creationId xmlns:p14="http://schemas.microsoft.com/office/powerpoint/2010/main" val="31306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F7080-5351-4AD3-839E-F7B0F378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Synthesized Sound + Waveform of the Dirac modified force model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02E336C-40D3-4B76-B42E-120EA6746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3404"/>
            <a:ext cx="10515600" cy="1885642"/>
          </a:xfrm>
        </p:spPr>
      </p:pic>
      <p:pic>
        <p:nvPicPr>
          <p:cNvPr id="7" name="modified force model with purely dirac">
            <a:hlinkClick r:id="" action="ppaction://media"/>
            <a:extLst>
              <a:ext uri="{FF2B5EF4-FFF2-40B4-BE49-F238E27FC236}">
                <a16:creationId xmlns:a16="http://schemas.microsoft.com/office/drawing/2014/main" id="{B1F9B51D-CC33-4DCB-8DFC-C21ACD9DB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4613" y="4395306"/>
            <a:ext cx="1542773" cy="15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23AC-BB6A-4798-927E-017D1FE2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Synthesized Sounds + Waveform of Different Points of Impact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4BE8E6B5-03AE-42C2-A15F-4789A282D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1926584"/>
            <a:ext cx="9428922" cy="16886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DBB53-BA61-487A-B994-D95873841FB1}"/>
              </a:ext>
            </a:extLst>
          </p:cNvPr>
          <p:cNvSpPr txBox="1"/>
          <p:nvPr/>
        </p:nvSpPr>
        <p:spPr>
          <a:xfrm>
            <a:off x="9123246" y="202321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0.642r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419980B-035D-4610-822E-5EA005FC4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60" y="4802350"/>
            <a:ext cx="9428922" cy="1686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F0358-421E-4681-9FB4-65EC8A755632}"/>
              </a:ext>
            </a:extLst>
          </p:cNvPr>
          <p:cNvSpPr txBox="1"/>
          <p:nvPr/>
        </p:nvSpPr>
        <p:spPr>
          <a:xfrm>
            <a:off x="10958499" y="4950369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0.425r</a:t>
            </a:r>
          </a:p>
        </p:txBody>
      </p:sp>
      <p:pic>
        <p:nvPicPr>
          <p:cNvPr id="10" name="modified force model with purely dirac at .642r">
            <a:hlinkClick r:id="" action="ppaction://media"/>
            <a:extLst>
              <a:ext uri="{FF2B5EF4-FFF2-40B4-BE49-F238E27FC236}">
                <a16:creationId xmlns:a16="http://schemas.microsoft.com/office/drawing/2014/main" id="{8FB9CE0A-14E0-40D9-8939-3441041AE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16152" y="1988823"/>
            <a:ext cx="1332948" cy="1332948"/>
          </a:xfrm>
          <a:prstGeom prst="rect">
            <a:avLst/>
          </a:prstGeom>
        </p:spPr>
      </p:pic>
      <p:pic>
        <p:nvPicPr>
          <p:cNvPr id="11" name="modified force model with purely dirac at .425r">
            <a:hlinkClick r:id="" action="ppaction://media"/>
            <a:extLst>
              <a:ext uri="{FF2B5EF4-FFF2-40B4-BE49-F238E27FC236}">
                <a16:creationId xmlns:a16="http://schemas.microsoft.com/office/drawing/2014/main" id="{359FC618-C908-4433-8052-C7D63AD63F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361" y="4807828"/>
            <a:ext cx="1680817" cy="168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596DF-705F-449A-8746-309FCCA4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Frequencies and Relative Amplitudes of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88A49-0346-4F05-9615-2AD026CA0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“Get Coordinates” on periodograms</a:t>
            </a:r>
          </a:p>
          <a:p>
            <a:r>
              <a:rPr lang="en-US" dirty="0"/>
              <a:t>Frequencies could be compared to theoretical frequencies of standard wave equation</a:t>
            </a:r>
          </a:p>
          <a:p>
            <a:r>
              <a:rPr lang="en-US" dirty="0"/>
              <a:t>Amplitudes obtained this way were normalized (highest amplitude set to 0 dB)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86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5872-D740-4A2F-8982-A94DE830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Frequencies to the Undamped Wave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3F0E7-E85B-4755-9939-7A7E10292C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Classical solution of undamped/standard wave equation has time dependent component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Can be used to predict the frequencies of the various modes</a:t>
                </a:r>
              </a:p>
              <a:p>
                <a:pPr lvl="1"/>
                <a:r>
                  <a:rPr lang="en-US" dirty="0"/>
                  <a:t>Frequency of the (</a:t>
                </a:r>
                <a:r>
                  <a:rPr lang="en-US" dirty="0" err="1"/>
                  <a:t>n,m</a:t>
                </a:r>
                <a:r>
                  <a:rPr lang="en-US" dirty="0"/>
                  <a:t>) mode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mth</a:t>
                </a:r>
                <a:r>
                  <a:rPr lang="en-US" dirty="0"/>
                  <a:t> zero of the nth order Bessel function divided by radius</a:t>
                </a:r>
              </a:p>
              <a:p>
                <a:r>
                  <a:rPr lang="en-US" dirty="0"/>
                  <a:t>Theoretical frequency of each vibrational mode can then be compared to the empirical frequencies of the same mode found in each of the models</a:t>
                </a:r>
              </a:p>
              <a:p>
                <a:r>
                  <a:rPr lang="en-US" dirty="0"/>
                  <a:t>Theoretical frequencies could also be compared to the frequencies found by Gallardo et. al 2020 and the real imported audio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3F0E7-E85B-4755-9939-7A7E10292C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4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ADA6-1377-48BF-B069-5247E4E4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A Timpani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CFD08-441F-4E0E-A778-7687F62C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Widely used instrument across multiple genres music</a:t>
            </a:r>
          </a:p>
          <a:p>
            <a:pPr lvl="1"/>
            <a:r>
              <a:rPr lang="en-US" dirty="0"/>
              <a:t>Music of the classical tradition </a:t>
            </a:r>
            <a:r>
              <a:rPr lang="en-US"/>
              <a:t>(symphony orchestras)</a:t>
            </a:r>
            <a:endParaRPr lang="en-US" dirty="0"/>
          </a:p>
          <a:p>
            <a:pPr lvl="1"/>
            <a:r>
              <a:rPr lang="en-US" dirty="0"/>
              <a:t>Concert band/wind ensemble</a:t>
            </a:r>
          </a:p>
          <a:p>
            <a:r>
              <a:rPr lang="en-US" dirty="0"/>
              <a:t>Appears as a potential instrument in digital music</a:t>
            </a:r>
          </a:p>
          <a:p>
            <a:pPr lvl="1"/>
            <a:r>
              <a:rPr lang="en-US" dirty="0"/>
              <a:t>Sound typically sampled from a real-life recording of a timpani</a:t>
            </a:r>
          </a:p>
        </p:txBody>
      </p:sp>
    </p:spTree>
    <p:extLst>
      <p:ext uri="{BB962C8B-B14F-4D97-AF65-F5344CB8AC3E}">
        <p14:creationId xmlns:p14="http://schemas.microsoft.com/office/powerpoint/2010/main" val="597345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7D85-0854-482C-A1B7-225EA4581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Frequencies to the Undamped Wave Equation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0A91597-1D50-47DC-BBC8-B65BDA962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50" y="1690688"/>
            <a:ext cx="8685100" cy="4734415"/>
          </a:xfrm>
        </p:spPr>
      </p:pic>
    </p:spTree>
    <p:extLst>
      <p:ext uri="{BB962C8B-B14F-4D97-AF65-F5344CB8AC3E}">
        <p14:creationId xmlns:p14="http://schemas.microsoft.com/office/powerpoint/2010/main" val="1367062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0237-A51F-4E36-96EA-1F1994D4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Frequencies of Different Points of Impact</a:t>
            </a:r>
          </a:p>
        </p:txBody>
      </p:sp>
      <p:pic>
        <p:nvPicPr>
          <p:cNvPr id="5" name="Content Placeholder 4" descr="Chart, waterfall chart&#10;&#10;Description automatically generated">
            <a:extLst>
              <a:ext uri="{FF2B5EF4-FFF2-40B4-BE49-F238E27FC236}">
                <a16:creationId xmlns:a16="http://schemas.microsoft.com/office/drawing/2014/main" id="{85220031-02D8-4BA4-AA22-73D7EFDFF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31" y="1825625"/>
            <a:ext cx="7777338" cy="4351338"/>
          </a:xfrm>
        </p:spPr>
      </p:pic>
    </p:spTree>
    <p:extLst>
      <p:ext uri="{BB962C8B-B14F-4D97-AF65-F5344CB8AC3E}">
        <p14:creationId xmlns:p14="http://schemas.microsoft.com/office/powerpoint/2010/main" val="862493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C4F0-C288-4387-8561-40C80DAA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Amplitudes of Vibrational Modes</a:t>
            </a:r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5E55FC5-FEA7-4660-A901-03725DF8D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72" y="1690688"/>
            <a:ext cx="8288855" cy="4882668"/>
          </a:xfrm>
        </p:spPr>
      </p:pic>
    </p:spTree>
    <p:extLst>
      <p:ext uri="{BB962C8B-B14F-4D97-AF65-F5344CB8AC3E}">
        <p14:creationId xmlns:p14="http://schemas.microsoft.com/office/powerpoint/2010/main" val="2203528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6FB56-1B9A-4D54-BCF6-173D7810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Amplitudes of Vibrational Modes for Different Points of Impact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685A109-81C3-488F-97E3-C4D34DE22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1" y="1825625"/>
            <a:ext cx="8097677" cy="4351338"/>
          </a:xfrm>
        </p:spPr>
      </p:pic>
    </p:spTree>
    <p:extLst>
      <p:ext uri="{BB962C8B-B14F-4D97-AF65-F5344CB8AC3E}">
        <p14:creationId xmlns:p14="http://schemas.microsoft.com/office/powerpoint/2010/main" val="402913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7D85-0854-482C-A1B7-225EA4581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Frequencies to the Undamped Wave Equation</a:t>
            </a:r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FC28F5BD-69D8-4DC0-AF73-2F7676C2E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20" y="1690688"/>
            <a:ext cx="8519160" cy="4973993"/>
          </a:xfrm>
        </p:spPr>
      </p:pic>
    </p:spTree>
    <p:extLst>
      <p:ext uri="{BB962C8B-B14F-4D97-AF65-F5344CB8AC3E}">
        <p14:creationId xmlns:p14="http://schemas.microsoft.com/office/powerpoint/2010/main" val="704982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A95B-B1F1-4E1F-A0C1-1AF2BCE5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Initial Conditions, Damping and Viscoelastic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EDFE2-8546-463C-80CC-D927CBE0F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2400" dirty="0"/>
              <a:t>Choice of approximating initial conditions has significant effect on resulting sound and animation of wave</a:t>
            </a:r>
          </a:p>
          <a:p>
            <a:pPr lvl="1"/>
            <a:r>
              <a:rPr lang="en-US" sz="2000" dirty="0"/>
              <a:t>Specifying an initial force (rather than attempting prescribe an initial velocity or displacement) leads to the most realistic/physical results, with certain forcing terms being better than others (Dirac vs conical)</a:t>
            </a:r>
          </a:p>
          <a:p>
            <a:pPr lvl="1"/>
            <a:r>
              <a:rPr lang="en-US" sz="2000" dirty="0"/>
              <a:t>While an extremely fine mesh (~8000 elements) was needed for the mallet radius model, much coarser meshes could be used to produce realistic animations, periodograms and sounds for other models</a:t>
            </a:r>
          </a:p>
          <a:p>
            <a:r>
              <a:rPr lang="en-US" sz="2400" dirty="0"/>
              <a:t>None of these led to significant changes in the </a:t>
            </a:r>
            <a:r>
              <a:rPr lang="en-US" sz="2400" i="1" dirty="0"/>
              <a:t>frequencies</a:t>
            </a:r>
            <a:r>
              <a:rPr lang="en-US" sz="2400" dirty="0"/>
              <a:t> of the vibrational modes</a:t>
            </a:r>
          </a:p>
          <a:p>
            <a:pPr lvl="1"/>
            <a:r>
              <a:rPr lang="en-US" sz="2000" dirty="0"/>
              <a:t>All had the same fundamental of 111 Hz (approximately A2)</a:t>
            </a:r>
          </a:p>
          <a:p>
            <a:pPr lvl="1"/>
            <a:r>
              <a:rPr lang="en-US" sz="2000" dirty="0"/>
              <a:t>The resulting change in sound was due to changes in </a:t>
            </a:r>
            <a:r>
              <a:rPr lang="en-US" sz="2000" i="1" dirty="0"/>
              <a:t>amplitudes</a:t>
            </a:r>
          </a:p>
          <a:p>
            <a:pPr lvl="1"/>
            <a:r>
              <a:rPr lang="en-US" sz="2000" dirty="0"/>
              <a:t>Small but discernible increase in frequency of higher frequency modes observed in PDE models that specified a viscoelastic term (~0.2-0.6%)</a:t>
            </a:r>
          </a:p>
        </p:txBody>
      </p:sp>
    </p:spTree>
    <p:extLst>
      <p:ext uri="{BB962C8B-B14F-4D97-AF65-F5344CB8AC3E}">
        <p14:creationId xmlns:p14="http://schemas.microsoft.com/office/powerpoint/2010/main" val="279353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FE6D-077F-4C6B-BD19-5ABD408E8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59"/>
            <a:ext cx="10515600" cy="1325563"/>
          </a:xfrm>
        </p:spPr>
        <p:txBody>
          <a:bodyPr/>
          <a:lstStyle/>
          <a:p>
            <a:r>
              <a:rPr lang="en-US" dirty="0"/>
              <a:t>Effect of the Point of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6EA3-C114-465E-BAE7-A495842F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54168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Point of impact has no significant effect on the frequencies of vibrational modes</a:t>
            </a:r>
          </a:p>
          <a:p>
            <a:pPr lvl="1"/>
            <a:r>
              <a:rPr lang="en-US" dirty="0"/>
              <a:t>Difference between alternative points of impact and 0.75r did not exceed 0.2%</a:t>
            </a:r>
          </a:p>
          <a:p>
            <a:r>
              <a:rPr lang="en-US" dirty="0"/>
              <a:t>Can drastically affect amplitude of modes (and thus the sound and vibration)</a:t>
            </a:r>
          </a:p>
          <a:p>
            <a:pPr lvl="1"/>
            <a:r>
              <a:rPr lang="en-US" dirty="0"/>
              <a:t>(0,3) undetectable in periodogram of 0.642r and 0.425r</a:t>
            </a:r>
          </a:p>
          <a:p>
            <a:pPr lvl="1"/>
            <a:r>
              <a:rPr lang="en-US" dirty="0"/>
              <a:t>The increased “parity” of contributions between higher and lower frequency modes of the purely Dirac term was counteracted by moving closer to the center</a:t>
            </a:r>
          </a:p>
          <a:p>
            <a:pPr lvl="1"/>
            <a:r>
              <a:rPr lang="en-US" dirty="0"/>
              <a:t>Affected the sound – sound of initial impact became “fuzzier”</a:t>
            </a:r>
          </a:p>
          <a:p>
            <a:r>
              <a:rPr lang="en-US" dirty="0"/>
              <a:t>Contrast to Nishimura et. al 2018’s experiments on an air-loaded timpani</a:t>
            </a:r>
          </a:p>
          <a:p>
            <a:pPr lvl="1"/>
            <a:r>
              <a:rPr lang="en-US" dirty="0"/>
              <a:t>Demonstrated no significant change in (1,1), (2,1), (3,1) modes when moving closer to the center</a:t>
            </a:r>
          </a:p>
          <a:p>
            <a:pPr lvl="1"/>
            <a:r>
              <a:rPr lang="en-US" dirty="0"/>
              <a:t>(4,1) mode increased in amplitude</a:t>
            </a:r>
          </a:p>
          <a:p>
            <a:pPr lvl="1"/>
            <a:r>
              <a:rPr lang="en-US" dirty="0"/>
              <a:t>Suggests that air-loaded membrane is more tolerant to deviations in impact than one that is not loaded</a:t>
            </a:r>
          </a:p>
          <a:p>
            <a:pPr lvl="1"/>
            <a:r>
              <a:rPr lang="en-US" dirty="0"/>
              <a:t>May explain the variation observed in survey results</a:t>
            </a:r>
          </a:p>
        </p:txBody>
      </p:sp>
    </p:spTree>
    <p:extLst>
      <p:ext uri="{BB962C8B-B14F-4D97-AF65-F5344CB8AC3E}">
        <p14:creationId xmlns:p14="http://schemas.microsoft.com/office/powerpoint/2010/main" val="33506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AB6B-DF7C-43A0-BF88-C6D198DF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Air Loading on the Vibration of the Membrane - Gallardo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251D6-C2CE-446F-B174-0556903E06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Gallardo et al. 2020’s model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Only differs from viscoelastic model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terms (the acoustic pressure field below and above the membrane) – in other words, the effect of </a:t>
                </a:r>
                <a:r>
                  <a:rPr lang="en-US" i="1" dirty="0"/>
                  <a:t>air loading</a:t>
                </a:r>
                <a:endParaRPr lang="en-US" dirty="0"/>
              </a:p>
              <a:p>
                <a:pPr lvl="1"/>
                <a:r>
                  <a:rPr lang="en-US" dirty="0"/>
                  <a:t>Incorporation of air loading led to major improvements over the standard undamped model – much closer to the frequencies of reality</a:t>
                </a:r>
              </a:p>
              <a:p>
                <a:pPr lvl="2"/>
                <a:r>
                  <a:rPr lang="en-US" dirty="0"/>
                  <a:t>The frequencies of vibrational modes observed by reality are much lower than their undamped frequencies</a:t>
                </a:r>
              </a:p>
              <a:p>
                <a:pPr lvl="2"/>
                <a:r>
                  <a:rPr lang="en-US" dirty="0"/>
                  <a:t>We also observe the disproportionate effect of air-loading on lower frequency modes (they are lowered much more than higher frequency modes)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251D6-C2CE-446F-B174-0556903E06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8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F453A-2C6C-437D-B555-22AE6F1D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Air Loading on the Vibration of the Membrane – Fletcher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75CC8-96A9-40DB-948D-7846DB006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Corroborated by Fletcher et al. 1997</a:t>
            </a:r>
          </a:p>
          <a:p>
            <a:pPr lvl="1"/>
            <a:r>
              <a:rPr lang="en-US" dirty="0"/>
              <a:t>Kettledrum model specified similarly to Gallardo</a:t>
            </a:r>
          </a:p>
          <a:p>
            <a:pPr lvl="1"/>
            <a:r>
              <a:rPr lang="en-US" dirty="0"/>
              <a:t>Significant drops in frequency were noticed in all modes compared to an ideal membrane (except for (0,1), which experienced a less significant drop)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5812A-74EB-409A-A56F-07FE2674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3420460"/>
            <a:ext cx="9677400" cy="30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80A4-6255-40DC-9B80-88F65C73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Steps - Accounting for Air Loading: The Membrane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8E0FC3-D990-41A9-8E03-7068170270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m:rPr>
                        <m:sty m:val="p"/>
                      </m:rPr>
                      <a:rPr lang="el-GR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800" dirty="0"/>
                  <a:t> = tension and membrane density as usual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= function of acoustic pressure field at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800" dirty="0"/>
                  <a:t> (cylindrical coordinates) at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= pressure field just below and just above membrane – set at height L</a:t>
                </a:r>
              </a:p>
              <a:p>
                <a:pPr lvl="1"/>
                <a:r>
                  <a:rPr lang="en-US" sz="2800" dirty="0"/>
                  <a:t>Timpani has cylindrical kettle with height L and radius 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8E0FC3-D990-41A9-8E03-7068170270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95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06A5-148B-4FD9-9F70-6B381E530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the 2D Wave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B0AEDF-1F0C-4137-A6E8-1FE6F9C10B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= displacement of membrane at point (x, y) at time 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= propagation speed of the membrane, depends on membrane tension and density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</m:e>
                    </m:ra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where T = tension of membrane and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= membrane mass density)</a:t>
                </a:r>
              </a:p>
              <a:p>
                <a:r>
                  <a:rPr lang="en-US" dirty="0"/>
                  <a:t>Initial and boundary conditions (initial boundary value problem)</a:t>
                </a:r>
              </a:p>
              <a:p>
                <a:pPr lvl="1"/>
                <a:r>
                  <a:rPr lang="en-US" dirty="0"/>
                  <a:t>Dirichlet boundary condition: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Initial shape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Initial velocity equation: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B0AEDF-1F0C-4137-A6E8-1FE6F9C10B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1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80A4-6255-40DC-9B80-88F65C73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Steps - Accounting for Air Loading: The Pressure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8E0FC3-D990-41A9-8E03-7068170270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2304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Acoustic pressure field satisfies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(3D wave equation)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speed of light</a:t>
                </a:r>
              </a:p>
              <a:p>
                <a:r>
                  <a:rPr lang="en-US" dirty="0"/>
                  <a:t>Inner and outer pressure have different boundary conditions</a:t>
                </a:r>
              </a:p>
              <a:p>
                <a:pPr lvl="1"/>
                <a:r>
                  <a:rPr lang="en-US" dirty="0"/>
                  <a:t>Inner pressure (partial derivative of pressure is 0 on the walls of the kettle)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/>
                  <a:t> (cylindrical walls)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0,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(circular base)</a:t>
                </a:r>
              </a:p>
              <a:p>
                <a:pPr lvl="1"/>
                <a:r>
                  <a:rPr lang="en-US" dirty="0"/>
                  <a:t>Outer pressure (rigid and infinite baffle on the plane of the membrane)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600" b="0" dirty="0"/>
              </a:p>
              <a:p>
                <a:r>
                  <a:rPr lang="en-US" sz="2600" b="0" dirty="0"/>
                  <a:t>Coupled system of membrane vibration with acoustic pressure</a:t>
                </a:r>
              </a:p>
              <a:p>
                <a:pPr lvl="1"/>
                <a:r>
                  <a:rPr lang="en-US" sz="2200" dirty="0"/>
                  <a:t>Typically solved with Green’s function approach: find the Green’s function for the inner and outer pressure (3D wave equation with the specified boundaries)</a:t>
                </a:r>
              </a:p>
              <a:p>
                <a:pPr lvl="1"/>
                <a:r>
                  <a:rPr lang="en-US" sz="2200" dirty="0"/>
                  <a:t>Factor into membrane vibration to determine new air-loaded frequencies through an iterative eigenvalue-eigenvector problem</a:t>
                </a:r>
                <a:endParaRPr lang="en-US" sz="22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8E0FC3-D990-41A9-8E03-7068170270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23045"/>
              </a:xfrm>
              <a:blipFill>
                <a:blip r:embed="rId2"/>
                <a:stretch>
                  <a:fillRect l="-928" t="-1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9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7E36-4C2C-499B-B511-285DAA19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Near-harmonic ratios in an unloaded membrane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99D0B-77A9-4B6F-AA2C-9C0D33A6B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Despite these large frequency disparities, the pitch of synthesized sounds was still similar to the “real” drum recording – especially apparent in refined models</a:t>
            </a:r>
          </a:p>
          <a:p>
            <a:pPr lvl="1"/>
            <a:r>
              <a:rPr lang="en-US" dirty="0"/>
              <a:t>Sound was also quite harmonic</a:t>
            </a:r>
          </a:p>
          <a:p>
            <a:r>
              <a:rPr lang="en-US" dirty="0"/>
              <a:t>Even when not air-loaded, a 2:3:4:5:6 frequency ratios can be observed, but of different modes</a:t>
            </a:r>
          </a:p>
          <a:p>
            <a:pPr lvl="1"/>
            <a:r>
              <a:rPr lang="en-US" dirty="0"/>
              <a:t>(0,1), (1,1), (2,1), (3,1), (1,2)</a:t>
            </a:r>
          </a:p>
          <a:p>
            <a:pPr lvl="1"/>
            <a:r>
              <a:rPr lang="en-US" dirty="0"/>
              <a:t>The frequencies also match that of the true air-loaded harmonic modes (differences of at most 10%)</a:t>
            </a:r>
          </a:p>
          <a:p>
            <a:r>
              <a:rPr lang="en-US" dirty="0"/>
              <a:t>We still air-load, however, because (0,1) mode radiates sound well (and thus dissipates quickly and does not contribute to the sound of a drum beyond a “thump”)</a:t>
            </a:r>
          </a:p>
          <a:p>
            <a:pPr lvl="1"/>
            <a:r>
              <a:rPr lang="en-US" dirty="0"/>
              <a:t>Air-loading adjusts the frequencies so that modes that contribute more to the pitch make up the harmonic ratio</a:t>
            </a:r>
          </a:p>
        </p:txBody>
      </p:sp>
    </p:spTree>
    <p:extLst>
      <p:ext uri="{BB962C8B-B14F-4D97-AF65-F5344CB8AC3E}">
        <p14:creationId xmlns:p14="http://schemas.microsoft.com/office/powerpoint/2010/main" val="22614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5880-7EEF-413E-B857-4F4EE90B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Near-harmonic ratios in an unloaded membrane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FC8D8D-48D1-442F-BB72-7C5E059CD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85409"/>
            <a:ext cx="10515600" cy="3031770"/>
          </a:xfrm>
        </p:spPr>
      </p:pic>
    </p:spTree>
    <p:extLst>
      <p:ext uri="{BB962C8B-B14F-4D97-AF65-F5344CB8AC3E}">
        <p14:creationId xmlns:p14="http://schemas.microsoft.com/office/powerpoint/2010/main" val="2454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8E48-BD77-463A-B6D7-5729A0F4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Optional: Other Future Steps – Other Effects and Interpersonal and Intrapersonal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5DBD4-4FFA-4C63-855A-F6869F28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Factor in other effects in the introduction not accounted for</a:t>
            </a:r>
          </a:p>
          <a:p>
            <a:pPr lvl="1"/>
            <a:r>
              <a:rPr lang="en-US" dirty="0"/>
              <a:t>Nonvertical vibrations, bending stiffness</a:t>
            </a:r>
          </a:p>
          <a:p>
            <a:r>
              <a:rPr lang="en-US" dirty="0"/>
              <a:t>Account for human variation in the sound</a:t>
            </a:r>
          </a:p>
          <a:p>
            <a:pPr lvl="1"/>
            <a:r>
              <a:rPr lang="en-US" dirty="0"/>
              <a:t>Interpersonal variation</a:t>
            </a:r>
          </a:p>
          <a:p>
            <a:pPr lvl="2"/>
            <a:r>
              <a:rPr lang="en-US" dirty="0"/>
              <a:t>Obtain more survey results from other professional timpani players</a:t>
            </a:r>
          </a:p>
          <a:p>
            <a:pPr lvl="2"/>
            <a:r>
              <a:rPr lang="en-US" dirty="0"/>
              <a:t>Construct a more accurate distribution of point of impact across interpersonal variation</a:t>
            </a:r>
          </a:p>
          <a:p>
            <a:pPr lvl="1"/>
            <a:r>
              <a:rPr lang="en-US" dirty="0"/>
              <a:t>Intrapersonal variation</a:t>
            </a:r>
          </a:p>
          <a:p>
            <a:pPr lvl="2"/>
            <a:r>
              <a:rPr lang="en-US" dirty="0"/>
              <a:t>For a specific timpanist, gauge point of impact from several repeated trials, and generate a distribution modeling the variation inherent to a person striking the drum repeatedly</a:t>
            </a:r>
          </a:p>
          <a:p>
            <a:pPr lvl="1"/>
            <a:r>
              <a:rPr lang="en-US" dirty="0"/>
              <a:t>Using variation in digital music composition</a:t>
            </a:r>
          </a:p>
          <a:p>
            <a:pPr lvl="2"/>
            <a:r>
              <a:rPr lang="en-US" dirty="0"/>
              <a:t>For each individual piece, select from the “interpersonal distribution” to generate a specific timpanist</a:t>
            </a:r>
          </a:p>
          <a:p>
            <a:pPr lvl="2"/>
            <a:r>
              <a:rPr lang="en-US" dirty="0"/>
              <a:t>For each individual drum hit within the piece, select from the “intrapersonal distribution” to model the human variation of the generated timpanist</a:t>
            </a:r>
          </a:p>
        </p:txBody>
      </p:sp>
    </p:spTree>
    <p:extLst>
      <p:ext uri="{BB962C8B-B14F-4D97-AF65-F5344CB8AC3E}">
        <p14:creationId xmlns:p14="http://schemas.microsoft.com/office/powerpoint/2010/main" val="8228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11B5-4609-4597-A38A-ED3F1DB6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"/>
            <a:ext cx="10515600" cy="1325563"/>
          </a:xfrm>
        </p:spPr>
        <p:txBody>
          <a:bodyPr/>
          <a:lstStyle/>
          <a:p>
            <a:r>
              <a:rPr lang="en-US" dirty="0"/>
              <a:t>Supplementary Material: Animations (1)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D9FB089-152F-465D-A568-34FFCCF80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140479"/>
            <a:ext cx="3674165" cy="286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890A24-A106-4CAC-B1F2-0FC70FABDEE0}"/>
              </a:ext>
            </a:extLst>
          </p:cNvPr>
          <p:cNvSpPr txBox="1"/>
          <p:nvPr/>
        </p:nvSpPr>
        <p:spPr>
          <a:xfrm>
            <a:off x="838200" y="3639037"/>
            <a:ext cx="146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Mallet Radius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4B41062-3C4F-4CCD-8791-F1DA9576E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31" y="3754966"/>
            <a:ext cx="3860816" cy="30135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8B921-890C-46E1-AD14-4199EBCD72AE}"/>
              </a:ext>
            </a:extLst>
          </p:cNvPr>
          <p:cNvSpPr txBox="1"/>
          <p:nvPr/>
        </p:nvSpPr>
        <p:spPr>
          <a:xfrm>
            <a:off x="3937503" y="6315640"/>
            <a:ext cx="204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Displacement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50D8ECC8-DAC1-4EBE-B5BC-3CE49DECC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70" y="1151046"/>
            <a:ext cx="3674165" cy="2867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B2FB6-DBCA-4AD1-95A1-4C847DE30D50}"/>
              </a:ext>
            </a:extLst>
          </p:cNvPr>
          <p:cNvSpPr txBox="1"/>
          <p:nvPr/>
        </p:nvSpPr>
        <p:spPr>
          <a:xfrm>
            <a:off x="8141270" y="3639037"/>
            <a:ext cx="150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Velocity</a:t>
            </a:r>
          </a:p>
        </p:txBody>
      </p:sp>
    </p:spTree>
    <p:extLst>
      <p:ext uri="{BB962C8B-B14F-4D97-AF65-F5344CB8AC3E}">
        <p14:creationId xmlns:p14="http://schemas.microsoft.com/office/powerpoint/2010/main" val="1106944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D20C-0526-4E4F-B35B-47C46AF6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Material: Animations (2)</a:t>
            </a:r>
          </a:p>
        </p:txBody>
      </p:sp>
      <p:pic>
        <p:nvPicPr>
          <p:cNvPr id="4" name="Picture 3" descr="A picture containing text, device, vector graphics&#10;&#10;Description automatically generated">
            <a:extLst>
              <a:ext uri="{FF2B5EF4-FFF2-40B4-BE49-F238E27FC236}">
                <a16:creationId xmlns:a16="http://schemas.microsoft.com/office/drawing/2014/main" id="{D51B2EEA-FDD2-4853-B9D3-6D76EABC9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53" y="1540803"/>
            <a:ext cx="3715111" cy="2899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68ADF-C309-418B-BD9F-974664F89E32}"/>
              </a:ext>
            </a:extLst>
          </p:cNvPr>
          <p:cNvSpPr txBox="1"/>
          <p:nvPr/>
        </p:nvSpPr>
        <p:spPr>
          <a:xfrm>
            <a:off x="464463" y="1570653"/>
            <a:ext cx="1482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Forced Model</a:t>
            </a:r>
          </a:p>
          <a:p>
            <a:r>
              <a:rPr lang="en-US" dirty="0"/>
              <a:t>Free Phase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C0EAFA2-F18D-48A3-B785-77F44A1C3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09" y="1540803"/>
            <a:ext cx="3792238" cy="2975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AF11D5-E41E-42B3-B766-5DCC9AD96FB3}"/>
              </a:ext>
            </a:extLst>
          </p:cNvPr>
          <p:cNvSpPr txBox="1"/>
          <p:nvPr/>
        </p:nvSpPr>
        <p:spPr>
          <a:xfrm>
            <a:off x="6096000" y="1570653"/>
            <a:ext cx="2390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Free Phase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1F222B5-AD72-4E20-A14C-0617D7F16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48" y="4553773"/>
            <a:ext cx="2817526" cy="2210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66943E-0584-457D-AC16-78351ACE0A76}"/>
              </a:ext>
            </a:extLst>
          </p:cNvPr>
          <p:cNvSpPr txBox="1"/>
          <p:nvPr/>
        </p:nvSpPr>
        <p:spPr>
          <a:xfrm>
            <a:off x="5377378" y="5464530"/>
            <a:ext cx="2390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Forced Phase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2763A69-F710-4D22-852D-8F92656DC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26" y="4382104"/>
            <a:ext cx="3155124" cy="24758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F3EBBC-11D9-45D4-9831-2493638A603A}"/>
              </a:ext>
            </a:extLst>
          </p:cNvPr>
          <p:cNvSpPr txBox="1"/>
          <p:nvPr/>
        </p:nvSpPr>
        <p:spPr>
          <a:xfrm>
            <a:off x="464463" y="4440654"/>
            <a:ext cx="1482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Forced Model</a:t>
            </a:r>
          </a:p>
          <a:p>
            <a:r>
              <a:rPr lang="en-US" dirty="0"/>
              <a:t>Forced Phase</a:t>
            </a:r>
          </a:p>
        </p:txBody>
      </p:sp>
    </p:spTree>
    <p:extLst>
      <p:ext uri="{BB962C8B-B14F-4D97-AF65-F5344CB8AC3E}">
        <p14:creationId xmlns:p14="http://schemas.microsoft.com/office/powerpoint/2010/main" val="653154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11B5-4609-4597-A38A-ED3F1DB6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"/>
            <a:ext cx="10515600" cy="1325563"/>
          </a:xfrm>
        </p:spPr>
        <p:txBody>
          <a:bodyPr/>
          <a:lstStyle/>
          <a:p>
            <a:r>
              <a:rPr lang="en-US" dirty="0"/>
              <a:t>Supplementary Material: Animations (3)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FB089-152F-465D-A568-34FFCCF80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607" y="1336491"/>
            <a:ext cx="3612800" cy="2835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41062-3C4F-4CCD-8791-F1DA9576E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4918" y="1330900"/>
            <a:ext cx="3612801" cy="2835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FEE814-3DD5-4194-94F9-11577452AA77}"/>
              </a:ext>
            </a:extLst>
          </p:cNvPr>
          <p:cNvSpPr txBox="1"/>
          <p:nvPr/>
        </p:nvSpPr>
        <p:spPr>
          <a:xfrm>
            <a:off x="589769" y="1330874"/>
            <a:ext cx="2390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Free Phase</a:t>
            </a:r>
          </a:p>
          <a:p>
            <a:r>
              <a:rPr lang="en-US" dirty="0"/>
              <a:t>Mostly Conical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4CB3D-4959-4750-9E80-18C6BCBB88B2}"/>
              </a:ext>
            </a:extLst>
          </p:cNvPr>
          <p:cNvSpPr txBox="1"/>
          <p:nvPr/>
        </p:nvSpPr>
        <p:spPr>
          <a:xfrm>
            <a:off x="5870839" y="1039144"/>
            <a:ext cx="2390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Free Phase</a:t>
            </a:r>
          </a:p>
          <a:p>
            <a:r>
              <a:rPr lang="en-US" dirty="0"/>
              <a:t>Mostly Dirac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A4A9CF4-0B69-4D5D-885B-EE84D46DE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0" y="4264447"/>
            <a:ext cx="3203839" cy="25141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5A9B9C-F177-4187-A770-C993E65ACBD7}"/>
              </a:ext>
            </a:extLst>
          </p:cNvPr>
          <p:cNvSpPr txBox="1"/>
          <p:nvPr/>
        </p:nvSpPr>
        <p:spPr>
          <a:xfrm>
            <a:off x="493691" y="4589720"/>
            <a:ext cx="2390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Forced Phase</a:t>
            </a:r>
          </a:p>
          <a:p>
            <a:r>
              <a:rPr lang="en-US" dirty="0"/>
              <a:t>Mostly Conical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DC37395D-7FBD-4DEB-8063-E979B9577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13" y="4234915"/>
            <a:ext cx="3203839" cy="25141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94B38F-A9FE-4623-ACF2-F2399F61DADF}"/>
              </a:ext>
            </a:extLst>
          </p:cNvPr>
          <p:cNvSpPr txBox="1"/>
          <p:nvPr/>
        </p:nvSpPr>
        <p:spPr>
          <a:xfrm>
            <a:off x="9812955" y="5644275"/>
            <a:ext cx="2390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Forced Phase</a:t>
            </a:r>
          </a:p>
          <a:p>
            <a:r>
              <a:rPr lang="en-US" dirty="0"/>
              <a:t>Mostly Dirac</a:t>
            </a:r>
          </a:p>
        </p:txBody>
      </p:sp>
    </p:spTree>
    <p:extLst>
      <p:ext uri="{BB962C8B-B14F-4D97-AF65-F5344CB8AC3E}">
        <p14:creationId xmlns:p14="http://schemas.microsoft.com/office/powerpoint/2010/main" val="4251178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1EC8-5715-4384-9EEA-AE56AA52B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Models: Sounds</a:t>
            </a:r>
          </a:p>
        </p:txBody>
      </p:sp>
      <p:pic>
        <p:nvPicPr>
          <p:cNvPr id="4" name="initial displacement model audio">
            <a:hlinkClick r:id="" action="ppaction://media"/>
            <a:extLst>
              <a:ext uri="{FF2B5EF4-FFF2-40B4-BE49-F238E27FC236}">
                <a16:creationId xmlns:a16="http://schemas.microsoft.com/office/drawing/2014/main" id="{68A13700-1E70-4376-BBC6-C4B7A4B59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1878" y="1690688"/>
            <a:ext cx="997226" cy="997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2C449-2CDC-4B38-9367-AACD1628005F}"/>
              </a:ext>
            </a:extLst>
          </p:cNvPr>
          <p:cNvSpPr txBox="1"/>
          <p:nvPr/>
        </p:nvSpPr>
        <p:spPr>
          <a:xfrm>
            <a:off x="1779104" y="2318582"/>
            <a:ext cx="204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Displacement</a:t>
            </a:r>
          </a:p>
        </p:txBody>
      </p:sp>
      <p:pic>
        <p:nvPicPr>
          <p:cNvPr id="6" name="velocity model audio">
            <a:hlinkClick r:id="" action="ppaction://media"/>
            <a:extLst>
              <a:ext uri="{FF2B5EF4-FFF2-40B4-BE49-F238E27FC236}">
                <a16:creationId xmlns:a16="http://schemas.microsoft.com/office/drawing/2014/main" id="{DAC1547F-51B7-427A-95E7-D5F428E24F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1877" y="2930386"/>
            <a:ext cx="997227" cy="997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D8CDB-979F-495E-87C9-F338ADC94E1C}"/>
              </a:ext>
            </a:extLst>
          </p:cNvPr>
          <p:cNvSpPr txBox="1"/>
          <p:nvPr/>
        </p:nvSpPr>
        <p:spPr>
          <a:xfrm>
            <a:off x="1779104" y="3558281"/>
            <a:ext cx="150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Velocity</a:t>
            </a:r>
          </a:p>
        </p:txBody>
      </p:sp>
      <p:pic>
        <p:nvPicPr>
          <p:cNvPr id="8" name="force model audio 3.5 ms">
            <a:hlinkClick r:id="" action="ppaction://media"/>
            <a:extLst>
              <a:ext uri="{FF2B5EF4-FFF2-40B4-BE49-F238E27FC236}">
                <a16:creationId xmlns:a16="http://schemas.microsoft.com/office/drawing/2014/main" id="{BF232046-8B46-49EA-AB27-EF7A7CC642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1877" y="4147374"/>
            <a:ext cx="997226" cy="997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C5A0AA-187D-4E49-92D3-C7A23E23857C}"/>
              </a:ext>
            </a:extLst>
          </p:cNvPr>
          <p:cNvSpPr txBox="1"/>
          <p:nvPr/>
        </p:nvSpPr>
        <p:spPr>
          <a:xfrm>
            <a:off x="1779104" y="4775268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Forced Model</a:t>
            </a:r>
          </a:p>
        </p:txBody>
      </p:sp>
      <p:pic>
        <p:nvPicPr>
          <p:cNvPr id="10" name="modified force model audio 3.5ms">
            <a:hlinkClick r:id="" action="ppaction://media"/>
            <a:extLst>
              <a:ext uri="{FF2B5EF4-FFF2-40B4-BE49-F238E27FC236}">
                <a16:creationId xmlns:a16="http://schemas.microsoft.com/office/drawing/2014/main" id="{F3E2BFD2-7581-426C-9BC9-4ED0765DE9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1877" y="5364361"/>
            <a:ext cx="997227" cy="997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ADB800-6046-4527-B772-AA5987772D10}"/>
              </a:ext>
            </a:extLst>
          </p:cNvPr>
          <p:cNvSpPr txBox="1"/>
          <p:nvPr/>
        </p:nvSpPr>
        <p:spPr>
          <a:xfrm>
            <a:off x="1779103" y="5992256"/>
            <a:ext cx="239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</p:txBody>
      </p:sp>
      <p:pic>
        <p:nvPicPr>
          <p:cNvPr id="12" name="modified force model with mostly conical">
            <a:hlinkClick r:id="" action="ppaction://media"/>
            <a:extLst>
              <a:ext uri="{FF2B5EF4-FFF2-40B4-BE49-F238E27FC236}">
                <a16:creationId xmlns:a16="http://schemas.microsoft.com/office/drawing/2014/main" id="{CF616CBA-FB24-4BF0-9964-9F6B996217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1443" y="1690688"/>
            <a:ext cx="997226" cy="9972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CC2C6C-4605-4C8C-A476-2E61D817FBE6}"/>
              </a:ext>
            </a:extLst>
          </p:cNvPr>
          <p:cNvSpPr txBox="1"/>
          <p:nvPr/>
        </p:nvSpPr>
        <p:spPr>
          <a:xfrm>
            <a:off x="5565170" y="2049865"/>
            <a:ext cx="2390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Mostly Conical</a:t>
            </a:r>
          </a:p>
        </p:txBody>
      </p:sp>
      <p:pic>
        <p:nvPicPr>
          <p:cNvPr id="14" name="modified force model with mostly dirac">
            <a:hlinkClick r:id="" action="ppaction://media"/>
            <a:extLst>
              <a:ext uri="{FF2B5EF4-FFF2-40B4-BE49-F238E27FC236}">
                <a16:creationId xmlns:a16="http://schemas.microsoft.com/office/drawing/2014/main" id="{8B0A1E66-FA29-4A8E-AFE6-8B156D723E6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1441" y="2833826"/>
            <a:ext cx="997227" cy="9972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E2511-8BA6-4D83-B5B2-07A29A343318}"/>
              </a:ext>
            </a:extLst>
          </p:cNvPr>
          <p:cNvSpPr txBox="1"/>
          <p:nvPr/>
        </p:nvSpPr>
        <p:spPr>
          <a:xfrm>
            <a:off x="5565170" y="3184722"/>
            <a:ext cx="2390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Forced Model</a:t>
            </a:r>
          </a:p>
          <a:p>
            <a:r>
              <a:rPr lang="en-US" dirty="0"/>
              <a:t>Mostly Dirac</a:t>
            </a:r>
          </a:p>
        </p:txBody>
      </p:sp>
    </p:spTree>
    <p:extLst>
      <p:ext uri="{BB962C8B-B14F-4D97-AF65-F5344CB8AC3E}">
        <p14:creationId xmlns:p14="http://schemas.microsoft.com/office/powerpoint/2010/main" val="31653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EFEE-12CD-4927-BFFF-1941F748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Classical Solution to the Wave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B97EBF-F9B3-46DB-89B0-A4AC5FA57E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Solve classical 2D wave equation by converting to (</a:t>
                </a:r>
                <a:r>
                  <a:rPr lang="en-US" dirty="0" err="1"/>
                  <a:t>x,y</a:t>
                </a:r>
                <a:r>
                  <a:rPr lang="en-US" dirty="0"/>
                  <a:t>) to polar coordinates and using separation of variables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by using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2D wave equation now takes form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Closed form solution takes the form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][</m:t>
                            </m:r>
                          </m:e>
                        </m:nary>
                      </m:e>
                    </m:nary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</m:t>
                        </m:r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][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constants determined by the initial conditions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= the nth Bessel function of the first kind</a:t>
                </a:r>
              </a:p>
              <a:p>
                <a:pPr lvl="2"/>
                <a:r>
                  <a:rPr lang="en-US" dirty="0"/>
                  <a:t>Solutions y(x) to the 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dirty="0" err="1"/>
                  <a:t>mth</a:t>
                </a:r>
                <a:r>
                  <a:rPr lang="en-US" dirty="0"/>
                  <a:t> zero to the nth Bessel function of the first kind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divided by the radius a.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B97EBF-F9B3-46DB-89B0-A4AC5FA57E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 r="-232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8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0FD1-F131-4221-B75B-596A361E5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Plot of Bessel Functions of the First Kind (n = 0 through n = 5)</a:t>
            </a:r>
          </a:p>
        </p:txBody>
      </p:sp>
      <p:pic>
        <p:nvPicPr>
          <p:cNvPr id="9" name="Content Placeholder 8" descr="Shape&#10;&#10;Description automatically generated">
            <a:extLst>
              <a:ext uri="{FF2B5EF4-FFF2-40B4-BE49-F238E27FC236}">
                <a16:creationId xmlns:a16="http://schemas.microsoft.com/office/drawing/2014/main" id="{602023F5-3988-4908-A238-72182E01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01" y="1859280"/>
            <a:ext cx="8696598" cy="4526422"/>
          </a:xfrm>
        </p:spPr>
      </p:pic>
    </p:spTree>
    <p:extLst>
      <p:ext uri="{BB962C8B-B14F-4D97-AF65-F5344CB8AC3E}">
        <p14:creationId xmlns:p14="http://schemas.microsoft.com/office/powerpoint/2010/main" val="4144402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0522-18FE-4855-92A6-96692E17A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Fourier-Bessel Expansion of the Classical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0DA317-51B8-4FDC-BDE5-B56B2074FB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Determination of 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dirty="0"/>
                  <a:t> based on the initial shape and velocity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by Fourier-Bessel expansion</a:t>
                </a:r>
              </a:p>
              <a:p>
                <a:pPr lvl="1"/>
                <a:r>
                  <a:rPr lang="en-US" dirty="0"/>
                  <a:t>Component decomposition of the initial functions with the set of the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, a complete orthogonal set in the disk with radius a centered around 0 with respect to the inner product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nary>
                          <m:naryPr>
                            <m:limLoc m:val="undOvr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𝑟𝑑𝑟𝑑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dirty="0"/>
                  <a:t> (the integral of their product in the disk using polar coordinates)</a:t>
                </a:r>
              </a:p>
              <a:p>
                <a:pPr lvl="1"/>
                <a:r>
                  <a:rPr lang="en-US" dirty="0"/>
                  <a:t>Product of Bessel function (complete orthogonal set in the radial dimension)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(which form a complete orthogonal set in the angular dimension)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0DA317-51B8-4FDC-BDE5-B56B2074FB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7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C2DD1-53C0-452B-8ECF-0742DF62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Fourier-Bessel Expansion of the Classical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F67C6F-F5EE-43AD-8B85-57DE53C17B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89043"/>
                <a:ext cx="10515600" cy="490993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The classical solution u can be split into its normal modes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</m:e>
                        </m:nary>
                      </m:e>
                    </m:nary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m:rPr>
                        <m:nor/>
                      </m:rPr>
                      <a:rPr lang="en-US" sz="2000" dirty="0"/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][</m:t>
                        </m:r>
                      </m:e>
                    </m:func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𝑚𝑛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</m:e>
                        </m:nary>
                      </m:e>
                    </m:nary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][</m:t>
                        </m:r>
                      </m:e>
                    </m:func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𝑚𝑛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Set t = 0 to get an expansion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000" dirty="0"/>
                  <a:t> and set t = 0 and derive </a:t>
                </a:r>
                <a:r>
                  <a:rPr lang="en-US" sz="2000" dirty="0" err="1"/>
                  <a:t>wrt</a:t>
                </a:r>
                <a:r>
                  <a:rPr lang="en-US" sz="2000" dirty="0"/>
                  <a:t> t to get an expansion for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err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sz="2400" dirty="0"/>
                  <a:t> determined by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400" dirty="0"/>
                  <a:t> using the formula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nary>
                          <m:naryPr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𝑟𝑑𝑟𝑑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sz="2000" dirty="0"/>
                  <a:t> for n &gt; 0 (replace 2 with 1 if n = 0)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nary>
                          <m:naryPr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𝑟𝑑𝑟𝑑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sz="2000" dirty="0"/>
                  <a:t> for n &gt; 0 (replace 2 with 1 if n = 0)</a:t>
                </a:r>
              </a:p>
              <a:p>
                <a:pPr lvl="1"/>
                <a:r>
                  <a:rPr lang="en-US" sz="2000" dirty="0"/>
                  <a:t>Each term is an inner product of the initial function with a component of the complete orthogonal set, divided by the norm of the component</a:t>
                </a:r>
              </a:p>
              <a:p>
                <a:r>
                  <a:rPr lang="en-US" sz="2400" dirty="0"/>
                  <a:t>Similarly,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determined by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err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using the formula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nary>
                          <m:naryPr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𝑟𝑑𝑟𝑑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sz="2000" dirty="0"/>
                  <a:t> n &gt; 0 (replace 2 with 1 if n = 0)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nary>
                          <m:naryPr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𝑟𝑑𝑟𝑑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sz="2000" dirty="0"/>
                  <a:t> n &gt; 0 (replace 2 with 1 if n = 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F67C6F-F5EE-43AD-8B85-57DE53C17B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89043"/>
                <a:ext cx="10515600" cy="4909931"/>
              </a:xfrm>
              <a:blipFill>
                <a:blip r:embed="rId2"/>
                <a:stretch>
                  <a:fillRect l="-696" t="-3102" r="-406" b="-9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81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52FB1-5D15-4A2C-AA2C-2161450D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Vibrational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7EA424-1733-4069-9DF0-7B76908DA7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The coefficients of Fourier Bessel expansion correspond to the contribution of individual “vibrational modes” to the overall motion of the membrane, with their own characteristic shape and frequency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][</m:t>
                            </m:r>
                          </m:e>
                        </m:nary>
                      </m:e>
                    </m:nary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][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Example: the (3,2) mode corresponds to n = 3 and m = 2 term in the summation</a:t>
                </a:r>
              </a:p>
              <a:p>
                <a:r>
                  <a:rPr lang="en-US" dirty="0"/>
                  <a:t>Fletcher et. al 1997 found that the (1,1), (2,1), …, (5,1) modes are the ones most relevant to harmonic pitch of a kettledrum</a:t>
                </a:r>
              </a:p>
              <a:p>
                <a:pPr lvl="1"/>
                <a:r>
                  <a:rPr lang="en-US" dirty="0"/>
                  <a:t>Frequencies make up a 2:3:4:5:6 ratio, harmonic due to the ratios of frequencies relative to each other</a:t>
                </a:r>
              </a:p>
              <a:p>
                <a:pPr lvl="1"/>
                <a:r>
                  <a:rPr lang="en-US" dirty="0"/>
                  <a:t>2:3 is a perfect fifth, 3:4 a perfect fourth, 4:5 a major third, 5:6 a minor third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7EA424-1733-4069-9DF0-7B76908DA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101" r="-1333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91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11814</TotalTime>
  <Words>3058</Words>
  <Application>Microsoft Office PowerPoint</Application>
  <PresentationFormat>Widescreen</PresentationFormat>
  <Paragraphs>285</Paragraphs>
  <Slides>47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Office Theme</vt:lpstr>
      <vt:lpstr>The Wave Equation and the Timpani: An Exploration into Various Models for the Vibration of a Timpani Drumhead</vt:lpstr>
      <vt:lpstr>Outline</vt:lpstr>
      <vt:lpstr>Introduction: A Timpani</vt:lpstr>
      <vt:lpstr>Introduction: the 2D Wave Equation</vt:lpstr>
      <vt:lpstr>The Classical Solution to the Wave Equation</vt:lpstr>
      <vt:lpstr>A Plot of Bessel Functions of the First Kind (n = 0 through n = 5)</vt:lpstr>
      <vt:lpstr>Fourier-Bessel Expansion of the Classical Solution</vt:lpstr>
      <vt:lpstr>Fourier-Bessel Expansion of the Classical Solution</vt:lpstr>
      <vt:lpstr>Vibrational Modes</vt:lpstr>
      <vt:lpstr>Animations of the n=1,2,3,4,5; m=1 Modes (Russell 2018)</vt:lpstr>
      <vt:lpstr>Limitations of the Classical Model</vt:lpstr>
      <vt:lpstr>Limitations of the Classical Model: Air Loading</vt:lpstr>
      <vt:lpstr>Numerical Methods: NDSolveValue</vt:lpstr>
      <vt:lpstr>Specifying the Model(s): The Simulated Drumhead</vt:lpstr>
      <vt:lpstr>A List of Explored Models</vt:lpstr>
      <vt:lpstr>The (purely) Dirac Modified Force Model</vt:lpstr>
      <vt:lpstr>Dirac Modified Force Model on Different Points of Impact</vt:lpstr>
      <vt:lpstr>Dirac Modified Force Model on Different Points of Impact</vt:lpstr>
      <vt:lpstr>Creating Animations of Vibration</vt:lpstr>
      <vt:lpstr>Animations: forced phase and free phase of the Dirac modified force model (at 0.75r)</vt:lpstr>
      <vt:lpstr>Animations of Differing Points of Impact</vt:lpstr>
      <vt:lpstr>Creating Periodograms of Vibration</vt:lpstr>
      <vt:lpstr>Periodogram of the purely Dirac modified force model at 0.75r</vt:lpstr>
      <vt:lpstr>Periodograms of Different Points of Impact</vt:lpstr>
      <vt:lpstr>Synthesized Sounds</vt:lpstr>
      <vt:lpstr>Synthesized Sound + Waveform of the Dirac modified force model</vt:lpstr>
      <vt:lpstr>Synthesized Sounds + Waveform of Different Points of Impact</vt:lpstr>
      <vt:lpstr>Frequencies and Relative Amplitudes of Modes</vt:lpstr>
      <vt:lpstr>Comparison of Frequencies to the Undamped Wave Equation</vt:lpstr>
      <vt:lpstr>Comparison of Frequencies to the Undamped Wave Equation</vt:lpstr>
      <vt:lpstr>Comparison of Frequencies of Different Points of Impact</vt:lpstr>
      <vt:lpstr>Normalized Amplitudes of Vibrational Modes</vt:lpstr>
      <vt:lpstr>Normalized Amplitudes of Vibrational Modes for Different Points of Impact</vt:lpstr>
      <vt:lpstr>Comparison of Frequencies to the Undamped Wave Equation</vt:lpstr>
      <vt:lpstr>Effect of Initial Conditions, Damping and Viscoelastic Effects</vt:lpstr>
      <vt:lpstr>Effect of the Point of Impact</vt:lpstr>
      <vt:lpstr>Effect of Air Loading on the Vibration of the Membrane - Gallardo</vt:lpstr>
      <vt:lpstr>Effect of Air Loading on the Vibration of the Membrane – Fletcher </vt:lpstr>
      <vt:lpstr>Future Steps - Accounting for Air Loading: The Membrane</vt:lpstr>
      <vt:lpstr>Future Steps - Accounting for Air Loading: The Pressure Field</vt:lpstr>
      <vt:lpstr>Near-harmonic ratios in an unloaded membrane</vt:lpstr>
      <vt:lpstr>Near-harmonic ratios in an unloaded membrane</vt:lpstr>
      <vt:lpstr>Optional: Other Future Steps – Other Effects and Interpersonal and Intrapersonal Variability</vt:lpstr>
      <vt:lpstr>Supplementary Material: Animations (1)</vt:lpstr>
      <vt:lpstr>Supplementary Material: Animations (2)</vt:lpstr>
      <vt:lpstr>Supplementary Material: Animations (3)</vt:lpstr>
      <vt:lpstr>Supplementary Models: Sounds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Wave Equation and the Timpani: An Exploration into Various Models for the Vibration of a Timpani Drumhead</dc:title>
  <dc:creator>Jack Li</dc:creator>
  <cp:lastModifiedBy>Li, Jack</cp:lastModifiedBy>
  <cp:revision>75</cp:revision>
  <dcterms:created xsi:type="dcterms:W3CDTF">2022-03-14T17:24:13Z</dcterms:created>
  <dcterms:modified xsi:type="dcterms:W3CDTF">2022-04-06T04:34:55Z</dcterms:modified>
</cp:coreProperties>
</file>