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5"/>
  </p:notesMasterIdLst>
  <p:sldIdLst>
    <p:sldId id="256" r:id="rId2"/>
    <p:sldId id="266" r:id="rId3"/>
    <p:sldId id="282" r:id="rId4"/>
    <p:sldId id="259" r:id="rId5"/>
    <p:sldId id="283" r:id="rId6"/>
    <p:sldId id="284" r:id="rId7"/>
    <p:sldId id="285" r:id="rId8"/>
    <p:sldId id="267" r:id="rId9"/>
    <p:sldId id="270" r:id="rId10"/>
    <p:sldId id="290" r:id="rId11"/>
    <p:sldId id="291" r:id="rId12"/>
    <p:sldId id="292" r:id="rId13"/>
    <p:sldId id="289" r:id="rId14"/>
    <p:sldId id="271" r:id="rId15"/>
    <p:sldId id="264" r:id="rId16"/>
    <p:sldId id="286" r:id="rId17"/>
    <p:sldId id="293" r:id="rId18"/>
    <p:sldId id="261" r:id="rId19"/>
    <p:sldId id="294" r:id="rId20"/>
    <p:sldId id="262" r:id="rId21"/>
    <p:sldId id="272" r:id="rId22"/>
    <p:sldId id="273" r:id="rId23"/>
    <p:sldId id="274" r:id="rId24"/>
    <p:sldId id="275" r:id="rId25"/>
    <p:sldId id="276" r:id="rId26"/>
    <p:sldId id="277" r:id="rId27"/>
    <p:sldId id="263" r:id="rId28"/>
    <p:sldId id="278" r:id="rId29"/>
    <p:sldId id="279" r:id="rId30"/>
    <p:sldId id="280" r:id="rId31"/>
    <p:sldId id="287" r:id="rId32"/>
    <p:sldId id="281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: Purpose and Theory" id="{3C1B51C6-0691-E04A-8531-388EFFA62B77}">
          <p14:sldIdLst>
            <p14:sldId id="256"/>
            <p14:sldId id="266"/>
            <p14:sldId id="282"/>
            <p14:sldId id="259"/>
            <p14:sldId id="283"/>
            <p14:sldId id="284"/>
            <p14:sldId id="285"/>
            <p14:sldId id="267"/>
            <p14:sldId id="270"/>
            <p14:sldId id="290"/>
            <p14:sldId id="291"/>
            <p14:sldId id="292"/>
            <p14:sldId id="289"/>
          </p14:sldIdLst>
        </p14:section>
        <p14:section name="Larsen Analysis" id="{A79546B3-2161-4D44-9F63-1DD7CC51B1DA}">
          <p14:sldIdLst>
            <p14:sldId id="271"/>
            <p14:sldId id="264"/>
            <p14:sldId id="286"/>
            <p14:sldId id="293"/>
            <p14:sldId id="261"/>
            <p14:sldId id="294"/>
            <p14:sldId id="262"/>
            <p14:sldId id="272"/>
            <p14:sldId id="273"/>
            <p14:sldId id="274"/>
            <p14:sldId id="275"/>
            <p14:sldId id="276"/>
            <p14:sldId id="277"/>
            <p14:sldId id="263"/>
            <p14:sldId id="278"/>
            <p14:sldId id="279"/>
            <p14:sldId id="280"/>
            <p14:sldId id="287"/>
            <p14:sldId id="28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7482" autoAdjust="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'[Chart in Microsoft Office PowerPoint]Sheet1'!$B$3:$B$4</c:f>
              <c:strCache>
                <c:ptCount val="2"/>
                <c:pt idx="0">
                  <c:v>Female composers</c:v>
                </c:pt>
                <c:pt idx="1">
                  <c:v>Male composers</c:v>
                </c:pt>
              </c:strCache>
            </c:strRef>
          </c:cat>
          <c:val>
            <c:numRef>
              <c:f>'[Chart in Microsoft Office PowerPoint]Sheet1'!$C$3:$C$4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42739575149102"/>
          <c:y val="0.19828737403053301"/>
          <c:w val="0.32657260424850898"/>
          <c:h val="0.603424111556747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09760107726407E-2"/>
          <c:y val="0.15364615567190401"/>
          <c:w val="0.460370346949176"/>
          <c:h val="0.78963288973165702"/>
        </c:manualLayout>
      </c:layout>
      <c:pieChart>
        <c:varyColors val="1"/>
        <c:ser>
          <c:idx val="0"/>
          <c:order val="0"/>
          <c:cat>
            <c:strRef>
              <c:f>Sheet1!$E$2:$E$3</c:f>
              <c:strCache>
                <c:ptCount val="2"/>
                <c:pt idx="0">
                  <c:v>Female composers</c:v>
                </c:pt>
                <c:pt idx="1">
                  <c:v>Male composers</c:v>
                </c:pt>
              </c:strCache>
            </c:strRef>
          </c:cat>
          <c:val>
            <c:numRef>
              <c:f>Sheet1!$F$2:$F$3</c:f>
              <c:numCache>
                <c:formatCode>0.00%</c:formatCode>
                <c:ptCount val="2"/>
                <c:pt idx="0">
                  <c:v>1.7999999999999999E-2</c:v>
                </c:pt>
                <c:pt idx="1">
                  <c:v>0.98199999999999998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Sheet1!$B$2:$B$3</c:f>
              <c:strCache>
                <c:ptCount val="2"/>
                <c:pt idx="0">
                  <c:v>Female composers</c:v>
                </c:pt>
                <c:pt idx="1">
                  <c:v>Male composers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FA93C-271E-4212-9371-EEA46858C9C6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B1904-E24D-436E-85B1-974B4E4F5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04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4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6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3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5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Symbolic Interactionism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Theory of performativity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Sex-segregated socialization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Symbols and semantic meaning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Tokenism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Internalization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New Moon phase </a:t>
            </a:r>
          </a:p>
          <a:p>
            <a:pPr lvl="1">
              <a:buFont typeface="Wingdings" charset="2"/>
              <a:buChar char="Ø"/>
            </a:pPr>
            <a:r>
              <a:rPr lang="en-US" i="0" dirty="0" smtClean="0"/>
              <a:t>feminist scholarship must now seek to </a:t>
            </a:r>
            <a:r>
              <a:rPr lang="en-US" b="1" i="0" dirty="0" smtClean="0"/>
              <a:t>“expose the depth and profundity of these [man made] images in the Western psyche and discover how to reconstruct images of women that represent their complexity and power.”  	 	- </a:t>
            </a:r>
            <a:r>
              <a:rPr lang="en-US" i="0" dirty="0" smtClean="0"/>
              <a:t>Susan Bowers, Medusa and the Female Gaze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Text setting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Alternative Narrative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Reclaiming language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- </a:t>
            </a:r>
            <a:r>
              <a:rPr lang="en-US" sz="2400" i="0" dirty="0" smtClean="0"/>
              <a:t>first presentation of mother by mother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1904-E24D-436E-85B1-974B4E4F50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6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0162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127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37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212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26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962638E-CA59-4F3D-87CB-09F5617FE0CD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86602E3-65E0-469C-B6F2-5125B10ED9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302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Larsen as a lens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734358"/>
            <a:ext cx="6831673" cy="15917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Male Gaze and the Female Voice</a:t>
            </a:r>
          </a:p>
          <a:p>
            <a:endParaRPr lang="en-US" dirty="0" smtClean="0"/>
          </a:p>
          <a:p>
            <a:r>
              <a:rPr lang="en-US" dirty="0" smtClean="0"/>
              <a:t>By Cloe Gentile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rbara stroz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719858"/>
            <a:ext cx="3415662" cy="45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6612" y="891540"/>
            <a:ext cx="2657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Barbara </a:t>
            </a:r>
            <a:r>
              <a:rPr lang="en-US" sz="3000" dirty="0" smtClean="0"/>
              <a:t>Strozzi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043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080655"/>
          </a:xfrm>
        </p:spPr>
        <p:txBody>
          <a:bodyPr>
            <a:normAutofit/>
          </a:bodyPr>
          <a:lstStyle/>
          <a:p>
            <a:r>
              <a:rPr lang="en-US" dirty="0" smtClean="0"/>
              <a:t>Subverting the Male Gaze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0794"/>
            <a:ext cx="9601200" cy="3500234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Improvisations of the 12</a:t>
            </a:r>
            <a:r>
              <a:rPr lang="en-US" baseline="30000" dirty="0" smtClean="0"/>
              <a:t>th</a:t>
            </a:r>
            <a:r>
              <a:rPr lang="en-US" dirty="0" smtClean="0"/>
              <a:t> and 13</a:t>
            </a:r>
            <a:r>
              <a:rPr lang="en-US" baseline="30000" dirty="0" smtClean="0"/>
              <a:t>th</a:t>
            </a:r>
            <a:r>
              <a:rPr lang="en-US" dirty="0" smtClean="0"/>
              <a:t> centuries; </a:t>
            </a:r>
            <a:r>
              <a:rPr lang="en-US" dirty="0" err="1" smtClean="0"/>
              <a:t>troubairitz</a:t>
            </a:r>
            <a:r>
              <a:rPr lang="en-US" dirty="0" smtClean="0"/>
              <a:t> and geishas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i="0" dirty="0" smtClean="0"/>
              <a:t>Barbara Strozzi and the reconstruction of the soprano voice, </a:t>
            </a:r>
            <a:r>
              <a:rPr lang="en-US" i="1" dirty="0" smtClean="0"/>
              <a:t>Lagrime </a:t>
            </a:r>
            <a:r>
              <a:rPr lang="en-US" i="1" dirty="0" err="1" smtClean="0"/>
              <a:t>mie</a:t>
            </a:r>
            <a:endParaRPr lang="en-US" i="1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Fanny Hensel and Ethel Smyth using song as “self-narrative”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i="0" dirty="0" err="1" smtClean="0"/>
              <a:t>Hensel</a:t>
            </a:r>
            <a:r>
              <a:rPr lang="en-US" i="0" dirty="0" smtClean="0"/>
              <a:t> and deconstruction of male/female composer binary through collaboration with Mendelssohn, </a:t>
            </a:r>
            <a:r>
              <a:rPr lang="en-US" i="1" dirty="0" smtClean="0"/>
              <a:t>Op. 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04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fanny hen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14" y="1582698"/>
            <a:ext cx="3492009" cy="45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7423" y="754380"/>
            <a:ext cx="2363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Fanny Hensel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53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rbara stroz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15" y="1514118"/>
            <a:ext cx="3415662" cy="45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1953" y="960120"/>
            <a:ext cx="2657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Barbara </a:t>
            </a:r>
            <a:r>
              <a:rPr lang="en-US" sz="3000" dirty="0" smtClean="0"/>
              <a:t>Strozzi</a:t>
            </a:r>
            <a:endParaRPr lang="en-US" sz="3000" dirty="0"/>
          </a:p>
        </p:txBody>
      </p:sp>
      <p:pic>
        <p:nvPicPr>
          <p:cNvPr id="1028" name="Picture 4" descr="Image result for fanny hen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4" y="1514118"/>
            <a:ext cx="3492009" cy="45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9123" y="960120"/>
            <a:ext cx="2363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Fanny Hensel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07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05841"/>
            <a:ext cx="9601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“New Moon” for Women and Music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2000" dirty="0" smtClean="0"/>
              <a:t>-Sophie Drinker, </a:t>
            </a:r>
            <a:r>
              <a:rPr lang="en-US" sz="2000" i="1" dirty="0" smtClean="0"/>
              <a:t>Music and Women: The Story of Women in Their Relation to Music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93192"/>
            <a:ext cx="9601200" cy="40057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Where are we in the symbolic? </a:t>
            </a:r>
          </a:p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b="1" dirty="0" smtClean="0"/>
              <a:t>“communication presupposes a medium; poetry not so much, as it elicits emotion, and varies according to individual connotation”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- </a:t>
            </a:r>
            <a:r>
              <a:rPr lang="en-US" dirty="0"/>
              <a:t>Pierre Bourdieu, </a:t>
            </a:r>
            <a:r>
              <a:rPr lang="en-US" i="1" dirty="0" smtClean="0"/>
              <a:t>Language </a:t>
            </a:r>
            <a:r>
              <a:rPr lang="en-US" i="1" dirty="0"/>
              <a:t>and Symbolic Power</a:t>
            </a:r>
          </a:p>
          <a:p>
            <a:pPr>
              <a:buFont typeface="Wingdings" charset="2"/>
              <a:buChar char="§"/>
            </a:pPr>
            <a:r>
              <a:rPr lang="en-US" dirty="0"/>
              <a:t>Women must reclaim language in its most symbolic form: poetry.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/>
              <a:t>True agency in art song = Musical interpretation + Semantic </a:t>
            </a:r>
            <a:r>
              <a:rPr lang="en-US" dirty="0" smtClean="0"/>
              <a:t>meaning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-21</a:t>
            </a:r>
            <a:r>
              <a:rPr lang="en-US" baseline="30000" dirty="0" smtClean="0"/>
              <a:t>st</a:t>
            </a:r>
            <a:r>
              <a:rPr lang="en-US" dirty="0" smtClean="0"/>
              <a:t> century: more texts by women than any other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7653"/>
          </a:xfrm>
        </p:spPr>
        <p:txBody>
          <a:bodyPr/>
          <a:lstStyle/>
          <a:p>
            <a:r>
              <a:rPr lang="en-US" dirty="0" smtClean="0"/>
              <a:t>Libby Larsen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4967"/>
            <a:ext cx="7094483" cy="388243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Larsen </a:t>
            </a:r>
            <a:r>
              <a:rPr lang="en-US" sz="2400" dirty="0"/>
              <a:t>is one of the most prolific composers of the 21</a:t>
            </a:r>
            <a:r>
              <a:rPr lang="en-US" sz="2400" baseline="30000" dirty="0"/>
              <a:t>st</a:t>
            </a:r>
            <a:r>
              <a:rPr lang="en-US" sz="2400" dirty="0"/>
              <a:t> century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“</a:t>
            </a:r>
            <a:r>
              <a:rPr lang="en-US" sz="2400" b="1" dirty="0"/>
              <a:t>champion of female voice and mind”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– </a:t>
            </a:r>
            <a:r>
              <a:rPr lang="en-US" sz="2400" dirty="0"/>
              <a:t>Dr. Bonnie </a:t>
            </a:r>
            <a:r>
              <a:rPr lang="en-US" sz="2400" dirty="0" err="1"/>
              <a:t>Pomfret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Groundbreaking songs and cycles:</a:t>
            </a:r>
            <a:endParaRPr lang="en-US" sz="2400" dirty="0"/>
          </a:p>
          <a:p>
            <a:pPr lvl="1"/>
            <a:r>
              <a:rPr lang="en-US" sz="2400" dirty="0"/>
              <a:t>The Birth </a:t>
            </a:r>
            <a:r>
              <a:rPr lang="en-US" sz="2400" dirty="0" smtClean="0"/>
              <a:t>Project</a:t>
            </a:r>
          </a:p>
          <a:p>
            <a:pPr lvl="1"/>
            <a:r>
              <a:rPr lang="en-US" sz="2400" dirty="0" smtClean="0"/>
              <a:t>Center </a:t>
            </a:r>
            <a:r>
              <a:rPr lang="en-US" sz="2400" dirty="0"/>
              <a:t>Field Girl</a:t>
            </a:r>
          </a:p>
          <a:p>
            <a:pPr lvl="1"/>
            <a:r>
              <a:rPr lang="en-US" sz="2400" dirty="0"/>
              <a:t>De Toda la Eternidad</a:t>
            </a:r>
          </a:p>
          <a:p>
            <a:endParaRPr lang="en-US" sz="2400" dirty="0" smtClean="0"/>
          </a:p>
        </p:txBody>
      </p:sp>
      <p:pic>
        <p:nvPicPr>
          <p:cNvPr id="4098" name="Picture 2" descr="Image result for libby lar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78" y="1986455"/>
            <a:ext cx="2508798" cy="37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1045"/>
            <a:ext cx="9601200" cy="1143000"/>
          </a:xfrm>
        </p:spPr>
        <p:txBody>
          <a:bodyPr/>
          <a:lstStyle/>
          <a:p>
            <a:r>
              <a:rPr lang="en-US" i="1" dirty="0" smtClean="0"/>
              <a:t>The Birth Project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0" y="914401"/>
            <a:ext cx="5056823" cy="47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motionally active, motherhood redefined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1613534"/>
            <a:ext cx="4366260" cy="1813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286" y="4206399"/>
            <a:ext cx="6880860" cy="79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“…it’s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to believe 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 than anything she could conceive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74" y="1390650"/>
            <a:ext cx="4475797" cy="20364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6574" y="4051934"/>
            <a:ext cx="46065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“Pain everywhere</a:t>
            </a:r>
          </a:p>
          <a:p>
            <a:r>
              <a:rPr lang="en-US" sz="2200" dirty="0" smtClean="0"/>
              <a:t>I did not know how to fight something</a:t>
            </a:r>
          </a:p>
          <a:p>
            <a:r>
              <a:rPr lang="en-US" sz="2200" dirty="0" smtClean="0"/>
              <a:t>That was everywhere…”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98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94" y="1930978"/>
            <a:ext cx="3808255" cy="156086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84" y="4637202"/>
            <a:ext cx="4201478" cy="1560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7535" y="4031745"/>
            <a:ext cx="3374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/>
              <a:t>“I was a superhero”</a:t>
            </a:r>
            <a:endParaRPr lang="en-US" sz="3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89909" y="1231314"/>
            <a:ext cx="2190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/>
              <a:t>“I am alone”</a:t>
            </a:r>
            <a:endParaRPr lang="en-US" sz="3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597079"/>
            <a:ext cx="42791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/>
              <a:t>The Birth Project cont.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16002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2758"/>
            <a:ext cx="9601200" cy="1485900"/>
          </a:xfrm>
        </p:spPr>
        <p:txBody>
          <a:bodyPr/>
          <a:lstStyle/>
          <a:p>
            <a:pPr algn="ctr"/>
            <a:r>
              <a:rPr lang="en-US" i="1" dirty="0" smtClean="0"/>
              <a:t>Center Field Girl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0140"/>
            <a:ext cx="9601200" cy="414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body positive imagery, women as physically active beings</a:t>
            </a:r>
            <a:endParaRPr lang="en-US" sz="2400" i="0" dirty="0"/>
          </a:p>
        </p:txBody>
      </p:sp>
      <p:sp>
        <p:nvSpPr>
          <p:cNvPr id="4" name="Rectangle 3"/>
          <p:cNvSpPr/>
          <p:nvPr/>
        </p:nvSpPr>
        <p:spPr>
          <a:xfrm>
            <a:off x="5615940" y="2018658"/>
            <a:ext cx="6096000" cy="4238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“girl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 reaching for a long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 drive lunging ballet of limbs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gloved hand out legs afloat slap!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ball to leather breaks the silence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exhilaration in the raised glove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 trapped inside from the cloud up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blue I see feel it again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anything ever so pure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true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that racing leaping catch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triumphant skip home for lunch gloved hand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my side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2" y="1852203"/>
            <a:ext cx="4419918" cy="45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4900" i="1" dirty="0" smtClean="0"/>
              <a:t>De Toda la Eternidad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200" dirty="0">
                <a:solidFill>
                  <a:prstClr val="black"/>
                </a:solidFill>
                <a:ea typeface="+mn-ea"/>
                <a:cs typeface="+mn-cs"/>
              </a:rPr>
              <a:t>female perspective on love and God, spiritual agency</a:t>
            </a:r>
            <a:br>
              <a:rPr lang="en-US" sz="2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620" y="2171700"/>
            <a:ext cx="4937760" cy="36957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dirty="0"/>
              <a:t>Five poems – sacred and secular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/>
              <a:t>I.</a:t>
            </a:r>
            <a:r>
              <a:rPr lang="en-US" sz="2400" dirty="0"/>
              <a:t> </a:t>
            </a:r>
            <a:r>
              <a:rPr lang="en-US" sz="2400" i="0" dirty="0"/>
              <a:t>The origin 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/>
              <a:t>II. The Assumption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/>
              <a:t>III. Love song to Maria Luisa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/>
              <a:t>IV. Heartache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/>
              <a:t>V. Loss of hope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8700"/>
          </a:xfrm>
        </p:spPr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262" y="1468177"/>
            <a:ext cx="9601200" cy="431292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Visibility for the works of female composers</a:t>
            </a:r>
          </a:p>
          <a:p>
            <a:pPr marL="0" indent="0">
              <a:buNone/>
            </a:pPr>
            <a:endParaRPr lang="en-US" dirty="0" smtClean="0"/>
          </a:p>
          <a:p>
            <a:pPr marL="1444752" lvl="3" indent="0">
              <a:buNone/>
            </a:pPr>
            <a:r>
              <a:rPr lang="en-US" dirty="0" smtClean="0"/>
              <a:t>Undergraduate 	</a:t>
            </a:r>
            <a:r>
              <a:rPr lang="en-US" dirty="0"/>
              <a:t> </a:t>
            </a:r>
            <a:r>
              <a:rPr lang="en-US" dirty="0" smtClean="0"/>
              <a:t>             Graduate			Professional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i="0" dirty="0"/>
          </a:p>
          <a:p>
            <a:pPr>
              <a:buFont typeface="Wingdings" charset="2"/>
              <a:buChar char="§"/>
            </a:pPr>
            <a:endParaRPr lang="en-US" i="0" dirty="0" smtClean="0"/>
          </a:p>
          <a:p>
            <a:pPr>
              <a:buFont typeface="Wingdings" charset="2"/>
              <a:buChar char="§"/>
            </a:pPr>
            <a:r>
              <a:rPr lang="en-US" i="0" dirty="0" smtClean="0"/>
              <a:t>Reconstruct </a:t>
            </a:r>
            <a:r>
              <a:rPr lang="en-US" i="0" dirty="0"/>
              <a:t>the ways in which females are portrayed in classical vocal </a:t>
            </a:r>
            <a:r>
              <a:rPr lang="en-US" i="0" dirty="0" smtClean="0"/>
              <a:t>repertoire</a:t>
            </a:r>
          </a:p>
          <a:p>
            <a:pPr>
              <a:buFont typeface="Wingdings" charset="2"/>
              <a:buChar char="§"/>
            </a:pPr>
            <a:r>
              <a:rPr lang="en-US" i="0" dirty="0" smtClean="0"/>
              <a:t>Expose the dept</a:t>
            </a:r>
            <a:r>
              <a:rPr lang="en-US" dirty="0" smtClean="0"/>
              <a:t>h of these portrayals</a:t>
            </a:r>
            <a:endParaRPr lang="en-US" i="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55932"/>
              </p:ext>
            </p:extLst>
          </p:nvPr>
        </p:nvGraphicFramePr>
        <p:xfrm>
          <a:off x="2059229" y="2712379"/>
          <a:ext cx="2885389" cy="157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108762"/>
              </p:ext>
            </p:extLst>
          </p:nvPr>
        </p:nvGraphicFramePr>
        <p:xfrm>
          <a:off x="8249060" y="2723166"/>
          <a:ext cx="2688290" cy="156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038625"/>
              </p:ext>
            </p:extLst>
          </p:nvPr>
        </p:nvGraphicFramePr>
        <p:xfrm>
          <a:off x="5104725" y="2760153"/>
          <a:ext cx="3156858" cy="155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84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14350"/>
            <a:ext cx="9601200" cy="1485900"/>
          </a:xfrm>
        </p:spPr>
        <p:txBody>
          <a:bodyPr/>
          <a:lstStyle/>
          <a:p>
            <a:pPr algn="ctr"/>
            <a:r>
              <a:rPr lang="en-US" i="1" dirty="0" smtClean="0"/>
              <a:t>De Toda la Eternidad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337310"/>
            <a:ext cx="4823460" cy="1855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0" dirty="0" smtClean="0">
                <a:solidFill>
                  <a:schemeClr val="tx1"/>
                </a:solidFill>
              </a:rPr>
              <a:t>		</a:t>
            </a:r>
            <a:endParaRPr lang="en-US" sz="1600" i="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Sor Juana Ines de la Cruz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 smtClean="0"/>
              <a:t>Baroque nun, poet, scholar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 err="1" smtClean="0"/>
              <a:t>Respuesta</a:t>
            </a:r>
            <a:r>
              <a:rPr lang="en-US" sz="2400" i="0" dirty="0" smtClean="0"/>
              <a:t> a Sor Filotea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1425" y="1657350"/>
            <a:ext cx="4142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ranklin"/>
              </a:rPr>
              <a:t>“</a:t>
            </a:r>
            <a:r>
              <a:rPr lang="en-US" sz="2200" b="1" dirty="0" smtClean="0">
                <a:latin typeface="+mj-lt"/>
              </a:rPr>
              <a:t>Sor Juana used her art and her religion to be a scholar, and she used her scholarship to create a piece of literary art that defends the sacredness of poetry (as well as of women).”</a:t>
            </a:r>
          </a:p>
          <a:p>
            <a:r>
              <a:rPr lang="en-US" sz="2200" b="1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-</a:t>
            </a:r>
            <a:r>
              <a:rPr lang="en-US" sz="2200" dirty="0" err="1" smtClean="0">
                <a:latin typeface="+mj-lt"/>
              </a:rPr>
              <a:t>Electa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Arenal</a:t>
            </a:r>
            <a:r>
              <a:rPr lang="en-US" sz="2200" dirty="0" smtClean="0">
                <a:latin typeface="+mj-lt"/>
              </a:rPr>
              <a:t> and Amanda Powell, </a:t>
            </a:r>
            <a:r>
              <a:rPr lang="en-US" sz="2200" i="1" dirty="0" smtClean="0">
                <a:latin typeface="+mj-lt"/>
              </a:rPr>
              <a:t>The Answer = La </a:t>
            </a:r>
            <a:r>
              <a:rPr lang="en-US" sz="2200" i="1" dirty="0" err="1" smtClean="0">
                <a:latin typeface="+mj-lt"/>
              </a:rPr>
              <a:t>Respuesta</a:t>
            </a:r>
            <a:endParaRPr lang="en-US" sz="2200" dirty="0">
              <a:latin typeface="+mj-lt"/>
            </a:endParaRPr>
          </a:p>
        </p:txBody>
      </p:sp>
      <p:pic>
        <p:nvPicPr>
          <p:cNvPr id="4" name="Picture 2" descr="Image result for sor ju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57" y="3227010"/>
            <a:ext cx="2267585" cy="28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 </a:t>
            </a:r>
            <a:r>
              <a:rPr lang="en-US" dirty="0" err="1" smtClean="0"/>
              <a:t>instante</a:t>
            </a:r>
            <a:r>
              <a:rPr lang="en-US" dirty="0" smtClean="0"/>
              <a:t> me </a:t>
            </a:r>
            <a:r>
              <a:rPr lang="en-US" dirty="0" err="1" smtClean="0"/>
              <a:t>escuchen</a:t>
            </a:r>
            <a:r>
              <a:rPr lang="en-US" dirty="0" smtClean="0"/>
              <a:t>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6942" y="2600619"/>
            <a:ext cx="4447786" cy="154215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Gender ambiguity of speaker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Commanding voice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Powerful woman untamed and unsupervised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41084" y="1738387"/>
            <a:ext cx="4447786" cy="4598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¡</a:t>
            </a:r>
            <a:r>
              <a:rPr lang="es-ES_tradnl" dirty="0">
                <a:solidFill>
                  <a:schemeClr val="tx1"/>
                </a:solidFill>
              </a:rPr>
              <a:t>Un instante me escuchen,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que cantar quiero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un instante que estuvo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fuera del tiempo</a:t>
            </a:r>
            <a:r>
              <a:rPr lang="es-ES_tradnl" dirty="0" smtClean="0">
                <a:solidFill>
                  <a:schemeClr val="tx1"/>
                </a:solidFill>
              </a:rPr>
              <a:t>!</a:t>
            </a:r>
            <a:r>
              <a:rPr lang="es-ES_tradnl" dirty="0">
                <a:solidFill>
                  <a:schemeClr val="tx1"/>
                </a:solidFill>
              </a:rPr>
              <a:t> </a:t>
            </a:r>
            <a:endParaRPr lang="es-ES_trad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        Escúchenme </a:t>
            </a:r>
            <a:r>
              <a:rPr lang="es-ES_tradnl" dirty="0">
                <a:solidFill>
                  <a:schemeClr val="tx1"/>
                </a:solidFill>
              </a:rPr>
              <a:t>mientras cante,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que poco habrá que sufrir,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pues lo que quiero decir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es sola mente un instante.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tx1"/>
                </a:solidFill>
              </a:rPr>
              <a:t>         Un </a:t>
            </a:r>
            <a:r>
              <a:rPr lang="es-ES_tradnl" dirty="0">
                <a:solidFill>
                  <a:schemeClr val="tx1"/>
                </a:solidFill>
              </a:rPr>
              <a:t>instante es, de verdad,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pero tan privilegiado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que fue un instante cuidado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</a:rPr>
              <a:t>de toda la eternidad.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46284" y="1459345"/>
            <a:ext cx="6096000" cy="367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62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 </a:t>
            </a:r>
            <a:r>
              <a:rPr lang="en-US" dirty="0" err="1" smtClean="0"/>
              <a:t>instante</a:t>
            </a:r>
            <a:r>
              <a:rPr lang="en-US" dirty="0" smtClean="0"/>
              <a:t>, me </a:t>
            </a:r>
            <a:r>
              <a:rPr lang="en-US" dirty="0" err="1" smtClean="0"/>
              <a:t>esuchen</a:t>
            </a:r>
            <a:r>
              <a:rPr lang="en-US" dirty="0" smtClean="0"/>
              <a:t>”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19218"/>
            <a:ext cx="9601200" cy="43873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ABA’ form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Ab-D tritone sonority    				Chant-like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23060"/>
            <a:ext cx="3433445" cy="17748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81475"/>
            <a:ext cx="3433445" cy="18078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0" y="1623060"/>
            <a:ext cx="2491740" cy="1774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5086" y="3557798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Syncopation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0" y="4117821"/>
            <a:ext cx="3680460" cy="19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Afuera</a:t>
            </a:r>
            <a:r>
              <a:rPr lang="en-US" dirty="0" smtClean="0"/>
              <a:t>, </a:t>
            </a:r>
            <a:r>
              <a:rPr lang="en-US" dirty="0" err="1" smtClean="0"/>
              <a:t>afuera</a:t>
            </a:r>
            <a:r>
              <a:rPr lang="en-US" dirty="0" smtClean="0"/>
              <a:t>, </a:t>
            </a:r>
            <a:r>
              <a:rPr lang="en-US" dirty="0" err="1" smtClean="0"/>
              <a:t>afuera</a:t>
            </a:r>
            <a:r>
              <a:rPr lang="en-US" dirty="0" smtClean="0"/>
              <a:t>!” 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0673" y="2076406"/>
            <a:ext cx="4447786" cy="358140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3600" dirty="0" smtClean="0"/>
              <a:t>the Assumption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Reunites Goddess with her sexuality</a:t>
            </a:r>
          </a:p>
          <a:p>
            <a:pPr lvl="1">
              <a:buFont typeface="Wingdings" charset="2"/>
              <a:buChar char="Ø"/>
            </a:pPr>
            <a:r>
              <a:rPr lang="en-US" sz="3600" i="0" dirty="0" smtClean="0"/>
              <a:t>Not deemed sexually unruly, but spiritually ecstatic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“</a:t>
            </a:r>
            <a:r>
              <a:rPr lang="en-US" sz="3600" b="1" dirty="0"/>
              <a:t>the woman is not mute, her voice may speak the body.” </a:t>
            </a:r>
            <a:r>
              <a:rPr lang="en-US" sz="3600" dirty="0" smtClean="0"/>
              <a:t>Yorke, </a:t>
            </a:r>
            <a:r>
              <a:rPr lang="en-US" sz="3600" i="1" dirty="0" smtClean="0"/>
              <a:t>Impertinent voices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2359" y="1479479"/>
            <a:ext cx="4447786" cy="51288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       ¡</a:t>
            </a:r>
            <a:r>
              <a:rPr lang="es-ES_tradnl" dirty="0"/>
              <a:t>Afuera, afuera, afuera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Aparta, aparta, aparta,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Que trinan los clarines,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Que suenan la dulzainas!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Estrellas </a:t>
            </a:r>
            <a:r>
              <a:rPr lang="es-ES_tradnl" dirty="0"/>
              <a:t>se despeñan,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Auroras se levantan. </a:t>
            </a:r>
            <a:endParaRPr lang="en-US" dirty="0"/>
          </a:p>
          <a:p>
            <a:pPr marL="0" indent="0">
              <a:buNone/>
            </a:pPr>
            <a:r>
              <a:rPr lang="es-ES_tradnl" dirty="0" smtClean="0"/>
              <a:t>       Bajen </a:t>
            </a:r>
            <a:r>
              <a:rPr lang="es-ES_tradnl" dirty="0"/>
              <a:t>las luces,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Suban fragancias,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Cuadrillas de jazmines,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Claveles y retamas,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Que corren,</a:t>
            </a:r>
            <a:endParaRPr lang="en-US" dirty="0"/>
          </a:p>
          <a:p>
            <a:pPr marL="0" indent="0">
              <a:buNone/>
            </a:pPr>
            <a:r>
              <a:rPr lang="es-ES_tradnl" dirty="0" smtClean="0"/>
              <a:t>       Que </a:t>
            </a:r>
            <a:r>
              <a:rPr lang="es-ES_tradnl" dirty="0"/>
              <a:t>vuelan,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Que tiran,</a:t>
            </a:r>
            <a:endParaRPr lang="en-US" dirty="0"/>
          </a:p>
          <a:p>
            <a:pPr marL="0" indent="0">
              <a:buNone/>
            </a:pPr>
            <a:r>
              <a:rPr lang="es-ES_tradnl" dirty="0" smtClean="0"/>
              <a:t>       Que </a:t>
            </a:r>
            <a:r>
              <a:rPr lang="es-ES_tradnl" dirty="0"/>
              <a:t>alcanzan,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Con flores,	</a:t>
            </a:r>
            <a:endParaRPr lang="en-US" dirty="0"/>
          </a:p>
          <a:p>
            <a:pPr marL="0" indent="0">
              <a:buNone/>
            </a:pPr>
            <a:r>
              <a:rPr lang="es-ES_tradnl" dirty="0" smtClean="0"/>
              <a:t>       Con </a:t>
            </a:r>
            <a:r>
              <a:rPr lang="es-ES_tradnl" dirty="0"/>
              <a:t>brillos,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Con rosas,</a:t>
            </a:r>
            <a:endParaRPr lang="en-US" dirty="0"/>
          </a:p>
          <a:p>
            <a:pPr marL="0" indent="0">
              <a:buNone/>
            </a:pPr>
            <a:r>
              <a:rPr lang="es-ES_tradnl" dirty="0" smtClean="0"/>
              <a:t>       Con </a:t>
            </a:r>
            <a:r>
              <a:rPr lang="es-ES_tradnl" dirty="0"/>
              <a:t>llamas.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1127" y="1442492"/>
            <a:ext cx="249080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Come </a:t>
            </a:r>
            <a:r>
              <a:rPr lang="en-US" sz="1100" dirty="0"/>
              <a:t>out, come out, come out</a:t>
            </a:r>
            <a:r>
              <a:rPr lang="en-US" sz="1100" dirty="0" smtClean="0"/>
              <a:t>!</a:t>
            </a:r>
          </a:p>
          <a:p>
            <a:endParaRPr lang="en-US" sz="1100" dirty="0"/>
          </a:p>
          <a:p>
            <a:r>
              <a:rPr lang="en-US" sz="1100" dirty="0"/>
              <a:t>Stand aside, stand aside, stand aside</a:t>
            </a:r>
            <a:r>
              <a:rPr lang="en-US" sz="1100" dirty="0" smtClean="0"/>
              <a:t>,</a:t>
            </a:r>
          </a:p>
          <a:p>
            <a:endParaRPr lang="en-US" sz="1100" dirty="0"/>
          </a:p>
          <a:p>
            <a:r>
              <a:rPr lang="en-US" sz="1100" dirty="0"/>
              <a:t>The bugles are blowing</a:t>
            </a:r>
            <a:r>
              <a:rPr lang="en-US" sz="1100" dirty="0" smtClean="0"/>
              <a:t>,</a:t>
            </a:r>
          </a:p>
          <a:p>
            <a:endParaRPr lang="en-US" sz="1100" dirty="0"/>
          </a:p>
          <a:p>
            <a:r>
              <a:rPr lang="en-US" sz="1100" dirty="0"/>
              <a:t>The flageolets are piping</a:t>
            </a:r>
            <a:r>
              <a:rPr lang="en-US" sz="1100" dirty="0" smtClean="0"/>
              <a:t>!</a:t>
            </a:r>
          </a:p>
          <a:p>
            <a:endParaRPr lang="en-US" sz="1100" dirty="0"/>
          </a:p>
          <a:p>
            <a:r>
              <a:rPr lang="en-US" sz="1100" dirty="0"/>
              <a:t> </a:t>
            </a:r>
            <a:r>
              <a:rPr lang="en-US" sz="1100" dirty="0" smtClean="0"/>
              <a:t>      Stars </a:t>
            </a:r>
            <a:r>
              <a:rPr lang="en-US" sz="1100" dirty="0"/>
              <a:t>are shooting over cliffs</a:t>
            </a:r>
            <a:r>
              <a:rPr lang="en-US" sz="1100" dirty="0" smtClean="0"/>
              <a:t>,</a:t>
            </a:r>
          </a:p>
          <a:p>
            <a:endParaRPr lang="en-US" sz="1100" dirty="0"/>
          </a:p>
          <a:p>
            <a:r>
              <a:rPr lang="en-US" sz="1100" dirty="0"/>
              <a:t>Dawn is arising</a:t>
            </a:r>
            <a:r>
              <a:rPr lang="en-US" sz="1100" dirty="0" smtClean="0"/>
              <a:t>,</a:t>
            </a:r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Lower </a:t>
            </a:r>
            <a:r>
              <a:rPr lang="en-US" sz="1100" dirty="0"/>
              <a:t>the lights</a:t>
            </a:r>
            <a:r>
              <a:rPr lang="en-US" sz="1100" dirty="0" smtClean="0"/>
              <a:t>,</a:t>
            </a:r>
          </a:p>
          <a:p>
            <a:endParaRPr lang="en-US" sz="1100" dirty="0"/>
          </a:p>
          <a:p>
            <a:r>
              <a:rPr lang="en-US" sz="1100" dirty="0"/>
              <a:t>Fragrances rise</a:t>
            </a:r>
            <a:r>
              <a:rPr lang="en-US" sz="1100" dirty="0" smtClean="0"/>
              <a:t>,</a:t>
            </a:r>
          </a:p>
          <a:p>
            <a:endParaRPr lang="en-US" sz="1100" dirty="0"/>
          </a:p>
          <a:p>
            <a:r>
              <a:rPr lang="en-US" sz="1100" dirty="0"/>
              <a:t>Troops of jasmine</a:t>
            </a:r>
            <a:r>
              <a:rPr lang="en-US" sz="1100" dirty="0" smtClean="0"/>
              <a:t>,</a:t>
            </a:r>
          </a:p>
          <a:p>
            <a:endParaRPr lang="en-US" sz="1100" dirty="0"/>
          </a:p>
          <a:p>
            <a:r>
              <a:rPr lang="en-US" sz="1100" dirty="0"/>
              <a:t>Carnations and bushes</a:t>
            </a:r>
            <a:r>
              <a:rPr lang="en-US" sz="1100" dirty="0" smtClean="0"/>
              <a:t>,</a:t>
            </a:r>
          </a:p>
          <a:p>
            <a:endParaRPr lang="en-US" sz="1100" dirty="0"/>
          </a:p>
          <a:p>
            <a:r>
              <a:rPr lang="en-US" sz="1100" dirty="0"/>
              <a:t>They run,</a:t>
            </a:r>
          </a:p>
          <a:p>
            <a:r>
              <a:rPr lang="en-US" sz="1100" dirty="0"/>
              <a:t>	They fly,</a:t>
            </a:r>
          </a:p>
          <a:p>
            <a:r>
              <a:rPr lang="en-US" sz="1100" dirty="0"/>
              <a:t>They throw,</a:t>
            </a:r>
          </a:p>
          <a:p>
            <a:r>
              <a:rPr lang="en-US" sz="1100" dirty="0"/>
              <a:t>	They catch,</a:t>
            </a:r>
          </a:p>
          <a:p>
            <a:r>
              <a:rPr lang="en-US" sz="1100" dirty="0"/>
              <a:t>With flowers,</a:t>
            </a:r>
          </a:p>
          <a:p>
            <a:r>
              <a:rPr lang="en-US" sz="1100" dirty="0"/>
              <a:t>	With brilliance,</a:t>
            </a:r>
          </a:p>
          <a:p>
            <a:r>
              <a:rPr lang="en-US" sz="1100" dirty="0"/>
              <a:t>With roses, </a:t>
            </a:r>
          </a:p>
          <a:p>
            <a:r>
              <a:rPr lang="en-US" sz="1100" dirty="0"/>
              <a:t>	With flames. </a:t>
            </a:r>
          </a:p>
        </p:txBody>
      </p:sp>
    </p:spTree>
    <p:extLst>
      <p:ext uri="{BB962C8B-B14F-4D97-AF65-F5344CB8AC3E}">
        <p14:creationId xmlns:p14="http://schemas.microsoft.com/office/powerpoint/2010/main" val="7204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Afuera</a:t>
            </a:r>
            <a:r>
              <a:rPr lang="en-US" dirty="0" smtClean="0"/>
              <a:t>”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608" y="2058941"/>
            <a:ext cx="8727260" cy="411668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“</a:t>
            </a:r>
            <a:r>
              <a:rPr lang="en-US" dirty="0" err="1"/>
              <a:t>A</a:t>
            </a:r>
            <a:r>
              <a:rPr lang="en-US" dirty="0" err="1" smtClean="0"/>
              <a:t>fuera</a:t>
            </a:r>
            <a:r>
              <a:rPr lang="en-US" dirty="0" smtClean="0"/>
              <a:t>” motive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Ascending sextuplets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Ab-D sonority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Ascending and descending scales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08" y="1543320"/>
            <a:ext cx="7603652" cy="26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Tersa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, oro el </a:t>
            </a:r>
            <a:r>
              <a:rPr lang="en-US" dirty="0" err="1" smtClean="0"/>
              <a:t>cabello</a:t>
            </a:r>
            <a:r>
              <a:rPr lang="en-US" dirty="0" smtClean="0"/>
              <a:t>”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0493"/>
            <a:ext cx="7244490" cy="420485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Syncopated blocked chords</a:t>
            </a:r>
          </a:p>
          <a:p>
            <a:r>
              <a:rPr lang="en-US" dirty="0" smtClean="0"/>
              <a:t>Measure 2 motive to be used in vocal line</a:t>
            </a:r>
          </a:p>
          <a:p>
            <a:r>
              <a:rPr lang="en-US" dirty="0" err="1" smtClean="0"/>
              <a:t>Arpeggiated</a:t>
            </a:r>
            <a:r>
              <a:rPr lang="en-US" dirty="0" smtClean="0"/>
              <a:t> chords still motionless</a:t>
            </a:r>
          </a:p>
          <a:p>
            <a:r>
              <a:rPr lang="en-US" dirty="0" smtClean="0"/>
              <a:t>Vocal line floats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40" y="1763503"/>
            <a:ext cx="4620260" cy="15328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04" y="2529948"/>
            <a:ext cx="4418556" cy="2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Tersa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035" y="2212026"/>
            <a:ext cx="4645792" cy="3581400"/>
          </a:xfrm>
        </p:spPr>
        <p:txBody>
          <a:bodyPr/>
          <a:lstStyle/>
          <a:p>
            <a:r>
              <a:rPr lang="en-US" dirty="0" smtClean="0"/>
              <a:t>Love song to Maria Luisa</a:t>
            </a:r>
          </a:p>
          <a:p>
            <a:r>
              <a:rPr lang="en-US" dirty="0" smtClean="0"/>
              <a:t>Chaste female body allowed to love</a:t>
            </a:r>
          </a:p>
          <a:p>
            <a:r>
              <a:rPr lang="en-US" dirty="0" smtClean="0"/>
              <a:t>Musically free from tension, textually controversial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9764" y="1763045"/>
            <a:ext cx="23181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Tersa frente, oro el cabello</a:t>
            </a:r>
            <a:endParaRPr lang="en-US" sz="1600" dirty="0"/>
          </a:p>
          <a:p>
            <a:r>
              <a:rPr lang="es-ES_tradnl" sz="1600" dirty="0"/>
              <a:t>Cejas arcos, </a:t>
            </a:r>
            <a:r>
              <a:rPr lang="es-ES_tradnl" sz="1600" dirty="0" err="1"/>
              <a:t>zafir</a:t>
            </a:r>
            <a:r>
              <a:rPr lang="es-ES_tradnl" sz="1600" dirty="0"/>
              <a:t> ojos,</a:t>
            </a:r>
            <a:endParaRPr lang="en-US" sz="1600" dirty="0"/>
          </a:p>
          <a:p>
            <a:r>
              <a:rPr lang="es-ES_tradnl" sz="1600" dirty="0"/>
              <a:t>Bruñida tez, labios rojos,</a:t>
            </a:r>
            <a:endParaRPr lang="en-US" sz="1600" dirty="0"/>
          </a:p>
          <a:p>
            <a:r>
              <a:rPr lang="es-ES_tradnl" sz="1600" dirty="0"/>
              <a:t>Nariz </a:t>
            </a:r>
            <a:r>
              <a:rPr lang="es-ES_tradnl" sz="1600" dirty="0" err="1"/>
              <a:t>rectra</a:t>
            </a:r>
            <a:r>
              <a:rPr lang="es-ES_tradnl" sz="1600" dirty="0"/>
              <a:t>, ebúrneo cuello;</a:t>
            </a:r>
            <a:endParaRPr lang="en-US" sz="1600" dirty="0"/>
          </a:p>
          <a:p>
            <a:r>
              <a:rPr lang="es-ES_tradnl" sz="1600" dirty="0"/>
              <a:t>Talle airoso, cuerpo bello,</a:t>
            </a:r>
            <a:endParaRPr lang="en-US" sz="1600" dirty="0"/>
          </a:p>
          <a:p>
            <a:r>
              <a:rPr lang="es-ES_tradnl" sz="1600" dirty="0" err="1"/>
              <a:t>Candidas</a:t>
            </a:r>
            <a:r>
              <a:rPr lang="es-ES_tradnl" sz="1600" dirty="0"/>
              <a:t> manos en que </a:t>
            </a:r>
            <a:endParaRPr lang="en-US" sz="1600" dirty="0"/>
          </a:p>
          <a:p>
            <a:r>
              <a:rPr lang="es-ES_tradnl" sz="1600" dirty="0"/>
              <a:t>El cetro de amor se ve,</a:t>
            </a:r>
            <a:endParaRPr lang="en-US" sz="1600" dirty="0"/>
          </a:p>
          <a:p>
            <a:r>
              <a:rPr lang="es-ES_tradnl" sz="1600" dirty="0"/>
              <a:t>Tiene </a:t>
            </a:r>
            <a:r>
              <a:rPr lang="es-ES_tradnl" sz="1600" dirty="0" err="1"/>
              <a:t>Fili</a:t>
            </a:r>
            <a:r>
              <a:rPr lang="es-ES_tradnl" sz="1600" dirty="0"/>
              <a:t>; en oro engasta </a:t>
            </a:r>
            <a:endParaRPr lang="en-US" sz="1600" dirty="0"/>
          </a:p>
          <a:p>
            <a:r>
              <a:rPr lang="es-ES_tradnl" sz="1600" dirty="0"/>
              <a:t>Pie tan breve, que no gasta</a:t>
            </a:r>
            <a:endParaRPr lang="en-US" sz="1600" dirty="0"/>
          </a:p>
          <a:p>
            <a:r>
              <a:rPr lang="es-ES_tradnl" sz="1600" dirty="0"/>
              <a:t>Ni un pie. 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7923" y="1763045"/>
            <a:ext cx="22071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Smooth brow, golden hair</a:t>
            </a:r>
          </a:p>
          <a:p>
            <a:r>
              <a:rPr lang="en-US" sz="1600" dirty="0"/>
              <a:t>Arched eyebrows, sapphire eyes</a:t>
            </a:r>
          </a:p>
          <a:p>
            <a:r>
              <a:rPr lang="en-US" sz="1600" dirty="0"/>
              <a:t>Glowing skin, red lips, </a:t>
            </a:r>
          </a:p>
          <a:p>
            <a:r>
              <a:rPr lang="en-US" sz="1600" dirty="0"/>
              <a:t>Ivory throat, straight nose,</a:t>
            </a:r>
          </a:p>
          <a:p>
            <a:r>
              <a:rPr lang="en-US" sz="1600" dirty="0"/>
              <a:t>Lyric figure, beautiful countenance;</a:t>
            </a:r>
          </a:p>
          <a:p>
            <a:r>
              <a:rPr lang="en-US" sz="1600" dirty="0"/>
              <a:t>Innocent hands, in which the </a:t>
            </a:r>
          </a:p>
          <a:p>
            <a:r>
              <a:rPr lang="en-US" sz="1600" dirty="0"/>
              <a:t>Scepter of love rests,</a:t>
            </a:r>
          </a:p>
          <a:p>
            <a:r>
              <a:rPr lang="en-US" sz="1600" dirty="0"/>
              <a:t>Has </a:t>
            </a:r>
            <a:r>
              <a:rPr lang="en-US" sz="1600" dirty="0" err="1"/>
              <a:t>Fili</a:t>
            </a:r>
            <a:r>
              <a:rPr lang="en-US" sz="1600" dirty="0"/>
              <a:t>: </a:t>
            </a:r>
            <a:r>
              <a:rPr lang="en-US" sz="1600" dirty="0" err="1"/>
              <a:t>Slippered</a:t>
            </a:r>
            <a:r>
              <a:rPr lang="en-US" sz="1600" dirty="0"/>
              <a:t> in gold, </a:t>
            </a:r>
          </a:p>
          <a:p>
            <a:r>
              <a:rPr lang="en-US" sz="1600" dirty="0"/>
              <a:t>Small feet, that do not take up</a:t>
            </a:r>
          </a:p>
          <a:p>
            <a:r>
              <a:rPr lang="en-US" sz="1600" dirty="0"/>
              <a:t>Even a foot. </a:t>
            </a:r>
          </a:p>
        </p:txBody>
      </p:sp>
    </p:spTree>
    <p:extLst>
      <p:ext uri="{BB962C8B-B14F-4D97-AF65-F5344CB8AC3E}">
        <p14:creationId xmlns:p14="http://schemas.microsoft.com/office/powerpoint/2010/main" val="40646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0491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Tersa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” 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38191"/>
            <a:ext cx="4443984" cy="823912"/>
          </a:xfrm>
        </p:spPr>
        <p:txBody>
          <a:bodyPr/>
          <a:lstStyle/>
          <a:p>
            <a:r>
              <a:rPr lang="en-US" dirty="0" smtClean="0"/>
              <a:t>Internalization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4003"/>
            <a:ext cx="4754880" cy="326428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M</a:t>
            </a:r>
            <a:r>
              <a:rPr lang="en-US" sz="2400" dirty="0" smtClean="0"/>
              <a:t>ale ideals of female beauty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Females may bear male gaze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Larsen’s dilutes internalization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738191"/>
            <a:ext cx="4443984" cy="823912"/>
          </a:xfrm>
        </p:spPr>
        <p:txBody>
          <a:bodyPr/>
          <a:lstStyle/>
          <a:p>
            <a:r>
              <a:rPr lang="en-US" dirty="0" smtClean="0"/>
              <a:t>Liberation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2804003"/>
            <a:ext cx="4927846" cy="361757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Baroque archetypal poetry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Structure vs. </a:t>
            </a:r>
            <a:r>
              <a:rPr lang="en-US" sz="2400" dirty="0"/>
              <a:t>agency </a:t>
            </a:r>
            <a:r>
              <a:rPr lang="en-US" sz="2400" dirty="0" smtClean="0"/>
              <a:t>≠ no agency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Pun: “pie tan breve, que no gasta ni un pie”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0" dirty="0"/>
              <a:t>reclaiming language through humor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7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4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”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Return of the Ab-D sonority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Motion returns in piano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Conversational </a:t>
            </a:r>
          </a:p>
          <a:p>
            <a:pPr lvl="1">
              <a:buFont typeface="Wingdings" charset="2"/>
              <a:buChar char="Ø"/>
            </a:pPr>
            <a:r>
              <a:rPr lang="en-US" i="0" dirty="0" smtClean="0"/>
              <a:t>Baroque opera simple recitative techniques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0" dirty="0" smtClean="0"/>
              <a:t>Small range</a:t>
            </a:r>
          </a:p>
          <a:p>
            <a:pPr lvl="1">
              <a:buFont typeface="Wingdings" charset="2"/>
              <a:buChar char="Ø"/>
            </a:pPr>
            <a:r>
              <a:rPr lang="en-US" i="0" dirty="0"/>
              <a:t>E</a:t>
            </a:r>
            <a:r>
              <a:rPr lang="en-US" i="0" dirty="0" smtClean="0"/>
              <a:t>xplicit use of </a:t>
            </a:r>
            <a:r>
              <a:rPr lang="en-US" dirty="0" err="1" smtClean="0"/>
              <a:t>recit</a:t>
            </a:r>
            <a:r>
              <a:rPr lang="en-US" i="0" dirty="0" smtClean="0"/>
              <a:t> (figure)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			</a:t>
            </a:r>
          </a:p>
          <a:p>
            <a:pPr marL="0" indent="0" algn="ctr">
              <a:buNone/>
            </a:pPr>
            <a:r>
              <a:rPr lang="en-US" b="1" dirty="0" smtClean="0"/>
              <a:t>Opera “</a:t>
            </a:r>
            <a:r>
              <a:rPr lang="en-US" b="1" dirty="0"/>
              <a:t>freed the female voice”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Kenny </a:t>
            </a:r>
            <a:r>
              <a:rPr lang="en-US" dirty="0"/>
              <a:t>and Wollenberg, </a:t>
            </a:r>
            <a:r>
              <a:rPr lang="en-US" i="1" dirty="0" smtClean="0"/>
              <a:t>Women in the Nineteenth Century Lied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20" y="685800"/>
            <a:ext cx="3522980" cy="14401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20" y="2523172"/>
            <a:ext cx="347218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16" y="340589"/>
            <a:ext cx="9601200" cy="1101436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Esta</a:t>
            </a:r>
            <a:r>
              <a:rPr lang="en-US" dirty="0" smtClean="0"/>
              <a:t> Tarde”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844" y="1096814"/>
            <a:ext cx="9601200" cy="11840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First sense of anger, loss, heartache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Revolutionary expression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Ambiguity maintained throughout dialogue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2385" y="2354836"/>
            <a:ext cx="37855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Esta tarde, mi bien, cuando te hablaba</a:t>
            </a:r>
            <a:endParaRPr lang="en-US" sz="1400" dirty="0"/>
          </a:p>
          <a:p>
            <a:r>
              <a:rPr lang="es-ES_tradnl" sz="1400" dirty="0"/>
              <a:t>Como en tu rostro y tus acciones</a:t>
            </a:r>
            <a:endParaRPr lang="en-US" sz="1400" dirty="0"/>
          </a:p>
          <a:p>
            <a:r>
              <a:rPr lang="es-ES_tradnl" sz="1400" dirty="0"/>
              <a:t>Vía que con palabras no te persuadía,</a:t>
            </a:r>
            <a:endParaRPr lang="en-US" sz="1400" dirty="0"/>
          </a:p>
          <a:p>
            <a:r>
              <a:rPr lang="es-ES_tradnl" sz="1400" dirty="0"/>
              <a:t>Que el corazón me vieses deseaba;</a:t>
            </a:r>
            <a:endParaRPr lang="en-US" sz="1400" dirty="0"/>
          </a:p>
          <a:p>
            <a:r>
              <a:rPr lang="es-ES_tradnl" sz="1400" dirty="0"/>
              <a:t> </a:t>
            </a:r>
            <a:endParaRPr lang="en-US" sz="1400" dirty="0"/>
          </a:p>
          <a:p>
            <a:r>
              <a:rPr lang="es-ES_tradnl" sz="1400" dirty="0"/>
              <a:t>Y amor, que mis intentos ayudaba, </a:t>
            </a:r>
            <a:endParaRPr lang="en-US" sz="1400" dirty="0"/>
          </a:p>
          <a:p>
            <a:r>
              <a:rPr lang="es-ES_tradnl" sz="1400" dirty="0"/>
              <a:t>Venció lo que imposible parecía:</a:t>
            </a:r>
            <a:endParaRPr lang="en-US" sz="1400" dirty="0"/>
          </a:p>
          <a:p>
            <a:r>
              <a:rPr lang="es-ES_tradnl" sz="1400" dirty="0"/>
              <a:t>Pues entre el llanto, que dolor vertía,</a:t>
            </a:r>
            <a:endParaRPr lang="en-US" sz="1400" dirty="0"/>
          </a:p>
          <a:p>
            <a:r>
              <a:rPr lang="es-ES_tradnl" sz="1400" dirty="0"/>
              <a:t>El corazón deshecho destilaba. </a:t>
            </a:r>
            <a:endParaRPr lang="en-US" sz="1400" dirty="0"/>
          </a:p>
          <a:p>
            <a:r>
              <a:rPr lang="es-ES_tradnl" sz="1400" dirty="0"/>
              <a:t> </a:t>
            </a:r>
            <a:endParaRPr lang="en-US" sz="1400" dirty="0"/>
          </a:p>
          <a:p>
            <a:r>
              <a:rPr lang="es-ES_tradnl" sz="1400" dirty="0"/>
              <a:t>Baste ya de rigores, mi bien, baste,</a:t>
            </a:r>
            <a:endParaRPr lang="en-US" sz="1400" dirty="0"/>
          </a:p>
          <a:p>
            <a:r>
              <a:rPr lang="es-ES_tradnl" sz="1400" dirty="0"/>
              <a:t>No te atormenten más celos tiranos</a:t>
            </a:r>
            <a:endParaRPr lang="en-US" sz="1400" dirty="0"/>
          </a:p>
          <a:p>
            <a:r>
              <a:rPr lang="es-ES_tradnl" sz="1400" dirty="0"/>
              <a:t>Ni el vil recelo tu quietud contraste</a:t>
            </a:r>
            <a:endParaRPr lang="en-US" sz="1400" dirty="0"/>
          </a:p>
          <a:p>
            <a:r>
              <a:rPr lang="es-ES_tradnl" sz="1400" dirty="0"/>
              <a:t> </a:t>
            </a:r>
            <a:endParaRPr lang="en-US" sz="1400" dirty="0"/>
          </a:p>
          <a:p>
            <a:r>
              <a:rPr lang="es-ES_tradnl" sz="1400" dirty="0"/>
              <a:t>Con sombras necias,</a:t>
            </a:r>
            <a:endParaRPr lang="en-US" sz="1400" dirty="0"/>
          </a:p>
          <a:p>
            <a:r>
              <a:rPr lang="es-ES_tradnl" sz="1400" dirty="0"/>
              <a:t>Con indicios vanos, pues ya en liquido</a:t>
            </a:r>
            <a:endParaRPr lang="en-US" sz="1400" dirty="0"/>
          </a:p>
          <a:p>
            <a:r>
              <a:rPr lang="es-ES_tradnl" sz="1400" dirty="0"/>
              <a:t>Humor viste y tocaste</a:t>
            </a:r>
            <a:endParaRPr lang="en-US" sz="1400" dirty="0"/>
          </a:p>
          <a:p>
            <a:r>
              <a:rPr lang="es-ES_tradnl" sz="1400" dirty="0"/>
              <a:t>Mi corazón deshecho entre tus manos. 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8324" y="2354836"/>
            <a:ext cx="44637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</a:t>
            </a:r>
            <a:r>
              <a:rPr lang="en-US" sz="1400" dirty="0"/>
              <a:t>afternoon, my love, when I spoke to you,</a:t>
            </a:r>
          </a:p>
          <a:p>
            <a:r>
              <a:rPr lang="en-US" sz="1400" dirty="0"/>
              <a:t>Through your face and actions</a:t>
            </a:r>
          </a:p>
          <a:p>
            <a:r>
              <a:rPr lang="en-US" sz="1400" dirty="0"/>
              <a:t>I saw that my words would not convince you,</a:t>
            </a:r>
          </a:p>
          <a:p>
            <a:r>
              <a:rPr lang="en-US" sz="1400" dirty="0"/>
              <a:t>So I desired to show you my heart.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Then Love, who helped my intentions,</a:t>
            </a:r>
          </a:p>
          <a:p>
            <a:r>
              <a:rPr lang="en-US" sz="1400" dirty="0"/>
              <a:t>Won even the most impossible state:</a:t>
            </a:r>
          </a:p>
          <a:p>
            <a:r>
              <a:rPr lang="en-US" sz="1400" dirty="0"/>
              <a:t>Then with swelling and tears, </a:t>
            </a:r>
          </a:p>
          <a:p>
            <a:r>
              <a:rPr lang="en-US" sz="1400" dirty="0"/>
              <a:t>My broken heart was distilled.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Cease this harshness, beloved, cease;</a:t>
            </a:r>
          </a:p>
          <a:p>
            <a:r>
              <a:rPr lang="en-US" sz="1400" dirty="0"/>
              <a:t>Jealousy will cease if you command, </a:t>
            </a:r>
          </a:p>
          <a:p>
            <a:r>
              <a:rPr lang="en-US" sz="1400" dirty="0"/>
              <a:t>And doubts will not disturb your peace of mind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With nasty gloom,</a:t>
            </a:r>
          </a:p>
          <a:p>
            <a:r>
              <a:rPr lang="en-US" sz="1400" dirty="0"/>
              <a:t>With vain shams, in tears,</a:t>
            </a:r>
          </a:p>
          <a:p>
            <a:r>
              <a:rPr lang="en-US" sz="1400" dirty="0"/>
              <a:t>You saw and touched</a:t>
            </a:r>
          </a:p>
          <a:p>
            <a:r>
              <a:rPr lang="en-US" sz="1400" dirty="0"/>
              <a:t>My broken heart in your hands.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0666"/>
          </a:xfrm>
        </p:spPr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0440"/>
            <a:ext cx="9601200" cy="427696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Laura Mulvey’s Theory of the Male Gaze</a:t>
            </a:r>
          </a:p>
          <a:p>
            <a:pPr marL="0" indent="0">
              <a:buNone/>
            </a:pPr>
            <a:endParaRPr lang="en-US" sz="400" dirty="0" smtClean="0"/>
          </a:p>
          <a:p>
            <a:pPr lvl="1">
              <a:buFont typeface="Wingdings" charset="2"/>
              <a:buChar char="Ø"/>
            </a:pPr>
            <a:r>
              <a:rPr lang="en-US" i="0" dirty="0" smtClean="0"/>
              <a:t>Male perspective normalized and omnipresent</a:t>
            </a:r>
          </a:p>
          <a:p>
            <a:pPr lvl="1">
              <a:buFont typeface="Wingdings" charset="2"/>
              <a:buChar char="Ø"/>
            </a:pPr>
            <a:r>
              <a:rPr lang="en-US" i="0" dirty="0" smtClean="0"/>
              <a:t>Male/female, active/passive, subject/object binary</a:t>
            </a:r>
          </a:p>
          <a:p>
            <a:pPr lvl="1">
              <a:buFont typeface="Wingdings" charset="2"/>
              <a:buChar char="Ø"/>
            </a:pPr>
            <a:r>
              <a:rPr lang="en-US" i="0" dirty="0" smtClean="0"/>
              <a:t>Stereotypical portrayals of women</a:t>
            </a:r>
          </a:p>
          <a:p>
            <a:pPr lvl="1">
              <a:buFont typeface="Wingdings" charset="2"/>
              <a:buChar char="Ø"/>
            </a:pPr>
            <a:r>
              <a:rPr lang="en-US" i="0" dirty="0" smtClean="0"/>
              <a:t>Female body vulnerable to objectification and sexualization </a:t>
            </a:r>
          </a:p>
          <a:p>
            <a:pPr lvl="1">
              <a:buFont typeface="Wingdings" charset="2"/>
              <a:buChar char="Ø"/>
            </a:pPr>
            <a:r>
              <a:rPr lang="en-US" i="0" dirty="0" smtClean="0"/>
              <a:t>Female voice silenced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Diuturna</a:t>
            </a:r>
            <a:r>
              <a:rPr lang="en-US" dirty="0" smtClean="0"/>
              <a:t> </a:t>
            </a:r>
            <a:r>
              <a:rPr lang="en-US" dirty="0" err="1" smtClean="0"/>
              <a:t>enfermedad</a:t>
            </a:r>
            <a:r>
              <a:rPr lang="en-US" dirty="0" smtClean="0"/>
              <a:t> de la </a:t>
            </a:r>
            <a:r>
              <a:rPr lang="en-US" dirty="0" err="1" smtClean="0"/>
              <a:t>esperanza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608" y="1713729"/>
            <a:ext cx="9601200" cy="430161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1800" dirty="0" smtClean="0"/>
              <a:t>Aria of the cycle</a:t>
            </a:r>
          </a:p>
          <a:p>
            <a:pPr lvl="1">
              <a:buFont typeface="Wingdings" charset="2"/>
              <a:buChar char="Ø"/>
            </a:pPr>
            <a:r>
              <a:rPr lang="en-US" sz="1800" i="0" dirty="0" smtClean="0"/>
              <a:t>Follows recitative</a:t>
            </a:r>
          </a:p>
          <a:p>
            <a:pPr lvl="1">
              <a:buFont typeface="Wingdings" charset="2"/>
              <a:buChar char="Ø"/>
            </a:pPr>
            <a:r>
              <a:rPr lang="en-US" sz="1800" i="0" dirty="0"/>
              <a:t>L</a:t>
            </a:r>
            <a:r>
              <a:rPr lang="en-US" sz="1800" i="0" dirty="0" smtClean="0"/>
              <a:t>argest </a:t>
            </a:r>
            <a:r>
              <a:rPr lang="en-US" sz="1800" i="0" dirty="0"/>
              <a:t>vocal range </a:t>
            </a:r>
            <a:endParaRPr lang="en-US" sz="1800" i="0" dirty="0" smtClean="0"/>
          </a:p>
          <a:p>
            <a:pPr lvl="1">
              <a:buFont typeface="Wingdings" charset="2"/>
              <a:buChar char="Ø"/>
            </a:pPr>
            <a:r>
              <a:rPr lang="en-US" sz="1800" i="0" dirty="0" smtClean="0"/>
              <a:t>Piano ostinato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i="0" dirty="0" smtClean="0"/>
              <a:t>Tragic text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1800" dirty="0" smtClean="0"/>
              <a:t>Through-composed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i="0" dirty="0" smtClean="0"/>
              <a:t>slow development of past motives </a:t>
            </a:r>
          </a:p>
          <a:p>
            <a:pPr lvl="1">
              <a:buFont typeface="Wingdings" charset="2"/>
              <a:buChar char="Ø"/>
            </a:pPr>
            <a:r>
              <a:rPr lang="en-US" sz="1800" i="0" dirty="0" smtClean="0"/>
              <a:t>Circularity through retrograde</a:t>
            </a:r>
            <a:endParaRPr lang="en-US" sz="1800" i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Eb</a:t>
            </a:r>
            <a:r>
              <a:rPr lang="en-US" dirty="0" smtClean="0"/>
              <a:t> minor ending</a:t>
            </a:r>
            <a:endParaRPr lang="en-US" i="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20" y="1713729"/>
            <a:ext cx="3167772" cy="1924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08" y="3854359"/>
            <a:ext cx="3769995" cy="19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571500"/>
            <a:ext cx="9601200" cy="14859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Afuera</a:t>
            </a:r>
            <a:r>
              <a:rPr lang="en-US" dirty="0" smtClean="0"/>
              <a:t>” throughout the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320" y="1691640"/>
            <a:ext cx="9601200" cy="4175760"/>
          </a:xfrm>
        </p:spPr>
        <p:txBody>
          <a:bodyPr/>
          <a:lstStyle/>
          <a:p>
            <a:r>
              <a:rPr lang="en-US" dirty="0" smtClean="0"/>
              <a:t>Movement II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2171701"/>
            <a:ext cx="3451860" cy="24231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0" y="2171700"/>
            <a:ext cx="3454400" cy="2423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6700" y="1651545"/>
            <a:ext cx="1591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Movement IV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60" y="2171700"/>
            <a:ext cx="2745740" cy="2423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2671" y="1654418"/>
            <a:ext cx="152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Movement 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22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Diuturna</a:t>
            </a:r>
            <a:r>
              <a:rPr lang="en-US" dirty="0" smtClean="0"/>
              <a:t> </a:t>
            </a:r>
            <a:r>
              <a:rPr lang="en-US" dirty="0" err="1" smtClean="0"/>
              <a:t>enfermedad</a:t>
            </a:r>
            <a:r>
              <a:rPr lang="en-US" dirty="0" smtClean="0"/>
              <a:t>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80847"/>
            <a:ext cx="9601200" cy="45000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Hope as an illness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2984" y="1889915"/>
            <a:ext cx="3699216" cy="323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Diuturna </a:t>
            </a:r>
            <a:r>
              <a:rPr lang="es-ES_tradnl" sz="1200" dirty="0"/>
              <a:t>enfermedad de la esperanza,</a:t>
            </a:r>
            <a:endParaRPr lang="en-US" sz="1200" dirty="0"/>
          </a:p>
          <a:p>
            <a:r>
              <a:rPr lang="es-ES_tradnl" sz="1200" dirty="0"/>
              <a:t>Que así entre tienes mis cansados años</a:t>
            </a:r>
            <a:endParaRPr lang="en-US" sz="1200" dirty="0"/>
          </a:p>
          <a:p>
            <a:r>
              <a:rPr lang="es-ES_tradnl" sz="1200" dirty="0"/>
              <a:t>Y en el fiel de los bienes y los daños </a:t>
            </a:r>
            <a:endParaRPr lang="en-US" sz="1200" dirty="0"/>
          </a:p>
          <a:p>
            <a:r>
              <a:rPr lang="es-ES_tradnl" sz="1200" dirty="0"/>
              <a:t>Tienes en </a:t>
            </a:r>
            <a:r>
              <a:rPr lang="es-ES_tradnl" sz="1200" dirty="0" err="1"/>
              <a:t>equilibria</a:t>
            </a:r>
            <a:r>
              <a:rPr lang="es-ES_tradnl" sz="1200" dirty="0"/>
              <a:t> la balanza </a:t>
            </a:r>
            <a:endParaRPr lang="en-US" sz="1200" dirty="0"/>
          </a:p>
          <a:p>
            <a:r>
              <a:rPr lang="es-ES_tradnl" sz="1200" dirty="0"/>
              <a:t> </a:t>
            </a:r>
            <a:endParaRPr lang="en-US" sz="1200" dirty="0"/>
          </a:p>
          <a:p>
            <a:r>
              <a:rPr lang="es-ES_tradnl" sz="1200" dirty="0"/>
              <a:t>Que siempre suspendida en la tardanza </a:t>
            </a:r>
            <a:endParaRPr lang="en-US" sz="1200" dirty="0"/>
          </a:p>
          <a:p>
            <a:r>
              <a:rPr lang="es-ES_tradnl" sz="1200" dirty="0"/>
              <a:t>De inclinarse, no </a:t>
            </a:r>
            <a:r>
              <a:rPr lang="es-ES_tradnl" sz="1200" dirty="0" err="1"/>
              <a:t>déjan</a:t>
            </a:r>
            <a:r>
              <a:rPr lang="es-ES_tradnl" sz="1200" dirty="0"/>
              <a:t> tus engaños </a:t>
            </a:r>
            <a:endParaRPr lang="en-US" sz="1200" dirty="0"/>
          </a:p>
          <a:p>
            <a:r>
              <a:rPr lang="es-ES_tradnl" sz="1200" dirty="0"/>
              <a:t>Que lleguen a excederse en los tamaños</a:t>
            </a:r>
            <a:endParaRPr lang="en-US" sz="1200" dirty="0"/>
          </a:p>
          <a:p>
            <a:r>
              <a:rPr lang="es-ES_tradnl" sz="1200" dirty="0"/>
              <a:t>La desesperación o confianza </a:t>
            </a:r>
            <a:endParaRPr lang="en-US" sz="1200" dirty="0"/>
          </a:p>
          <a:p>
            <a:r>
              <a:rPr lang="es-ES_tradnl" sz="1200" dirty="0"/>
              <a:t> </a:t>
            </a:r>
            <a:endParaRPr lang="en-US" sz="1200" dirty="0"/>
          </a:p>
          <a:p>
            <a:r>
              <a:rPr lang="es-ES_tradnl" sz="1200" dirty="0"/>
              <a:t>Quien te ha quitado el nombre de </a:t>
            </a:r>
            <a:r>
              <a:rPr lang="es-ES_tradnl" sz="1200" dirty="0" err="1"/>
              <a:t>homicide</a:t>
            </a:r>
            <a:r>
              <a:rPr lang="es-ES_tradnl" sz="1200" dirty="0"/>
              <a:t>?</a:t>
            </a:r>
            <a:endParaRPr lang="en-US" sz="1200" dirty="0"/>
          </a:p>
          <a:p>
            <a:r>
              <a:rPr lang="es-ES_tradnl" sz="1200" dirty="0"/>
              <a:t>Pues lo eres más severa si se advierte</a:t>
            </a:r>
            <a:endParaRPr lang="en-US" sz="1200" dirty="0"/>
          </a:p>
          <a:p>
            <a:r>
              <a:rPr lang="es-ES_tradnl" sz="1200" dirty="0"/>
              <a:t>Que suspendes el alma entretenida;</a:t>
            </a:r>
            <a:endParaRPr lang="en-US" sz="1200" dirty="0"/>
          </a:p>
          <a:p>
            <a:r>
              <a:rPr lang="es-ES_tradnl" sz="1200" dirty="0"/>
              <a:t> </a:t>
            </a:r>
            <a:endParaRPr lang="en-US" sz="1200" dirty="0"/>
          </a:p>
          <a:p>
            <a:r>
              <a:rPr lang="es-ES_tradnl" sz="1200" dirty="0"/>
              <a:t>Y entre la infausta o la </a:t>
            </a:r>
            <a:r>
              <a:rPr lang="es-ES_tradnl" sz="1200" dirty="0" err="1"/>
              <a:t>felice</a:t>
            </a:r>
            <a:r>
              <a:rPr lang="es-ES_tradnl" sz="1200" dirty="0"/>
              <a:t> suerte,</a:t>
            </a:r>
            <a:endParaRPr lang="en-US" sz="1200" dirty="0"/>
          </a:p>
          <a:p>
            <a:r>
              <a:rPr lang="es-ES_tradnl" sz="1200" dirty="0"/>
              <a:t>No las haces tú por conservar la vida</a:t>
            </a:r>
            <a:endParaRPr lang="en-US" sz="1200" dirty="0"/>
          </a:p>
          <a:p>
            <a:r>
              <a:rPr lang="es-ES_tradnl" sz="1200" dirty="0"/>
              <a:t>La vida sino par dar más dilatada muerte.</a:t>
            </a:r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5581" y="2465798"/>
            <a:ext cx="3144334" cy="341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52566" y="1889915"/>
            <a:ext cx="6221618" cy="333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Oh</a:t>
            </a:r>
            <a:r>
              <a:rPr lang="en-US" sz="1200" dirty="0"/>
              <a:t>, malady of hope</a:t>
            </a:r>
          </a:p>
          <a:p>
            <a:r>
              <a:rPr lang="en-US" sz="1200" dirty="0"/>
              <a:t>That within you lies my tired years</a:t>
            </a:r>
          </a:p>
          <a:p>
            <a:r>
              <a:rPr lang="en-US" sz="1200" dirty="0"/>
              <a:t>And in the faith of the good and the ugly</a:t>
            </a:r>
          </a:p>
          <a:p>
            <a:r>
              <a:rPr lang="en-US" sz="1200" dirty="0"/>
              <a:t>There remains a balance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That is always suspended, </a:t>
            </a:r>
          </a:p>
          <a:p>
            <a:r>
              <a:rPr lang="en-US" sz="1200" dirty="0"/>
              <a:t>With the indolence to incline yourself </a:t>
            </a:r>
          </a:p>
          <a:p>
            <a:r>
              <a:rPr lang="en-US" sz="1200" dirty="0"/>
              <a:t>To not take your deceptions too far</a:t>
            </a:r>
          </a:p>
          <a:p>
            <a:r>
              <a:rPr lang="en-US" sz="1200" dirty="0"/>
              <a:t>Despair or confidence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Still, who has taken away your murderess name?</a:t>
            </a:r>
          </a:p>
          <a:p>
            <a:r>
              <a:rPr lang="en-US" sz="1200" dirty="0"/>
              <a:t>For the severe murderess you are, when it is owned</a:t>
            </a:r>
          </a:p>
          <a:p>
            <a:r>
              <a:rPr lang="en-US" sz="1200" dirty="0"/>
              <a:t>In your suspended soul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And as the cursed or the lucky</a:t>
            </a:r>
          </a:p>
          <a:p>
            <a:r>
              <a:rPr lang="en-US" sz="1200" dirty="0"/>
              <a:t>You do not act to prolong my life</a:t>
            </a:r>
          </a:p>
          <a:p>
            <a:r>
              <a:rPr lang="en-US" sz="1200" dirty="0"/>
              <a:t>But rather, that in life death be prolonged.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5406102"/>
            <a:ext cx="706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Release </a:t>
            </a:r>
            <a:r>
              <a:rPr lang="en-US" dirty="0"/>
              <a:t>of tension through death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Theme in Hensel’s Die Nonne and Strozzi’s </a:t>
            </a:r>
            <a:r>
              <a:rPr lang="en-US" dirty="0" smtClean="0"/>
              <a:t>Lagrime </a:t>
            </a:r>
            <a:r>
              <a:rPr lang="en-US" dirty="0" err="1" smtClean="0"/>
              <a:t>mie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11680"/>
            <a:ext cx="9601200" cy="44272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Thesis will be published in May and searchable under my name in Emory’s card catalog</a:t>
            </a:r>
          </a:p>
          <a:p>
            <a:r>
              <a:rPr lang="en-US" sz="2800" dirty="0" smtClean="0"/>
              <a:t>Appendix for psychological studies of male ga</a:t>
            </a:r>
            <a:r>
              <a:rPr lang="en-US" sz="2800" dirty="0"/>
              <a:t>z</a:t>
            </a:r>
            <a:r>
              <a:rPr lang="en-US" sz="2800" dirty="0" smtClean="0"/>
              <a:t>e on female psyche</a:t>
            </a:r>
          </a:p>
          <a:p>
            <a:r>
              <a:rPr lang="en-US" sz="2800" dirty="0" smtClean="0"/>
              <a:t>More theory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96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Gaze in Art Song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32112"/>
            <a:ext cx="9601200" cy="39919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Lack of female perspectives in sacred texts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Transgressive </a:t>
            </a:r>
            <a:r>
              <a:rPr lang="en-US" dirty="0" err="1" smtClean="0"/>
              <a:t>vocality</a:t>
            </a:r>
            <a:r>
              <a:rPr lang="en-US" dirty="0" smtClean="0"/>
              <a:t> in classical mythology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0" dirty="0" smtClean="0"/>
              <a:t>Siren’s song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“</a:t>
            </a:r>
            <a:r>
              <a:rPr lang="is-IS" b="1" dirty="0" smtClean="0"/>
              <a:t>…</a:t>
            </a:r>
            <a:r>
              <a:rPr lang="en-US" b="1" dirty="0" smtClean="0"/>
              <a:t>the </a:t>
            </a:r>
            <a:r>
              <a:rPr lang="en-US" b="1" dirty="0"/>
              <a:t>most transgressive feminine figures </a:t>
            </a:r>
            <a:endParaRPr lang="en-US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are </a:t>
            </a:r>
            <a:r>
              <a:rPr lang="en-US" b="1" dirty="0"/>
              <a:t>simultaneously the most vocal.” </a:t>
            </a:r>
            <a:endParaRPr lang="en-US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- Leslie </a:t>
            </a:r>
            <a:r>
              <a:rPr lang="en-US" sz="1600" dirty="0"/>
              <a:t>C. Dunn and Nancy A. Jones, 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Embodied </a:t>
            </a:r>
            <a:r>
              <a:rPr lang="en-US" sz="1600" i="1" dirty="0"/>
              <a:t>V</a:t>
            </a:r>
            <a:r>
              <a:rPr lang="en-US" sz="1600" i="1" dirty="0" smtClean="0"/>
              <a:t>oices</a:t>
            </a:r>
            <a:r>
              <a:rPr lang="en-US" sz="1600" i="1" dirty="0"/>
              <a:t>: </a:t>
            </a:r>
            <a:r>
              <a:rPr lang="en-US" sz="1600" i="1" dirty="0" smtClean="0"/>
              <a:t>Representing </a:t>
            </a:r>
            <a:r>
              <a:rPr lang="en-US" sz="1600" i="1" dirty="0"/>
              <a:t>F</a:t>
            </a:r>
            <a:r>
              <a:rPr lang="en-US" sz="1600" i="1" dirty="0" smtClean="0"/>
              <a:t>emale </a:t>
            </a:r>
            <a:r>
              <a:rPr lang="en-US" sz="1600" i="1" dirty="0" err="1"/>
              <a:t>V</a:t>
            </a:r>
            <a:r>
              <a:rPr lang="en-US" sz="1600" i="1" dirty="0" err="1" smtClean="0"/>
              <a:t>ocality</a:t>
            </a:r>
            <a:r>
              <a:rPr lang="en-US" sz="1600" i="1" dirty="0" smtClean="0"/>
              <a:t> in </a:t>
            </a:r>
            <a:r>
              <a:rPr lang="en-US" sz="1600" i="1" dirty="0"/>
              <a:t>Western </a:t>
            </a:r>
            <a:r>
              <a:rPr lang="en-US" sz="1600" i="1" dirty="0" smtClean="0"/>
              <a:t>Culture</a:t>
            </a:r>
            <a:r>
              <a:rPr lang="en-US" sz="1600" dirty="0"/>
              <a:t> </a:t>
            </a:r>
          </a:p>
        </p:txBody>
      </p:sp>
      <p:pic>
        <p:nvPicPr>
          <p:cNvPr id="1028" name="Picture 4" descr="Image result for sirens lorel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70" y="2171700"/>
            <a:ext cx="4526790" cy="301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230" y="316574"/>
            <a:ext cx="7578090" cy="16000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Madrigal</a:t>
            </a:r>
            <a:br>
              <a:rPr lang="en-US" dirty="0" smtClean="0"/>
            </a:br>
            <a:r>
              <a:rPr lang="en-US" sz="2200" dirty="0"/>
              <a:t>t</a:t>
            </a:r>
            <a:r>
              <a:rPr lang="en-US" sz="2200" dirty="0" smtClean="0"/>
              <a:t>raditional </a:t>
            </a:r>
            <a:r>
              <a:rPr lang="en-US" sz="2200" dirty="0"/>
              <a:t>notions of </a:t>
            </a:r>
            <a:r>
              <a:rPr lang="en-US" sz="2200" dirty="0" smtClean="0"/>
              <a:t>gazing, uninterested women </a:t>
            </a:r>
            <a:r>
              <a:rPr lang="en-US" sz="2200" dirty="0"/>
              <a:t>as </a:t>
            </a:r>
            <a:r>
              <a:rPr lang="en-US" sz="2200" dirty="0" smtClean="0"/>
              <a:t>cruel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0120" y="7429500"/>
            <a:ext cx="10241280" cy="667512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33171"/>
              </p:ext>
            </p:extLst>
          </p:nvPr>
        </p:nvGraphicFramePr>
        <p:xfrm>
          <a:off x="10153650" y="23202900"/>
          <a:ext cx="1409700" cy="25570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750"/>
                <a:gridCol w="742950"/>
              </a:tblGrid>
              <a:tr h="2038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Se nel bel vostro viso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L’alta madre d’Amor serba sua imago,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Ani l’istessa voi Venere siete,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Perche non mi porgete,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Et for’al mio desir contento e pago,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Dolce materno un bascio in un bel riso?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O io non son Cupido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Come sparget’il grido,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O voi madre crudel al vostro figlio.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Ahi, empia sorte e ria!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Con complessi, con basci in mille modi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Stringon le matre i figli, e me la mia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Con catene e con nodi stringe solo,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Ne ancor prende consiglio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Volger ver me pietosa il suo bel ciglio.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in your beautiful face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lofty mother of Love keeps her image,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Indeed, if you yourself are Venus,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Why do you not offer me,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And it would be comfort and satisfaction for my desire,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sweet maternal kiss </a:t>
                      </a:r>
                      <a:r>
                        <a:rPr lang="en-US" sz="1400" dirty="0" err="1" smtClean="0">
                          <a:effectLst/>
                        </a:rPr>
                        <a:t>wth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 lovely smile?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O, I am not Cupid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 you proclaim,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O, you mother cruel to your own son.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Ah, merciless and evil fate!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 embraces, with kisses in a thousand ways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Mothers bid their sons to them, and mine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Binds me only with chains and bonds,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Nor does she yet take advice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 turn toward me mercifully her beautiful brow.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83230" y="2501435"/>
            <a:ext cx="3124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Dolce </a:t>
            </a:r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materno un bascio in un bel riso?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io non son Cupido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Come sparget’il grido,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voi madre crudel al vostro figlio.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Ahi, empia sorte e ria!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complessi, con basci in mille modi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Stringon le matre i figli, e me la mia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catene e con nodi stringe solo,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 ancor prende consiglio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+mj-lt"/>
                <a:ea typeface="Calibri" panose="020F0502020204030204" pitchFamily="34" charset="0"/>
              </a:rPr>
              <a:t>Volger ver me pietosa il suo bel ciglio</a:t>
            </a:r>
            <a:r>
              <a:rPr lang="it-IT" sz="1600" dirty="0" smtClean="0">
                <a:latin typeface="+mj-lt"/>
                <a:ea typeface="Calibri" panose="020F0502020204030204" pitchFamily="34" charset="0"/>
              </a:rPr>
              <a:t>. </a:t>
            </a:r>
            <a:endParaRPr lang="en-US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7732" y="2624546"/>
            <a:ext cx="3600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sweet maternal kiss with a lovely smile?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O, I am not Cupid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you proclaim,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O, you mother cruel to your own son.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Ah, merciless and evil fate! 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embraces, with kisses in a thousand ways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Mothers bid their sons to them, and mine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Binds me only with chains and bonds, 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Nor does she yet take advice</a:t>
            </a:r>
          </a:p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To turn toward me mercifully her beautiful brow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.”</a:t>
            </a:r>
            <a:endParaRPr lang="en-US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3230" y="1562717"/>
            <a:ext cx="3410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Ex. Music: </a:t>
            </a:r>
            <a:r>
              <a:rPr lang="en-US" sz="2000" dirty="0"/>
              <a:t>Alessandro </a:t>
            </a:r>
            <a:r>
              <a:rPr lang="en-US" sz="2000" dirty="0" err="1"/>
              <a:t>Striggio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Text: Unknown</a:t>
            </a:r>
          </a:p>
        </p:txBody>
      </p:sp>
    </p:spTree>
    <p:extLst>
      <p:ext uri="{BB962C8B-B14F-4D97-AF65-F5344CB8AC3E}">
        <p14:creationId xmlns:p14="http://schemas.microsoft.com/office/powerpoint/2010/main" val="14617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503" y="2019300"/>
            <a:ext cx="9601200" cy="14859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Ex. </a:t>
            </a:r>
            <a:r>
              <a:rPr lang="en-US" sz="2000" i="1" dirty="0" smtClean="0"/>
              <a:t>Der </a:t>
            </a:r>
            <a:r>
              <a:rPr lang="en-US" sz="2000" i="1" dirty="0" err="1" smtClean="0"/>
              <a:t>Kuss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dirty="0" smtClean="0"/>
              <a:t>Music: Ludwig van Beethoven</a:t>
            </a:r>
            <a:br>
              <a:rPr lang="en-US" sz="2000" dirty="0" smtClean="0"/>
            </a:br>
            <a:r>
              <a:rPr lang="en-US" sz="2000" dirty="0" smtClean="0"/>
              <a:t>Text: Christian Felix </a:t>
            </a:r>
            <a:r>
              <a:rPr lang="en-US" sz="2000" dirty="0" err="1" smtClean="0"/>
              <a:t>Weisse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259528"/>
              </p:ext>
            </p:extLst>
          </p:nvPr>
        </p:nvGraphicFramePr>
        <p:xfrm>
          <a:off x="10477500" y="5962650"/>
          <a:ext cx="1027112" cy="647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7112"/>
              </a:tblGrid>
              <a:tr h="647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45201" y="3147178"/>
            <a:ext cx="30088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“I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was alone with Chloe,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and wanted to kiss her;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but she said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that she would scream -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it would be a futile attempt.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Yet I dared, and kissed her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despite her resistance.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And did she not scream?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Oh yes, she did;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but not until long afterward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.”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8503" y="3131938"/>
            <a:ext cx="35336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“Ich war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bei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Chloen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gan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allein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Und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k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ssen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wollt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’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ich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Jedoch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sprach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wurde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schrein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Es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sei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vergebne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M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!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Ich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wagt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’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es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doch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und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s-ES_tradnl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ß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te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Trot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ihrer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Gegenwehr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Und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schrie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nicht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Jawohl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schrie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–</a:t>
            </a:r>
          </a:p>
          <a:p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Doch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lange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hinterher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.”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3485" y="354985"/>
            <a:ext cx="7214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Classical Era</a:t>
            </a:r>
          </a:p>
          <a:p>
            <a:pPr algn="ctr"/>
            <a:r>
              <a:rPr lang="en-US" sz="2200" dirty="0"/>
              <a:t>h</a:t>
            </a:r>
            <a:r>
              <a:rPr lang="en-US" sz="2200" dirty="0" smtClean="0"/>
              <a:t>edonism, nonconsensual sexual encounters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0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454" y="1341498"/>
            <a:ext cx="9601200" cy="12089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Ex. </a:t>
            </a:r>
            <a:r>
              <a:rPr lang="en-US" sz="2200" i="1" dirty="0" err="1" smtClean="0"/>
              <a:t>Frauenliebe</a:t>
            </a:r>
            <a:r>
              <a:rPr lang="en-US" sz="2200" i="1" dirty="0" smtClean="0"/>
              <a:t> und –</a:t>
            </a:r>
            <a:r>
              <a:rPr lang="en-US" sz="2200" i="1" dirty="0" err="1" smtClean="0"/>
              <a:t>Leben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200" dirty="0" smtClean="0"/>
              <a:t>Music: Robert Schumann</a:t>
            </a:r>
            <a:br>
              <a:rPr lang="en-US" sz="2200" dirty="0" smtClean="0"/>
            </a:br>
            <a:r>
              <a:rPr lang="en-US" sz="2200" dirty="0" smtClean="0"/>
              <a:t>Text: </a:t>
            </a:r>
            <a:r>
              <a:rPr lang="en-US" sz="2200" dirty="0" err="1" smtClean="0"/>
              <a:t>Adelbert</a:t>
            </a:r>
            <a:r>
              <a:rPr lang="en-US" sz="2200" dirty="0" smtClean="0"/>
              <a:t> von </a:t>
            </a:r>
            <a:r>
              <a:rPr lang="en-US" sz="2200" dirty="0" err="1" smtClean="0"/>
              <a:t>Chamisso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605292" y="2394922"/>
            <a:ext cx="3628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“I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want to serve him, live for him,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belong to him entire,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Give myself and find myself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Times New Roman" panose="02020603050405020304" pitchFamily="18" charset="0"/>
              </a:rPr>
              <a:t>transfigured in his radiance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0454" y="2392001"/>
            <a:ext cx="4414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“Ich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werd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']</a:t>
            </a:r>
            <a:r>
              <a:rPr lang="en-US" b="1" baseline="30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ihm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dienen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ihm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leben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Ihm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angehören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ganz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selber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geben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finden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+mj-lt"/>
                <a:ea typeface="Times New Roman" panose="02020603050405020304" pitchFamily="18" charset="0"/>
              </a:rPr>
              <a:t>Verklärt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mich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in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seinem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Glanz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.”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5292" y="3869329"/>
            <a:ext cx="4457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“Only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she that suckles, only she that loves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child, to whom she gives nourishment;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Only a mother knows alone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what it is to love and be happy.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 how I pity then the man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Times New Roman" panose="02020603050405020304" pitchFamily="18" charset="0"/>
              </a:rPr>
              <a:t>who cannot feel a mother's joy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!”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058" y="386932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«Nur </a:t>
            </a:r>
            <a:r>
              <a:rPr lang="it-IT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die da säugt, nur die da liebt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Das Kind,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Nahrung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giebt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Nur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Mutter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weiß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allein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lieben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heißt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glücklich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sein.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bedaur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doch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den Mann,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Times New Roman" panose="02020603050405020304" pitchFamily="18" charset="0"/>
              </a:rPr>
              <a:t>Der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Mutterglück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nicht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fühlen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kann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!”</a:t>
            </a:r>
            <a:endParaRPr lang="en-US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40529" y="3786741"/>
            <a:ext cx="9073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5525" y="169329"/>
            <a:ext cx="9099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Romantic Era</a:t>
            </a:r>
          </a:p>
          <a:p>
            <a:pPr algn="ctr"/>
            <a:r>
              <a:rPr lang="en-US" sz="2200" dirty="0"/>
              <a:t>f</a:t>
            </a:r>
            <a:r>
              <a:rPr lang="en-US" sz="2200" dirty="0" smtClean="0"/>
              <a:t>emale body as metaphor, impersonation of female voice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95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86838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Performance, publication,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742"/>
            <a:ext cx="9601200" cy="454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Posthumously neglected works; Fanny Hensel’s 400 pieces almost forgotten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Publication under different names; Felix Mendelssohn’s </a:t>
            </a:r>
            <a:r>
              <a:rPr lang="en-US" i="1" dirty="0" smtClean="0"/>
              <a:t>Op. 9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No performance or performance within private sphere; Josephine Lang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Not too feminine but not too masculine; </a:t>
            </a:r>
            <a:r>
              <a:rPr lang="en-US" dirty="0" err="1" smtClean="0"/>
              <a:t>Hensel’s</a:t>
            </a:r>
            <a:r>
              <a:rPr lang="en-US" dirty="0"/>
              <a:t> </a:t>
            </a:r>
            <a:r>
              <a:rPr lang="en-US" i="1" dirty="0" err="1" smtClean="0"/>
              <a:t>Schwanenlied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34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080655"/>
          </a:xfrm>
        </p:spPr>
        <p:txBody>
          <a:bodyPr>
            <a:normAutofit/>
          </a:bodyPr>
          <a:lstStyle/>
          <a:p>
            <a:r>
              <a:rPr lang="en-US" dirty="0" smtClean="0"/>
              <a:t>Subverting the Male Gaze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0794"/>
            <a:ext cx="9601200" cy="3500234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Improvisations of the 12</a:t>
            </a:r>
            <a:r>
              <a:rPr lang="en-US" baseline="30000" dirty="0" smtClean="0"/>
              <a:t>th</a:t>
            </a:r>
            <a:r>
              <a:rPr lang="en-US" dirty="0" smtClean="0"/>
              <a:t> and 13</a:t>
            </a:r>
            <a:r>
              <a:rPr lang="en-US" baseline="30000" dirty="0" smtClean="0"/>
              <a:t>th</a:t>
            </a:r>
            <a:r>
              <a:rPr lang="en-US" dirty="0" smtClean="0"/>
              <a:t> centuries; </a:t>
            </a:r>
            <a:r>
              <a:rPr lang="en-US" dirty="0" err="1" smtClean="0"/>
              <a:t>troubairitz</a:t>
            </a:r>
            <a:r>
              <a:rPr lang="en-US" dirty="0" smtClean="0"/>
              <a:t> and geishas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i="0" dirty="0" smtClean="0"/>
              <a:t>Barbara Strozzi and the reconstruction of the soprano voice, </a:t>
            </a:r>
            <a:r>
              <a:rPr lang="en-US" i="1" dirty="0" smtClean="0"/>
              <a:t>Lagrime </a:t>
            </a:r>
            <a:r>
              <a:rPr lang="en-US" i="1" dirty="0" err="1" smtClean="0"/>
              <a:t>mie</a:t>
            </a:r>
            <a:endParaRPr lang="en-US" i="1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Fanny Hensel and Ethel Smyth using song as “self-narrative”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i="0" dirty="0" err="1" smtClean="0"/>
              <a:t>Hensel</a:t>
            </a:r>
            <a:r>
              <a:rPr lang="en-US" i="0" dirty="0" smtClean="0"/>
              <a:t> and deconstruction of male/female composer binary through collaboration with Mendelssohn, </a:t>
            </a:r>
            <a:r>
              <a:rPr lang="en-US" i="1" dirty="0" smtClean="0"/>
              <a:t>Op. 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49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29130</TotalTime>
  <Words>1659</Words>
  <Application>Microsoft Office PowerPoint</Application>
  <PresentationFormat>Widescreen</PresentationFormat>
  <Paragraphs>494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Franklin</vt:lpstr>
      <vt:lpstr>Franklin Gothic Book</vt:lpstr>
      <vt:lpstr>Times New Roman</vt:lpstr>
      <vt:lpstr>Wingdings</vt:lpstr>
      <vt:lpstr>Crop</vt:lpstr>
      <vt:lpstr>Larsen as a lens</vt:lpstr>
      <vt:lpstr>Purpose </vt:lpstr>
      <vt:lpstr>Theoretical Framework</vt:lpstr>
      <vt:lpstr>The Male Gaze in Art Song </vt:lpstr>
      <vt:lpstr>Madrigal traditional notions of gazing, uninterested women as cruel </vt:lpstr>
      <vt:lpstr>Ex. Der Kuss Music: Ludwig van Beethoven Text: Christian Felix Weisse</vt:lpstr>
      <vt:lpstr>Ex. Frauenliebe und –Leben Music: Robert Schumann Text: Adelbert von Chamisso</vt:lpstr>
      <vt:lpstr>Performance, publication, analysis</vt:lpstr>
      <vt:lpstr>Subverting the Male Gaze</vt:lpstr>
      <vt:lpstr>PowerPoint Presentation</vt:lpstr>
      <vt:lpstr>Subverting the Male Gaze</vt:lpstr>
      <vt:lpstr>PowerPoint Presentation</vt:lpstr>
      <vt:lpstr>PowerPoint Presentation</vt:lpstr>
      <vt:lpstr>“New Moon” for Women and Music  -Sophie Drinker, Music and Women: The Story of Women in Their Relation to Music </vt:lpstr>
      <vt:lpstr>Libby Larsen</vt:lpstr>
      <vt:lpstr>The Birth Project</vt:lpstr>
      <vt:lpstr>PowerPoint Presentation</vt:lpstr>
      <vt:lpstr>Center Field Girl</vt:lpstr>
      <vt:lpstr>De Toda la Eternidad female perspective on love and God, spiritual agency </vt:lpstr>
      <vt:lpstr>De Toda la Eternidad </vt:lpstr>
      <vt:lpstr>“Un instante me escuchen” text</vt:lpstr>
      <vt:lpstr>“Un instante, me esuchen” music</vt:lpstr>
      <vt:lpstr>“Afuera, afuera, afuera!” text </vt:lpstr>
      <vt:lpstr>“Afuera” music</vt:lpstr>
      <vt:lpstr>“Tersa frente, oro el cabello” music</vt:lpstr>
      <vt:lpstr>“Tersa frente” text</vt:lpstr>
      <vt:lpstr>“Tersa frente” controversy</vt:lpstr>
      <vt:lpstr>“Esta tarde” music</vt:lpstr>
      <vt:lpstr>“Esta Tarde” text</vt:lpstr>
      <vt:lpstr>“Diuturna enfermedad de la esperanza”</vt:lpstr>
      <vt:lpstr>“Afuera” throughout the cycle </vt:lpstr>
      <vt:lpstr>“Diuturna enfermedad” text</vt:lpstr>
      <vt:lpstr>Further 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Larsen as a lens</dc:title>
  <dc:creator>Cloe</dc:creator>
  <cp:lastModifiedBy>Cloe</cp:lastModifiedBy>
  <cp:revision>378</cp:revision>
  <dcterms:created xsi:type="dcterms:W3CDTF">2016-11-20T17:26:14Z</dcterms:created>
  <dcterms:modified xsi:type="dcterms:W3CDTF">2017-04-09T19:45:50Z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