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6"/>
    <p:restoredTop sz="81287"/>
  </p:normalViewPr>
  <p:slideViewPr>
    <p:cSldViewPr snapToGrid="0" snapToObjects="1">
      <p:cViewPr>
        <p:scale>
          <a:sx n="70" d="100"/>
          <a:sy n="70" d="100"/>
        </p:scale>
        <p:origin x="-64" y="67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../embeddings/oleObject1.bin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200"/>
              <a:t>Parallel Trends Analysis for Total Patient Revenue from 2011-2013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463961235615"/>
          <c:y val="0.141812042768711"/>
          <c:w val="0.823271081499428"/>
          <c:h val="0.6797096761329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'Summary Stats'!$R$31</c:f>
              <c:strCache>
                <c:ptCount val="1"/>
                <c:pt idx="0">
                  <c:v>Expand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'Summary Stats'!$S$28:$U$28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xVal>
          <c:yVal>
            <c:numRef>
              <c:f>'Summary Stats'!$S$31:$U$31</c:f>
              <c:numCache>
                <c:formatCode>General</c:formatCode>
                <c:ptCount val="3"/>
                <c:pt idx="0">
                  <c:v>963.0</c:v>
                </c:pt>
                <c:pt idx="1">
                  <c:v>1020.0</c:v>
                </c:pt>
                <c:pt idx="2">
                  <c:v>1080.0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'Summary Stats'!$R$32</c:f>
              <c:strCache>
                <c:ptCount val="1"/>
                <c:pt idx="0">
                  <c:v>Non-Expand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'Summary Stats'!$S$28:$U$28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xVal>
          <c:yVal>
            <c:numRef>
              <c:f>'Summary Stats'!$S$32:$U$32</c:f>
              <c:numCache>
                <c:formatCode>General</c:formatCode>
                <c:ptCount val="3"/>
                <c:pt idx="0">
                  <c:v>782.0</c:v>
                </c:pt>
                <c:pt idx="1">
                  <c:v>873.0</c:v>
                </c:pt>
                <c:pt idx="2">
                  <c:v>952.0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0212128"/>
        <c:axId val="-1953018832"/>
      </c:scatterChart>
      <c:valAx>
        <c:axId val="-1900212128"/>
        <c:scaling>
          <c:orientation val="minMax"/>
          <c:max val="2013.0"/>
          <c:min val="2011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953018832"/>
        <c:crosses val="autoZero"/>
        <c:crossBetween val="midCat"/>
        <c:majorUnit val="1.0"/>
      </c:valAx>
      <c:valAx>
        <c:axId val="-1953018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/>
                  <a:t>Average Total Patient Revenue (in millions)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900212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7552402160223"/>
          <c:y val="0.474653116092174"/>
          <c:w val="0.189005772281082"/>
          <c:h val="0.195266204235381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>
          <a:latin typeface="Times New Roman" charset="0"/>
          <a:ea typeface="Times New Roman" charset="0"/>
          <a:cs typeface="Times New Roman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ln>
                  <a:solidFill>
                    <a:schemeClr val="bg2">
                      <a:lumMod val="50000"/>
                      <a:alpha val="4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200"/>
              <a:t>Parallel Trends Analysis for Hospital Revenue from 2011-2013</a:t>
            </a:r>
          </a:p>
        </c:rich>
      </c:tx>
      <c:layout>
        <c:manualLayout>
          <c:xMode val="edge"/>
          <c:yMode val="edge"/>
          <c:x val="0.21823709536308"/>
          <c:y val="0.0366300205796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ln>
                <a:solidFill>
                  <a:schemeClr val="bg2">
                    <a:lumMod val="50000"/>
                    <a:alpha val="42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088700450905"/>
          <c:y val="0.158516728351699"/>
          <c:w val="0.786352883774144"/>
          <c:h val="0.703219309124821"/>
        </c:manualLayout>
      </c:layout>
      <c:scatterChart>
        <c:scatterStyle val="smoothMarker"/>
        <c:varyColors val="0"/>
        <c:ser>
          <c:idx val="0"/>
          <c:order val="0"/>
          <c:tx>
            <c:v>Expand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xVal>
            <c:numRef>
              <c:f>'Summary Stats'!$S$28:$U$28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xVal>
          <c:yVal>
            <c:numRef>
              <c:f>'Summary Stats'!$S$29:$U$29</c:f>
              <c:numCache>
                <c:formatCode>General</c:formatCode>
                <c:ptCount val="3"/>
                <c:pt idx="0">
                  <c:v>140.0</c:v>
                </c:pt>
                <c:pt idx="1">
                  <c:v>144.0</c:v>
                </c:pt>
                <c:pt idx="2">
                  <c:v>146.0</c:v>
                </c:pt>
              </c:numCache>
            </c:numRef>
          </c:yVal>
          <c:smooth val="1"/>
        </c:ser>
        <c:ser>
          <c:idx val="1"/>
          <c:order val="1"/>
          <c:tx>
            <c:v>Non-Expand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xVal>
            <c:numRef>
              <c:f>'Summary Stats'!$S$28:$U$28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xVal>
          <c:yVal>
            <c:numRef>
              <c:f>'Summary Stats'!$S$30:$U$30</c:f>
              <c:numCache>
                <c:formatCode>General</c:formatCode>
                <c:ptCount val="3"/>
                <c:pt idx="0">
                  <c:v>63.2</c:v>
                </c:pt>
                <c:pt idx="1">
                  <c:v>68.1</c:v>
                </c:pt>
                <c:pt idx="2">
                  <c:v>73.2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98567072"/>
        <c:axId val="-1898559280"/>
      </c:scatterChart>
      <c:valAx>
        <c:axId val="-1898567072"/>
        <c:scaling>
          <c:orientation val="minMax"/>
          <c:max val="2013.0"/>
          <c:min val="2011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solidFill>
                        <a:schemeClr val="bg2">
                          <a:lumMod val="50000"/>
                          <a:alpha val="42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/>
                  <a:t> Year</a:t>
                </a:r>
              </a:p>
            </c:rich>
          </c:tx>
          <c:layout>
            <c:manualLayout>
              <c:xMode val="edge"/>
              <c:yMode val="edge"/>
              <c:x val="0.501233595800525"/>
              <c:y val="0.919145203003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ln>
                    <a:solidFill>
                      <a:schemeClr val="bg2">
                        <a:lumMod val="50000"/>
                        <a:alpha val="42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bg2">
                      <a:lumMod val="50000"/>
                      <a:alpha val="4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898559280"/>
        <c:crosses val="autoZero"/>
        <c:crossBetween val="midCat"/>
        <c:majorUnit val="1.0"/>
      </c:valAx>
      <c:valAx>
        <c:axId val="-1898559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solidFill>
                        <a:schemeClr val="bg2">
                          <a:lumMod val="50000"/>
                          <a:alpha val="42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/>
                  <a:t>Average Hospital Revenue (in millions)</a:t>
                </a:r>
              </a:p>
            </c:rich>
          </c:tx>
          <c:layout>
            <c:manualLayout>
              <c:xMode val="edge"/>
              <c:yMode val="edge"/>
              <c:x val="0.020845363079615"/>
              <c:y val="0.217436970018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ln>
                    <a:solidFill>
                      <a:schemeClr val="bg2">
                        <a:lumMod val="50000"/>
                        <a:alpha val="42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bg2">
                      <a:lumMod val="50000"/>
                      <a:alpha val="42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898567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308129753012"/>
          <c:y val="0.612214338592291"/>
          <c:w val="0.220895080422639"/>
          <c:h val="0.218506580908156"/>
        </c:manualLayout>
      </c:layout>
      <c:overlay val="0"/>
      <c:spPr>
        <a:noFill/>
        <a:ln>
          <a:solidFill>
            <a:schemeClr val="accent3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solidFill>
                  <a:schemeClr val="bg2">
                    <a:lumMod val="50000"/>
                    <a:alpha val="42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  <a:alpha val="56000"/>
        </a:schemeClr>
      </a:solidFill>
      <a:round/>
    </a:ln>
    <a:effectLst/>
  </c:spPr>
  <c:txPr>
    <a:bodyPr/>
    <a:lstStyle/>
    <a:p>
      <a:pPr>
        <a:defRPr>
          <a:ln>
            <a:solidFill>
              <a:schemeClr val="bg2">
                <a:lumMod val="50000"/>
                <a:alpha val="42000"/>
              </a:schemeClr>
            </a:solidFill>
          </a:ln>
          <a:latin typeface="Times New Roman" charset="0"/>
          <a:ea typeface="Times New Roman" charset="0"/>
          <a:cs typeface="Times New Roman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Proportion of Medicaid Patient Days from</a:t>
            </a:r>
            <a:r>
              <a:rPr lang="en-US" baseline="0"/>
              <a:t> 2011-2016</a:t>
            </a:r>
            <a:r>
              <a:rPr lang="en-US"/>
              <a:t>  </a:t>
            </a:r>
          </a:p>
        </c:rich>
      </c:tx>
      <c:layout>
        <c:manualLayout>
          <c:xMode val="edge"/>
          <c:yMode val="edge"/>
          <c:x val="0.175390486729401"/>
          <c:y val="0.0370881535764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394094398485"/>
          <c:y val="0.0851526484154013"/>
          <c:w val="0.74543316991029"/>
          <c:h val="0.7723902935337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'Regression Statistics'!$H$32</c:f>
              <c:strCache>
                <c:ptCount val="1"/>
                <c:pt idx="0">
                  <c:v>Expand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'Regression Statistics'!$G$33:$G$38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xVal>
          <c:yVal>
            <c:numRef>
              <c:f>'Regression Statistics'!$H$33:$H$38</c:f>
              <c:numCache>
                <c:formatCode>General</c:formatCode>
                <c:ptCount val="6"/>
                <c:pt idx="0">
                  <c:v>0.23</c:v>
                </c:pt>
                <c:pt idx="1">
                  <c:v>0.24</c:v>
                </c:pt>
                <c:pt idx="2">
                  <c:v>0.25</c:v>
                </c:pt>
                <c:pt idx="3">
                  <c:v>0.27</c:v>
                </c:pt>
                <c:pt idx="4">
                  <c:v>0.28</c:v>
                </c:pt>
                <c:pt idx="5">
                  <c:v>0.27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'Regression Statistics'!$I$32</c:f>
              <c:strCache>
                <c:ptCount val="1"/>
                <c:pt idx="0">
                  <c:v>Non-Expand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'Regression Statistics'!$G$33:$G$38</c:f>
              <c:numCache>
                <c:formatCode>General</c:formatCode>
                <c:ptCount val="6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xVal>
          <c:yVal>
            <c:numRef>
              <c:f>'Regression Statistics'!$I$33:$I$38</c:f>
              <c:numCache>
                <c:formatCode>General</c:formatCode>
                <c:ptCount val="6"/>
                <c:pt idx="0">
                  <c:v>0.21</c:v>
                </c:pt>
                <c:pt idx="1">
                  <c:v>0.22</c:v>
                </c:pt>
                <c:pt idx="2">
                  <c:v>0.21</c:v>
                </c:pt>
                <c:pt idx="3">
                  <c:v>0.22</c:v>
                </c:pt>
                <c:pt idx="4">
                  <c:v>0.21</c:v>
                </c:pt>
                <c:pt idx="5">
                  <c:v>0.2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24221600"/>
        <c:axId val="-1924266576"/>
      </c:scatterChart>
      <c:valAx>
        <c:axId val="-192422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4266576"/>
        <c:crosses val="autoZero"/>
        <c:crossBetween val="midCat"/>
      </c:valAx>
      <c:valAx>
        <c:axId val="-1924266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% of Medicaid Patient Days of Total Patient Days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4221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4103145223608"/>
          <c:y val="0.582525417008153"/>
          <c:w val="0.183143352951356"/>
          <c:h val="0.140008655849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D9C2-89B9-C94E-B74C-7397028A316C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DD6-A1B4-C14E-A792-C0FBF741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DSH funding reductions for Medicare took effect in</a:t>
            </a:r>
            <a:r>
              <a:rPr lang="en-US" baseline="0" dirty="0" smtClean="0">
                <a:effectLst/>
              </a:rPr>
              <a:t> 2014, whilst Medicaid reductions are to take effect in 2018 organized by the head of the HHS. However, these reductions were assumed to be replaced by Medicaid reimbursements. This creates a potential downside to states denying the expansion as many hospitals who rely on DSH payments will have to adapt and diversify their payer mix to survive with less supplemental payments.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</a:t>
            </a:r>
            <a:r>
              <a:rPr lang="en-US" baseline="0" dirty="0" smtClean="0"/>
              <a:t> assumption of parallel trends with </a:t>
            </a:r>
            <a:r>
              <a:rPr lang="en-US" baseline="0" dirty="0" err="1" smtClean="0"/>
              <a:t>DiD</a:t>
            </a:r>
            <a:r>
              <a:rPr lang="en-US" baseline="0" dirty="0" smtClean="0"/>
              <a:t> regression.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Unbalanced</a:t>
            </a:r>
            <a:r>
              <a:rPr lang="en-US" baseline="0" dirty="0" smtClean="0"/>
              <a:t> panel: missing values from certain years</a:t>
            </a:r>
          </a:p>
          <a:p>
            <a:r>
              <a:rPr lang="en-US" baseline="0" dirty="0" smtClean="0"/>
              <a:t>Missed report submission</a:t>
            </a:r>
          </a:p>
          <a:p>
            <a:r>
              <a:rPr lang="en-US" baseline="0" dirty="0" smtClean="0"/>
              <a:t>Missing information drives results</a:t>
            </a:r>
          </a:p>
          <a:p>
            <a:r>
              <a:rPr lang="en-US" baseline="0" dirty="0" smtClean="0"/>
              <a:t>Balanced Panel: 628 hospitals and sample of 3768 finds similar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DSH funding reductions for Medicare took effect in</a:t>
            </a:r>
            <a:r>
              <a:rPr lang="en-US" baseline="0" dirty="0" smtClean="0">
                <a:effectLst/>
              </a:rPr>
              <a:t> 2014, whilst Medicaid reductions are to take effect in 2018 organized by the head of the HHS. However, these reductions were assumed to be replaced by Medicaid reimbursements. This creates a potential downside to states denying the expansion as many hospitals who rely on DSH payments will have to adapt and diversify their payer mix to survive with less supplemental payments.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these reductions in cost causing reduced inefficiencies to improve margins,</a:t>
            </a:r>
            <a:r>
              <a:rPr lang="en-US" baseline="0" dirty="0" smtClean="0"/>
              <a:t> or are these a result of a lower net revenue 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 5 Americans, or 74 million people, have coverage through Medicaid as of July 2017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2016, Medicaid spending totaled $553 billion,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1 in every 6 dollars spent in the US healthcare system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+</a:t>
            </a:r>
            <a:r>
              <a:rPr lang="en-US" baseline="0" dirty="0" smtClean="0">
                <a:effectLst/>
              </a:rPr>
              <a:t> hospitals in expansion states will have a greater resource pool from which to re-invest and spend money</a:t>
            </a:r>
          </a:p>
          <a:p>
            <a:r>
              <a:rPr lang="en-US" baseline="0" dirty="0" smtClean="0">
                <a:effectLst/>
              </a:rPr>
              <a:t>- The expansion has negative impacts on specific revenue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Coercive</a:t>
            </a:r>
            <a:r>
              <a:rPr lang="en-US" baseline="0" dirty="0" smtClean="0"/>
              <a:t> for states: </a:t>
            </a:r>
            <a:r>
              <a:rPr lang="en-US" dirty="0" smtClean="0"/>
              <a:t>States</a:t>
            </a:r>
            <a:r>
              <a:rPr lang="en-US" baseline="0" dirty="0" smtClean="0"/>
              <a:t> were not given adequate notice to voluntarily consent to the major shifts in the Medicaid program.</a:t>
            </a:r>
          </a:p>
          <a:p>
            <a:r>
              <a:rPr lang="en-US" baseline="0" dirty="0" smtClean="0"/>
              <a:t>Keep in mind, each state had different programs so to some the expansion was an easy transition and for others it was much more difficult.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r>
              <a:rPr lang="en-US" baseline="0" dirty="0" smtClean="0"/>
              <a:t> Medicaid programs, uncertain future spending projections and political 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r>
              <a:rPr lang="en-US" baseline="0" dirty="0" smtClean="0"/>
              <a:t> operating margins were improved most for hospitals that were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 in size, for-profit, non-government run and in non-metropolitan areas.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NBER HCRIS</a:t>
            </a:r>
            <a:r>
              <a:rPr lang="en-US" baseline="0" dirty="0" smtClean="0"/>
              <a:t> database is drawn from the CMS cost report database, organized by the NBER</a:t>
            </a:r>
            <a:endParaRPr lang="en-US" dirty="0" smtClean="0"/>
          </a:p>
          <a:p>
            <a:r>
              <a:rPr lang="en-US" dirty="0" smtClean="0"/>
              <a:t>Removed rural to lower the variability of the sample. Rural hospitals often face unique situations that do not align with the findings of urban hospitals. Also, the average American</a:t>
            </a:r>
            <a:r>
              <a:rPr lang="en-US" baseline="0" dirty="0" smtClean="0"/>
              <a:t> is most likely to acquire care from an urban rather than a rural health facility.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attention to the 2015 revenue values and the spikes the occurred across the country.</a:t>
            </a:r>
          </a:p>
          <a:p>
            <a:r>
              <a:rPr lang="en-US" baseline="0" dirty="0" smtClean="0"/>
              <a:t>Many of these can be attributed to the ACA’s provisions taking effect in 2014, one of which, was the Medicaid expansion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Medicaid spending for states increased by an exceptional 13.5% in 2015 and 3.5% in 2016</a:t>
            </a:r>
            <a:r>
              <a:rPr lang="en-US" dirty="0" smtClean="0">
                <a:effectLst/>
              </a:rPr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effects hold certain</a:t>
            </a:r>
            <a:r>
              <a:rPr lang="en-US" baseline="0" dirty="0" smtClean="0"/>
              <a:t> characteristics so we can focus our study on the effect of the treatment and the other regressor variables on the estimator of interest.</a:t>
            </a:r>
            <a:endParaRPr lang="en-US" dirty="0" smtClean="0"/>
          </a:p>
          <a:p>
            <a:r>
              <a:rPr lang="en-US" dirty="0" smtClean="0"/>
              <a:t>Increased ease of interpretation and reduced impact from extreme</a:t>
            </a:r>
            <a:r>
              <a:rPr lang="en-US" baseline="0" dirty="0" smtClean="0"/>
              <a:t> outliers, which data like these have plenty 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Smiley faces denote alignment with current literature findings</a:t>
            </a:r>
          </a:p>
          <a:p>
            <a:r>
              <a:rPr lang="en-US" dirty="0" smtClean="0"/>
              <a:t>Interpreting coefficients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Ramifications: Overall hospital revenue metrics show a negative impact as a result of expansion. This means that there are more complex mechanisms at play with the revenue streams of hospitals than the streams studied by the current literature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DD6-A1B4-C14E-A792-C0FBF7419A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74471-B1E3-CD43-9E49-802131DFFA45}" type="datetimeFigureOut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79B61-0D2C-2F44-AE18-18F7159E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3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857" y="519281"/>
            <a:ext cx="9033151" cy="2954496"/>
          </a:xfrm>
        </p:spPr>
        <p:txBody>
          <a:bodyPr/>
          <a:lstStyle/>
          <a:p>
            <a:pPr algn="ctr"/>
            <a:r>
              <a:rPr lang="en-US" dirty="0" smtClean="0"/>
              <a:t>The Medicaid Expansion and its Effects on hospital revenue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1271" y="3900397"/>
            <a:ext cx="7306322" cy="16127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Honor’s Thesis for the Emory </a:t>
            </a:r>
            <a:r>
              <a:rPr lang="en-US" smtClean="0"/>
              <a:t>economics department by:</a:t>
            </a:r>
          </a:p>
          <a:p>
            <a:pPr algn="ctr"/>
            <a:r>
              <a:rPr lang="en-US" dirty="0" smtClean="0"/>
              <a:t> Anders Olsen</a:t>
            </a:r>
          </a:p>
          <a:p>
            <a:pPr algn="ctr"/>
            <a:r>
              <a:rPr lang="en-US" dirty="0" smtClean="0"/>
              <a:t>Advisor: Dr. Ian McCarthy</a:t>
            </a:r>
          </a:p>
          <a:p>
            <a:pPr algn="ctr"/>
            <a:r>
              <a:rPr lang="en-US" dirty="0" smtClean="0"/>
              <a:t>Committee : Dr. Jose Soria and Dr. Sara Markowitz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r="2393" b="3158"/>
          <a:stretch/>
        </p:blipFill>
        <p:spPr bwMode="auto">
          <a:xfrm>
            <a:off x="2517774" y="228601"/>
            <a:ext cx="8729346" cy="513588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7920" y="5364481"/>
            <a:ext cx="932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*Denotes Statistical Significance at 95% Confidence Interval</a:t>
            </a:r>
          </a:p>
          <a:p>
            <a:r>
              <a:rPr lang="en-US" dirty="0"/>
              <a:t>Coefficient reported on top</a:t>
            </a:r>
          </a:p>
          <a:p>
            <a:r>
              <a:rPr lang="en-US" dirty="0"/>
              <a:t>(Standard Error) reported in the middle in parentheses</a:t>
            </a:r>
          </a:p>
          <a:p>
            <a:r>
              <a:rPr lang="en-US" dirty="0"/>
              <a:t>[T-statistic] reported on the bottom in brackets</a:t>
            </a:r>
          </a:p>
          <a:p>
            <a:r>
              <a:rPr lang="en-US" dirty="0"/>
              <a:t>n=10,720</a:t>
            </a:r>
          </a:p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8184629" y="1311361"/>
            <a:ext cx="1603948" cy="4026748"/>
          </a:xfrm>
          <a:prstGeom prst="frame">
            <a:avLst>
              <a:gd name="adj1" fmla="val 68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9438880" y="3602464"/>
            <a:ext cx="349697" cy="312018"/>
          </a:xfrm>
          <a:prstGeom prst="smileyFac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9438880" y="2645520"/>
            <a:ext cx="349697" cy="312018"/>
          </a:xfrm>
          <a:prstGeom prst="smileyFac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Robustness and Sensitivity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806498"/>
            <a:ext cx="5122333" cy="996498"/>
          </a:xfrm>
        </p:spPr>
        <p:txBody>
          <a:bodyPr/>
          <a:lstStyle/>
          <a:p>
            <a:r>
              <a:rPr lang="en-US" sz="2000" b="1" dirty="0" smtClean="0"/>
              <a:t>Parallel Trends for Hospital Inpatient revenue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329" y="2226734"/>
            <a:ext cx="5077519" cy="576262"/>
          </a:xfrm>
        </p:spPr>
        <p:txBody>
          <a:bodyPr/>
          <a:lstStyle/>
          <a:p>
            <a:r>
              <a:rPr lang="en-US" sz="2000" b="1" dirty="0" smtClean="0"/>
              <a:t>Parallel Trends for Total Patient Revenue</a:t>
            </a:r>
            <a:endParaRPr lang="en-US" sz="2000" b="1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42198880"/>
              </p:ext>
            </p:extLst>
          </p:nvPr>
        </p:nvGraphicFramePr>
        <p:xfrm>
          <a:off x="6061112" y="3119889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71959734"/>
              </p:ext>
            </p:extLst>
          </p:nvPr>
        </p:nvGraphicFramePr>
        <p:xfrm>
          <a:off x="220716" y="3119889"/>
          <a:ext cx="5587417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12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406473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Robustness and Sensitivity </a:t>
            </a:r>
            <a:r>
              <a:rPr lang="en-US" dirty="0" smtClean="0"/>
              <a:t>Tests 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49" y="1431510"/>
            <a:ext cx="9842500" cy="1587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/>
          <p:nvPr/>
        </p:nvPicPr>
        <p:blipFill rotWithShape="1">
          <a:blip r:embed="rId4"/>
          <a:srcRect b="2463"/>
          <a:stretch/>
        </p:blipFill>
        <p:spPr bwMode="auto">
          <a:xfrm>
            <a:off x="2408236" y="3128645"/>
            <a:ext cx="7375526" cy="361505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ame 6"/>
          <p:cNvSpPr/>
          <p:nvPr/>
        </p:nvSpPr>
        <p:spPr>
          <a:xfrm>
            <a:off x="6927329" y="3771900"/>
            <a:ext cx="1603948" cy="2971800"/>
          </a:xfrm>
          <a:prstGeom prst="frame">
            <a:avLst>
              <a:gd name="adj1" fmla="val 68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8181579" y="5396327"/>
            <a:ext cx="349697" cy="312018"/>
          </a:xfrm>
          <a:prstGeom prst="smileyFac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8181579" y="4696037"/>
            <a:ext cx="349697" cy="312018"/>
          </a:xfrm>
          <a:prstGeom prst="smileyFac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8181579" y="3943147"/>
            <a:ext cx="349697" cy="312018"/>
          </a:xfrm>
          <a:prstGeom prst="smileyFac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8181578" y="6096617"/>
            <a:ext cx="349697" cy="312018"/>
          </a:xfrm>
          <a:prstGeom prst="smileyFac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182551"/>
            <a:ext cx="2419386" cy="167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- *Denotes Statistical Significance at 95% Confidence Interval</a:t>
            </a:r>
          </a:p>
          <a:p>
            <a:pPr algn="ctr"/>
            <a:r>
              <a:rPr lang="en-US" sz="1100" dirty="0" smtClean="0"/>
              <a:t>Coefficient reported on top</a:t>
            </a:r>
          </a:p>
          <a:p>
            <a:pPr algn="ctr"/>
            <a:r>
              <a:rPr lang="en-US" sz="1100" dirty="0" smtClean="0"/>
              <a:t>- (Standard Error) reported in the middle in parentheses</a:t>
            </a:r>
          </a:p>
          <a:p>
            <a:pPr algn="ctr"/>
            <a:r>
              <a:rPr lang="en-US" sz="1100" dirty="0" smtClean="0"/>
              <a:t>- </a:t>
            </a:r>
            <a:r>
              <a:rPr lang="en-US" sz="1100" dirty="0" smtClean="0"/>
              <a:t>[T-statistic] reported on the bottom in brackets</a:t>
            </a:r>
          </a:p>
          <a:p>
            <a:pPr algn="ctr"/>
            <a:r>
              <a:rPr lang="en-US" sz="1100" dirty="0" smtClean="0"/>
              <a:t>n=3,768</a:t>
            </a: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62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Findings: </a:t>
            </a:r>
            <a:r>
              <a:rPr lang="en-US" b="1" dirty="0" smtClean="0"/>
              <a:t>(-)</a:t>
            </a:r>
            <a:r>
              <a:rPr lang="en-US" dirty="0" smtClean="0"/>
              <a:t> Net Revenue from Expansion</a:t>
            </a:r>
          </a:p>
          <a:p>
            <a:pPr lvl="1"/>
            <a:r>
              <a:rPr lang="en-US" dirty="0" smtClean="0"/>
              <a:t>Factors to keep in mind: Profits and Disproportionate Share Hospital (DSH) payments</a:t>
            </a:r>
          </a:p>
          <a:p>
            <a:pPr lvl="1"/>
            <a:r>
              <a:rPr lang="en-US" dirty="0" smtClean="0"/>
              <a:t>Downstream effects: Services, investment, cost-shifting and prices for commercial insurance.</a:t>
            </a:r>
          </a:p>
          <a:p>
            <a:pPr lvl="1"/>
            <a:r>
              <a:rPr lang="en-US" dirty="0" smtClean="0"/>
              <a:t>Areas for future research:</a:t>
            </a:r>
          </a:p>
          <a:p>
            <a:pPr lvl="2"/>
            <a:r>
              <a:rPr lang="en-US" dirty="0" smtClean="0"/>
              <a:t>Payer Mix</a:t>
            </a:r>
          </a:p>
          <a:p>
            <a:pPr lvl="2"/>
            <a:r>
              <a:rPr lang="en-US" dirty="0" smtClean="0"/>
              <a:t>Private Patient Revenue Streams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-171450"/>
            <a:ext cx="6164653" cy="1371600"/>
          </a:xfrm>
        </p:spPr>
        <p:txBody>
          <a:bodyPr/>
          <a:lstStyle/>
          <a:p>
            <a:r>
              <a:rPr lang="en-US" dirty="0" smtClean="0"/>
              <a:t>Payer Mix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1314450"/>
            <a:ext cx="3971927" cy="21717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Medicaid patient days as a percentage of total patient days.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Results of expansion on this metric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10399855"/>
              </p:ext>
            </p:extLst>
          </p:nvPr>
        </p:nvGraphicFramePr>
        <p:xfrm>
          <a:off x="685798" y="3743325"/>
          <a:ext cx="6429377" cy="29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3"/>
          <a:srcRect l="5579" b="9394"/>
          <a:stretch/>
        </p:blipFill>
        <p:spPr bwMode="auto">
          <a:xfrm>
            <a:off x="4470716" y="514351"/>
            <a:ext cx="7445059" cy="234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0716" y="2726590"/>
            <a:ext cx="504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*Denotes Statistical Significance at 95% Confidence Interval</a:t>
            </a:r>
          </a:p>
          <a:p>
            <a:r>
              <a:rPr lang="en-US" sz="1200" dirty="0"/>
              <a:t>Coefficient reported on top</a:t>
            </a:r>
          </a:p>
          <a:p>
            <a:r>
              <a:rPr lang="en-US" sz="1200" dirty="0"/>
              <a:t>(Standard Error) reported in the middle in parentheses</a:t>
            </a:r>
          </a:p>
          <a:p>
            <a:r>
              <a:rPr lang="en-US" sz="1200" dirty="0"/>
              <a:t>[T-statistic] reported on the bottom in brackets</a:t>
            </a:r>
          </a:p>
        </p:txBody>
      </p:sp>
    </p:spTree>
    <p:extLst>
      <p:ext uri="{BB962C8B-B14F-4D97-AF65-F5344CB8AC3E}">
        <p14:creationId xmlns:p14="http://schemas.microsoft.com/office/powerpoint/2010/main" val="9721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duration: issue for all current studies</a:t>
            </a:r>
          </a:p>
          <a:p>
            <a:r>
              <a:rPr lang="en-US" dirty="0" smtClean="0"/>
              <a:t>CMS-2552-10 (‘11-’16) vs CMS-2552-96 (‘96-’10)</a:t>
            </a:r>
          </a:p>
          <a:p>
            <a:r>
              <a:rPr lang="en-US" dirty="0" smtClean="0"/>
              <a:t>CMS database vs NBER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F6706C-CF07-43A1-BCC4-CBA5D3382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11" y="138159"/>
            <a:ext cx="8486775" cy="5460420"/>
          </a:xfrm>
          <a:prstGeom prst="roundRect">
            <a:avLst>
              <a:gd name="adj" fmla="val 4380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65" y="5598579"/>
            <a:ext cx="10905069" cy="1150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Additional analysis in spending habits</a:t>
            </a:r>
          </a:p>
        </p:txBody>
      </p:sp>
      <p:sp>
        <p:nvSpPr>
          <p:cNvPr id="5" name="Frame 4"/>
          <p:cNvSpPr/>
          <p:nvPr/>
        </p:nvSpPr>
        <p:spPr>
          <a:xfrm>
            <a:off x="7884591" y="614364"/>
            <a:ext cx="1573734" cy="4876954"/>
          </a:xfrm>
          <a:prstGeom prst="frame">
            <a:avLst>
              <a:gd name="adj1" fmla="val 329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9084907" y="752687"/>
            <a:ext cx="373418" cy="318876"/>
          </a:xfrm>
          <a:prstGeom prst="smileyFac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9218" y="2470484"/>
            <a:ext cx="784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 all for giving me your time to hear about my senior honor’s thesis this morning.</a:t>
            </a:r>
          </a:p>
          <a:p>
            <a:pPr algn="ctr"/>
            <a:r>
              <a:rPr lang="en-US" dirty="0" smtClean="0"/>
              <a:t>I am really happy I went through this process and could NOT have done it without all of your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>
              <a:spcAft>
                <a:spcPts val="0"/>
              </a:spcAft>
              <a:buClrTx/>
              <a:buSzTx/>
            </a:pPr>
            <a:r>
              <a:rPr lang="en-US" sz="2400" dirty="0" smtClean="0"/>
              <a:t>Research Question: The Medicaid Expansion’s effect on overall revenue</a:t>
            </a:r>
          </a:p>
          <a:p>
            <a:pPr lvl="1" defTabSz="914400">
              <a:spcAft>
                <a:spcPts val="0"/>
              </a:spcAft>
              <a:buClrTx/>
              <a:buSzTx/>
            </a:pPr>
            <a:r>
              <a:rPr lang="en-US" sz="2400" dirty="0" smtClean="0"/>
              <a:t>Importance: </a:t>
            </a:r>
          </a:p>
          <a:p>
            <a:pPr lvl="2" defTabSz="914400">
              <a:spcAft>
                <a:spcPts val="0"/>
              </a:spcAft>
              <a:buClrTx/>
              <a:buSzTx/>
            </a:pPr>
            <a:r>
              <a:rPr lang="en-US" sz="2000" dirty="0" smtClean="0"/>
              <a:t>Adding a new perspective to the current literature</a:t>
            </a:r>
          </a:p>
          <a:p>
            <a:pPr lvl="2" defTabSz="914400">
              <a:spcAft>
                <a:spcPts val="0"/>
              </a:spcAft>
              <a:buClrTx/>
              <a:buSzTx/>
            </a:pPr>
            <a:r>
              <a:rPr lang="en-US" sz="2000" dirty="0" smtClean="0"/>
              <a:t>The extent of the expansion on the population and the federal budget</a:t>
            </a:r>
          </a:p>
          <a:p>
            <a:pPr lvl="2" defTabSz="914400">
              <a:spcAft>
                <a:spcPts val="0"/>
              </a:spcAft>
              <a:buClrTx/>
              <a:buSzTx/>
            </a:pPr>
            <a:r>
              <a:rPr lang="en-US" sz="2000" dirty="0" smtClean="0"/>
              <a:t>The downstream effects of + or – overall revenues</a:t>
            </a:r>
          </a:p>
          <a:p>
            <a:pPr lvl="2" defTabSz="914400">
              <a:spcAft>
                <a:spcPts val="0"/>
              </a:spcAft>
              <a:buClrTx/>
              <a:buSzTx/>
            </a:pPr>
            <a:endParaRPr lang="en-US" sz="1800" dirty="0" smtClean="0"/>
          </a:p>
          <a:p>
            <a:pPr lvl="1" defTabSz="914400">
              <a:spcAft>
                <a:spcPts val="0"/>
              </a:spcAft>
              <a:buClrTx/>
              <a:buSzTx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4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 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193" y="2065866"/>
            <a:ext cx="111099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Patient Protection and Affordable Care Act (ACA)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Faced major scrutiny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Legal action: </a:t>
            </a:r>
            <a:r>
              <a:rPr lang="en-US" sz="2000" i="1" dirty="0" smtClean="0"/>
              <a:t>National Federation of Independent Business (NFIB) v. Sebelius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/>
              <a:t>Provisions of interest: Mandate and Medicaid Expansion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Importance of the Mandate and the Expansion		</a:t>
            </a:r>
          </a:p>
          <a:p>
            <a:pPr marL="1200150" lvl="2" indent="-285750">
              <a:buFont typeface="Arial" charset="0"/>
              <a:buChar char="•"/>
            </a:pPr>
            <a:endParaRPr lang="en-US" sz="2000" dirty="0" smtClean="0"/>
          </a:p>
          <a:p>
            <a:pPr marL="1200150" lvl="2" indent="-285750">
              <a:buFont typeface="Arial" charset="0"/>
              <a:buChar char="•"/>
            </a:pPr>
            <a:endParaRPr lang="en-US" sz="2000" dirty="0" smtClean="0"/>
          </a:p>
          <a:p>
            <a:pPr marL="1200150" lvl="2" indent="-285750">
              <a:buFont typeface="Arial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183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../Screen%20Shot%202017-12-08%20at%2012.14.54%20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46" y="1488728"/>
            <a:ext cx="6556500" cy="4107400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Policy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3" y="2368446"/>
            <a:ext cx="4550281" cy="3530909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The Medicaid Expansion </a:t>
            </a:r>
            <a:endParaRPr lang="en-US" sz="24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000" dirty="0" smtClean="0"/>
              <a:t>33 </a:t>
            </a:r>
            <a:r>
              <a:rPr lang="en-US" sz="2000" dirty="0"/>
              <a:t>States accepted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18 </a:t>
            </a:r>
            <a:r>
              <a:rPr lang="en-US" sz="2000" dirty="0" smtClean="0"/>
              <a:t>did not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 smtClean="0"/>
              <a:t>Reasons for not expanding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5114" y="5703156"/>
            <a:ext cx="6344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2. The Kaiser Commission on Medicaid and the Uninsured, “Status of State Action on the Medicaid Expansion Decision (as of November 8</a:t>
            </a:r>
            <a:r>
              <a:rPr lang="en-US" baseline="30000" dirty="0"/>
              <a:t>th</a:t>
            </a:r>
            <a:r>
              <a:rPr lang="en-US" dirty="0"/>
              <a:t>, 2017).”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Literature on Hospital financials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 Metrics Analyzed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Net Revenue from Medicaid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State Population Proportion </a:t>
            </a:r>
            <a:r>
              <a:rPr lang="en-US" dirty="0" smtClean="0"/>
              <a:t>Uninsured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Instances of Uninsured Patient Visits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Uncompensated and Unreimbursed Care Costs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Emergency Departments Usage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Hospital Operating Margins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Impacts of Expansion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1787" y="2870201"/>
            <a:ext cx="4995334" cy="29209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Increase </a:t>
            </a:r>
          </a:p>
          <a:p>
            <a:pPr marL="0" indent="0">
              <a:buNone/>
            </a:pPr>
            <a:r>
              <a:rPr lang="en-US" dirty="0" smtClean="0"/>
              <a:t>Decrease</a:t>
            </a:r>
          </a:p>
          <a:p>
            <a:pPr marL="0" indent="0">
              <a:buNone/>
            </a:pPr>
            <a:r>
              <a:rPr lang="en-US" dirty="0"/>
              <a:t>Decrease</a:t>
            </a:r>
          </a:p>
          <a:p>
            <a:pPr marL="0" indent="0">
              <a:buNone/>
            </a:pPr>
            <a:r>
              <a:rPr lang="en-US" dirty="0" smtClean="0"/>
              <a:t>Decrease</a:t>
            </a:r>
          </a:p>
          <a:p>
            <a:pPr marL="0" indent="0">
              <a:buNone/>
            </a:pPr>
            <a:r>
              <a:rPr lang="en-US" dirty="0" smtClean="0"/>
              <a:t>Unclear Impact</a:t>
            </a:r>
          </a:p>
          <a:p>
            <a:pPr marL="0" indent="0">
              <a:buNone/>
            </a:pPr>
            <a:r>
              <a:rPr lang="en-US" dirty="0" smtClean="0"/>
              <a:t>Not-definitive, but select types showed improvements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83543A10-04EE-49E0-A9DE-22E1FAB9AE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09" y="3675591"/>
            <a:ext cx="5399246" cy="2497151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../../Stata%20code%20referenc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73" y="913765"/>
            <a:ext cx="5399246" cy="2531533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33" y="-230293"/>
            <a:ext cx="4425768" cy="1338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33" y="979024"/>
            <a:ext cx="6092007" cy="5665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cap="all" dirty="0" smtClean="0"/>
              <a:t>Data source: NBER HCRIS  </a:t>
            </a:r>
          </a:p>
          <a:p>
            <a:r>
              <a:rPr lang="en-US" cap="all" dirty="0" smtClean="0"/>
              <a:t>CMS-2552-10 Form (2011-2016)</a:t>
            </a:r>
          </a:p>
          <a:p>
            <a:r>
              <a:rPr lang="en-US" cap="all" dirty="0" smtClean="0"/>
              <a:t>dependent variables: </a:t>
            </a:r>
          </a:p>
          <a:p>
            <a:pPr lvl="1"/>
            <a:r>
              <a:rPr lang="en-US" cap="all" dirty="0" smtClean="0"/>
              <a:t>Net Revenue Medicaid</a:t>
            </a:r>
          </a:p>
          <a:p>
            <a:pPr lvl="1"/>
            <a:r>
              <a:rPr lang="en-US" cap="all" dirty="0" smtClean="0"/>
              <a:t>Net Hospital Revenue</a:t>
            </a:r>
          </a:p>
          <a:p>
            <a:pPr lvl="1"/>
            <a:r>
              <a:rPr lang="en-US" cap="all" dirty="0" smtClean="0"/>
              <a:t>Total Patient Revenue</a:t>
            </a:r>
          </a:p>
          <a:p>
            <a:pPr lvl="1"/>
            <a:r>
              <a:rPr lang="en-US" cap="all" dirty="0" smtClean="0"/>
              <a:t>Total Uncompensated/unreimbursed care cost</a:t>
            </a:r>
          </a:p>
          <a:p>
            <a:r>
              <a:rPr lang="en-US" cap="all" dirty="0" smtClean="0"/>
              <a:t>independent Variables</a:t>
            </a:r>
          </a:p>
          <a:p>
            <a:pPr lvl="1"/>
            <a:r>
              <a:rPr lang="en-US" cap="all" dirty="0" smtClean="0"/>
              <a:t>Hospital County</a:t>
            </a:r>
          </a:p>
          <a:p>
            <a:pPr lvl="1"/>
            <a:r>
              <a:rPr lang="en-US" cap="all" dirty="0" smtClean="0"/>
              <a:t>Bed size</a:t>
            </a:r>
          </a:p>
          <a:p>
            <a:pPr lvl="1"/>
            <a:r>
              <a:rPr lang="en-US" cap="all" dirty="0" smtClean="0"/>
              <a:t>Teaching status</a:t>
            </a:r>
          </a:p>
          <a:p>
            <a:pPr lvl="1"/>
            <a:r>
              <a:rPr lang="en-US" cap="all" dirty="0" smtClean="0"/>
              <a:t>Treatment: Expansion status</a:t>
            </a:r>
          </a:p>
          <a:p>
            <a:r>
              <a:rPr lang="en-US" cap="all" dirty="0" smtClean="0"/>
              <a:t>Dataset Refinements: Negative values, missing values, </a:t>
            </a:r>
            <a:r>
              <a:rPr lang="en-US" cap="all" dirty="0" err="1" smtClean="0"/>
              <a:t>bS</a:t>
            </a:r>
            <a:r>
              <a:rPr lang="en-US" cap="all" dirty="0" smtClean="0"/>
              <a:t> &lt;35, CAH, duplicates, Rural</a:t>
            </a:r>
            <a:endParaRPr lang="en-US" cap="all" dirty="0" smtClean="0"/>
          </a:p>
        </p:txBody>
      </p:sp>
    </p:spTree>
    <p:extLst>
      <p:ext uri="{BB962C8B-B14F-4D97-AF65-F5344CB8AC3E}">
        <p14:creationId xmlns:p14="http://schemas.microsoft.com/office/powerpoint/2010/main" val="4842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C668FA-2417-47B5-B454-2D55FC17FF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FEBA57-8992-46BB-BCF0-5A83FE8E0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B4CDDF6-55C3-415A-8D8B-7E03C3D616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67158" y="493514"/>
            <a:ext cx="8706022" cy="4834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663" y="5207407"/>
            <a:ext cx="9735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Exp</a:t>
            </a:r>
            <a:r>
              <a:rPr lang="en-US" sz="1400" dirty="0"/>
              <a:t>= Expansion accepted, Non= Expansion not accepted</a:t>
            </a:r>
          </a:p>
          <a:p>
            <a:r>
              <a:rPr lang="en-US" sz="1400" dirty="0"/>
              <a:t>~ Expansion policy does not take effect until 2014, the “</a:t>
            </a:r>
            <a:r>
              <a:rPr lang="en-US" sz="1400" dirty="0" err="1"/>
              <a:t>Exp</a:t>
            </a:r>
            <a:r>
              <a:rPr lang="en-US" sz="1400" dirty="0"/>
              <a:t>~” category for years 2011-2013 includes all hospitals that would eventually expand from 2014-2016</a:t>
            </a:r>
          </a:p>
          <a:p>
            <a:r>
              <a:rPr lang="en-US" sz="1400" dirty="0"/>
              <a:t>Mean reported on top [in millions if specified]</a:t>
            </a:r>
          </a:p>
          <a:p>
            <a:r>
              <a:rPr lang="en-US" sz="1400" dirty="0"/>
              <a:t>(Standard Deviation) reported on bottom in parentheses [in millions if specified]</a:t>
            </a:r>
          </a:p>
          <a:p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6253599" y="1104391"/>
            <a:ext cx="525775" cy="511600"/>
          </a:xfrm>
          <a:prstGeom prst="donut">
            <a:avLst>
              <a:gd name="adj" fmla="val 10582"/>
            </a:avLst>
          </a:prstGeom>
          <a:solidFill>
            <a:srgbClr val="00B0F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256532" y="1615991"/>
            <a:ext cx="525775" cy="511600"/>
          </a:xfrm>
          <a:prstGeom prst="donut">
            <a:avLst>
              <a:gd name="adj" fmla="val 10582"/>
            </a:avLst>
          </a:prstGeom>
          <a:solidFill>
            <a:srgbClr val="00B0F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256532" y="2644299"/>
            <a:ext cx="525775" cy="511600"/>
          </a:xfrm>
          <a:prstGeom prst="donut">
            <a:avLst>
              <a:gd name="adj" fmla="val 10582"/>
            </a:avLst>
          </a:prstGeom>
          <a:solidFill>
            <a:srgbClr val="00B0F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788656" y="1615991"/>
            <a:ext cx="525775" cy="511600"/>
          </a:xfrm>
          <a:prstGeom prst="donut">
            <a:avLst>
              <a:gd name="adj" fmla="val 10582"/>
            </a:avLst>
          </a:prstGeom>
          <a:solidFill>
            <a:srgbClr val="00B0F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788656" y="2644299"/>
            <a:ext cx="525775" cy="511600"/>
          </a:xfrm>
          <a:prstGeom prst="donut">
            <a:avLst>
              <a:gd name="adj" fmla="val 10582"/>
            </a:avLst>
          </a:prstGeom>
          <a:solidFill>
            <a:srgbClr val="00B0F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229600" y="4023360"/>
            <a:ext cx="861994" cy="335281"/>
          </a:xfrm>
          <a:prstGeom prst="donut">
            <a:avLst>
              <a:gd name="adj" fmla="val 10582"/>
            </a:avLst>
          </a:prstGeom>
          <a:solidFill>
            <a:srgbClr val="00B0F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C668FA-2417-47B5-B454-2D55FC17FF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FEBA57-8992-46BB-BCF0-5A83FE8E0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4CDDF6-55C3-415A-8D8B-7E03C3D616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77" y="800007"/>
            <a:ext cx="7001490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2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Regression: Linear Fixed Effects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595444"/>
                <a:ext cx="10131425" cy="3649133"/>
              </a:xfrm>
            </p:spPr>
            <p:txBody>
              <a:bodyPr/>
              <a:lstStyle/>
              <a:p>
                <a:r>
                  <a:rPr lang="en-US" dirty="0" smtClean="0"/>
                  <a:t>Based of a Differences-in-Differences model (</a:t>
                </a:r>
                <a:r>
                  <a:rPr lang="en-US" dirty="0" err="1" smtClean="0"/>
                  <a:t>DiD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Fixed Effects: </a:t>
                </a:r>
              </a:p>
              <a:p>
                <a:pPr lvl="1"/>
                <a:r>
                  <a:rPr lang="en-US" dirty="0" smtClean="0"/>
                  <a:t>Market: County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</m:oMath>
                </a14:m>
                <a:r>
                  <a:rPr lang="en-US" b="1" baseline="-25000" dirty="0"/>
                  <a:t>m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Time: Report Year (1-6)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r>
                  <a:rPr lang="en-US" b="1" baseline="-25000" dirty="0"/>
                  <a:t>t </a:t>
                </a:r>
                <a:r>
                  <a:rPr lang="en-US" b="1" dirty="0" smtClean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Hospital: Characteristics such as DSH Qualification and profit status (</a:t>
                </a:r>
                <a:r>
                  <a:rPr lang="en-US" b="1" i="1" dirty="0">
                    <a:sym typeface="Symbol" charset="2"/>
                  </a:rPr>
                  <a:t></a:t>
                </a:r>
                <a:r>
                  <a:rPr lang="en-US" b="1" baseline="-25000" dirty="0"/>
                  <a:t>h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Treatment Effect (</a:t>
                </a:r>
                <a:r>
                  <a:rPr lang="en-US" b="1" i="1" dirty="0">
                    <a:sym typeface="Symbol" charset="2"/>
                  </a:rPr>
                  <a:t></a:t>
                </a:r>
                <a:r>
                  <a:rPr lang="en-US" b="1" baseline="-25000" dirty="0"/>
                  <a:t>3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𝒆𝒙𝒑𝒂𝒏𝒅</m:t>
                    </m:r>
                  </m:oMath>
                </a14:m>
                <a:r>
                  <a:rPr lang="en-US" b="1" baseline="-25000" dirty="0" err="1"/>
                  <a:t>ht</a:t>
                </a:r>
                <a:r>
                  <a:rPr lang="en-US" b="1" baseline="-25000" dirty="0"/>
                  <a:t> </a:t>
                </a:r>
                <a:r>
                  <a:rPr lang="en-US" b="1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Natural Log transformation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595444"/>
                <a:ext cx="10131425" cy="3649133"/>
              </a:xfrm>
              <a:blipFill rotWithShape="0">
                <a:blip r:embed="rId3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8188" y="1961536"/>
                <a:ext cx="11186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</a:rPr>
                      <m:t>𝒍𝒏</m:t>
                    </m:r>
                    <m:r>
                      <a:rPr lang="en-US" sz="2800" b="1" i="1" smtClean="0">
                        <a:latin typeface="Cambria Math" charset="0"/>
                      </a:rPr>
                      <m:t>(</m:t>
                    </m:r>
                    <m:r>
                      <a:rPr lang="en-US" sz="2800" b="1" i="1" smtClean="0">
                        <a:latin typeface="Cambria Math" charset="0"/>
                      </a:rPr>
                      <m:t>𝒀𝒉𝒕</m:t>
                    </m:r>
                    <m:r>
                      <a:rPr lang="en-US" sz="2800" b="1" i="1" smtClean="0">
                        <a:latin typeface="Cambria Math" charset="0"/>
                      </a:rPr>
                      <m:t>)</m:t>
                    </m:r>
                    <m:r>
                      <a:rPr lang="en-US" sz="2800" b="1" i="1"/>
                      <m:t>=</m:t>
                    </m:r>
                    <m:r>
                      <m:rPr>
                        <m:nor/>
                      </m:rPr>
                      <a:rPr lang="en-US" sz="2800" b="1" i="1" dirty="0" smtClean="0">
                        <a:sym typeface="Symbol" charset="2"/>
                      </a:rPr>
                      <m:t></m:t>
                    </m:r>
                    <m:r>
                      <m:rPr>
                        <m:nor/>
                      </m:rPr>
                      <a:rPr lang="en-US" sz="2800" b="1" i="0" baseline="-25000" dirty="0" smtClean="0">
                        <a:sym typeface="Symbol" charset="2"/>
                      </a:rPr>
                      <m:t>i</m:t>
                    </m:r>
                    <m:r>
                      <a:rPr lang="en-US" sz="2800" b="1" i="1"/>
                      <m:t>𝑿</m:t>
                    </m:r>
                  </m:oMath>
                </a14:m>
                <a:r>
                  <a:rPr lang="en-US" sz="2800" b="1" baseline="-25000" dirty="0"/>
                  <a:t>it</a:t>
                </a:r>
                <a14:m>
                  <m:oMath xmlns:m="http://schemas.openxmlformats.org/officeDocument/2006/math">
                    <m:r>
                      <a:rPr lang="en-US" sz="2800" b="1" i="1"/>
                      <m:t> + </m:t>
                    </m:r>
                  </m:oMath>
                </a14:m>
                <a:r>
                  <a:rPr lang="en-US" sz="2800" b="1" i="1" dirty="0">
                    <a:sym typeface="Symbol" charset="2"/>
                  </a:rPr>
                  <a:t></a:t>
                </a:r>
                <a:r>
                  <a:rPr lang="en-US" sz="2800" b="1" baseline="-25000" dirty="0"/>
                  <a:t>h</a:t>
                </a:r>
                <a14:m>
                  <m:oMath xmlns:m="http://schemas.openxmlformats.org/officeDocument/2006/math">
                    <m:r>
                      <a:rPr lang="en-US" sz="2800" b="1" i="1"/>
                      <m:t> + </m:t>
                    </m:r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</m:oMath>
                </a14:m>
                <a:r>
                  <a:rPr lang="en-US" sz="2800" b="1" baseline="-25000" dirty="0"/>
                  <a:t>m</a:t>
                </a:r>
                <a14:m>
                  <m:oMath xmlns:m="http://schemas.openxmlformats.org/officeDocument/2006/math">
                    <m:r>
                      <a:rPr lang="en-US" sz="2800" b="1" i="1"/>
                      <m:t> +</m:t>
                    </m:r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r>
                  <a:rPr lang="en-US" sz="2800" b="1" baseline="-25000" dirty="0" smtClean="0"/>
                  <a:t>t </a:t>
                </a:r>
                <a14:m>
                  <m:oMath xmlns:m="http://schemas.openxmlformats.org/officeDocument/2006/math">
                    <m:r>
                      <a:rPr lang="en-US" sz="2800" b="1" i="1"/>
                      <m:t>+  </m:t>
                    </m:r>
                  </m:oMath>
                </a14:m>
                <a:r>
                  <a:rPr lang="en-US" sz="2800" b="1" i="1" dirty="0">
                    <a:sym typeface="Symbol" charset="2"/>
                  </a:rPr>
                  <a:t></a:t>
                </a:r>
                <a:r>
                  <a:rPr lang="en-US" sz="2800" b="1" baseline="-25000" dirty="0"/>
                  <a:t>3</a:t>
                </a:r>
                <a14:m>
                  <m:oMath xmlns:m="http://schemas.openxmlformats.org/officeDocument/2006/math">
                    <m:r>
                      <a:rPr lang="en-US" sz="2800" b="1" i="1"/>
                      <m:t>𝒆𝒙𝒑𝒂𝒏𝒅</m:t>
                    </m:r>
                  </m:oMath>
                </a14:m>
                <a:r>
                  <a:rPr lang="en-US" sz="2800" b="1" baseline="-25000" dirty="0" err="1"/>
                  <a:t>ht</a:t>
                </a:r>
                <a:r>
                  <a:rPr lang="en-US" sz="2800" b="1" baseline="-25000" dirty="0"/>
                  <a:t> </a:t>
                </a:r>
                <a:r>
                  <a:rPr lang="en-US" sz="2800" b="1" i="1" dirty="0"/>
                  <a:t>+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𝜺</m:t>
                    </m:r>
                  </m:oMath>
                </a14:m>
                <a:r>
                  <a:rPr lang="en-US" sz="2800" b="1" baseline="-25000" dirty="0"/>
                  <a:t>it </a:t>
                </a:r>
                <a:endParaRPr lang="en-US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8" y="1961536"/>
                <a:ext cx="1118665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9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1752</TotalTime>
  <Words>1329</Words>
  <Application>Microsoft Macintosh PowerPoint</Application>
  <PresentationFormat>Widescreen</PresentationFormat>
  <Paragraphs>151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Cambria Math</vt:lpstr>
      <vt:lpstr>Symbol</vt:lpstr>
      <vt:lpstr>Times New Roman</vt:lpstr>
      <vt:lpstr>Arial</vt:lpstr>
      <vt:lpstr>Celestial</vt:lpstr>
      <vt:lpstr>The Medicaid Expansion and its Effects on hospital revenue</vt:lpstr>
      <vt:lpstr>Introduction</vt:lpstr>
      <vt:lpstr>Policy background</vt:lpstr>
      <vt:lpstr>Policy background</vt:lpstr>
      <vt:lpstr>Related Literature on Hospital financials</vt:lpstr>
      <vt:lpstr>Data</vt:lpstr>
      <vt:lpstr>PowerPoint Presentation</vt:lpstr>
      <vt:lpstr>PowerPoint Presentation</vt:lpstr>
      <vt:lpstr>Regression: Linear Fixed Effects Model</vt:lpstr>
      <vt:lpstr>Results:</vt:lpstr>
      <vt:lpstr>Robustness and Sensitivity Tests</vt:lpstr>
      <vt:lpstr>Robustness and Sensitivity Tests Cont.</vt:lpstr>
      <vt:lpstr>Discussion</vt:lpstr>
      <vt:lpstr>Payer Mix Analysis</vt:lpstr>
      <vt:lpstr>Limitations</vt:lpstr>
      <vt:lpstr>Additional analysis in spending habits</vt:lpstr>
      <vt:lpstr>Questions?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Olsen</dc:creator>
  <cp:lastModifiedBy>Anders Olsen</cp:lastModifiedBy>
  <cp:revision>126</cp:revision>
  <dcterms:created xsi:type="dcterms:W3CDTF">2018-04-07T22:37:40Z</dcterms:created>
  <dcterms:modified xsi:type="dcterms:W3CDTF">2018-04-09T03:49:52Z</dcterms:modified>
</cp:coreProperties>
</file>