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9" r:id="rId2"/>
    <p:sldId id="270" r:id="rId3"/>
    <p:sldId id="258" r:id="rId4"/>
    <p:sldId id="257" r:id="rId5"/>
    <p:sldId id="259" r:id="rId6"/>
    <p:sldId id="316" r:id="rId7"/>
    <p:sldId id="263" r:id="rId8"/>
    <p:sldId id="262" r:id="rId9"/>
    <p:sldId id="265" r:id="rId10"/>
    <p:sldId id="271" r:id="rId11"/>
    <p:sldId id="276" r:id="rId12"/>
    <p:sldId id="272" r:id="rId13"/>
    <p:sldId id="266" r:id="rId14"/>
    <p:sldId id="264" r:id="rId15"/>
    <p:sldId id="322" r:id="rId16"/>
    <p:sldId id="268" r:id="rId17"/>
    <p:sldId id="277" r:id="rId18"/>
    <p:sldId id="267" r:id="rId19"/>
    <p:sldId id="273" r:id="rId20"/>
    <p:sldId id="274" r:id="rId21"/>
    <p:sldId id="278" r:id="rId22"/>
    <p:sldId id="282" r:id="rId23"/>
    <p:sldId id="275" r:id="rId24"/>
    <p:sldId id="323" r:id="rId25"/>
    <p:sldId id="279" r:id="rId26"/>
    <p:sldId id="280" r:id="rId27"/>
    <p:sldId id="281" r:id="rId28"/>
    <p:sldId id="283" r:id="rId29"/>
    <p:sldId id="319" r:id="rId30"/>
    <p:sldId id="284" r:id="rId31"/>
    <p:sldId id="285" r:id="rId32"/>
    <p:sldId id="286" r:id="rId33"/>
    <p:sldId id="287" r:id="rId34"/>
    <p:sldId id="288" r:id="rId35"/>
    <p:sldId id="289" r:id="rId36"/>
    <p:sldId id="290" r:id="rId37"/>
    <p:sldId id="292" r:id="rId38"/>
    <p:sldId id="293" r:id="rId39"/>
    <p:sldId id="294" r:id="rId40"/>
    <p:sldId id="297" r:id="rId41"/>
    <p:sldId id="298" r:id="rId42"/>
    <p:sldId id="299" r:id="rId43"/>
    <p:sldId id="300" r:id="rId44"/>
    <p:sldId id="301" r:id="rId45"/>
    <p:sldId id="318" r:id="rId46"/>
    <p:sldId id="317" r:id="rId47"/>
    <p:sldId id="302" r:id="rId48"/>
    <p:sldId id="303" r:id="rId49"/>
    <p:sldId id="304" r:id="rId50"/>
    <p:sldId id="305" r:id="rId51"/>
    <p:sldId id="320" r:id="rId52"/>
    <p:sldId id="307" r:id="rId53"/>
    <p:sldId id="308" r:id="rId54"/>
    <p:sldId id="309" r:id="rId55"/>
    <p:sldId id="310" r:id="rId56"/>
    <p:sldId id="311" r:id="rId57"/>
    <p:sldId id="312" r:id="rId58"/>
    <p:sldId id="321" r:id="rId59"/>
    <p:sldId id="296" r:id="rId60"/>
    <p:sldId id="313" r:id="rId61"/>
    <p:sldId id="314" r:id="rId62"/>
    <p:sldId id="315" r:id="rId63"/>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12" autoAdjust="0"/>
    <p:restoredTop sz="94667" autoAdjust="0"/>
  </p:normalViewPr>
  <p:slideViewPr>
    <p:cSldViewPr snapToGrid="0">
      <p:cViewPr>
        <p:scale>
          <a:sx n="80" d="100"/>
          <a:sy n="80" d="100"/>
        </p:scale>
        <p:origin x="-1122" y="-78"/>
      </p:cViewPr>
      <p:guideLst>
        <p:guide orient="horz" pos="3168"/>
        <p:guide pos="2448"/>
      </p:guideLst>
    </p:cSldViewPr>
  </p:slideViewPr>
  <p:notesTextViewPr>
    <p:cViewPr>
      <p:scale>
        <a:sx n="100" d="100"/>
        <a:sy n="100" d="100"/>
      </p:scale>
      <p:origin x="0" y="0"/>
    </p:cViewPr>
  </p:notesTextViewPr>
  <p:sorterViewPr>
    <p:cViewPr>
      <p:scale>
        <a:sx n="66" d="100"/>
        <a:sy n="66" d="100"/>
      </p:scale>
      <p:origin x="0" y="653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2D1B4C-346A-4EE1-BA75-A16D1603C5FF}" type="datetimeFigureOut">
              <a:rPr lang="en-US" smtClean="0"/>
              <a:pPr/>
              <a:t>11/17/2009</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0F3F8B-C4E2-48FD-A25E-3FF9F6844C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11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56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rPr>
              <a:t>*</a:t>
            </a:r>
            <a:r>
              <a:rPr lang="en-US" sz="2000" b="1" dirty="0" smtClean="0"/>
              <a:t> </a:t>
            </a:r>
            <a:r>
              <a:rPr lang="en-US" sz="1200" b="1" dirty="0" smtClean="0"/>
              <a:t>= 0.03 vs. 0 Adv</a:t>
            </a:r>
            <a:endParaRPr lang="en-US" sz="1200" b="1"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57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Nox4</a:t>
            </a:r>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59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p22phox</a:t>
            </a:r>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60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t>
            </a:r>
            <a:r>
              <a:rPr lang="en-US" sz="1200" b="0" dirty="0" smtClean="0"/>
              <a:t>p&lt;0.01</a:t>
            </a:r>
          </a:p>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Times New Roman" pitchFamily="1" charset="0"/>
              </a:rPr>
              <a:t>* </a:t>
            </a:r>
            <a:r>
              <a:rPr lang="en-US" sz="1200" b="0" dirty="0" smtClean="0"/>
              <a:t>p&lt;0.05</a:t>
            </a:r>
          </a:p>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38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 </a:t>
            </a:r>
            <a:r>
              <a:rPr lang="en-US" sz="1200" b="0" dirty="0" smtClean="0"/>
              <a:t>p&lt;0.05</a:t>
            </a:r>
          </a:p>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45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sz="1200" b="0" dirty="0" smtClean="0"/>
              <a:t>p &lt; 0.05 vs. </a:t>
            </a:r>
            <a:r>
              <a:rPr lang="en-US" sz="1200" b="0" dirty="0" err="1" smtClean="0"/>
              <a:t>AdGFP</a:t>
            </a:r>
            <a:r>
              <a:rPr lang="en-US" sz="1200" b="0" dirty="0" smtClean="0"/>
              <a:t> </a:t>
            </a: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US" sz="1200" b="0" dirty="0" smtClean="0"/>
              <a:t>Method from JR Kim, et.al. Analytical Biochemistry, 2000.</a:t>
            </a:r>
          </a:p>
          <a:p>
            <a:pPr>
              <a:buFont typeface="Arial" charset="0"/>
              <a:buNone/>
            </a:pPr>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46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51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52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0F3F8B-C4E2-48FD-A25E-3FF9F6844C72}" type="slidenum">
              <a:rPr lang="en-US" smtClean="0"/>
              <a:pPr/>
              <a:t>53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3"/>
            <a:ext cx="1748790" cy="85822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3"/>
            <a:ext cx="5116830" cy="8582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1"/>
            <a:ext cx="3432810" cy="6638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1"/>
            <a:ext cx="3432810" cy="6638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C5922-D34A-4293-801A-E1D325B6CA7B}" type="datetimeFigureOut">
              <a:rPr lang="en-US" smtClean="0"/>
              <a:pPr/>
              <a:t>11/17/2009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82252-6212-43A7-8A6A-F8D5D11A18E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D68C5922-D34A-4293-801A-E1D325B6CA7B}" type="datetimeFigureOut">
              <a:rPr lang="en-US" smtClean="0"/>
              <a:pPr/>
              <a:t>11/17/2009</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E0082252-6212-43A7-8A6A-F8D5D11A1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wm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oleObject" Target="../embeddings/oleObject1.bin"/><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3.tiff"/></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49.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9.tiff"/><Relationship Id="rId4" Type="http://schemas.openxmlformats.org/officeDocument/2006/relationships/image" Target="../media/image148.tiff"/></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5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tif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6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9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39261" y="1023647"/>
            <a:ext cx="5285378" cy="4401816"/>
            <a:chOff x="1239261" y="1403647"/>
            <a:chExt cx="5285378" cy="4401816"/>
          </a:xfrm>
        </p:grpSpPr>
        <p:sp>
          <p:nvSpPr>
            <p:cNvPr id="5" name="Rectangle 20"/>
            <p:cNvSpPr>
              <a:spLocks noChangeArrowheads="1"/>
            </p:cNvSpPr>
            <p:nvPr/>
          </p:nvSpPr>
          <p:spPr bwMode="auto">
            <a:xfrm>
              <a:off x="2772422" y="1881019"/>
              <a:ext cx="468076"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dirty="0">
                  <a:latin typeface="Arial" pitchFamily="34" charset="0"/>
                  <a:cs typeface="Arial" pitchFamily="34" charset="0"/>
                </a:rPr>
                <a:t>H</a:t>
              </a:r>
              <a:r>
                <a:rPr lang="en-US" sz="2000" b="1" baseline="30000" dirty="0">
                  <a:latin typeface="Arial" pitchFamily="34" charset="0"/>
                  <a:cs typeface="Arial" pitchFamily="34" charset="0"/>
                </a:rPr>
                <a:t>+</a:t>
              </a:r>
            </a:p>
          </p:txBody>
        </p:sp>
        <p:sp>
          <p:nvSpPr>
            <p:cNvPr id="6" name="Line 12"/>
            <p:cNvSpPr>
              <a:spLocks noChangeShapeType="1"/>
            </p:cNvSpPr>
            <p:nvPr/>
          </p:nvSpPr>
          <p:spPr bwMode="auto">
            <a:xfrm>
              <a:off x="3388933" y="2265928"/>
              <a:ext cx="0" cy="731520"/>
            </a:xfrm>
            <a:prstGeom prst="line">
              <a:avLst/>
            </a:prstGeom>
            <a:noFill/>
            <a:ln w="50800">
              <a:solidFill>
                <a:srgbClr val="FF9900"/>
              </a:solidFill>
              <a:round/>
              <a:headEnd/>
              <a:tailEnd type="triangle" w="med" len="med"/>
            </a:ln>
            <a:effectLst/>
          </p:spPr>
          <p:txBody>
            <a:bodyPr wrap="none" anchor="ctr"/>
            <a:lstStyle/>
            <a:p>
              <a:endParaRPr lang="en-US"/>
            </a:p>
          </p:txBody>
        </p:sp>
        <p:sp>
          <p:nvSpPr>
            <p:cNvPr id="7" name="Line 13"/>
            <p:cNvSpPr>
              <a:spLocks noChangeShapeType="1"/>
            </p:cNvSpPr>
            <p:nvPr/>
          </p:nvSpPr>
          <p:spPr bwMode="auto">
            <a:xfrm>
              <a:off x="3128501" y="3093373"/>
              <a:ext cx="619213" cy="0"/>
            </a:xfrm>
            <a:prstGeom prst="line">
              <a:avLst/>
            </a:prstGeom>
            <a:noFill/>
            <a:ln w="50800">
              <a:solidFill>
                <a:srgbClr val="FF0000"/>
              </a:solidFill>
              <a:round/>
              <a:headEnd/>
              <a:tailEnd type="triangle" w="med" len="med"/>
            </a:ln>
            <a:effectLst/>
          </p:spPr>
          <p:txBody>
            <a:bodyPr wrap="none" anchor="ctr"/>
            <a:lstStyle/>
            <a:p>
              <a:endParaRPr lang="en-US"/>
            </a:p>
          </p:txBody>
        </p:sp>
        <p:sp>
          <p:nvSpPr>
            <p:cNvPr id="8" name="Arc 14"/>
            <p:cNvSpPr>
              <a:spLocks/>
            </p:cNvSpPr>
            <p:nvPr/>
          </p:nvSpPr>
          <p:spPr bwMode="auto">
            <a:xfrm>
              <a:off x="2981256" y="2268709"/>
              <a:ext cx="304683" cy="661247"/>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F0000"/>
              </a:solidFill>
              <a:round/>
              <a:headEnd type="triangle" w="med" len="med"/>
              <a:tailEnd/>
            </a:ln>
            <a:effectLst/>
          </p:spPr>
          <p:txBody>
            <a:bodyPr wrap="none" anchor="ctr"/>
            <a:lstStyle/>
            <a:p>
              <a:endParaRPr lang="en-US"/>
            </a:p>
          </p:txBody>
        </p:sp>
        <p:sp>
          <p:nvSpPr>
            <p:cNvPr id="9" name="Arc 15"/>
            <p:cNvSpPr>
              <a:spLocks/>
            </p:cNvSpPr>
            <p:nvPr/>
          </p:nvSpPr>
          <p:spPr bwMode="auto">
            <a:xfrm>
              <a:off x="3521011" y="2268709"/>
              <a:ext cx="297492" cy="66124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F0000"/>
              </a:solidFill>
              <a:round/>
              <a:headEnd type="triangle" w="med" len="med"/>
              <a:tailEnd/>
            </a:ln>
            <a:effectLst/>
          </p:spPr>
          <p:txBody>
            <a:bodyPr wrap="none" anchor="ctr"/>
            <a:lstStyle/>
            <a:p>
              <a:endParaRPr lang="en-US"/>
            </a:p>
          </p:txBody>
        </p:sp>
        <p:sp>
          <p:nvSpPr>
            <p:cNvPr id="10" name="Rectangle 21"/>
            <p:cNvSpPr>
              <a:spLocks noChangeArrowheads="1"/>
            </p:cNvSpPr>
            <p:nvPr/>
          </p:nvSpPr>
          <p:spPr bwMode="auto">
            <a:xfrm>
              <a:off x="3591010" y="1881019"/>
              <a:ext cx="476091"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dirty="0">
                  <a:latin typeface="Arial" pitchFamily="34" charset="0"/>
                  <a:cs typeface="Arial" pitchFamily="34" charset="0"/>
                </a:rPr>
                <a:t>O</a:t>
              </a:r>
              <a:r>
                <a:rPr lang="en-US" sz="2000" b="1" baseline="-25000" dirty="0">
                  <a:latin typeface="Arial" pitchFamily="34" charset="0"/>
                  <a:cs typeface="Arial" pitchFamily="34" charset="0"/>
                </a:rPr>
                <a:t>2</a:t>
              </a:r>
            </a:p>
          </p:txBody>
        </p:sp>
        <p:sp>
          <p:nvSpPr>
            <p:cNvPr id="11" name="Text Box 22"/>
            <p:cNvSpPr txBox="1">
              <a:spLocks noChangeArrowheads="1"/>
            </p:cNvSpPr>
            <p:nvPr/>
          </p:nvSpPr>
          <p:spPr bwMode="auto">
            <a:xfrm>
              <a:off x="3016390" y="1510086"/>
              <a:ext cx="740908" cy="400110"/>
            </a:xfrm>
            <a:prstGeom prst="rect">
              <a:avLst/>
            </a:prstGeom>
            <a:noFill/>
            <a:ln w="9525">
              <a:noFill/>
              <a:miter lim="800000"/>
              <a:headEnd/>
              <a:tailEnd/>
            </a:ln>
            <a:effectLst/>
          </p:spPr>
          <p:txBody>
            <a:bodyPr wrap="none">
              <a:spAutoFit/>
            </a:bodyPr>
            <a:lstStyle/>
            <a:p>
              <a:r>
                <a:rPr lang="en-US" sz="2000" b="1" dirty="0">
                  <a:latin typeface="Arial" pitchFamily="34" charset="0"/>
                  <a:cs typeface="Arial" pitchFamily="34" charset="0"/>
                </a:rPr>
                <a:t>SOD</a:t>
              </a:r>
            </a:p>
          </p:txBody>
        </p:sp>
        <p:sp>
          <p:nvSpPr>
            <p:cNvPr id="12" name="Rectangle 37"/>
            <p:cNvSpPr>
              <a:spLocks noChangeArrowheads="1"/>
            </p:cNvSpPr>
            <p:nvPr/>
          </p:nvSpPr>
          <p:spPr bwMode="auto">
            <a:xfrm>
              <a:off x="3809502" y="2894601"/>
              <a:ext cx="756616"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dirty="0">
                  <a:latin typeface="Arial" pitchFamily="34" charset="0"/>
                  <a:cs typeface="Arial" pitchFamily="34" charset="0"/>
                </a:rPr>
                <a:t>H</a:t>
              </a:r>
              <a:r>
                <a:rPr lang="en-US" sz="2000" b="1" baseline="-25000" dirty="0">
                  <a:latin typeface="Arial" pitchFamily="34" charset="0"/>
                  <a:cs typeface="Arial" pitchFamily="34" charset="0"/>
                </a:rPr>
                <a:t>2</a:t>
              </a:r>
              <a:r>
                <a:rPr lang="en-US" sz="2000" b="1" dirty="0">
                  <a:latin typeface="Arial" pitchFamily="34" charset="0"/>
                  <a:cs typeface="Arial" pitchFamily="34" charset="0"/>
                </a:rPr>
                <a:t>O</a:t>
              </a:r>
              <a:r>
                <a:rPr lang="en-US" sz="2000" b="1" baseline="-25000" dirty="0">
                  <a:latin typeface="Arial" pitchFamily="34" charset="0"/>
                  <a:cs typeface="Arial" pitchFamily="34" charset="0"/>
                </a:rPr>
                <a:t>2</a:t>
              </a:r>
            </a:p>
          </p:txBody>
        </p:sp>
        <p:sp>
          <p:nvSpPr>
            <p:cNvPr id="14" name="Line 34"/>
            <p:cNvSpPr>
              <a:spLocks noChangeShapeType="1"/>
            </p:cNvSpPr>
            <p:nvPr/>
          </p:nvSpPr>
          <p:spPr bwMode="auto">
            <a:xfrm>
              <a:off x="4604419" y="3093373"/>
              <a:ext cx="619213" cy="0"/>
            </a:xfrm>
            <a:prstGeom prst="line">
              <a:avLst/>
            </a:prstGeom>
            <a:noFill/>
            <a:ln w="50800">
              <a:solidFill>
                <a:srgbClr val="FF0000"/>
              </a:solidFill>
              <a:round/>
              <a:headEnd/>
              <a:tailEnd type="triangle" w="med" len="med"/>
            </a:ln>
            <a:effectLst/>
          </p:spPr>
          <p:txBody>
            <a:bodyPr wrap="none" anchor="ctr"/>
            <a:lstStyle/>
            <a:p>
              <a:endParaRPr lang="en-US"/>
            </a:p>
          </p:txBody>
        </p:sp>
        <p:sp>
          <p:nvSpPr>
            <p:cNvPr id="15" name="Line 36"/>
            <p:cNvSpPr>
              <a:spLocks noChangeShapeType="1"/>
            </p:cNvSpPr>
            <p:nvPr/>
          </p:nvSpPr>
          <p:spPr bwMode="auto">
            <a:xfrm>
              <a:off x="4891851" y="2265928"/>
              <a:ext cx="0" cy="731520"/>
            </a:xfrm>
            <a:prstGeom prst="line">
              <a:avLst/>
            </a:prstGeom>
            <a:noFill/>
            <a:ln w="50800">
              <a:solidFill>
                <a:srgbClr val="FF9900"/>
              </a:solidFill>
              <a:round/>
              <a:headEnd/>
              <a:tailEnd type="triangle" w="med" len="med"/>
            </a:ln>
            <a:effectLst/>
          </p:spPr>
          <p:txBody>
            <a:bodyPr wrap="none" anchor="ctr"/>
            <a:lstStyle/>
            <a:p>
              <a:endParaRPr lang="en-US"/>
            </a:p>
          </p:txBody>
        </p:sp>
        <p:sp>
          <p:nvSpPr>
            <p:cNvPr id="16" name="Rectangle 38"/>
            <p:cNvSpPr>
              <a:spLocks noChangeArrowheads="1"/>
            </p:cNvSpPr>
            <p:nvPr/>
          </p:nvSpPr>
          <p:spPr bwMode="auto">
            <a:xfrm>
              <a:off x="5279106" y="2894601"/>
              <a:ext cx="1245533"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dirty="0">
                  <a:latin typeface="Arial" pitchFamily="34" charset="0"/>
                  <a:cs typeface="Arial" pitchFamily="34" charset="0"/>
                </a:rPr>
                <a:t>H</a:t>
              </a:r>
              <a:r>
                <a:rPr lang="en-US" sz="2000" b="1" baseline="-25000" dirty="0">
                  <a:latin typeface="Arial" pitchFamily="34" charset="0"/>
                  <a:cs typeface="Arial" pitchFamily="34" charset="0"/>
                </a:rPr>
                <a:t>2</a:t>
              </a:r>
              <a:r>
                <a:rPr lang="en-US" sz="2000" b="1" dirty="0">
                  <a:latin typeface="Arial" pitchFamily="34" charset="0"/>
                  <a:cs typeface="Arial" pitchFamily="34" charset="0"/>
                </a:rPr>
                <a:t>O + O</a:t>
              </a:r>
              <a:r>
                <a:rPr lang="en-US" sz="2000" b="1" baseline="-25000" dirty="0">
                  <a:latin typeface="Arial" pitchFamily="34" charset="0"/>
                  <a:cs typeface="Arial" pitchFamily="34" charset="0"/>
                </a:rPr>
                <a:t>2</a:t>
              </a:r>
            </a:p>
          </p:txBody>
        </p:sp>
        <p:sp>
          <p:nvSpPr>
            <p:cNvPr id="17" name="Text Box 40"/>
            <p:cNvSpPr txBox="1">
              <a:spLocks noChangeArrowheads="1"/>
            </p:cNvSpPr>
            <p:nvPr/>
          </p:nvSpPr>
          <p:spPr bwMode="auto">
            <a:xfrm>
              <a:off x="4118050" y="1545711"/>
              <a:ext cx="1547603" cy="400110"/>
            </a:xfrm>
            <a:prstGeom prst="rect">
              <a:avLst/>
            </a:prstGeom>
            <a:noFill/>
            <a:ln w="9525">
              <a:noFill/>
              <a:miter lim="800000"/>
              <a:headEnd/>
              <a:tailEnd/>
            </a:ln>
            <a:effectLst/>
          </p:spPr>
          <p:txBody>
            <a:bodyPr wrap="none">
              <a:spAutoFit/>
            </a:bodyPr>
            <a:lstStyle/>
            <a:p>
              <a:r>
                <a:rPr lang="en-US" sz="2000" b="1" dirty="0">
                  <a:latin typeface="Arial" pitchFamily="34" charset="0"/>
                  <a:cs typeface="Arial" pitchFamily="34" charset="0"/>
                </a:rPr>
                <a:t>CATALASE</a:t>
              </a:r>
            </a:p>
          </p:txBody>
        </p:sp>
        <p:sp>
          <p:nvSpPr>
            <p:cNvPr id="18" name="Rectangle 41"/>
            <p:cNvSpPr>
              <a:spLocks noChangeArrowheads="1"/>
            </p:cNvSpPr>
            <p:nvPr/>
          </p:nvSpPr>
          <p:spPr bwMode="auto">
            <a:xfrm>
              <a:off x="5385833" y="4289387"/>
              <a:ext cx="1138131" cy="366767"/>
            </a:xfrm>
            <a:prstGeom prst="rect">
              <a:avLst/>
            </a:prstGeom>
            <a:noFill/>
            <a:ln w="76200">
              <a:noFill/>
              <a:miter lim="800000"/>
              <a:headEnd/>
              <a:tailEnd/>
            </a:ln>
            <a:effectLst/>
          </p:spPr>
          <p:txBody>
            <a:bodyPr wrap="none" lIns="90487" tIns="44450" rIns="90487" bIns="44450">
              <a:spAutoFit/>
            </a:bodyPr>
            <a:lstStyle/>
            <a:p>
              <a:pPr eaLnBrk="0" hangingPunct="0">
                <a:lnSpc>
                  <a:spcPct val="90000"/>
                </a:lnSpc>
              </a:pPr>
              <a:r>
                <a:rPr lang="en-US" sz="2000" b="1" dirty="0">
                  <a:latin typeface="Arial" pitchFamily="34" charset="0"/>
                  <a:cs typeface="Arial" pitchFamily="34" charset="0"/>
                </a:rPr>
                <a:t>GSH-</a:t>
              </a:r>
              <a:r>
                <a:rPr lang="en-US" sz="2000" b="1" dirty="0" err="1">
                  <a:latin typeface="Arial" pitchFamily="34" charset="0"/>
                  <a:cs typeface="Arial" pitchFamily="34" charset="0"/>
                </a:rPr>
                <a:t>Px</a:t>
              </a:r>
              <a:endParaRPr lang="en-US" sz="2000" b="1" dirty="0">
                <a:latin typeface="Arial" pitchFamily="34" charset="0"/>
                <a:cs typeface="Arial" pitchFamily="34" charset="0"/>
              </a:endParaRPr>
            </a:p>
          </p:txBody>
        </p:sp>
        <p:sp>
          <p:nvSpPr>
            <p:cNvPr id="19" name="Line 42"/>
            <p:cNvSpPr>
              <a:spLocks noChangeShapeType="1"/>
            </p:cNvSpPr>
            <p:nvPr/>
          </p:nvSpPr>
          <p:spPr bwMode="auto">
            <a:xfrm>
              <a:off x="4393704" y="3413888"/>
              <a:ext cx="737626" cy="196215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20" name="Line 43"/>
            <p:cNvSpPr>
              <a:spLocks noChangeShapeType="1"/>
            </p:cNvSpPr>
            <p:nvPr/>
          </p:nvSpPr>
          <p:spPr bwMode="auto">
            <a:xfrm flipH="1">
              <a:off x="4819380" y="4474001"/>
              <a:ext cx="612047" cy="0"/>
            </a:xfrm>
            <a:prstGeom prst="line">
              <a:avLst/>
            </a:prstGeom>
            <a:noFill/>
            <a:ln w="50800">
              <a:solidFill>
                <a:srgbClr val="FF9900"/>
              </a:solidFill>
              <a:round/>
              <a:headEnd/>
              <a:tailEnd type="triangle" w="med" len="med"/>
            </a:ln>
            <a:effectLst/>
          </p:spPr>
          <p:txBody>
            <a:bodyPr wrap="none" anchor="ctr"/>
            <a:lstStyle/>
            <a:p>
              <a:endParaRPr lang="en-US"/>
            </a:p>
          </p:txBody>
        </p:sp>
        <p:grpSp>
          <p:nvGrpSpPr>
            <p:cNvPr id="21" name="Group 49"/>
            <p:cNvGrpSpPr/>
            <p:nvPr/>
          </p:nvGrpSpPr>
          <p:grpSpPr>
            <a:xfrm rot="1240220">
              <a:off x="4234798" y="4143527"/>
              <a:ext cx="527907" cy="863248"/>
              <a:chOff x="5294774" y="4453029"/>
              <a:chExt cx="584676" cy="588578"/>
            </a:xfrm>
          </p:grpSpPr>
          <p:sp>
            <p:nvSpPr>
              <p:cNvPr id="25" name="Arc 44"/>
              <p:cNvSpPr>
                <a:spLocks/>
              </p:cNvSpPr>
              <p:nvPr/>
            </p:nvSpPr>
            <p:spPr bwMode="auto">
              <a:xfrm>
                <a:off x="5294774" y="4453029"/>
                <a:ext cx="536575" cy="1460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F0000"/>
                </a:solidFill>
                <a:round/>
                <a:headEnd/>
                <a:tailEnd/>
              </a:ln>
              <a:effectLst/>
            </p:spPr>
            <p:txBody>
              <a:bodyPr wrap="none" anchor="ctr"/>
              <a:lstStyle/>
              <a:p>
                <a:endParaRPr lang="en-US"/>
              </a:p>
            </p:txBody>
          </p:sp>
          <p:sp>
            <p:nvSpPr>
              <p:cNvPr id="26" name="Arc 45"/>
              <p:cNvSpPr>
                <a:spLocks/>
              </p:cNvSpPr>
              <p:nvPr/>
            </p:nvSpPr>
            <p:spPr bwMode="auto">
              <a:xfrm>
                <a:off x="5817537" y="4590756"/>
                <a:ext cx="61913" cy="450851"/>
              </a:xfrm>
              <a:custGeom>
                <a:avLst/>
                <a:gdLst>
                  <a:gd name="G0" fmla="+- 560 0 0"/>
                  <a:gd name="G1" fmla="+- 21600 0 0"/>
                  <a:gd name="G2" fmla="+- 21600 0 0"/>
                  <a:gd name="T0" fmla="*/ 0 w 22160"/>
                  <a:gd name="T1" fmla="*/ 8 h 21600"/>
                  <a:gd name="T2" fmla="*/ 22160 w 22160"/>
                  <a:gd name="T3" fmla="*/ 21600 h 21600"/>
                  <a:gd name="T4" fmla="*/ 560 w 22160"/>
                  <a:gd name="T5" fmla="*/ 21600 h 21600"/>
                </a:gdLst>
                <a:ahLst/>
                <a:cxnLst>
                  <a:cxn ang="0">
                    <a:pos x="T0" y="T1"/>
                  </a:cxn>
                  <a:cxn ang="0">
                    <a:pos x="T2" y="T3"/>
                  </a:cxn>
                  <a:cxn ang="0">
                    <a:pos x="T4" y="T5"/>
                  </a:cxn>
                </a:cxnLst>
                <a:rect l="0" t="0" r="r" b="b"/>
                <a:pathLst>
                  <a:path w="22160" h="21600" fill="none" extrusionOk="0">
                    <a:moveTo>
                      <a:pt x="-1" y="7"/>
                    </a:moveTo>
                    <a:cubicBezTo>
                      <a:pt x="186" y="2"/>
                      <a:pt x="373" y="-1"/>
                      <a:pt x="560" y="0"/>
                    </a:cubicBezTo>
                    <a:cubicBezTo>
                      <a:pt x="12489" y="0"/>
                      <a:pt x="22160" y="9670"/>
                      <a:pt x="22160" y="21600"/>
                    </a:cubicBezTo>
                  </a:path>
                  <a:path w="22160" h="21600" stroke="0" extrusionOk="0">
                    <a:moveTo>
                      <a:pt x="-1" y="7"/>
                    </a:moveTo>
                    <a:cubicBezTo>
                      <a:pt x="186" y="2"/>
                      <a:pt x="373" y="-1"/>
                      <a:pt x="560" y="0"/>
                    </a:cubicBezTo>
                    <a:cubicBezTo>
                      <a:pt x="12489" y="0"/>
                      <a:pt x="22160" y="9670"/>
                      <a:pt x="22160" y="21600"/>
                    </a:cubicBezTo>
                    <a:lnTo>
                      <a:pt x="560" y="21600"/>
                    </a:lnTo>
                    <a:close/>
                  </a:path>
                </a:pathLst>
              </a:custGeom>
              <a:noFill/>
              <a:ln w="12700" cap="rnd">
                <a:solidFill>
                  <a:srgbClr val="FF0000"/>
                </a:solidFill>
                <a:round/>
                <a:headEnd/>
                <a:tailEnd type="triangle" w="med" len="med"/>
              </a:ln>
              <a:effectLst/>
            </p:spPr>
            <p:txBody>
              <a:bodyPr wrap="none" anchor="ctr"/>
              <a:lstStyle/>
              <a:p>
                <a:endParaRPr lang="en-US"/>
              </a:p>
            </p:txBody>
          </p:sp>
        </p:grpSp>
        <p:sp>
          <p:nvSpPr>
            <p:cNvPr id="22" name="Rectangle 46"/>
            <p:cNvSpPr>
              <a:spLocks noChangeArrowheads="1"/>
            </p:cNvSpPr>
            <p:nvPr/>
          </p:nvSpPr>
          <p:spPr bwMode="auto">
            <a:xfrm>
              <a:off x="3467628" y="3813458"/>
              <a:ext cx="881651" cy="366767"/>
            </a:xfrm>
            <a:prstGeom prst="rect">
              <a:avLst/>
            </a:prstGeom>
            <a:noFill/>
            <a:ln w="12700">
              <a:noFill/>
              <a:miter lim="800000"/>
              <a:headEnd/>
              <a:tailEnd/>
            </a:ln>
            <a:effectLst/>
          </p:spPr>
          <p:txBody>
            <a:bodyPr wrap="none" lIns="90487" tIns="44450" rIns="90487" bIns="44450">
              <a:spAutoFit/>
            </a:bodyPr>
            <a:lstStyle/>
            <a:p>
              <a:pPr eaLnBrk="0" hangingPunct="0">
                <a:lnSpc>
                  <a:spcPct val="90000"/>
                </a:lnSpc>
              </a:pPr>
              <a:r>
                <a:rPr lang="en-US" sz="2000" b="1" dirty="0">
                  <a:latin typeface="Arial" pitchFamily="34" charset="0"/>
                  <a:cs typeface="Arial" pitchFamily="34" charset="0"/>
                </a:rPr>
                <a:t>2GSH</a:t>
              </a:r>
            </a:p>
          </p:txBody>
        </p:sp>
        <p:sp>
          <p:nvSpPr>
            <p:cNvPr id="23" name="Rectangle 47"/>
            <p:cNvSpPr>
              <a:spLocks noChangeArrowheads="1"/>
            </p:cNvSpPr>
            <p:nvPr/>
          </p:nvSpPr>
          <p:spPr bwMode="auto">
            <a:xfrm>
              <a:off x="3755420" y="5063764"/>
              <a:ext cx="923329" cy="366767"/>
            </a:xfrm>
            <a:prstGeom prst="rect">
              <a:avLst/>
            </a:prstGeom>
            <a:noFill/>
            <a:ln w="12700">
              <a:noFill/>
              <a:miter lim="800000"/>
              <a:headEnd/>
              <a:tailEnd/>
            </a:ln>
            <a:effectLst/>
          </p:spPr>
          <p:txBody>
            <a:bodyPr wrap="none" lIns="90487" tIns="44450" rIns="90487" bIns="44450">
              <a:spAutoFit/>
            </a:bodyPr>
            <a:lstStyle/>
            <a:p>
              <a:pPr eaLnBrk="0" hangingPunct="0">
                <a:lnSpc>
                  <a:spcPct val="90000"/>
                </a:lnSpc>
              </a:pPr>
              <a:r>
                <a:rPr lang="en-US" sz="2000" b="1" dirty="0">
                  <a:latin typeface="Arial" pitchFamily="34" charset="0"/>
                  <a:cs typeface="Arial" pitchFamily="34" charset="0"/>
                </a:rPr>
                <a:t>GSSG</a:t>
              </a:r>
            </a:p>
          </p:txBody>
        </p:sp>
        <p:sp>
          <p:nvSpPr>
            <p:cNvPr id="24" name="Rectangle 48"/>
            <p:cNvSpPr>
              <a:spLocks noChangeArrowheads="1"/>
            </p:cNvSpPr>
            <p:nvPr/>
          </p:nvSpPr>
          <p:spPr bwMode="auto">
            <a:xfrm>
              <a:off x="4829603" y="5407918"/>
              <a:ext cx="662040"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dirty="0">
                  <a:latin typeface="Arial" pitchFamily="34" charset="0"/>
                  <a:cs typeface="Arial" pitchFamily="34" charset="0"/>
                </a:rPr>
                <a:t>H</a:t>
              </a:r>
              <a:r>
                <a:rPr lang="en-US" sz="2000" b="1" baseline="-25000" dirty="0">
                  <a:latin typeface="Arial" pitchFamily="34" charset="0"/>
                  <a:cs typeface="Arial" pitchFamily="34" charset="0"/>
                </a:rPr>
                <a:t>2</a:t>
              </a:r>
              <a:r>
                <a:rPr lang="en-US" sz="2000" b="1" dirty="0">
                  <a:latin typeface="Arial" pitchFamily="34" charset="0"/>
                  <a:cs typeface="Arial" pitchFamily="34" charset="0"/>
                </a:rPr>
                <a:t>O</a:t>
              </a:r>
            </a:p>
          </p:txBody>
        </p:sp>
        <p:sp>
          <p:nvSpPr>
            <p:cNvPr id="28" name="Rectangle 5"/>
            <p:cNvSpPr>
              <a:spLocks noChangeArrowheads="1"/>
            </p:cNvSpPr>
            <p:nvPr/>
          </p:nvSpPr>
          <p:spPr bwMode="auto">
            <a:xfrm>
              <a:off x="1300810" y="2894601"/>
              <a:ext cx="476091"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dirty="0">
                  <a:latin typeface="Arial" pitchFamily="34" charset="0"/>
                  <a:cs typeface="Arial" pitchFamily="34" charset="0"/>
                </a:rPr>
                <a:t>O</a:t>
              </a:r>
              <a:r>
                <a:rPr lang="en-US" sz="2000" b="1" baseline="-25000" dirty="0">
                  <a:latin typeface="Arial" pitchFamily="34" charset="0"/>
                  <a:cs typeface="Arial" pitchFamily="34" charset="0"/>
                </a:rPr>
                <a:t>2</a:t>
              </a:r>
            </a:p>
          </p:txBody>
        </p:sp>
        <p:sp>
          <p:nvSpPr>
            <p:cNvPr id="29" name="Line 7"/>
            <p:cNvSpPr>
              <a:spLocks noChangeShapeType="1"/>
            </p:cNvSpPr>
            <p:nvPr/>
          </p:nvSpPr>
          <p:spPr bwMode="auto">
            <a:xfrm>
              <a:off x="2035594" y="2265928"/>
              <a:ext cx="0" cy="731520"/>
            </a:xfrm>
            <a:prstGeom prst="line">
              <a:avLst/>
            </a:prstGeom>
            <a:noFill/>
            <a:ln w="50800">
              <a:solidFill>
                <a:srgbClr val="FF9900"/>
              </a:solidFill>
              <a:round/>
              <a:headEnd/>
              <a:tailEnd type="triangle" w="med" len="med"/>
            </a:ln>
            <a:effectLst/>
          </p:spPr>
          <p:txBody>
            <a:bodyPr wrap="none" anchor="ctr"/>
            <a:lstStyle/>
            <a:p>
              <a:endParaRPr lang="en-US"/>
            </a:p>
          </p:txBody>
        </p:sp>
        <p:sp>
          <p:nvSpPr>
            <p:cNvPr id="30" name="Arc 8"/>
            <p:cNvSpPr>
              <a:spLocks/>
            </p:cNvSpPr>
            <p:nvPr/>
          </p:nvSpPr>
          <p:spPr bwMode="auto">
            <a:xfrm>
              <a:off x="1913088" y="3216748"/>
              <a:ext cx="239372" cy="773007"/>
            </a:xfrm>
            <a:custGeom>
              <a:avLst/>
              <a:gdLst>
                <a:gd name="G0" fmla="+- 21600 0 0"/>
                <a:gd name="G1" fmla="+- 21599 0 0"/>
                <a:gd name="G2" fmla="+- 21600 0 0"/>
                <a:gd name="T0" fmla="*/ 0 w 21600"/>
                <a:gd name="T1" fmla="*/ 21599 h 21599"/>
                <a:gd name="T2" fmla="*/ 21471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19"/>
                    <a:pt x="9592" y="70"/>
                    <a:pt x="21470" y="-1"/>
                  </a:cubicBezTo>
                </a:path>
                <a:path w="21600" h="21599" stroke="0" extrusionOk="0">
                  <a:moveTo>
                    <a:pt x="0" y="21599"/>
                  </a:moveTo>
                  <a:cubicBezTo>
                    <a:pt x="0" y="9719"/>
                    <a:pt x="9592" y="70"/>
                    <a:pt x="21470" y="-1"/>
                  </a:cubicBezTo>
                  <a:lnTo>
                    <a:pt x="21600" y="21599"/>
                  </a:lnTo>
                  <a:close/>
                </a:path>
              </a:pathLst>
            </a:custGeom>
            <a:noFill/>
            <a:ln w="12700" cap="rnd">
              <a:solidFill>
                <a:srgbClr val="FF0000"/>
              </a:solidFill>
              <a:round/>
              <a:headEnd/>
              <a:tailEnd type="triangle" w="med" len="med"/>
            </a:ln>
            <a:effectLst/>
          </p:spPr>
          <p:txBody>
            <a:bodyPr wrap="none" anchor="ctr"/>
            <a:lstStyle/>
            <a:p>
              <a:endParaRPr lang="en-US"/>
            </a:p>
          </p:txBody>
        </p:sp>
        <p:sp>
          <p:nvSpPr>
            <p:cNvPr id="31" name="Rectangle 9"/>
            <p:cNvSpPr>
              <a:spLocks noChangeArrowheads="1"/>
            </p:cNvSpPr>
            <p:nvPr/>
          </p:nvSpPr>
          <p:spPr bwMode="auto">
            <a:xfrm>
              <a:off x="1239261" y="1403647"/>
              <a:ext cx="1545167" cy="612988"/>
            </a:xfrm>
            <a:prstGeom prst="rect">
              <a:avLst/>
            </a:prstGeom>
            <a:noFill/>
            <a:ln w="12700">
              <a:noFill/>
              <a:miter lim="800000"/>
              <a:headEnd/>
              <a:tailEnd/>
            </a:ln>
            <a:effectLst/>
          </p:spPr>
          <p:txBody>
            <a:bodyPr lIns="90487" tIns="44450" rIns="90487" bIns="44450">
              <a:spAutoFit/>
            </a:bodyPr>
            <a:lstStyle/>
            <a:p>
              <a:pPr algn="ctr" eaLnBrk="0" hangingPunct="0">
                <a:lnSpc>
                  <a:spcPct val="85000"/>
                </a:lnSpc>
              </a:pPr>
              <a:r>
                <a:rPr lang="en-US" sz="2000" b="1" dirty="0">
                  <a:latin typeface="Arial" pitchFamily="34" charset="0"/>
                  <a:cs typeface="Arial" pitchFamily="34" charset="0"/>
                </a:rPr>
                <a:t>NADPH</a:t>
              </a:r>
            </a:p>
            <a:p>
              <a:pPr algn="ctr" eaLnBrk="0" hangingPunct="0">
                <a:lnSpc>
                  <a:spcPct val="85000"/>
                </a:lnSpc>
              </a:pPr>
              <a:r>
                <a:rPr lang="en-US" sz="2000" b="1" dirty="0" err="1">
                  <a:latin typeface="Arial" pitchFamily="34" charset="0"/>
                  <a:cs typeface="Arial" pitchFamily="34" charset="0"/>
                </a:rPr>
                <a:t>oxidase</a:t>
              </a:r>
              <a:endParaRPr lang="en-US" sz="2000" b="1" dirty="0">
                <a:latin typeface="Arial" pitchFamily="34" charset="0"/>
                <a:cs typeface="Arial" pitchFamily="34" charset="0"/>
              </a:endParaRPr>
            </a:p>
          </p:txBody>
        </p:sp>
        <p:sp>
          <p:nvSpPr>
            <p:cNvPr id="32" name="Rectangle 10"/>
            <p:cNvSpPr>
              <a:spLocks noChangeArrowheads="1"/>
            </p:cNvSpPr>
            <p:nvPr/>
          </p:nvSpPr>
          <p:spPr bwMode="auto">
            <a:xfrm>
              <a:off x="1637882" y="3887309"/>
              <a:ext cx="532196"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a:latin typeface="Arial" pitchFamily="34" charset="0"/>
                  <a:cs typeface="Arial" pitchFamily="34" charset="0"/>
                </a:rPr>
                <a:t>+e</a:t>
              </a:r>
              <a:r>
                <a:rPr lang="en-US" sz="2000" b="1" baseline="30000">
                  <a:latin typeface="Arial" pitchFamily="34" charset="0"/>
                  <a:cs typeface="Arial" pitchFamily="34" charset="0"/>
                </a:rPr>
                <a:t>-</a:t>
              </a:r>
              <a:endParaRPr lang="en-US" sz="2000" b="1">
                <a:latin typeface="Arial" pitchFamily="34" charset="0"/>
                <a:cs typeface="Arial" pitchFamily="34" charset="0"/>
              </a:endParaRPr>
            </a:p>
          </p:txBody>
        </p:sp>
        <p:sp>
          <p:nvSpPr>
            <p:cNvPr id="33" name="Rectangle 19"/>
            <p:cNvSpPr>
              <a:spLocks noChangeArrowheads="1"/>
            </p:cNvSpPr>
            <p:nvPr/>
          </p:nvSpPr>
          <p:spPr bwMode="auto">
            <a:xfrm>
              <a:off x="2460166" y="2894601"/>
              <a:ext cx="593110" cy="397545"/>
            </a:xfrm>
            <a:prstGeom prst="rect">
              <a:avLst/>
            </a:prstGeom>
            <a:noFill/>
            <a:ln w="12700">
              <a:noFill/>
              <a:miter lim="800000"/>
              <a:headEnd/>
              <a:tailEnd/>
            </a:ln>
            <a:effectLst/>
          </p:spPr>
          <p:txBody>
            <a:bodyPr wrap="none" lIns="90487" tIns="44450" rIns="90487" bIns="44450">
              <a:spAutoFit/>
            </a:bodyPr>
            <a:lstStyle/>
            <a:p>
              <a:pPr eaLnBrk="0" hangingPunct="0"/>
              <a:r>
                <a:rPr lang="en-US" sz="2000" b="1" dirty="0">
                  <a:latin typeface="Arial" pitchFamily="34" charset="0"/>
                  <a:cs typeface="Arial" pitchFamily="34" charset="0"/>
                </a:rPr>
                <a:t>O</a:t>
              </a:r>
              <a:r>
                <a:rPr lang="en-US" sz="2000" b="1" baseline="-25000" dirty="0">
                  <a:latin typeface="Arial" pitchFamily="34" charset="0"/>
                  <a:cs typeface="Arial" pitchFamily="34" charset="0"/>
                </a:rPr>
                <a:t>2</a:t>
              </a:r>
              <a:r>
                <a:rPr lang="en-US" sz="2000" b="1" baseline="30000" dirty="0">
                  <a:latin typeface="Arial" pitchFamily="34" charset="0"/>
                  <a:cs typeface="Arial" pitchFamily="34" charset="0"/>
                </a:rPr>
                <a:t>•-</a:t>
              </a:r>
            </a:p>
          </p:txBody>
        </p:sp>
        <p:sp>
          <p:nvSpPr>
            <p:cNvPr id="35" name="Line 13"/>
            <p:cNvSpPr>
              <a:spLocks noChangeShapeType="1"/>
            </p:cNvSpPr>
            <p:nvPr/>
          </p:nvSpPr>
          <p:spPr bwMode="auto">
            <a:xfrm>
              <a:off x="1794396" y="3093373"/>
              <a:ext cx="619213" cy="0"/>
            </a:xfrm>
            <a:prstGeom prst="line">
              <a:avLst/>
            </a:prstGeom>
            <a:noFill/>
            <a:ln w="50800">
              <a:solidFill>
                <a:srgbClr val="FF0000"/>
              </a:solidFill>
              <a:round/>
              <a:headEnd/>
              <a:tailEnd type="triangle" w="med" len="med"/>
            </a:ln>
            <a:effectLst/>
          </p:spPr>
          <p:txBody>
            <a:bodyPr wrap="none" anchor="ctr"/>
            <a:lstStyle/>
            <a:p>
              <a:endParaRPr lang="en-US"/>
            </a:p>
          </p:txBody>
        </p:sp>
      </p:grpSp>
      <p:sp>
        <p:nvSpPr>
          <p:cNvPr id="38" name="TextBox 37"/>
          <p:cNvSpPr txBox="1"/>
          <p:nvPr/>
        </p:nvSpPr>
        <p:spPr>
          <a:xfrm>
            <a:off x="1372410" y="5791074"/>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1.1.</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ROS Generation by </a:t>
            </a:r>
            <a:r>
              <a:rPr lang="en-US" sz="1200" b="1" dirty="0" err="1" smtClean="0">
                <a:latin typeface="Arial" pitchFamily="34" charset="0"/>
                <a:cs typeface="Arial" pitchFamily="34" charset="0"/>
              </a:rPr>
              <a:t>Nox</a:t>
            </a:r>
            <a:r>
              <a:rPr lang="en-US" sz="1200" b="1" dirty="0" smtClean="0">
                <a:latin typeface="Arial" pitchFamily="34" charset="0"/>
                <a:cs typeface="Arial" pitchFamily="34" charset="0"/>
              </a:rPr>
              <a:t> Enzymes and the Metabolism of ROS.  </a:t>
            </a:r>
            <a:r>
              <a:rPr lang="en-US" sz="1200" dirty="0" smtClean="0">
                <a:latin typeface="Arial" pitchFamily="34" charset="0"/>
                <a:cs typeface="Arial" pitchFamily="34" charset="0"/>
              </a:rPr>
              <a:t>Production of superoxide (O</a:t>
            </a:r>
            <a:r>
              <a:rPr lang="en-US" sz="1200" baseline="-25000" dirty="0" smtClean="0">
                <a:latin typeface="Arial" pitchFamily="34" charset="0"/>
                <a:cs typeface="Arial" pitchFamily="34" charset="0"/>
              </a:rPr>
              <a:t>2</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by NADPH </a:t>
            </a:r>
            <a:r>
              <a:rPr lang="en-US" sz="1200" dirty="0" err="1" smtClean="0">
                <a:latin typeface="Arial" pitchFamily="34" charset="0"/>
                <a:cs typeface="Arial" pitchFamily="34" charset="0"/>
              </a:rPr>
              <a:t>oxidases</a:t>
            </a:r>
            <a:r>
              <a:rPr lang="en-US" sz="1200" dirty="0" smtClean="0">
                <a:latin typeface="Arial" pitchFamily="34" charset="0"/>
                <a:cs typeface="Arial" pitchFamily="34" charset="0"/>
              </a:rPr>
              <a:t> occurs when NADPH </a:t>
            </a:r>
            <a:r>
              <a:rPr lang="en-US" sz="1200" dirty="0" err="1" smtClean="0">
                <a:latin typeface="Arial" pitchFamily="34" charset="0"/>
                <a:cs typeface="Arial" pitchFamily="34" charset="0"/>
              </a:rPr>
              <a:t>oxidases</a:t>
            </a:r>
            <a:r>
              <a:rPr lang="en-US" sz="1200" dirty="0" smtClean="0">
                <a:latin typeface="Arial" pitchFamily="34" charset="0"/>
                <a:cs typeface="Arial" pitchFamily="34" charset="0"/>
              </a:rPr>
              <a:t> catalyze the one electron reduction of molecular oxygen.  Superoxide is then rapidly converted to hydrogen peroxide (H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spontaneously or by superoxide dismutase (SOD).  Hydrogen peroxide can then be metabolized to water and other secondary metabolites by </a:t>
            </a:r>
            <a:r>
              <a:rPr lang="en-US" sz="1200" dirty="0" err="1" smtClean="0">
                <a:latin typeface="Arial" pitchFamily="34" charset="0"/>
                <a:cs typeface="Arial" pitchFamily="34" charset="0"/>
              </a:rPr>
              <a:t>catalase</a:t>
            </a:r>
            <a:r>
              <a:rPr lang="en-US" sz="1200" dirty="0" smtClean="0">
                <a:latin typeface="Arial" pitchFamily="34" charset="0"/>
                <a:cs typeface="Arial" pitchFamily="34" charset="0"/>
              </a:rPr>
              <a:t>, glutathione </a:t>
            </a:r>
            <a:r>
              <a:rPr lang="en-US" sz="1200" dirty="0" err="1" smtClean="0">
                <a:latin typeface="Arial" pitchFamily="34" charset="0"/>
                <a:cs typeface="Arial" pitchFamily="34" charset="0"/>
              </a:rPr>
              <a:t>peroxidase</a:t>
            </a:r>
            <a:r>
              <a:rPr lang="en-US" sz="1200" dirty="0" smtClean="0">
                <a:latin typeface="Arial" pitchFamily="34" charset="0"/>
                <a:cs typeface="Arial" pitchFamily="34" charset="0"/>
              </a:rPr>
              <a:t> (GSH-</a:t>
            </a:r>
            <a:r>
              <a:rPr lang="en-US" sz="1200" dirty="0" err="1" smtClean="0">
                <a:latin typeface="Arial" pitchFamily="34" charset="0"/>
                <a:cs typeface="Arial" pitchFamily="34" charset="0"/>
              </a:rPr>
              <a:t>Px</a:t>
            </a:r>
            <a:r>
              <a:rPr lang="en-US" sz="1200" dirty="0" smtClean="0">
                <a:latin typeface="Arial" pitchFamily="34" charset="0"/>
                <a:cs typeface="Arial" pitchFamily="34" charset="0"/>
              </a:rPr>
              <a:t>), and/or </a:t>
            </a:r>
            <a:r>
              <a:rPr lang="en-US" sz="1200" dirty="0" err="1" smtClean="0">
                <a:latin typeface="Arial" pitchFamily="34" charset="0"/>
                <a:cs typeface="Arial" pitchFamily="34" charset="0"/>
              </a:rPr>
              <a:t>peroxiredoxins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Prx</a:t>
            </a:r>
            <a:r>
              <a:rPr lang="en-US" sz="1200" dirty="0" smtClean="0">
                <a:latin typeface="Arial" pitchFamily="34" charset="0"/>
                <a:cs typeface="Arial" pitchFamily="34" charset="0"/>
              </a:rPr>
              <a:t>). </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215177" y="3547051"/>
            <a:ext cx="5621504" cy="2039075"/>
            <a:chOff x="1119329" y="3879551"/>
            <a:chExt cx="5621504" cy="2039075"/>
          </a:xfrm>
        </p:grpSpPr>
        <p:pic>
          <p:nvPicPr>
            <p:cNvPr id="26" name="Picture 15"/>
            <p:cNvPicPr>
              <a:picLocks noChangeAspect="1" noChangeArrowheads="1"/>
            </p:cNvPicPr>
            <p:nvPr/>
          </p:nvPicPr>
          <p:blipFill>
            <a:blip r:embed="rId2" cstate="print"/>
            <a:srcRect/>
            <a:stretch>
              <a:fillRect/>
            </a:stretch>
          </p:blipFill>
          <p:spPr bwMode="auto">
            <a:xfrm>
              <a:off x="3220646" y="4244651"/>
              <a:ext cx="1737360" cy="1651434"/>
            </a:xfrm>
            <a:prstGeom prst="rect">
              <a:avLst/>
            </a:prstGeom>
            <a:noFill/>
            <a:ln w="9525">
              <a:noFill/>
              <a:miter lim="800000"/>
              <a:headEnd/>
              <a:tailEnd/>
            </a:ln>
            <a:effectLst/>
          </p:spPr>
        </p:pic>
        <p:sp>
          <p:nvSpPr>
            <p:cNvPr id="27" name="TextBox 26"/>
            <p:cNvSpPr txBox="1">
              <a:spLocks noChangeArrowheads="1"/>
            </p:cNvSpPr>
            <p:nvPr/>
          </p:nvSpPr>
          <p:spPr bwMode="auto">
            <a:xfrm>
              <a:off x="3604258" y="3879551"/>
              <a:ext cx="970137"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p22phox</a:t>
              </a:r>
              <a:endParaRPr lang="en-US" sz="1600" dirty="0">
                <a:latin typeface="Arial" pitchFamily="34" charset="0"/>
                <a:cs typeface="Arial" pitchFamily="34" charset="0"/>
              </a:endParaRPr>
            </a:p>
          </p:txBody>
        </p:sp>
        <p:sp>
          <p:nvSpPr>
            <p:cNvPr id="28" name="TextBox 27"/>
            <p:cNvSpPr txBox="1">
              <a:spLocks noChangeArrowheads="1"/>
            </p:cNvSpPr>
            <p:nvPr/>
          </p:nvSpPr>
          <p:spPr bwMode="auto">
            <a:xfrm>
              <a:off x="1644850" y="3879551"/>
              <a:ext cx="1311578"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Myc-Poldip2</a:t>
              </a:r>
              <a:endParaRPr lang="en-US" sz="1600" dirty="0">
                <a:latin typeface="Arial" pitchFamily="34" charset="0"/>
                <a:cs typeface="Arial" pitchFamily="34" charset="0"/>
              </a:endParaRPr>
            </a:p>
          </p:txBody>
        </p:sp>
        <p:sp>
          <p:nvSpPr>
            <p:cNvPr id="29" name="TextBox 28"/>
            <p:cNvSpPr txBox="1">
              <a:spLocks noChangeArrowheads="1"/>
            </p:cNvSpPr>
            <p:nvPr/>
          </p:nvSpPr>
          <p:spPr bwMode="auto">
            <a:xfrm>
              <a:off x="5488875" y="3879551"/>
              <a:ext cx="766557"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Merge</a:t>
              </a:r>
              <a:endParaRPr lang="en-US" sz="1600" dirty="0">
                <a:latin typeface="Arial" pitchFamily="34" charset="0"/>
                <a:cs typeface="Arial" pitchFamily="34" charset="0"/>
              </a:endParaRPr>
            </a:p>
          </p:txBody>
        </p:sp>
        <p:pic>
          <p:nvPicPr>
            <p:cNvPr id="31" name="Picture 19"/>
            <p:cNvPicPr>
              <a:picLocks noChangeAspect="1" noChangeArrowheads="1"/>
            </p:cNvPicPr>
            <p:nvPr/>
          </p:nvPicPr>
          <p:blipFill>
            <a:blip r:embed="rId3" cstate="print"/>
            <a:srcRect/>
            <a:stretch>
              <a:fillRect/>
            </a:stretch>
          </p:blipFill>
          <p:spPr bwMode="auto">
            <a:xfrm>
              <a:off x="1431959" y="4244651"/>
              <a:ext cx="1737360" cy="1651434"/>
            </a:xfrm>
            <a:prstGeom prst="rect">
              <a:avLst/>
            </a:prstGeom>
            <a:noFill/>
            <a:ln w="9525">
              <a:noFill/>
              <a:miter lim="800000"/>
              <a:headEnd/>
              <a:tailEnd/>
            </a:ln>
            <a:effectLst/>
          </p:spPr>
        </p:pic>
        <p:sp>
          <p:nvSpPr>
            <p:cNvPr id="32" name="TextBox 31"/>
            <p:cNvSpPr txBox="1"/>
            <p:nvPr/>
          </p:nvSpPr>
          <p:spPr>
            <a:xfrm rot="16200000">
              <a:off x="445330" y="4906073"/>
              <a:ext cx="1686552" cy="338554"/>
            </a:xfrm>
            <a:prstGeom prst="rect">
              <a:avLst/>
            </a:prstGeom>
            <a:noFill/>
          </p:spPr>
          <p:txBody>
            <a:bodyPr wrap="none" rtlCol="0">
              <a:spAutoFit/>
            </a:bodyPr>
            <a:lstStyle/>
            <a:p>
              <a:r>
                <a:rPr lang="en-US" sz="1600" dirty="0" smtClean="0">
                  <a:latin typeface="Arial" pitchFamily="34" charset="0"/>
                  <a:cs typeface="Arial" pitchFamily="34" charset="0"/>
                </a:rPr>
                <a:t>Focal Adhesions</a:t>
              </a:r>
              <a:endParaRPr lang="en-US" sz="1600" dirty="0">
                <a:latin typeface="Arial" pitchFamily="34" charset="0"/>
                <a:cs typeface="Arial" pitchFamily="34" charset="0"/>
              </a:endParaRPr>
            </a:p>
          </p:txBody>
        </p:sp>
        <p:pic>
          <p:nvPicPr>
            <p:cNvPr id="30" name="Picture 18"/>
            <p:cNvPicPr>
              <a:picLocks noChangeAspect="1" noChangeArrowheads="1"/>
            </p:cNvPicPr>
            <p:nvPr/>
          </p:nvPicPr>
          <p:blipFill>
            <a:blip r:embed="rId4" cstate="print"/>
            <a:srcRect/>
            <a:stretch>
              <a:fillRect/>
            </a:stretch>
          </p:blipFill>
          <p:spPr bwMode="auto">
            <a:xfrm>
              <a:off x="5003473" y="4244651"/>
              <a:ext cx="1737360" cy="1651434"/>
            </a:xfrm>
            <a:prstGeom prst="rect">
              <a:avLst/>
            </a:prstGeom>
            <a:noFill/>
            <a:ln w="9525">
              <a:noFill/>
              <a:miter lim="800000"/>
              <a:headEnd/>
              <a:tailEnd/>
            </a:ln>
            <a:effectLst/>
          </p:spPr>
        </p:pic>
        <p:cxnSp>
          <p:nvCxnSpPr>
            <p:cNvPr id="33" name="Straight Arrow Connector 32"/>
            <p:cNvCxnSpPr/>
            <p:nvPr/>
          </p:nvCxnSpPr>
          <p:spPr>
            <a:xfrm rot="16200000" flipH="1">
              <a:off x="6166394" y="5477136"/>
              <a:ext cx="349251" cy="7349"/>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517513" y="4487695"/>
              <a:ext cx="382123" cy="6"/>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a:off x="5246281" y="5344573"/>
              <a:ext cx="360074" cy="1"/>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644310" y="793997"/>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sp>
        <p:nvSpPr>
          <p:cNvPr id="42" name="TextBox 41"/>
          <p:cNvSpPr txBox="1"/>
          <p:nvPr/>
        </p:nvSpPr>
        <p:spPr>
          <a:xfrm>
            <a:off x="1163037" y="3339872"/>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grpSp>
        <p:nvGrpSpPr>
          <p:cNvPr id="40" name="Group 39"/>
          <p:cNvGrpSpPr/>
          <p:nvPr/>
        </p:nvGrpSpPr>
        <p:grpSpPr>
          <a:xfrm>
            <a:off x="1823741" y="942671"/>
            <a:ext cx="4404376" cy="2266714"/>
            <a:chOff x="1723427" y="559802"/>
            <a:chExt cx="4404376" cy="2266714"/>
          </a:xfrm>
        </p:grpSpPr>
        <p:cxnSp>
          <p:nvCxnSpPr>
            <p:cNvPr id="47" name="Straight Connector 46"/>
            <p:cNvCxnSpPr/>
            <p:nvPr/>
          </p:nvCxnSpPr>
          <p:spPr bwMode="auto">
            <a:xfrm>
              <a:off x="3973591" y="2658834"/>
              <a:ext cx="385311" cy="1456"/>
            </a:xfrm>
            <a:prstGeom prst="line">
              <a:avLst/>
            </a:prstGeom>
            <a:solidFill>
              <a:schemeClr val="accent1"/>
            </a:solidFill>
            <a:ln w="44450" cap="flat" cmpd="sng" algn="ctr">
              <a:solidFill>
                <a:schemeClr val="tx1"/>
              </a:solidFill>
              <a:prstDash val="solid"/>
              <a:round/>
              <a:headEnd type="none" w="med" len="med"/>
              <a:tailEnd type="none" w="med" len="med"/>
            </a:ln>
            <a:effectLst/>
          </p:spPr>
        </p:cxnSp>
        <p:sp>
          <p:nvSpPr>
            <p:cNvPr id="49" name="TextBox 48"/>
            <p:cNvSpPr txBox="1"/>
            <p:nvPr/>
          </p:nvSpPr>
          <p:spPr>
            <a:xfrm>
              <a:off x="4355868" y="2487962"/>
              <a:ext cx="833883" cy="338554"/>
            </a:xfrm>
            <a:prstGeom prst="rect">
              <a:avLst/>
            </a:prstGeom>
            <a:noFill/>
          </p:spPr>
          <p:txBody>
            <a:bodyPr wrap="none" rtlCol="0">
              <a:spAutoFit/>
            </a:bodyPr>
            <a:lstStyle/>
            <a:p>
              <a:r>
                <a:rPr lang="en-US" sz="1600" dirty="0" smtClean="0">
                  <a:latin typeface="Arial" pitchFamily="34" charset="0"/>
                  <a:cs typeface="Arial" pitchFamily="34" charset="0"/>
                </a:rPr>
                <a:t>37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sp>
          <p:nvSpPr>
            <p:cNvPr id="48" name="TextBox 47"/>
            <p:cNvSpPr txBox="1"/>
            <p:nvPr/>
          </p:nvSpPr>
          <p:spPr>
            <a:xfrm>
              <a:off x="4355868" y="1320705"/>
              <a:ext cx="833883" cy="338554"/>
            </a:xfrm>
            <a:prstGeom prst="rect">
              <a:avLst/>
            </a:prstGeom>
            <a:noFill/>
          </p:spPr>
          <p:txBody>
            <a:bodyPr wrap="none" rtlCol="0">
              <a:spAutoFit/>
            </a:bodyPr>
            <a:lstStyle/>
            <a:p>
              <a:r>
                <a:rPr lang="en-US" sz="1600" dirty="0" smtClean="0">
                  <a:latin typeface="Arial" pitchFamily="34" charset="0"/>
                  <a:cs typeface="Arial" pitchFamily="34" charset="0"/>
                </a:rPr>
                <a:t>50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cxnSp>
          <p:nvCxnSpPr>
            <p:cNvPr id="50" name="Straight Connector 49"/>
            <p:cNvCxnSpPr/>
            <p:nvPr/>
          </p:nvCxnSpPr>
          <p:spPr bwMode="auto">
            <a:xfrm>
              <a:off x="3973591" y="1491577"/>
              <a:ext cx="385311" cy="1456"/>
            </a:xfrm>
            <a:prstGeom prst="line">
              <a:avLst/>
            </a:prstGeom>
            <a:solidFill>
              <a:schemeClr val="accent1"/>
            </a:solidFill>
            <a:ln w="44450" cap="flat" cmpd="sng" algn="ctr">
              <a:solidFill>
                <a:schemeClr val="tx1"/>
              </a:solidFill>
              <a:prstDash val="solid"/>
              <a:round/>
              <a:headEnd type="none" w="med" len="med"/>
              <a:tailEnd type="none" w="med" len="med"/>
            </a:ln>
            <a:effectLst/>
          </p:spPr>
        </p:cxnSp>
        <p:pic>
          <p:nvPicPr>
            <p:cNvPr id="43" name="Picture 10"/>
            <p:cNvPicPr>
              <a:picLocks noChangeAspect="1" noChangeArrowheads="1"/>
            </p:cNvPicPr>
            <p:nvPr/>
          </p:nvPicPr>
          <p:blipFill>
            <a:blip r:embed="rId5" cstate="print">
              <a:lum contrast="-2000"/>
            </a:blip>
            <a:srcRect l="1988" t="42386" r="81027" b="9419"/>
            <a:stretch>
              <a:fillRect/>
            </a:stretch>
          </p:blipFill>
          <p:spPr bwMode="auto">
            <a:xfrm>
              <a:off x="2976540" y="1044695"/>
              <a:ext cx="1089182" cy="1756882"/>
            </a:xfrm>
            <a:prstGeom prst="rect">
              <a:avLst/>
            </a:prstGeom>
            <a:noFill/>
            <a:ln w="9525">
              <a:solidFill>
                <a:schemeClr val="tx1"/>
              </a:solidFill>
              <a:miter lim="800000"/>
              <a:headEnd/>
              <a:tailEnd/>
            </a:ln>
            <a:effectLst/>
          </p:spPr>
        </p:pic>
        <p:sp>
          <p:nvSpPr>
            <p:cNvPr id="44" name="Text Box 12"/>
            <p:cNvSpPr txBox="1">
              <a:spLocks noChangeArrowheads="1"/>
            </p:cNvSpPr>
            <p:nvPr/>
          </p:nvSpPr>
          <p:spPr bwMode="auto">
            <a:xfrm>
              <a:off x="4516005" y="1909758"/>
              <a:ext cx="1611798" cy="338554"/>
            </a:xfrm>
            <a:prstGeom prst="rect">
              <a:avLst/>
            </a:prstGeom>
            <a:noFill/>
            <a:ln w="3175">
              <a:noFill/>
              <a:miter lim="800000"/>
              <a:headEnd/>
              <a:tailEnd/>
            </a:ln>
            <a:effectLst/>
          </p:spPr>
          <p:txBody>
            <a:bodyPr wrap="square">
              <a:spAutoFit/>
            </a:bodyPr>
            <a:lstStyle/>
            <a:p>
              <a:r>
                <a:rPr lang="en-US" sz="1600" dirty="0" smtClean="0">
                  <a:latin typeface="Arial" pitchFamily="34" charset="0"/>
                  <a:cs typeface="Arial" pitchFamily="34" charset="0"/>
                </a:rPr>
                <a:t>Myc-Poldip2</a:t>
              </a:r>
              <a:endParaRPr lang="en-US" sz="1600" dirty="0">
                <a:latin typeface="Arial" pitchFamily="34" charset="0"/>
                <a:cs typeface="Arial" pitchFamily="34" charset="0"/>
              </a:endParaRPr>
            </a:p>
          </p:txBody>
        </p:sp>
        <p:cxnSp>
          <p:nvCxnSpPr>
            <p:cNvPr id="45" name="Straight Arrow Connector 44"/>
            <p:cNvCxnSpPr/>
            <p:nvPr/>
          </p:nvCxnSpPr>
          <p:spPr>
            <a:xfrm flipV="1">
              <a:off x="4065722" y="2089775"/>
              <a:ext cx="428434" cy="3819"/>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723427" y="1886488"/>
              <a:ext cx="813043" cy="338554"/>
            </a:xfrm>
            <a:prstGeom prst="rect">
              <a:avLst/>
            </a:prstGeom>
            <a:noFill/>
          </p:spPr>
          <p:txBody>
            <a:bodyPr wrap="none" rtlCol="0">
              <a:spAutoFit/>
            </a:bodyPr>
            <a:lstStyle/>
            <a:p>
              <a:r>
                <a:rPr lang="en-US" sz="1600" dirty="0" smtClean="0">
                  <a:latin typeface="Arial" pitchFamily="34" charset="0"/>
                  <a:cs typeface="Arial" pitchFamily="34" charset="0"/>
                </a:rPr>
                <a:t>IB </a:t>
              </a:r>
              <a:r>
                <a:rPr lang="en-US" sz="1600" dirty="0" err="1" smtClean="0">
                  <a:latin typeface="Arial" pitchFamily="34" charset="0"/>
                  <a:cs typeface="Arial" pitchFamily="34" charset="0"/>
                </a:rPr>
                <a:t>Myc</a:t>
              </a:r>
              <a:endParaRPr lang="en-US" sz="1600" dirty="0">
                <a:latin typeface="Arial" pitchFamily="34" charset="0"/>
                <a:cs typeface="Arial" pitchFamily="34" charset="0"/>
              </a:endParaRPr>
            </a:p>
          </p:txBody>
        </p:sp>
        <p:sp>
          <p:nvSpPr>
            <p:cNvPr id="51" name="TextBox 50"/>
            <p:cNvSpPr txBox="1"/>
            <p:nvPr/>
          </p:nvSpPr>
          <p:spPr>
            <a:xfrm>
              <a:off x="2017986" y="686107"/>
              <a:ext cx="492443" cy="338554"/>
            </a:xfrm>
            <a:prstGeom prst="rect">
              <a:avLst/>
            </a:prstGeom>
            <a:noFill/>
          </p:spPr>
          <p:txBody>
            <a:bodyPr wrap="none" rtlCol="0">
              <a:spAutoFit/>
            </a:bodyPr>
            <a:lstStyle/>
            <a:p>
              <a:r>
                <a:rPr lang="en-US" sz="1600" dirty="0" smtClean="0">
                  <a:latin typeface="Arial" pitchFamily="34" charset="0"/>
                  <a:cs typeface="Arial" pitchFamily="34" charset="0"/>
                </a:rPr>
                <a:t>Ad:</a:t>
              </a:r>
              <a:endParaRPr lang="en-US" sz="1600" dirty="0">
                <a:latin typeface="Arial" pitchFamily="34" charset="0"/>
                <a:cs typeface="Arial" pitchFamily="34" charset="0"/>
              </a:endParaRPr>
            </a:p>
          </p:txBody>
        </p:sp>
        <p:sp>
          <p:nvSpPr>
            <p:cNvPr id="52" name="TextBox 51"/>
            <p:cNvSpPr txBox="1"/>
            <p:nvPr/>
          </p:nvSpPr>
          <p:spPr>
            <a:xfrm rot="18900000">
              <a:off x="3001713" y="559802"/>
              <a:ext cx="782587" cy="307777"/>
            </a:xfrm>
            <a:prstGeom prst="rect">
              <a:avLst/>
            </a:prstGeom>
            <a:noFill/>
          </p:spPr>
          <p:txBody>
            <a:bodyPr wrap="none" rtlCol="0">
              <a:spAutoFit/>
            </a:bodyPr>
            <a:lstStyle/>
            <a:p>
              <a:r>
                <a:rPr lang="en-US" sz="1400" dirty="0" smtClean="0">
                  <a:latin typeface="Arial" pitchFamily="34" charset="0"/>
                  <a:cs typeface="Arial" pitchFamily="34" charset="0"/>
                </a:rPr>
                <a:t>Poldip2</a:t>
              </a:r>
              <a:endParaRPr lang="en-US" sz="1400" dirty="0">
                <a:latin typeface="Arial" pitchFamily="34" charset="0"/>
                <a:cs typeface="Arial" pitchFamily="34" charset="0"/>
              </a:endParaRPr>
            </a:p>
          </p:txBody>
        </p:sp>
        <p:sp>
          <p:nvSpPr>
            <p:cNvPr id="53" name="TextBox 52"/>
            <p:cNvSpPr txBox="1"/>
            <p:nvPr/>
          </p:nvSpPr>
          <p:spPr>
            <a:xfrm rot="18900000">
              <a:off x="3587168" y="639713"/>
              <a:ext cx="583814" cy="307777"/>
            </a:xfrm>
            <a:prstGeom prst="rect">
              <a:avLst/>
            </a:prstGeom>
            <a:noFill/>
          </p:spPr>
          <p:txBody>
            <a:bodyPr wrap="none" rtlCol="0">
              <a:spAutoFit/>
            </a:bodyPr>
            <a:lstStyle/>
            <a:p>
              <a:r>
                <a:rPr lang="en-US" sz="1400" dirty="0" smtClean="0">
                  <a:latin typeface="Arial" pitchFamily="34" charset="0"/>
                  <a:cs typeface="Arial" pitchFamily="34" charset="0"/>
                </a:rPr>
                <a:t>CMV</a:t>
              </a:r>
              <a:endParaRPr lang="en-US" sz="1400" dirty="0">
                <a:latin typeface="Arial" pitchFamily="34" charset="0"/>
                <a:cs typeface="Arial" pitchFamily="34" charset="0"/>
              </a:endParaRPr>
            </a:p>
          </p:txBody>
        </p:sp>
      </p:grpSp>
      <p:sp>
        <p:nvSpPr>
          <p:cNvPr id="36" name="TextBox 35"/>
          <p:cNvSpPr txBox="1"/>
          <p:nvPr/>
        </p:nvSpPr>
        <p:spPr>
          <a:xfrm>
            <a:off x="1282729" y="5567877"/>
            <a:ext cx="5486400" cy="3416320"/>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2.6.  a, Expression of Myc-Poldip2 in Vascular Smooth Muscle Cells using Adenovirus</a:t>
            </a:r>
            <a:r>
              <a:rPr lang="en-US" sz="1200" dirty="0" smtClean="0"/>
              <a:t>.  </a:t>
            </a:r>
            <a:r>
              <a:rPr lang="en-US" sz="1200" dirty="0" smtClean="0">
                <a:latin typeface="Arial" pitchFamily="34" charset="0"/>
                <a:cs typeface="Arial" pitchFamily="34" charset="0"/>
              </a:rPr>
              <a:t>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express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(AdPoldip2) for 72 h were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(IB) with a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antibody to verify expression of Myc-Poldip2.  Myc-Poldip2 is detected at 42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and 37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b, Myc-Poldip2 Co-localizes with p22phox in Vascular Smooth Muscle Cells.  </a:t>
            </a:r>
            <a:r>
              <a:rPr lang="en-US" sz="1200" dirty="0" smtClean="0">
                <a:latin typeface="Arial" pitchFamily="34" charset="0"/>
                <a:cs typeface="Arial" pitchFamily="34" charset="0"/>
              </a:rPr>
              <a:t>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AdPoldip2 were double labeled with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(pseudo-colored blue) and p22phox (red) antibodies.  Arrows indicate areas of co-localization (purple) in the merge. Scale bars, 10 µm.</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258765" y="4940165"/>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2.7.  Endogenous Poldip2 Co-Localizes with p22phox in Vascular Smooth Muscle Cells. </a:t>
            </a:r>
            <a:r>
              <a:rPr lang="en-US" sz="1200" dirty="0" smtClean="0">
                <a:latin typeface="Arial" pitchFamily="34" charset="0"/>
                <a:cs typeface="Arial" pitchFamily="34" charset="0"/>
              </a:rPr>
              <a:t>Rat VSMCs were double labeled with Poldip2 (red) and p22phox (green) antibodies.  Arrows indicate areas of co-localization (yellow) in the merge. Nuclei are labeled with DAPI (blue). Images acquired at the focal adhesion (</a:t>
            </a:r>
            <a:r>
              <a:rPr lang="en-US" sz="1200" i="1" dirty="0" smtClean="0">
                <a:latin typeface="Arial" pitchFamily="34" charset="0"/>
                <a:cs typeface="Arial" pitchFamily="34" charset="0"/>
              </a:rPr>
              <a:t>upper panel</a:t>
            </a:r>
            <a:r>
              <a:rPr lang="en-US" sz="1200" dirty="0" smtClean="0">
                <a:latin typeface="Arial" pitchFamily="34" charset="0"/>
                <a:cs typeface="Arial" pitchFamily="34" charset="0"/>
              </a:rPr>
              <a:t>) and stress fiber (</a:t>
            </a:r>
            <a:r>
              <a:rPr lang="en-US" sz="1200" i="1" dirty="0" smtClean="0">
                <a:latin typeface="Arial" pitchFamily="34" charset="0"/>
                <a:cs typeface="Arial" pitchFamily="34" charset="0"/>
              </a:rPr>
              <a:t>lower panel</a:t>
            </a:r>
            <a:r>
              <a:rPr lang="en-US" sz="1200" dirty="0" smtClean="0">
                <a:latin typeface="Arial" pitchFamily="34" charset="0"/>
                <a:cs typeface="Arial" pitchFamily="34" charset="0"/>
              </a:rPr>
              <a:t>) planes are depicted. Scale bars, 10 µm.</a:t>
            </a:r>
            <a:endParaRPr lang="en-US" sz="1200" b="1" dirty="0" smtClean="0">
              <a:latin typeface="Arial" pitchFamily="34" charset="0"/>
              <a:cs typeface="Arial" pitchFamily="34" charset="0"/>
            </a:endParaRPr>
          </a:p>
        </p:txBody>
      </p:sp>
      <p:grpSp>
        <p:nvGrpSpPr>
          <p:cNvPr id="38" name="Group 37"/>
          <p:cNvGrpSpPr/>
          <p:nvPr/>
        </p:nvGrpSpPr>
        <p:grpSpPr>
          <a:xfrm>
            <a:off x="1092920" y="1032892"/>
            <a:ext cx="5788738" cy="3796519"/>
            <a:chOff x="997920" y="854767"/>
            <a:chExt cx="5788738" cy="3796519"/>
          </a:xfrm>
        </p:grpSpPr>
        <p:sp>
          <p:nvSpPr>
            <p:cNvPr id="15" name="TextBox 14"/>
            <p:cNvSpPr txBox="1">
              <a:spLocks noChangeArrowheads="1"/>
            </p:cNvSpPr>
            <p:nvPr/>
          </p:nvSpPr>
          <p:spPr bwMode="auto">
            <a:xfrm>
              <a:off x="3515840" y="854767"/>
              <a:ext cx="970137"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p22phox</a:t>
              </a:r>
              <a:endParaRPr lang="en-US" sz="1600" dirty="0">
                <a:latin typeface="Arial" pitchFamily="34" charset="0"/>
                <a:cs typeface="Arial" pitchFamily="34" charset="0"/>
              </a:endParaRPr>
            </a:p>
          </p:txBody>
        </p:sp>
        <p:sp>
          <p:nvSpPr>
            <p:cNvPr id="16" name="TextBox 15"/>
            <p:cNvSpPr txBox="1">
              <a:spLocks noChangeArrowheads="1"/>
            </p:cNvSpPr>
            <p:nvPr/>
          </p:nvSpPr>
          <p:spPr bwMode="auto">
            <a:xfrm>
              <a:off x="1770715" y="854767"/>
              <a:ext cx="865943"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Poldip2</a:t>
              </a:r>
              <a:endParaRPr lang="en-US" sz="1600" dirty="0">
                <a:latin typeface="Arial" pitchFamily="34" charset="0"/>
                <a:cs typeface="Arial" pitchFamily="34" charset="0"/>
              </a:endParaRPr>
            </a:p>
          </p:txBody>
        </p:sp>
        <p:sp>
          <p:nvSpPr>
            <p:cNvPr id="17" name="TextBox 16"/>
            <p:cNvSpPr txBox="1">
              <a:spLocks noChangeArrowheads="1"/>
            </p:cNvSpPr>
            <p:nvPr/>
          </p:nvSpPr>
          <p:spPr bwMode="auto">
            <a:xfrm>
              <a:off x="5417541" y="854767"/>
              <a:ext cx="766555"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Merge</a:t>
              </a:r>
              <a:endParaRPr lang="en-US" sz="1600" dirty="0">
                <a:latin typeface="Arial" pitchFamily="34" charset="0"/>
                <a:cs typeface="Arial" pitchFamily="34" charset="0"/>
              </a:endParaRPr>
            </a:p>
          </p:txBody>
        </p:sp>
        <p:pic>
          <p:nvPicPr>
            <p:cNvPr id="21" name="Picture 10"/>
            <p:cNvPicPr>
              <a:picLocks noChangeAspect="1" noChangeArrowheads="1"/>
            </p:cNvPicPr>
            <p:nvPr/>
          </p:nvPicPr>
          <p:blipFill>
            <a:blip r:embed="rId3" cstate="print"/>
            <a:srcRect/>
            <a:stretch>
              <a:fillRect/>
            </a:stretch>
          </p:blipFill>
          <p:spPr bwMode="auto">
            <a:xfrm>
              <a:off x="1335006" y="1204281"/>
              <a:ext cx="1737360" cy="1694553"/>
            </a:xfrm>
            <a:prstGeom prst="rect">
              <a:avLst/>
            </a:prstGeom>
            <a:noFill/>
            <a:ln w="9525">
              <a:noFill/>
              <a:miter lim="800000"/>
              <a:headEnd/>
              <a:tailEnd/>
            </a:ln>
            <a:effectLst/>
          </p:spPr>
        </p:pic>
        <p:pic>
          <p:nvPicPr>
            <p:cNvPr id="22" name="Picture 11"/>
            <p:cNvPicPr>
              <a:picLocks noChangeAspect="1" noChangeArrowheads="1"/>
            </p:cNvPicPr>
            <p:nvPr/>
          </p:nvPicPr>
          <p:blipFill>
            <a:blip r:embed="rId4" cstate="print"/>
            <a:srcRect/>
            <a:stretch>
              <a:fillRect/>
            </a:stretch>
          </p:blipFill>
          <p:spPr bwMode="auto">
            <a:xfrm>
              <a:off x="3132228" y="1207369"/>
              <a:ext cx="1737360" cy="1694553"/>
            </a:xfrm>
            <a:prstGeom prst="rect">
              <a:avLst/>
            </a:prstGeom>
            <a:noFill/>
            <a:ln w="9525">
              <a:noFill/>
              <a:miter lim="800000"/>
              <a:headEnd/>
              <a:tailEnd/>
            </a:ln>
            <a:effectLst/>
          </p:spPr>
        </p:pic>
        <p:pic>
          <p:nvPicPr>
            <p:cNvPr id="24" name="Picture 13"/>
            <p:cNvPicPr>
              <a:picLocks noChangeAspect="1" noChangeArrowheads="1"/>
            </p:cNvPicPr>
            <p:nvPr/>
          </p:nvPicPr>
          <p:blipFill>
            <a:blip r:embed="rId5" cstate="print"/>
            <a:srcRect/>
            <a:stretch>
              <a:fillRect/>
            </a:stretch>
          </p:blipFill>
          <p:spPr bwMode="auto">
            <a:xfrm>
              <a:off x="1335006" y="2956733"/>
              <a:ext cx="1737360" cy="1694553"/>
            </a:xfrm>
            <a:prstGeom prst="rect">
              <a:avLst/>
            </a:prstGeom>
            <a:noFill/>
            <a:ln w="9525">
              <a:noFill/>
              <a:miter lim="800000"/>
              <a:headEnd/>
              <a:tailEnd/>
            </a:ln>
            <a:effectLst/>
          </p:spPr>
        </p:pic>
        <p:pic>
          <p:nvPicPr>
            <p:cNvPr id="25" name="Picture 14"/>
            <p:cNvPicPr>
              <a:picLocks noChangeAspect="1" noChangeArrowheads="1"/>
            </p:cNvPicPr>
            <p:nvPr/>
          </p:nvPicPr>
          <p:blipFill>
            <a:blip r:embed="rId6" cstate="print"/>
            <a:srcRect/>
            <a:stretch>
              <a:fillRect/>
            </a:stretch>
          </p:blipFill>
          <p:spPr bwMode="auto">
            <a:xfrm>
              <a:off x="3132228" y="2956733"/>
              <a:ext cx="1737360" cy="1694553"/>
            </a:xfrm>
            <a:prstGeom prst="rect">
              <a:avLst/>
            </a:prstGeom>
            <a:noFill/>
            <a:ln w="9525">
              <a:noFill/>
              <a:miter lim="800000"/>
              <a:headEnd/>
              <a:tailEnd/>
            </a:ln>
            <a:effectLst/>
          </p:spPr>
        </p:pic>
        <p:sp>
          <p:nvSpPr>
            <p:cNvPr id="26" name="TextBox 25"/>
            <p:cNvSpPr txBox="1"/>
            <p:nvPr/>
          </p:nvSpPr>
          <p:spPr>
            <a:xfrm rot="16200000">
              <a:off x="323922" y="1882280"/>
              <a:ext cx="1686552" cy="338554"/>
            </a:xfrm>
            <a:prstGeom prst="rect">
              <a:avLst/>
            </a:prstGeom>
            <a:noFill/>
          </p:spPr>
          <p:txBody>
            <a:bodyPr wrap="none" rtlCol="0">
              <a:spAutoFit/>
            </a:bodyPr>
            <a:lstStyle/>
            <a:p>
              <a:r>
                <a:rPr lang="en-US" sz="1600" dirty="0" smtClean="0">
                  <a:latin typeface="Arial" pitchFamily="34" charset="0"/>
                  <a:cs typeface="Arial" pitchFamily="34" charset="0"/>
                </a:rPr>
                <a:t>Focal Adhesions</a:t>
              </a:r>
              <a:endParaRPr lang="en-US" sz="1600" dirty="0">
                <a:latin typeface="Arial" pitchFamily="34" charset="0"/>
                <a:cs typeface="Arial" pitchFamily="34" charset="0"/>
              </a:endParaRPr>
            </a:p>
          </p:txBody>
        </p:sp>
        <p:sp>
          <p:nvSpPr>
            <p:cNvPr id="27" name="TextBox 26"/>
            <p:cNvSpPr txBox="1"/>
            <p:nvPr/>
          </p:nvSpPr>
          <p:spPr>
            <a:xfrm rot="16200000">
              <a:off x="470532" y="3634732"/>
              <a:ext cx="1393330" cy="338554"/>
            </a:xfrm>
            <a:prstGeom prst="rect">
              <a:avLst/>
            </a:prstGeom>
            <a:noFill/>
          </p:spPr>
          <p:txBody>
            <a:bodyPr wrap="none" rtlCol="0">
              <a:spAutoFit/>
            </a:bodyPr>
            <a:lstStyle/>
            <a:p>
              <a:r>
                <a:rPr lang="en-US" sz="1600" dirty="0" smtClean="0">
                  <a:latin typeface="Arial" pitchFamily="34" charset="0"/>
                  <a:cs typeface="Arial" pitchFamily="34" charset="0"/>
                </a:rPr>
                <a:t>Stress Fibers</a:t>
              </a:r>
              <a:endParaRPr lang="en-US" sz="1600" dirty="0">
                <a:latin typeface="Arial" pitchFamily="34" charset="0"/>
                <a:cs typeface="Arial" pitchFamily="34" charset="0"/>
              </a:endParaRPr>
            </a:p>
          </p:txBody>
        </p:sp>
        <p:pic>
          <p:nvPicPr>
            <p:cNvPr id="20" name="Picture 9"/>
            <p:cNvPicPr>
              <a:picLocks noChangeAspect="1" noChangeArrowheads="1"/>
            </p:cNvPicPr>
            <p:nvPr/>
          </p:nvPicPr>
          <p:blipFill>
            <a:blip r:embed="rId7" cstate="print"/>
            <a:srcRect/>
            <a:stretch>
              <a:fillRect/>
            </a:stretch>
          </p:blipFill>
          <p:spPr bwMode="auto">
            <a:xfrm>
              <a:off x="4932138" y="1207369"/>
              <a:ext cx="1737360" cy="1694553"/>
            </a:xfrm>
            <a:prstGeom prst="rect">
              <a:avLst/>
            </a:prstGeom>
            <a:noFill/>
            <a:ln w="9525">
              <a:noFill/>
              <a:miter lim="800000"/>
              <a:headEnd/>
              <a:tailEnd/>
            </a:ln>
            <a:effectLst/>
          </p:spPr>
        </p:pic>
        <p:cxnSp>
          <p:nvCxnSpPr>
            <p:cNvPr id="28" name="Straight Arrow Connector 27"/>
            <p:cNvCxnSpPr/>
            <p:nvPr/>
          </p:nvCxnSpPr>
          <p:spPr>
            <a:xfrm rot="5400000">
              <a:off x="5984538" y="2791972"/>
              <a:ext cx="418265" cy="9152"/>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6206016" y="2532922"/>
              <a:ext cx="418265" cy="9152"/>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128366" y="2513591"/>
              <a:ext cx="418265" cy="9152"/>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3" name="Picture 12"/>
            <p:cNvPicPr>
              <a:picLocks noChangeAspect="1" noChangeArrowheads="1"/>
            </p:cNvPicPr>
            <p:nvPr/>
          </p:nvPicPr>
          <p:blipFill>
            <a:blip r:embed="rId8" cstate="print"/>
            <a:srcRect/>
            <a:stretch>
              <a:fillRect/>
            </a:stretch>
          </p:blipFill>
          <p:spPr bwMode="auto">
            <a:xfrm>
              <a:off x="4932138" y="2956733"/>
              <a:ext cx="1737360" cy="1694553"/>
            </a:xfrm>
            <a:prstGeom prst="rect">
              <a:avLst/>
            </a:prstGeom>
            <a:noFill/>
            <a:ln w="9525">
              <a:noFill/>
              <a:miter lim="800000"/>
              <a:headEnd/>
              <a:tailEnd/>
            </a:ln>
            <a:effectLst/>
          </p:spPr>
        </p:pic>
        <p:cxnSp>
          <p:nvCxnSpPr>
            <p:cNvPr id="31" name="Straight Arrow Connector 30"/>
            <p:cNvCxnSpPr/>
            <p:nvPr/>
          </p:nvCxnSpPr>
          <p:spPr>
            <a:xfrm rot="10800000">
              <a:off x="6350577" y="3243832"/>
              <a:ext cx="436081" cy="2091"/>
            </a:xfrm>
            <a:prstGeom prst="straightConnector1">
              <a:avLst/>
            </a:prstGeom>
            <a:ln w="254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168008" y="4341012"/>
              <a:ext cx="418265" cy="9152"/>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6236178" y="4277737"/>
              <a:ext cx="406745" cy="2627"/>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87430" y="1173659"/>
            <a:ext cx="5588775" cy="3355946"/>
            <a:chOff x="748315" y="948034"/>
            <a:chExt cx="6659061" cy="3355946"/>
          </a:xfrm>
        </p:grpSpPr>
        <p:pic>
          <p:nvPicPr>
            <p:cNvPr id="23" name="Picture 22" descr="IP Myc IB Nox4.jpg"/>
            <p:cNvPicPr>
              <a:picLocks noChangeAspect="1"/>
            </p:cNvPicPr>
            <p:nvPr/>
          </p:nvPicPr>
          <p:blipFill>
            <a:blip r:embed="rId2" cstate="print"/>
            <a:srcRect r="18704"/>
            <a:stretch>
              <a:fillRect/>
            </a:stretch>
          </p:blipFill>
          <p:spPr>
            <a:xfrm>
              <a:off x="1952435" y="1821023"/>
              <a:ext cx="3473301" cy="1440515"/>
            </a:xfrm>
            <a:prstGeom prst="rect">
              <a:avLst/>
            </a:prstGeom>
            <a:ln>
              <a:solidFill>
                <a:schemeClr val="tx1"/>
              </a:solidFill>
            </a:ln>
          </p:spPr>
        </p:pic>
        <p:pic>
          <p:nvPicPr>
            <p:cNvPr id="24" name="Picture 23" descr="IP Myc IB Myc.jpg"/>
            <p:cNvPicPr>
              <a:picLocks noChangeAspect="1"/>
            </p:cNvPicPr>
            <p:nvPr/>
          </p:nvPicPr>
          <p:blipFill>
            <a:blip r:embed="rId3" cstate="print"/>
            <a:srcRect r="18941"/>
            <a:stretch>
              <a:fillRect/>
            </a:stretch>
          </p:blipFill>
          <p:spPr>
            <a:xfrm>
              <a:off x="1952437" y="3390218"/>
              <a:ext cx="3473300" cy="913762"/>
            </a:xfrm>
            <a:prstGeom prst="rect">
              <a:avLst/>
            </a:prstGeom>
            <a:ln>
              <a:solidFill>
                <a:schemeClr val="tx1"/>
              </a:solidFill>
            </a:ln>
          </p:spPr>
        </p:pic>
        <p:sp>
          <p:nvSpPr>
            <p:cNvPr id="25" name="Text Box 32"/>
            <p:cNvSpPr txBox="1">
              <a:spLocks noChangeArrowheads="1"/>
            </p:cNvSpPr>
            <p:nvPr/>
          </p:nvSpPr>
          <p:spPr bwMode="auto">
            <a:xfrm>
              <a:off x="867112" y="3677822"/>
              <a:ext cx="968746" cy="338554"/>
            </a:xfrm>
            <a:prstGeom prst="rect">
              <a:avLst/>
            </a:prstGeom>
            <a:noFill/>
            <a:ln w="3175">
              <a:noFill/>
              <a:miter lim="800000"/>
              <a:headEnd/>
              <a:tailEnd/>
            </a:ln>
          </p:spPr>
          <p:txBody>
            <a:bodyPr wrap="none">
              <a:spAutoFit/>
            </a:bodyPr>
            <a:lstStyle/>
            <a:p>
              <a:pPr algn="ctr"/>
              <a:r>
                <a:rPr lang="en-US" sz="1600" dirty="0">
                  <a:latin typeface="Arial" pitchFamily="34" charset="0"/>
                  <a:cs typeface="Arial" pitchFamily="34" charset="0"/>
                </a:rPr>
                <a:t>IB </a:t>
              </a:r>
              <a:r>
                <a:rPr lang="en-US" sz="1600" dirty="0" err="1" smtClean="0">
                  <a:latin typeface="Arial" pitchFamily="34" charset="0"/>
                  <a:cs typeface="Arial" pitchFamily="34" charset="0"/>
                  <a:sym typeface="Symbol" pitchFamily="1" charset="2"/>
                </a:rPr>
                <a:t>Myc</a:t>
              </a:r>
              <a:endParaRPr lang="en-US" sz="1600" dirty="0">
                <a:latin typeface="Arial" pitchFamily="34" charset="0"/>
                <a:cs typeface="Arial" pitchFamily="34" charset="0"/>
                <a:sym typeface="Symbol" pitchFamily="1" charset="2"/>
              </a:endParaRPr>
            </a:p>
          </p:txBody>
        </p:sp>
        <p:sp>
          <p:nvSpPr>
            <p:cNvPr id="26" name="Text Box 20"/>
            <p:cNvSpPr txBox="1">
              <a:spLocks noChangeArrowheads="1"/>
            </p:cNvSpPr>
            <p:nvPr/>
          </p:nvSpPr>
          <p:spPr bwMode="auto">
            <a:xfrm>
              <a:off x="867112" y="2372003"/>
              <a:ext cx="914033" cy="338554"/>
            </a:xfrm>
            <a:prstGeom prst="rect">
              <a:avLst/>
            </a:prstGeom>
            <a:noFill/>
            <a:ln w="3175">
              <a:noFill/>
              <a:miter lim="800000"/>
              <a:headEnd/>
              <a:tailEnd/>
            </a:ln>
          </p:spPr>
          <p:txBody>
            <a:bodyPr wrap="none">
              <a:spAutoFit/>
            </a:bodyPr>
            <a:lstStyle/>
            <a:p>
              <a:pPr algn="ctr"/>
              <a:r>
                <a:rPr lang="en-US" sz="1600" dirty="0">
                  <a:latin typeface="Arial" pitchFamily="34" charset="0"/>
                  <a:cs typeface="Arial" pitchFamily="34" charset="0"/>
                </a:rPr>
                <a:t>IB Nox4</a:t>
              </a:r>
            </a:p>
          </p:txBody>
        </p:sp>
        <p:sp>
          <p:nvSpPr>
            <p:cNvPr id="27" name="TextBox 26"/>
            <p:cNvSpPr txBox="1"/>
            <p:nvPr/>
          </p:nvSpPr>
          <p:spPr>
            <a:xfrm>
              <a:off x="1481986" y="948034"/>
              <a:ext cx="436338" cy="338554"/>
            </a:xfrm>
            <a:prstGeom prst="rect">
              <a:avLst/>
            </a:prstGeom>
            <a:noFill/>
          </p:spPr>
          <p:txBody>
            <a:bodyPr wrap="none" rtlCol="0">
              <a:spAutoFit/>
            </a:bodyPr>
            <a:lstStyle/>
            <a:p>
              <a:r>
                <a:rPr lang="en-US" sz="1600" dirty="0" smtClean="0">
                  <a:latin typeface="Arial" pitchFamily="34" charset="0"/>
                  <a:cs typeface="Arial" pitchFamily="34" charset="0"/>
                </a:rPr>
                <a:t>IP:</a:t>
              </a:r>
              <a:endParaRPr lang="en-US" sz="1600" dirty="0">
                <a:latin typeface="Arial" pitchFamily="34" charset="0"/>
                <a:cs typeface="Arial" pitchFamily="34" charset="0"/>
              </a:endParaRPr>
            </a:p>
          </p:txBody>
        </p:sp>
        <p:sp>
          <p:nvSpPr>
            <p:cNvPr id="28" name="TextBox 15"/>
            <p:cNvSpPr txBox="1">
              <a:spLocks noChangeArrowheads="1"/>
            </p:cNvSpPr>
            <p:nvPr/>
          </p:nvSpPr>
          <p:spPr bwMode="auto">
            <a:xfrm>
              <a:off x="2585490" y="948034"/>
              <a:ext cx="561372" cy="338554"/>
            </a:xfrm>
            <a:prstGeom prst="rect">
              <a:avLst/>
            </a:prstGeom>
            <a:noFill/>
            <a:ln w="9525">
              <a:noFill/>
              <a:miter lim="800000"/>
              <a:headEnd/>
              <a:tailEnd/>
            </a:ln>
          </p:spPr>
          <p:txBody>
            <a:bodyPr wrap="none">
              <a:spAutoFit/>
            </a:bodyPr>
            <a:lstStyle/>
            <a:p>
              <a:pPr algn="ctr"/>
              <a:r>
                <a:rPr lang="en-US" sz="1600" dirty="0" err="1" smtClean="0">
                  <a:latin typeface="Arial" pitchFamily="34" charset="0"/>
                  <a:cs typeface="Arial" pitchFamily="34" charset="0"/>
                </a:rPr>
                <a:t>Myc</a:t>
              </a:r>
              <a:endParaRPr lang="en-US" sz="1600" dirty="0">
                <a:latin typeface="Arial" pitchFamily="34" charset="0"/>
                <a:cs typeface="Arial" pitchFamily="34" charset="0"/>
              </a:endParaRPr>
            </a:p>
          </p:txBody>
        </p:sp>
        <p:sp>
          <p:nvSpPr>
            <p:cNvPr id="29" name="TextBox 17"/>
            <p:cNvSpPr txBox="1">
              <a:spLocks noChangeArrowheads="1"/>
            </p:cNvSpPr>
            <p:nvPr/>
          </p:nvSpPr>
          <p:spPr bwMode="auto">
            <a:xfrm>
              <a:off x="3899565" y="948034"/>
              <a:ext cx="516488" cy="338554"/>
            </a:xfrm>
            <a:prstGeom prst="rect">
              <a:avLst/>
            </a:prstGeom>
            <a:noFill/>
            <a:ln w="9525">
              <a:noFill/>
              <a:miter lim="800000"/>
              <a:headEnd/>
              <a:tailEnd/>
            </a:ln>
          </p:spPr>
          <p:txBody>
            <a:bodyPr wrap="none">
              <a:spAutoFit/>
            </a:bodyPr>
            <a:lstStyle/>
            <a:p>
              <a:pPr algn="ctr"/>
              <a:r>
                <a:rPr lang="en-US" sz="1600" dirty="0" err="1" smtClean="0">
                  <a:latin typeface="Arial" pitchFamily="34" charset="0"/>
                  <a:cs typeface="Arial" pitchFamily="34" charset="0"/>
                </a:rPr>
                <a:t>IgG</a:t>
              </a:r>
              <a:endParaRPr lang="en-US" sz="1600" dirty="0">
                <a:latin typeface="Arial" pitchFamily="34" charset="0"/>
                <a:cs typeface="Arial" pitchFamily="34" charset="0"/>
              </a:endParaRPr>
            </a:p>
          </p:txBody>
        </p:sp>
        <p:cxnSp>
          <p:nvCxnSpPr>
            <p:cNvPr id="30" name="Straight Connector 29"/>
            <p:cNvCxnSpPr/>
            <p:nvPr/>
          </p:nvCxnSpPr>
          <p:spPr>
            <a:xfrm>
              <a:off x="2045396" y="1375590"/>
              <a:ext cx="1641561" cy="357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14989" y="1376520"/>
              <a:ext cx="665162" cy="264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25228" y="1376520"/>
              <a:ext cx="665162" cy="264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Box 89"/>
            <p:cNvSpPr txBox="1">
              <a:spLocks noChangeArrowheads="1"/>
            </p:cNvSpPr>
            <p:nvPr/>
          </p:nvSpPr>
          <p:spPr bwMode="auto">
            <a:xfrm>
              <a:off x="748315" y="1428211"/>
              <a:ext cx="4584353" cy="338554"/>
            </a:xfrm>
            <a:prstGeom prst="rect">
              <a:avLst/>
            </a:prstGeom>
            <a:noFill/>
            <a:ln w="0">
              <a:noFill/>
              <a:miter lim="800000"/>
              <a:headEnd/>
              <a:tailEnd/>
            </a:ln>
            <a:effectLst/>
          </p:spPr>
          <p:txBody>
            <a:bodyPr wrap="none">
              <a:spAutoFit/>
            </a:bodyPr>
            <a:lstStyle/>
            <a:p>
              <a:r>
                <a:rPr lang="en-US" sz="1600" dirty="0" smtClean="0">
                  <a:latin typeface="Arial" pitchFamily="34" charset="0"/>
                  <a:cs typeface="Arial" pitchFamily="34" charset="0"/>
                </a:rPr>
                <a:t>AdPoldip2      -           +           +           -</a:t>
              </a:r>
              <a:endParaRPr lang="en-US" sz="1600" dirty="0">
                <a:latin typeface="Arial" pitchFamily="34" charset="0"/>
                <a:cs typeface="Arial" pitchFamily="34" charset="0"/>
              </a:endParaRPr>
            </a:p>
          </p:txBody>
        </p:sp>
        <p:cxnSp>
          <p:nvCxnSpPr>
            <p:cNvPr id="34" name="Straight Arrow Connector 33"/>
            <p:cNvCxnSpPr/>
            <p:nvPr/>
          </p:nvCxnSpPr>
          <p:spPr>
            <a:xfrm>
              <a:off x="5437908" y="2226436"/>
              <a:ext cx="449963"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5" name="Text Box 91"/>
            <p:cNvSpPr txBox="1">
              <a:spLocks noChangeArrowheads="1"/>
            </p:cNvSpPr>
            <p:nvPr/>
          </p:nvSpPr>
          <p:spPr bwMode="auto">
            <a:xfrm>
              <a:off x="5812154" y="2060340"/>
              <a:ext cx="1595222" cy="307777"/>
            </a:xfrm>
            <a:prstGeom prst="rect">
              <a:avLst/>
            </a:prstGeom>
            <a:noFill/>
            <a:ln w="3175">
              <a:noFill/>
              <a:miter lim="800000"/>
              <a:headEnd/>
              <a:tailEnd/>
            </a:ln>
            <a:effectLst/>
          </p:spPr>
          <p:txBody>
            <a:bodyPr wrap="none">
              <a:spAutoFit/>
            </a:bodyPr>
            <a:lstStyle/>
            <a:p>
              <a:r>
                <a:rPr lang="en-US" sz="1400" dirty="0" smtClean="0">
                  <a:latin typeface="Arial" pitchFamily="34" charset="0"/>
                  <a:cs typeface="Arial" pitchFamily="34" charset="0"/>
                </a:rPr>
                <a:t>Nox4 (80 </a:t>
              </a:r>
              <a:r>
                <a:rPr lang="en-US" sz="1400" dirty="0" err="1" smtClean="0">
                  <a:latin typeface="Arial" pitchFamily="34" charset="0"/>
                  <a:cs typeface="Arial" pitchFamily="34" charset="0"/>
                </a:rPr>
                <a:t>kDa</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cxnSp>
          <p:nvCxnSpPr>
            <p:cNvPr id="36" name="Straight Arrow Connector 35"/>
            <p:cNvCxnSpPr/>
            <p:nvPr/>
          </p:nvCxnSpPr>
          <p:spPr>
            <a:xfrm>
              <a:off x="5437908" y="3056270"/>
              <a:ext cx="449961"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7" name="Text Box 91"/>
            <p:cNvSpPr txBox="1">
              <a:spLocks noChangeArrowheads="1"/>
            </p:cNvSpPr>
            <p:nvPr/>
          </p:nvSpPr>
          <p:spPr bwMode="auto">
            <a:xfrm>
              <a:off x="5812154" y="2891625"/>
              <a:ext cx="1595222" cy="307777"/>
            </a:xfrm>
            <a:prstGeom prst="rect">
              <a:avLst/>
            </a:prstGeom>
            <a:noFill/>
            <a:ln w="3175">
              <a:noFill/>
              <a:miter lim="800000"/>
              <a:headEnd/>
              <a:tailEnd/>
            </a:ln>
            <a:effectLst/>
          </p:spPr>
          <p:txBody>
            <a:bodyPr wrap="none">
              <a:spAutoFit/>
            </a:bodyPr>
            <a:lstStyle/>
            <a:p>
              <a:r>
                <a:rPr lang="en-US" sz="1400" dirty="0" smtClean="0">
                  <a:latin typeface="Arial" pitchFamily="34" charset="0"/>
                  <a:cs typeface="Arial" pitchFamily="34" charset="0"/>
                </a:rPr>
                <a:t>Nox4 (65 </a:t>
              </a:r>
              <a:r>
                <a:rPr lang="en-US" sz="1400" dirty="0" err="1" smtClean="0">
                  <a:latin typeface="Arial" pitchFamily="34" charset="0"/>
                  <a:cs typeface="Arial" pitchFamily="34" charset="0"/>
                </a:rPr>
                <a:t>kDa</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38" name="Text Box 68"/>
            <p:cNvSpPr txBox="1">
              <a:spLocks noChangeArrowheads="1"/>
            </p:cNvSpPr>
            <p:nvPr/>
          </p:nvSpPr>
          <p:spPr bwMode="auto">
            <a:xfrm>
              <a:off x="5857219" y="3652110"/>
              <a:ext cx="1394674" cy="307777"/>
            </a:xfrm>
            <a:prstGeom prst="rect">
              <a:avLst/>
            </a:prstGeom>
            <a:noFill/>
            <a:ln w="9525">
              <a:noFill/>
              <a:miter lim="800000"/>
              <a:headEnd/>
              <a:tailEnd/>
            </a:ln>
          </p:spPr>
          <p:txBody>
            <a:bodyPr wrap="none">
              <a:spAutoFit/>
            </a:bodyPr>
            <a:lstStyle/>
            <a:p>
              <a:pPr eaLnBrk="1" hangingPunct="1"/>
              <a:r>
                <a:rPr lang="en-US" sz="1400" dirty="0" smtClean="0">
                  <a:latin typeface="Arial" pitchFamily="34" charset="0"/>
                  <a:cs typeface="Arial" pitchFamily="34" charset="0"/>
                </a:rPr>
                <a:t>Myc-Poldip2</a:t>
              </a:r>
              <a:endParaRPr lang="en-US" sz="1400" dirty="0">
                <a:latin typeface="Arial" pitchFamily="34" charset="0"/>
                <a:cs typeface="Arial" pitchFamily="34" charset="0"/>
              </a:endParaRPr>
            </a:p>
          </p:txBody>
        </p:sp>
        <p:cxnSp>
          <p:nvCxnSpPr>
            <p:cNvPr id="39" name="Straight Arrow Connector 38"/>
            <p:cNvCxnSpPr/>
            <p:nvPr/>
          </p:nvCxnSpPr>
          <p:spPr>
            <a:xfrm>
              <a:off x="5464914" y="3821802"/>
              <a:ext cx="449961"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Box 15"/>
            <p:cNvSpPr txBox="1">
              <a:spLocks noChangeArrowheads="1"/>
            </p:cNvSpPr>
            <p:nvPr/>
          </p:nvSpPr>
          <p:spPr bwMode="auto">
            <a:xfrm>
              <a:off x="4766884" y="948034"/>
              <a:ext cx="561372" cy="338554"/>
            </a:xfrm>
            <a:prstGeom prst="rect">
              <a:avLst/>
            </a:prstGeom>
            <a:noFill/>
            <a:ln w="9525">
              <a:noFill/>
              <a:miter lim="800000"/>
              <a:headEnd/>
              <a:tailEnd/>
            </a:ln>
          </p:spPr>
          <p:txBody>
            <a:bodyPr wrap="none">
              <a:spAutoFit/>
            </a:bodyPr>
            <a:lstStyle/>
            <a:p>
              <a:pPr algn="ctr"/>
              <a:r>
                <a:rPr lang="en-US" sz="1600" dirty="0" err="1" smtClean="0">
                  <a:latin typeface="Arial" pitchFamily="34" charset="0"/>
                  <a:cs typeface="Arial" pitchFamily="34" charset="0"/>
                </a:rPr>
                <a:t>Myc</a:t>
              </a:r>
              <a:endParaRPr lang="en-US" sz="1600" dirty="0">
                <a:latin typeface="Arial" pitchFamily="34" charset="0"/>
                <a:cs typeface="Arial" pitchFamily="34" charset="0"/>
              </a:endParaRPr>
            </a:p>
          </p:txBody>
        </p:sp>
      </p:grpSp>
      <p:sp>
        <p:nvSpPr>
          <p:cNvPr id="41" name="TextBox 40"/>
          <p:cNvSpPr txBox="1"/>
          <p:nvPr/>
        </p:nvSpPr>
        <p:spPr>
          <a:xfrm>
            <a:off x="1237282" y="4702629"/>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2.8.  Association of Myc-Poldip2 with Nox4 in Vascular Smooth Muscle Cells.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125 </a:t>
            </a:r>
            <a:r>
              <a:rPr lang="en-US" sz="1200" dirty="0" err="1" smtClean="0">
                <a:latin typeface="Arial" pitchFamily="34" charset="0"/>
                <a:cs typeface="Arial" pitchFamily="34" charset="0"/>
              </a:rPr>
              <a:t>μL</a:t>
            </a:r>
            <a:r>
              <a:rPr lang="en-US" sz="1200" dirty="0" smtClean="0">
                <a:latin typeface="Arial" pitchFamily="34" charset="0"/>
                <a:cs typeface="Arial" pitchFamily="34" charset="0"/>
              </a:rPr>
              <a:t>/dish of control adenovirus ( - ) or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adenovirus ( + , AdPoldip2).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were </a:t>
            </a:r>
            <a:r>
              <a:rPr lang="en-US" sz="1200" dirty="0" err="1" smtClean="0">
                <a:latin typeface="Arial" pitchFamily="34" charset="0"/>
                <a:cs typeface="Arial" pitchFamily="34" charset="0"/>
              </a:rPr>
              <a:t>immunoprecipitated</a:t>
            </a:r>
            <a:r>
              <a:rPr lang="en-US" sz="1200" dirty="0" smtClean="0">
                <a:latin typeface="Arial" pitchFamily="34" charset="0"/>
                <a:cs typeface="Arial" pitchFamily="34" charset="0"/>
              </a:rPr>
              <a:t> (IP) with </a:t>
            </a:r>
            <a:r>
              <a:rPr lang="en-US" sz="1200" dirty="0" err="1" smtClean="0">
                <a:latin typeface="Arial" pitchFamily="34" charset="0"/>
                <a:cs typeface="Arial" pitchFamily="34" charset="0"/>
              </a:rPr>
              <a:t>IgGs</a:t>
            </a:r>
            <a:r>
              <a:rPr lang="en-US" sz="1200" dirty="0" smtClean="0">
                <a:latin typeface="Arial" pitchFamily="34" charset="0"/>
                <a:cs typeface="Arial" pitchFamily="34" charset="0"/>
              </a:rPr>
              <a:t> or a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antibody and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(IB) with a Nox4 (</a:t>
            </a:r>
            <a:r>
              <a:rPr lang="en-US" sz="1200" i="1" dirty="0" smtClean="0">
                <a:latin typeface="Arial" pitchFamily="34" charset="0"/>
                <a:cs typeface="Arial" pitchFamily="34" charset="0"/>
              </a:rPr>
              <a:t>upper) or </a:t>
            </a:r>
            <a:r>
              <a:rPr lang="en-US" sz="1200" i="1" dirty="0" err="1" smtClean="0">
                <a:latin typeface="Arial" pitchFamily="34" charset="0"/>
                <a:cs typeface="Arial" pitchFamily="34" charset="0"/>
              </a:rPr>
              <a:t>Myc</a:t>
            </a:r>
            <a:r>
              <a:rPr lang="en-US" sz="1200" i="1" dirty="0" smtClean="0">
                <a:latin typeface="Arial" pitchFamily="34" charset="0"/>
                <a:cs typeface="Arial" pitchFamily="34" charset="0"/>
              </a:rPr>
              <a:t> </a:t>
            </a:r>
            <a:r>
              <a:rPr lang="en-US" sz="1200" dirty="0" smtClean="0">
                <a:latin typeface="Arial" pitchFamily="34" charset="0"/>
                <a:cs typeface="Arial" pitchFamily="34" charset="0"/>
              </a:rPr>
              <a:t>(</a:t>
            </a:r>
            <a:r>
              <a:rPr lang="en-US" sz="1200" i="1" dirty="0" smtClean="0">
                <a:latin typeface="Arial" pitchFamily="34" charset="0"/>
                <a:cs typeface="Arial" pitchFamily="34" charset="0"/>
              </a:rPr>
              <a:t>lower) </a:t>
            </a:r>
            <a:r>
              <a:rPr lang="en-US" sz="1200" dirty="0" smtClean="0">
                <a:latin typeface="Arial" pitchFamily="34" charset="0"/>
                <a:cs typeface="Arial" pitchFamily="34" charset="0"/>
              </a:rPr>
              <a:t>antibody</a:t>
            </a:r>
            <a:r>
              <a:rPr lang="en-US" sz="1200" i="1" dirty="0" smtClean="0">
                <a:latin typeface="Arial" pitchFamily="34" charset="0"/>
                <a:cs typeface="Arial" pitchFamily="34" charset="0"/>
              </a:rPr>
              <a:t>. </a:t>
            </a:r>
            <a:r>
              <a:rPr lang="en-US" sz="1200" dirty="0" smtClean="0">
                <a:latin typeface="Arial" pitchFamily="34" charset="0"/>
                <a:cs typeface="Arial" pitchFamily="34" charset="0"/>
              </a:rPr>
              <a:t>Nox4 is detected as an 80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and 65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band.</a:t>
            </a:r>
            <a:endParaRPr lang="en-US" sz="12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242206" y="909677"/>
            <a:ext cx="5616345" cy="4061496"/>
            <a:chOff x="1139386" y="909677"/>
            <a:chExt cx="6107114" cy="4061496"/>
          </a:xfrm>
        </p:grpSpPr>
        <p:pic>
          <p:nvPicPr>
            <p:cNvPr id="26" name="Picture 20" descr="IP Myc IB Myc good"/>
            <p:cNvPicPr>
              <a:picLocks noChangeAspect="1" noChangeArrowheads="1"/>
            </p:cNvPicPr>
            <p:nvPr/>
          </p:nvPicPr>
          <p:blipFill>
            <a:blip r:embed="rId2" cstate="print"/>
            <a:srcRect t="11800" r="31468" b="29945"/>
            <a:stretch>
              <a:fillRect/>
            </a:stretch>
          </p:blipFill>
          <p:spPr bwMode="auto">
            <a:xfrm>
              <a:off x="2071977" y="4282853"/>
              <a:ext cx="3533172" cy="688320"/>
            </a:xfrm>
            <a:prstGeom prst="rect">
              <a:avLst/>
            </a:prstGeom>
            <a:noFill/>
            <a:ln w="9525">
              <a:solidFill>
                <a:srgbClr val="000000"/>
              </a:solidFill>
              <a:miter lim="800000"/>
              <a:headEnd/>
              <a:tailEnd/>
            </a:ln>
          </p:spPr>
        </p:pic>
        <p:sp>
          <p:nvSpPr>
            <p:cNvPr id="27" name="Text Box 28"/>
            <p:cNvSpPr txBox="1">
              <a:spLocks noChangeArrowheads="1"/>
            </p:cNvSpPr>
            <p:nvPr/>
          </p:nvSpPr>
          <p:spPr bwMode="auto">
            <a:xfrm>
              <a:off x="2012885" y="1885786"/>
              <a:ext cx="3920041" cy="307777"/>
            </a:xfrm>
            <a:prstGeom prst="rect">
              <a:avLst/>
            </a:prstGeom>
            <a:noFill/>
            <a:ln w="9525">
              <a:noFill/>
              <a:miter lim="800000"/>
              <a:headEnd/>
              <a:tailEnd/>
            </a:ln>
            <a:effectLst/>
          </p:spPr>
          <p:txBody>
            <a:bodyPr wrap="none">
              <a:spAutoFit/>
            </a:bodyPr>
            <a:lstStyle/>
            <a:p>
              <a:r>
                <a:rPr lang="en-US" sz="1400" b="1" dirty="0">
                  <a:latin typeface="Arial" pitchFamily="34" charset="0"/>
                  <a:cs typeface="Arial" pitchFamily="34" charset="0"/>
                </a:rPr>
                <a:t> </a:t>
              </a:r>
              <a:r>
                <a:rPr lang="en-US" sz="1200" dirty="0" smtClean="0">
                  <a:latin typeface="Arial" pitchFamily="34" charset="0"/>
                  <a:cs typeface="Arial" pitchFamily="34" charset="0"/>
                </a:rPr>
                <a:t>LB  No Ad  37.5    75    125   175    225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pic>
          <p:nvPicPr>
            <p:cNvPr id="28" name="Picture 27" descr="IP Myc IB Nox4#8 good"/>
            <p:cNvPicPr>
              <a:picLocks noChangeAspect="1" noChangeArrowheads="1"/>
            </p:cNvPicPr>
            <p:nvPr/>
          </p:nvPicPr>
          <p:blipFill>
            <a:blip r:embed="rId3" cstate="print"/>
            <a:srcRect t="17194" r="18520"/>
            <a:stretch>
              <a:fillRect/>
            </a:stretch>
          </p:blipFill>
          <p:spPr bwMode="auto">
            <a:xfrm>
              <a:off x="2071975" y="2215395"/>
              <a:ext cx="3532463" cy="849817"/>
            </a:xfrm>
            <a:prstGeom prst="rect">
              <a:avLst/>
            </a:prstGeom>
            <a:noFill/>
            <a:ln>
              <a:solidFill>
                <a:srgbClr val="000000"/>
              </a:solidFill>
            </a:ln>
          </p:spPr>
        </p:pic>
        <p:cxnSp>
          <p:nvCxnSpPr>
            <p:cNvPr id="29" name="Straight Connector 28"/>
            <p:cNvCxnSpPr/>
            <p:nvPr/>
          </p:nvCxnSpPr>
          <p:spPr>
            <a:xfrm>
              <a:off x="3028507" y="1760053"/>
              <a:ext cx="1988605"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98178" y="1299712"/>
              <a:ext cx="3480058"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464804" y="1376530"/>
              <a:ext cx="1116011" cy="338554"/>
            </a:xfrm>
            <a:prstGeom prst="rect">
              <a:avLst/>
            </a:prstGeom>
            <a:noFill/>
          </p:spPr>
          <p:txBody>
            <a:bodyPr wrap="none" rtlCol="0">
              <a:spAutoFit/>
            </a:bodyPr>
            <a:lstStyle/>
            <a:p>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32" name="TextBox 31"/>
            <p:cNvSpPr txBox="1"/>
            <p:nvPr/>
          </p:nvSpPr>
          <p:spPr>
            <a:xfrm>
              <a:off x="1178125" y="909677"/>
              <a:ext cx="436338" cy="338554"/>
            </a:xfrm>
            <a:prstGeom prst="rect">
              <a:avLst/>
            </a:prstGeom>
            <a:noFill/>
          </p:spPr>
          <p:txBody>
            <a:bodyPr wrap="none" rtlCol="0">
              <a:spAutoFit/>
            </a:bodyPr>
            <a:lstStyle/>
            <a:p>
              <a:r>
                <a:rPr lang="en-US" sz="1600" dirty="0" smtClean="0">
                  <a:latin typeface="Arial" pitchFamily="34" charset="0"/>
                  <a:cs typeface="Arial" pitchFamily="34" charset="0"/>
                </a:rPr>
                <a:t>IP:</a:t>
              </a:r>
              <a:endParaRPr lang="en-US" sz="1600" dirty="0">
                <a:latin typeface="Arial" pitchFamily="34" charset="0"/>
                <a:cs typeface="Arial" pitchFamily="34" charset="0"/>
              </a:endParaRPr>
            </a:p>
          </p:txBody>
        </p:sp>
        <p:sp>
          <p:nvSpPr>
            <p:cNvPr id="33" name="TextBox 32"/>
            <p:cNvSpPr txBox="1"/>
            <p:nvPr/>
          </p:nvSpPr>
          <p:spPr>
            <a:xfrm>
              <a:off x="3557521" y="909677"/>
              <a:ext cx="561372" cy="338554"/>
            </a:xfrm>
            <a:prstGeom prst="rect">
              <a:avLst/>
            </a:prstGeom>
            <a:noFill/>
          </p:spPr>
          <p:txBody>
            <a:bodyPr wrap="none" rtlCol="0">
              <a:spAutoFit/>
            </a:bodyPr>
            <a:lstStyle/>
            <a:p>
              <a:r>
                <a:rPr lang="en-US" sz="1600" dirty="0" err="1" smtClean="0">
                  <a:latin typeface="Arial" pitchFamily="34" charset="0"/>
                  <a:cs typeface="Arial" pitchFamily="34" charset="0"/>
                </a:rPr>
                <a:t>Myc</a:t>
              </a:r>
              <a:endParaRPr lang="en-US" sz="1600" dirty="0">
                <a:latin typeface="Arial" pitchFamily="34" charset="0"/>
                <a:cs typeface="Arial" pitchFamily="34" charset="0"/>
              </a:endParaRPr>
            </a:p>
          </p:txBody>
        </p:sp>
        <p:cxnSp>
          <p:nvCxnSpPr>
            <p:cNvPr id="34" name="Straight Arrow Connector 33"/>
            <p:cNvCxnSpPr/>
            <p:nvPr/>
          </p:nvCxnSpPr>
          <p:spPr>
            <a:xfrm>
              <a:off x="5623622" y="2850737"/>
              <a:ext cx="390060"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5" name="Text Box 91"/>
            <p:cNvSpPr txBox="1">
              <a:spLocks noChangeArrowheads="1"/>
            </p:cNvSpPr>
            <p:nvPr/>
          </p:nvSpPr>
          <p:spPr bwMode="auto">
            <a:xfrm>
              <a:off x="5970219" y="2725610"/>
              <a:ext cx="1276281"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Nox4 (65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56" name="Text Box 68"/>
            <p:cNvSpPr txBox="1">
              <a:spLocks noChangeArrowheads="1"/>
            </p:cNvSpPr>
            <p:nvPr/>
          </p:nvSpPr>
          <p:spPr bwMode="auto">
            <a:xfrm>
              <a:off x="5970219" y="4481447"/>
              <a:ext cx="1117660" cy="276999"/>
            </a:xfrm>
            <a:prstGeom prst="rect">
              <a:avLst/>
            </a:prstGeom>
            <a:noFill/>
            <a:ln w="9525">
              <a:noFill/>
              <a:miter lim="800000"/>
              <a:headEnd/>
              <a:tailEnd/>
            </a:ln>
          </p:spPr>
          <p:txBody>
            <a:bodyPr wrap="none">
              <a:spAutoFit/>
            </a:bodyPr>
            <a:lstStyle/>
            <a:p>
              <a:pPr eaLnBrk="1" hangingPunct="1"/>
              <a:r>
                <a:rPr lang="en-US" sz="1200" dirty="0" smtClean="0">
                  <a:latin typeface="Arial" pitchFamily="34" charset="0"/>
                  <a:cs typeface="Arial" pitchFamily="34" charset="0"/>
                </a:rPr>
                <a:t>Myc-Poldip2</a:t>
              </a:r>
              <a:endParaRPr lang="en-US" sz="1200" dirty="0">
                <a:latin typeface="Arial" pitchFamily="34" charset="0"/>
                <a:cs typeface="Arial" pitchFamily="34" charset="0"/>
              </a:endParaRPr>
            </a:p>
          </p:txBody>
        </p:sp>
        <p:cxnSp>
          <p:nvCxnSpPr>
            <p:cNvPr id="57" name="Straight Arrow Connector 56"/>
            <p:cNvCxnSpPr/>
            <p:nvPr/>
          </p:nvCxnSpPr>
          <p:spPr>
            <a:xfrm>
              <a:off x="5623622" y="4611622"/>
              <a:ext cx="390060"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Text Box 72"/>
            <p:cNvSpPr txBox="1">
              <a:spLocks noChangeArrowheads="1"/>
            </p:cNvSpPr>
            <p:nvPr/>
          </p:nvSpPr>
          <p:spPr bwMode="auto">
            <a:xfrm>
              <a:off x="1180065" y="4457736"/>
              <a:ext cx="813043" cy="338554"/>
            </a:xfrm>
            <a:prstGeom prst="rect">
              <a:avLst/>
            </a:prstGeom>
            <a:noFill/>
            <a:ln w="9525">
              <a:noFill/>
              <a:miter lim="800000"/>
              <a:headEnd/>
              <a:tailEnd/>
            </a:ln>
          </p:spPr>
          <p:txBody>
            <a:bodyPr wrap="none">
              <a:spAutoFit/>
            </a:bodyPr>
            <a:lstStyle/>
            <a:p>
              <a:pPr eaLnBrk="1" hangingPunct="1"/>
              <a:r>
                <a:rPr lang="en-US" sz="1600" dirty="0">
                  <a:latin typeface="Arial" pitchFamily="34" charset="0"/>
                  <a:cs typeface="Arial" pitchFamily="34" charset="0"/>
                </a:rPr>
                <a:t>IB </a:t>
              </a:r>
              <a:r>
                <a:rPr lang="en-US" sz="1600" dirty="0" err="1" smtClean="0">
                  <a:latin typeface="Arial" pitchFamily="34" charset="0"/>
                  <a:cs typeface="Arial" pitchFamily="34" charset="0"/>
                  <a:sym typeface="Symbol" pitchFamily="1" charset="2"/>
                </a:rPr>
                <a:t>Myc</a:t>
              </a:r>
              <a:endParaRPr lang="en-US" sz="1600" dirty="0">
                <a:latin typeface="Arial" pitchFamily="34" charset="0"/>
                <a:cs typeface="Arial" pitchFamily="34" charset="0"/>
              </a:endParaRPr>
            </a:p>
          </p:txBody>
        </p:sp>
        <p:sp>
          <p:nvSpPr>
            <p:cNvPr id="59" name="TextBox 18"/>
            <p:cNvSpPr txBox="1">
              <a:spLocks noChangeArrowheads="1"/>
            </p:cNvSpPr>
            <p:nvPr/>
          </p:nvSpPr>
          <p:spPr bwMode="auto">
            <a:xfrm>
              <a:off x="1139386" y="2471026"/>
              <a:ext cx="914033"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IB </a:t>
              </a:r>
              <a:r>
                <a:rPr lang="en-US" sz="1600" dirty="0" smtClean="0">
                  <a:latin typeface="Arial" pitchFamily="34" charset="0"/>
                  <a:cs typeface="Arial" pitchFamily="34" charset="0"/>
                </a:rPr>
                <a:t>Nox4</a:t>
              </a:r>
              <a:endParaRPr lang="en-US" sz="1600" dirty="0">
                <a:latin typeface="Arial" pitchFamily="34" charset="0"/>
                <a:cs typeface="Arial" pitchFamily="34" charset="0"/>
              </a:endParaRPr>
            </a:p>
          </p:txBody>
        </p:sp>
        <p:cxnSp>
          <p:nvCxnSpPr>
            <p:cNvPr id="24" name="Straight Arrow Connector 23"/>
            <p:cNvCxnSpPr/>
            <p:nvPr/>
          </p:nvCxnSpPr>
          <p:spPr>
            <a:xfrm>
              <a:off x="5623622" y="2574672"/>
              <a:ext cx="390060"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Text Box 91"/>
            <p:cNvSpPr txBox="1">
              <a:spLocks noChangeArrowheads="1"/>
            </p:cNvSpPr>
            <p:nvPr/>
          </p:nvSpPr>
          <p:spPr bwMode="auto">
            <a:xfrm>
              <a:off x="5970219" y="2433779"/>
              <a:ext cx="1276281"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Nox4 (80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20" name="Text Box 1029"/>
            <p:cNvSpPr txBox="1">
              <a:spLocks noChangeArrowheads="1"/>
            </p:cNvSpPr>
            <p:nvPr/>
          </p:nvSpPr>
          <p:spPr bwMode="auto">
            <a:xfrm>
              <a:off x="1139386" y="3504044"/>
              <a:ext cx="1093901" cy="338554"/>
            </a:xfrm>
            <a:prstGeom prst="rect">
              <a:avLst/>
            </a:prstGeom>
            <a:noFill/>
            <a:ln w="9525">
              <a:noFill/>
              <a:miter lim="800000"/>
              <a:headEnd/>
              <a:tailEnd/>
            </a:ln>
            <a:effectLst/>
          </p:spPr>
          <p:txBody>
            <a:bodyPr wrap="square">
              <a:spAutoFit/>
            </a:bodyPr>
            <a:lstStyle/>
            <a:p>
              <a:pPr eaLnBrk="1" hangingPunct="1"/>
              <a:r>
                <a:rPr lang="en-US" sz="1600" b="0" dirty="0">
                  <a:latin typeface="Arial" pitchFamily="34" charset="0"/>
                  <a:cs typeface="Arial" pitchFamily="34" charset="0"/>
                </a:rPr>
                <a:t>IB Nox1</a:t>
              </a:r>
            </a:p>
          </p:txBody>
        </p:sp>
        <p:pic>
          <p:nvPicPr>
            <p:cNvPr id="21" name="Picture 1044" descr="C:\KKG Lab\p22phox Interacting Protein Project\Immunoprecipitation\IP Myc IB Nox1 good.TIF"/>
            <p:cNvPicPr>
              <a:picLocks noChangeAspect="1" noChangeArrowheads="1"/>
            </p:cNvPicPr>
            <p:nvPr/>
          </p:nvPicPr>
          <p:blipFill>
            <a:blip r:embed="rId4" cstate="print"/>
            <a:srcRect t="29291" r="19477"/>
            <a:stretch>
              <a:fillRect/>
            </a:stretch>
          </p:blipFill>
          <p:spPr bwMode="auto">
            <a:xfrm>
              <a:off x="2071976" y="3206101"/>
              <a:ext cx="3530267" cy="934440"/>
            </a:xfrm>
            <a:prstGeom prst="rect">
              <a:avLst/>
            </a:prstGeom>
            <a:noFill/>
            <a:ln>
              <a:solidFill>
                <a:schemeClr val="tx1"/>
              </a:solidFill>
            </a:ln>
          </p:spPr>
        </p:pic>
        <p:cxnSp>
          <p:nvCxnSpPr>
            <p:cNvPr id="22" name="Straight Arrow Connector 21"/>
            <p:cNvCxnSpPr/>
            <p:nvPr/>
          </p:nvCxnSpPr>
          <p:spPr>
            <a:xfrm>
              <a:off x="5623622" y="3831687"/>
              <a:ext cx="390060"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 Box 91"/>
            <p:cNvSpPr txBox="1">
              <a:spLocks noChangeArrowheads="1"/>
            </p:cNvSpPr>
            <p:nvPr/>
          </p:nvSpPr>
          <p:spPr bwMode="auto">
            <a:xfrm>
              <a:off x="5970219" y="3706560"/>
              <a:ext cx="1276281"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Nox1 (65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grpSp>
      <p:sp>
        <p:nvSpPr>
          <p:cNvPr id="37" name="TextBox 36"/>
          <p:cNvSpPr txBox="1"/>
          <p:nvPr/>
        </p:nvSpPr>
        <p:spPr>
          <a:xfrm>
            <a:off x="1260018" y="5391414"/>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2.9.  Increasing Amounts of Nox4 Associate with Myc-Poldip2 in Vascular Smooth Muscle Cells.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125 µL/dish of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increasing amounts of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adenovirus (AdPoldip2).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were </a:t>
            </a:r>
            <a:r>
              <a:rPr lang="en-US" sz="1200" dirty="0" err="1" smtClean="0">
                <a:latin typeface="Arial" pitchFamily="34" charset="0"/>
                <a:cs typeface="Arial" pitchFamily="34" charset="0"/>
              </a:rPr>
              <a:t>immunoprecipitated</a:t>
            </a:r>
            <a:r>
              <a:rPr lang="en-US" sz="1200" dirty="0" smtClean="0">
                <a:latin typeface="Arial" pitchFamily="34" charset="0"/>
                <a:cs typeface="Arial" pitchFamily="34" charset="0"/>
              </a:rPr>
              <a:t> (IP) with a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antibody and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(IB) with a Nox4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Nox1 (</a:t>
            </a:r>
            <a:r>
              <a:rPr lang="en-US" sz="1200" i="1" dirty="0" smtClean="0">
                <a:latin typeface="Arial" pitchFamily="34" charset="0"/>
                <a:cs typeface="Arial" pitchFamily="34" charset="0"/>
              </a:rPr>
              <a:t>middle</a:t>
            </a:r>
            <a:r>
              <a:rPr lang="en-US" sz="1200" dirty="0" smtClean="0">
                <a:latin typeface="Arial" pitchFamily="34" charset="0"/>
                <a:cs typeface="Arial" pitchFamily="34" charset="0"/>
              </a:rPr>
              <a:t>), or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antibody. </a:t>
            </a:r>
            <a:r>
              <a:rPr lang="en-US" sz="1200" dirty="0" err="1" smtClean="0">
                <a:latin typeface="Arial" pitchFamily="34" charset="0"/>
                <a:cs typeface="Arial" pitchFamily="34" charset="0"/>
              </a:rPr>
              <a:t>Lysis</a:t>
            </a:r>
            <a:r>
              <a:rPr lang="en-US" sz="1200" dirty="0" smtClean="0">
                <a:latin typeface="Arial" pitchFamily="34" charset="0"/>
                <a:cs typeface="Arial" pitchFamily="34" charset="0"/>
              </a:rPr>
              <a:t> buffer (LB) was used as a negative control.</a:t>
            </a:r>
            <a:endParaRPr lang="en-US" sz="12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401284" y="3455734"/>
            <a:ext cx="5486400" cy="1938992"/>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2.10.  Expression of p22phox and Nox4 in Vector Control and p22phox Antisense Vascular Smooth Muscle Cells.  </a:t>
            </a:r>
            <a:r>
              <a:rPr lang="en-US" sz="1200" dirty="0" smtClean="0">
                <a:latin typeface="Arial" pitchFamily="34" charset="0"/>
                <a:cs typeface="Arial" pitchFamily="34" charset="0"/>
              </a:rPr>
              <a:t>Western analysis of rat VSMCs stably transfected with antisense p22phox (p22AS) or vector control (vector) to verify knockdown of p22phox (upper) and to determine the expression levels of Nox4 (lower).</a:t>
            </a:r>
            <a:endParaRPr lang="en-US" sz="1200" b="1" dirty="0">
              <a:latin typeface="Arial" pitchFamily="34" charset="0"/>
              <a:cs typeface="Arial" pitchFamily="34" charset="0"/>
            </a:endParaRPr>
          </a:p>
        </p:txBody>
      </p:sp>
      <p:grpSp>
        <p:nvGrpSpPr>
          <p:cNvPr id="14" name="Group 13"/>
          <p:cNvGrpSpPr/>
          <p:nvPr/>
        </p:nvGrpSpPr>
        <p:grpSpPr>
          <a:xfrm>
            <a:off x="1851495" y="1018133"/>
            <a:ext cx="4585979" cy="2218096"/>
            <a:chOff x="2664458" y="1018133"/>
            <a:chExt cx="4585979" cy="2218096"/>
          </a:xfrm>
        </p:grpSpPr>
        <p:pic>
          <p:nvPicPr>
            <p:cNvPr id="22" name="Picture 5" descr="031108 IBp22 p22AS cells002"/>
            <p:cNvPicPr>
              <a:picLocks noChangeAspect="1" noChangeArrowheads="1"/>
            </p:cNvPicPr>
            <p:nvPr/>
          </p:nvPicPr>
          <p:blipFill>
            <a:blip r:embed="rId2" cstate="print">
              <a:lum bright="-20000" contrast="20000"/>
            </a:blip>
            <a:srcRect t="18298" r="29070" b="66032"/>
            <a:stretch>
              <a:fillRect/>
            </a:stretch>
          </p:blipFill>
          <p:spPr bwMode="auto">
            <a:xfrm>
              <a:off x="3882190" y="1396769"/>
              <a:ext cx="1829841" cy="769944"/>
            </a:xfrm>
            <a:prstGeom prst="rect">
              <a:avLst/>
            </a:prstGeom>
            <a:noFill/>
            <a:ln w="9525">
              <a:solidFill>
                <a:schemeClr val="tx1"/>
              </a:solidFill>
              <a:miter lim="800000"/>
              <a:headEnd/>
              <a:tailEnd/>
            </a:ln>
          </p:spPr>
        </p:pic>
        <p:sp>
          <p:nvSpPr>
            <p:cNvPr id="23" name="TextBox 19"/>
            <p:cNvSpPr txBox="1">
              <a:spLocks noChangeArrowheads="1"/>
            </p:cNvSpPr>
            <p:nvPr/>
          </p:nvSpPr>
          <p:spPr bwMode="auto">
            <a:xfrm>
              <a:off x="2664458" y="1620669"/>
              <a:ext cx="1221787" cy="338542"/>
            </a:xfrm>
            <a:prstGeom prst="rect">
              <a:avLst/>
            </a:prstGeom>
            <a:noFill/>
            <a:ln w="9525">
              <a:noFill/>
              <a:miter lim="800000"/>
              <a:headEnd/>
              <a:tailEnd/>
            </a:ln>
          </p:spPr>
          <p:txBody>
            <a:bodyPr wrap="none" lIns="91429" tIns="45714" rIns="91429" bIns="45714">
              <a:spAutoFit/>
            </a:bodyPr>
            <a:lstStyle/>
            <a:p>
              <a:pPr eaLnBrk="0" hangingPunct="0"/>
              <a:r>
                <a:rPr lang="en-US" sz="1600" dirty="0">
                  <a:latin typeface="Arial" pitchFamily="34" charset="0"/>
                  <a:cs typeface="Arial" pitchFamily="34" charset="0"/>
                </a:rPr>
                <a:t>IB p22phox</a:t>
              </a:r>
            </a:p>
          </p:txBody>
        </p:sp>
        <p:sp>
          <p:nvSpPr>
            <p:cNvPr id="43" name="TextBox 10"/>
            <p:cNvSpPr txBox="1">
              <a:spLocks noChangeArrowheads="1"/>
            </p:cNvSpPr>
            <p:nvPr/>
          </p:nvSpPr>
          <p:spPr bwMode="auto">
            <a:xfrm>
              <a:off x="4026966" y="1018133"/>
              <a:ext cx="766406" cy="338542"/>
            </a:xfrm>
            <a:prstGeom prst="rect">
              <a:avLst/>
            </a:prstGeom>
            <a:noFill/>
            <a:ln w="9525">
              <a:noFill/>
              <a:miter lim="800000"/>
              <a:headEnd/>
              <a:tailEnd/>
            </a:ln>
          </p:spPr>
          <p:txBody>
            <a:bodyPr wrap="none" lIns="91429" tIns="45714" rIns="91429" bIns="45714">
              <a:spAutoFit/>
            </a:bodyPr>
            <a:lstStyle/>
            <a:p>
              <a:pPr algn="ctr" eaLnBrk="0" hangingPunct="0"/>
              <a:r>
                <a:rPr lang="en-US" sz="1600" dirty="0">
                  <a:latin typeface="Arial" pitchFamily="34" charset="0"/>
                  <a:cs typeface="Arial" pitchFamily="34" charset="0"/>
                </a:rPr>
                <a:t>Vector</a:t>
              </a:r>
            </a:p>
          </p:txBody>
        </p:sp>
        <p:sp>
          <p:nvSpPr>
            <p:cNvPr id="44" name="TextBox 11"/>
            <p:cNvSpPr txBox="1">
              <a:spLocks noChangeArrowheads="1"/>
            </p:cNvSpPr>
            <p:nvPr/>
          </p:nvSpPr>
          <p:spPr bwMode="auto">
            <a:xfrm>
              <a:off x="4862058" y="1018133"/>
              <a:ext cx="798594" cy="338542"/>
            </a:xfrm>
            <a:prstGeom prst="rect">
              <a:avLst/>
            </a:prstGeom>
            <a:noFill/>
            <a:ln w="9525">
              <a:noFill/>
              <a:miter lim="800000"/>
              <a:headEnd/>
              <a:tailEnd/>
            </a:ln>
          </p:spPr>
          <p:txBody>
            <a:bodyPr wrap="none" lIns="91429" tIns="45714" rIns="91429" bIns="45714">
              <a:spAutoFit/>
            </a:bodyPr>
            <a:lstStyle/>
            <a:p>
              <a:pPr algn="ctr" eaLnBrk="0" hangingPunct="0"/>
              <a:r>
                <a:rPr lang="en-US" sz="1600" dirty="0">
                  <a:latin typeface="Arial" pitchFamily="34" charset="0"/>
                  <a:cs typeface="Arial" pitchFamily="34" charset="0"/>
                </a:rPr>
                <a:t>p22AS</a:t>
              </a:r>
            </a:p>
          </p:txBody>
        </p:sp>
        <p:pic>
          <p:nvPicPr>
            <p:cNvPr id="8" name="Picture 7" descr="Nox4 exp p22AS RASMs001.jpg"/>
            <p:cNvPicPr>
              <a:picLocks noChangeAspect="1"/>
            </p:cNvPicPr>
            <p:nvPr/>
          </p:nvPicPr>
          <p:blipFill>
            <a:blip r:embed="rId3" cstate="print"/>
            <a:srcRect l="24418" t="23215" r="12833" b="17892"/>
            <a:stretch>
              <a:fillRect/>
            </a:stretch>
          </p:blipFill>
          <p:spPr>
            <a:xfrm>
              <a:off x="3882189" y="2291947"/>
              <a:ext cx="1828800" cy="944282"/>
            </a:xfrm>
            <a:prstGeom prst="rect">
              <a:avLst/>
            </a:prstGeom>
            <a:ln>
              <a:solidFill>
                <a:schemeClr val="tx1"/>
              </a:solidFill>
            </a:ln>
          </p:spPr>
        </p:pic>
        <p:sp>
          <p:nvSpPr>
            <p:cNvPr id="9" name="TextBox 19"/>
            <p:cNvSpPr txBox="1">
              <a:spLocks noChangeArrowheads="1"/>
            </p:cNvSpPr>
            <p:nvPr/>
          </p:nvSpPr>
          <p:spPr bwMode="auto">
            <a:xfrm>
              <a:off x="2664458" y="2594817"/>
              <a:ext cx="914011" cy="338542"/>
            </a:xfrm>
            <a:prstGeom prst="rect">
              <a:avLst/>
            </a:prstGeom>
            <a:noFill/>
            <a:ln w="9525">
              <a:noFill/>
              <a:miter lim="800000"/>
              <a:headEnd/>
              <a:tailEnd/>
            </a:ln>
          </p:spPr>
          <p:txBody>
            <a:bodyPr wrap="none" lIns="91429" tIns="45714" rIns="91429" bIns="45714">
              <a:spAutoFit/>
            </a:bodyPr>
            <a:lstStyle/>
            <a:p>
              <a:pPr eaLnBrk="0" hangingPunct="0"/>
              <a:r>
                <a:rPr lang="en-US" sz="1600" dirty="0">
                  <a:latin typeface="Arial" pitchFamily="34" charset="0"/>
                  <a:cs typeface="Arial" pitchFamily="34" charset="0"/>
                </a:rPr>
                <a:t>IB </a:t>
              </a:r>
              <a:r>
                <a:rPr lang="en-US" sz="1600" dirty="0" smtClean="0">
                  <a:latin typeface="Arial" pitchFamily="34" charset="0"/>
                  <a:cs typeface="Arial" pitchFamily="34" charset="0"/>
                </a:rPr>
                <a:t>Nox4</a:t>
              </a:r>
              <a:endParaRPr lang="en-US" sz="1600" dirty="0">
                <a:latin typeface="Arial" pitchFamily="34" charset="0"/>
                <a:cs typeface="Arial" pitchFamily="34" charset="0"/>
              </a:endParaRPr>
            </a:p>
          </p:txBody>
        </p:sp>
        <p:cxnSp>
          <p:nvCxnSpPr>
            <p:cNvPr id="10" name="Straight Arrow Connector 9"/>
            <p:cNvCxnSpPr/>
            <p:nvPr/>
          </p:nvCxnSpPr>
          <p:spPr>
            <a:xfrm>
              <a:off x="5757974" y="3076362"/>
              <a:ext cx="358715"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Text Box 91"/>
            <p:cNvSpPr txBox="1">
              <a:spLocks noChangeArrowheads="1"/>
            </p:cNvSpPr>
            <p:nvPr/>
          </p:nvSpPr>
          <p:spPr bwMode="auto">
            <a:xfrm>
              <a:off x="6076718" y="2951235"/>
              <a:ext cx="1173719"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Nox4 (65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cxnSp>
          <p:nvCxnSpPr>
            <p:cNvPr id="12" name="Straight Arrow Connector 11"/>
            <p:cNvCxnSpPr/>
            <p:nvPr/>
          </p:nvCxnSpPr>
          <p:spPr>
            <a:xfrm>
              <a:off x="5757974" y="2574672"/>
              <a:ext cx="358715"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 Box 91"/>
            <p:cNvSpPr txBox="1">
              <a:spLocks noChangeArrowheads="1"/>
            </p:cNvSpPr>
            <p:nvPr/>
          </p:nvSpPr>
          <p:spPr bwMode="auto">
            <a:xfrm>
              <a:off x="6076718" y="2433779"/>
              <a:ext cx="1173719"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Nox4 (80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3784" y="4310754"/>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2.11.  Association of Endogenous Poldip2 with Nox4 in Vascular Smooth Muscle Cells Requires p22phox.  </a:t>
            </a:r>
            <a:r>
              <a:rPr lang="en-US" sz="1200" dirty="0" smtClean="0">
                <a:latin typeface="Arial" pitchFamily="34" charset="0"/>
                <a:cs typeface="Arial" pitchFamily="34" charset="0"/>
              </a:rPr>
              <a:t>Rat VSMCs stably transfected with empty vector (Vector) or antisense p22phox (p22AS) vector were </a:t>
            </a:r>
            <a:r>
              <a:rPr lang="en-US" sz="1200" dirty="0" err="1" smtClean="0">
                <a:latin typeface="Arial" pitchFamily="34" charset="0"/>
                <a:cs typeface="Arial" pitchFamily="34" charset="0"/>
              </a:rPr>
              <a:t>immunoprecipitated</a:t>
            </a:r>
            <a:r>
              <a:rPr lang="en-US" sz="1200" dirty="0" smtClean="0">
                <a:latin typeface="Arial" pitchFamily="34" charset="0"/>
                <a:cs typeface="Arial" pitchFamily="34" charset="0"/>
              </a:rPr>
              <a:t> (IP) with rabbit </a:t>
            </a:r>
            <a:r>
              <a:rPr lang="en-US" sz="1200" dirty="0" err="1" smtClean="0">
                <a:latin typeface="Arial" pitchFamily="34" charset="0"/>
                <a:cs typeface="Arial" pitchFamily="34" charset="0"/>
              </a:rPr>
              <a:t>IgGs</a:t>
            </a:r>
            <a:r>
              <a:rPr lang="en-US" sz="1200" dirty="0" smtClean="0">
                <a:latin typeface="Arial" pitchFamily="34" charset="0"/>
                <a:cs typeface="Arial" pitchFamily="34" charset="0"/>
              </a:rPr>
              <a:t> or a Nox4 antibody and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(IB) with a Poldip2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or Nox4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antibody. </a:t>
            </a:r>
            <a:r>
              <a:rPr lang="en-US" sz="1200" dirty="0" err="1" smtClean="0">
                <a:latin typeface="Arial" pitchFamily="34" charset="0"/>
                <a:cs typeface="Arial" pitchFamily="34" charset="0"/>
              </a:rPr>
              <a:t>Lysis</a:t>
            </a:r>
            <a:r>
              <a:rPr lang="en-US" sz="1200" dirty="0" smtClean="0">
                <a:latin typeface="Arial" pitchFamily="34" charset="0"/>
                <a:cs typeface="Arial" pitchFamily="34" charset="0"/>
              </a:rPr>
              <a:t> buffer (LB) was used as a negative control.</a:t>
            </a:r>
            <a:endParaRPr lang="en-US" sz="1200" dirty="0"/>
          </a:p>
        </p:txBody>
      </p:sp>
      <p:grpSp>
        <p:nvGrpSpPr>
          <p:cNvPr id="3" name="Group 2"/>
          <p:cNvGrpSpPr/>
          <p:nvPr/>
        </p:nvGrpSpPr>
        <p:grpSpPr>
          <a:xfrm>
            <a:off x="1324097" y="1012863"/>
            <a:ext cx="5545775" cy="2721697"/>
            <a:chOff x="1161407" y="3304738"/>
            <a:chExt cx="5922538" cy="2721697"/>
          </a:xfrm>
        </p:grpSpPr>
        <p:pic>
          <p:nvPicPr>
            <p:cNvPr id="4" name="Picture 3" descr="022908 IPN4IBR1 p22AS002"/>
            <p:cNvPicPr>
              <a:picLocks noChangeAspect="1" noChangeArrowheads="1"/>
            </p:cNvPicPr>
            <p:nvPr/>
          </p:nvPicPr>
          <p:blipFill>
            <a:blip r:embed="rId2" cstate="print">
              <a:lum bright="-20000" contrast="20000"/>
            </a:blip>
            <a:srcRect t="68321" r="60977" b="14993"/>
            <a:stretch>
              <a:fillRect/>
            </a:stretch>
          </p:blipFill>
          <p:spPr bwMode="auto">
            <a:xfrm>
              <a:off x="2287794" y="4147351"/>
              <a:ext cx="3088554" cy="588886"/>
            </a:xfrm>
            <a:prstGeom prst="rect">
              <a:avLst/>
            </a:prstGeom>
            <a:noFill/>
            <a:ln w="9525">
              <a:solidFill>
                <a:srgbClr val="000000"/>
              </a:solidFill>
              <a:miter lim="800000"/>
              <a:headEnd/>
              <a:tailEnd/>
            </a:ln>
          </p:spPr>
        </p:pic>
        <p:pic>
          <p:nvPicPr>
            <p:cNvPr id="5" name="Picture 4" descr="030608 IPN4 IBN4 p22AS003"/>
            <p:cNvPicPr>
              <a:picLocks noChangeAspect="1" noChangeArrowheads="1"/>
            </p:cNvPicPr>
            <p:nvPr/>
          </p:nvPicPr>
          <p:blipFill>
            <a:blip r:embed="rId3" cstate="print">
              <a:lum contrast="20000"/>
            </a:blip>
            <a:srcRect t="48347" r="60083" b="1231"/>
            <a:stretch>
              <a:fillRect/>
            </a:stretch>
          </p:blipFill>
          <p:spPr bwMode="auto">
            <a:xfrm>
              <a:off x="2286000" y="5073111"/>
              <a:ext cx="3090348" cy="953324"/>
            </a:xfrm>
            <a:prstGeom prst="rect">
              <a:avLst/>
            </a:prstGeom>
            <a:noFill/>
            <a:ln w="9525">
              <a:solidFill>
                <a:srgbClr val="000000"/>
              </a:solidFill>
              <a:miter lim="800000"/>
              <a:headEnd/>
              <a:tailEnd/>
            </a:ln>
          </p:spPr>
        </p:pic>
        <p:sp>
          <p:nvSpPr>
            <p:cNvPr id="6" name="TextBox 6"/>
            <p:cNvSpPr txBox="1">
              <a:spLocks noChangeArrowheads="1"/>
            </p:cNvSpPr>
            <p:nvPr/>
          </p:nvSpPr>
          <p:spPr bwMode="auto">
            <a:xfrm>
              <a:off x="2453904" y="3781891"/>
              <a:ext cx="434734"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LB</a:t>
              </a:r>
            </a:p>
          </p:txBody>
        </p:sp>
        <p:sp>
          <p:nvSpPr>
            <p:cNvPr id="7" name="TextBox 7"/>
            <p:cNvSpPr txBox="1">
              <a:spLocks noChangeArrowheads="1"/>
            </p:cNvSpPr>
            <p:nvPr/>
          </p:nvSpPr>
          <p:spPr bwMode="auto">
            <a:xfrm>
              <a:off x="3072952" y="3781891"/>
              <a:ext cx="766428"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Vector</a:t>
              </a:r>
            </a:p>
          </p:txBody>
        </p:sp>
        <p:sp>
          <p:nvSpPr>
            <p:cNvPr id="8" name="TextBox 8"/>
            <p:cNvSpPr txBox="1">
              <a:spLocks noChangeArrowheads="1"/>
            </p:cNvSpPr>
            <p:nvPr/>
          </p:nvSpPr>
          <p:spPr bwMode="auto">
            <a:xfrm>
              <a:off x="3796748" y="3781891"/>
              <a:ext cx="766428"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Vector</a:t>
              </a:r>
            </a:p>
          </p:txBody>
        </p:sp>
        <p:sp>
          <p:nvSpPr>
            <p:cNvPr id="9" name="TextBox 9"/>
            <p:cNvSpPr txBox="1">
              <a:spLocks noChangeArrowheads="1"/>
            </p:cNvSpPr>
            <p:nvPr/>
          </p:nvSpPr>
          <p:spPr bwMode="auto">
            <a:xfrm>
              <a:off x="4583397" y="3781891"/>
              <a:ext cx="798617"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p22AS</a:t>
              </a:r>
            </a:p>
          </p:txBody>
        </p:sp>
        <p:sp>
          <p:nvSpPr>
            <p:cNvPr id="10" name="TextBox 15"/>
            <p:cNvSpPr txBox="1">
              <a:spLocks noChangeArrowheads="1"/>
            </p:cNvSpPr>
            <p:nvPr/>
          </p:nvSpPr>
          <p:spPr bwMode="auto">
            <a:xfrm>
              <a:off x="2340091" y="3304738"/>
              <a:ext cx="662361"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Nox4</a:t>
              </a:r>
              <a:endParaRPr lang="en-US" sz="1600" dirty="0">
                <a:latin typeface="Arial" pitchFamily="34" charset="0"/>
                <a:cs typeface="Arial" pitchFamily="34" charset="0"/>
              </a:endParaRPr>
            </a:p>
          </p:txBody>
        </p:sp>
        <p:sp>
          <p:nvSpPr>
            <p:cNvPr id="11" name="TextBox 16"/>
            <p:cNvSpPr txBox="1">
              <a:spLocks noChangeArrowheads="1"/>
            </p:cNvSpPr>
            <p:nvPr/>
          </p:nvSpPr>
          <p:spPr bwMode="auto">
            <a:xfrm>
              <a:off x="4282085" y="3304738"/>
              <a:ext cx="662361"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Nox4</a:t>
              </a:r>
              <a:endParaRPr lang="en-US" sz="1600" dirty="0">
                <a:latin typeface="Arial" pitchFamily="34" charset="0"/>
                <a:cs typeface="Arial" pitchFamily="34" charset="0"/>
              </a:endParaRPr>
            </a:p>
          </p:txBody>
        </p:sp>
        <p:sp>
          <p:nvSpPr>
            <p:cNvPr id="12" name="TextBox 17"/>
            <p:cNvSpPr txBox="1">
              <a:spLocks noChangeArrowheads="1"/>
            </p:cNvSpPr>
            <p:nvPr/>
          </p:nvSpPr>
          <p:spPr bwMode="auto">
            <a:xfrm>
              <a:off x="3197923" y="3304738"/>
              <a:ext cx="516487" cy="338554"/>
            </a:xfrm>
            <a:prstGeom prst="rect">
              <a:avLst/>
            </a:prstGeom>
            <a:noFill/>
            <a:ln w="9525">
              <a:noFill/>
              <a:miter lim="800000"/>
              <a:headEnd/>
              <a:tailEnd/>
            </a:ln>
          </p:spPr>
          <p:txBody>
            <a:bodyPr wrap="none">
              <a:spAutoFit/>
            </a:bodyPr>
            <a:lstStyle/>
            <a:p>
              <a:pPr algn="ctr"/>
              <a:r>
                <a:rPr lang="en-US" sz="1600" dirty="0" err="1" smtClean="0">
                  <a:latin typeface="Arial" pitchFamily="34" charset="0"/>
                  <a:cs typeface="Arial" pitchFamily="34" charset="0"/>
                </a:rPr>
                <a:t>IgG</a:t>
              </a:r>
              <a:endParaRPr lang="en-US" sz="1600" dirty="0">
                <a:latin typeface="Arial" pitchFamily="34" charset="0"/>
                <a:cs typeface="Arial" pitchFamily="34" charset="0"/>
              </a:endParaRPr>
            </a:p>
          </p:txBody>
        </p:sp>
        <p:sp>
          <p:nvSpPr>
            <p:cNvPr id="13" name="TextBox 18"/>
            <p:cNvSpPr txBox="1">
              <a:spLocks noChangeArrowheads="1"/>
            </p:cNvSpPr>
            <p:nvPr/>
          </p:nvSpPr>
          <p:spPr bwMode="auto">
            <a:xfrm>
              <a:off x="1161407" y="4272517"/>
              <a:ext cx="1117614"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IB </a:t>
              </a:r>
              <a:r>
                <a:rPr lang="en-US" sz="1600" dirty="0" smtClean="0">
                  <a:latin typeface="Arial" pitchFamily="34" charset="0"/>
                  <a:cs typeface="Arial" pitchFamily="34" charset="0"/>
                </a:rPr>
                <a:t>Poldip2</a:t>
              </a:r>
              <a:endParaRPr lang="en-US" sz="1600" dirty="0">
                <a:latin typeface="Arial" pitchFamily="34" charset="0"/>
                <a:cs typeface="Arial" pitchFamily="34" charset="0"/>
              </a:endParaRPr>
            </a:p>
          </p:txBody>
        </p:sp>
        <p:sp>
          <p:nvSpPr>
            <p:cNvPr id="14" name="TextBox 19"/>
            <p:cNvSpPr txBox="1">
              <a:spLocks noChangeArrowheads="1"/>
            </p:cNvSpPr>
            <p:nvPr/>
          </p:nvSpPr>
          <p:spPr bwMode="auto">
            <a:xfrm>
              <a:off x="1161407" y="5380496"/>
              <a:ext cx="914033"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IB Nox4</a:t>
              </a:r>
            </a:p>
          </p:txBody>
        </p:sp>
        <p:sp>
          <p:nvSpPr>
            <p:cNvPr id="15" name="TextBox 14"/>
            <p:cNvSpPr txBox="1"/>
            <p:nvPr/>
          </p:nvSpPr>
          <p:spPr>
            <a:xfrm>
              <a:off x="1161407" y="3304738"/>
              <a:ext cx="436338" cy="338554"/>
            </a:xfrm>
            <a:prstGeom prst="rect">
              <a:avLst/>
            </a:prstGeom>
            <a:noFill/>
          </p:spPr>
          <p:txBody>
            <a:bodyPr wrap="none" rtlCol="0">
              <a:spAutoFit/>
            </a:bodyPr>
            <a:lstStyle/>
            <a:p>
              <a:r>
                <a:rPr lang="en-US" sz="1600" dirty="0" smtClean="0">
                  <a:latin typeface="Arial" pitchFamily="34" charset="0"/>
                  <a:cs typeface="Arial" pitchFamily="34" charset="0"/>
                </a:rPr>
                <a:t>IP:</a:t>
              </a:r>
              <a:endParaRPr lang="en-US" sz="1600" dirty="0">
                <a:latin typeface="Arial" pitchFamily="34" charset="0"/>
                <a:cs typeface="Arial" pitchFamily="34" charset="0"/>
              </a:endParaRPr>
            </a:p>
          </p:txBody>
        </p:sp>
        <p:cxnSp>
          <p:nvCxnSpPr>
            <p:cNvPr id="16" name="Straight Connector 15"/>
            <p:cNvCxnSpPr/>
            <p:nvPr/>
          </p:nvCxnSpPr>
          <p:spPr>
            <a:xfrm>
              <a:off x="3929700" y="3681104"/>
              <a:ext cx="1367130" cy="357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14384" y="3682036"/>
              <a:ext cx="683565" cy="264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29489" y="3682034"/>
              <a:ext cx="683565" cy="264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85794" y="4458395"/>
              <a:ext cx="457200" cy="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385794" y="5359563"/>
              <a:ext cx="457200" cy="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 Box 91"/>
            <p:cNvSpPr txBox="1">
              <a:spLocks noChangeArrowheads="1"/>
            </p:cNvSpPr>
            <p:nvPr/>
          </p:nvSpPr>
          <p:spPr bwMode="auto">
            <a:xfrm>
              <a:off x="5801222" y="4319896"/>
              <a:ext cx="1282723"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Poldip2 (37kDa)</a:t>
              </a:r>
              <a:endParaRPr lang="en-US" sz="1200" dirty="0">
                <a:latin typeface="Arial" pitchFamily="34" charset="0"/>
                <a:cs typeface="Arial" pitchFamily="34" charset="0"/>
              </a:endParaRPr>
            </a:p>
          </p:txBody>
        </p:sp>
        <p:sp>
          <p:nvSpPr>
            <p:cNvPr id="22" name="Text Box 91"/>
            <p:cNvSpPr txBox="1">
              <a:spLocks noChangeArrowheads="1"/>
            </p:cNvSpPr>
            <p:nvPr/>
          </p:nvSpPr>
          <p:spPr bwMode="auto">
            <a:xfrm>
              <a:off x="5801222" y="5221064"/>
              <a:ext cx="1173719"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Nox4 (80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cxnSp>
          <p:nvCxnSpPr>
            <p:cNvPr id="23" name="Straight Arrow Connector 22"/>
            <p:cNvCxnSpPr/>
            <p:nvPr/>
          </p:nvCxnSpPr>
          <p:spPr>
            <a:xfrm>
              <a:off x="5385794" y="5811813"/>
              <a:ext cx="457200" cy="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 Box 91"/>
            <p:cNvSpPr txBox="1">
              <a:spLocks noChangeArrowheads="1"/>
            </p:cNvSpPr>
            <p:nvPr/>
          </p:nvSpPr>
          <p:spPr bwMode="auto">
            <a:xfrm>
              <a:off x="5801222" y="5673314"/>
              <a:ext cx="1173719" cy="276999"/>
            </a:xfrm>
            <a:prstGeom prst="rect">
              <a:avLst/>
            </a:prstGeom>
            <a:noFill/>
            <a:ln w="3175">
              <a:noFill/>
              <a:miter lim="800000"/>
              <a:headEnd/>
              <a:tailEnd/>
            </a:ln>
            <a:effectLst/>
          </p:spPr>
          <p:txBody>
            <a:bodyPr wrap="none">
              <a:spAutoFit/>
            </a:bodyPr>
            <a:lstStyle/>
            <a:p>
              <a:r>
                <a:rPr lang="en-US" sz="1200" dirty="0" smtClean="0">
                  <a:latin typeface="Arial" pitchFamily="34" charset="0"/>
                  <a:cs typeface="Arial" pitchFamily="34" charset="0"/>
                </a:rPr>
                <a:t>Nox4 (65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1070251" y="1031984"/>
            <a:ext cx="5884225" cy="2919939"/>
            <a:chOff x="1072473" y="675734"/>
            <a:chExt cx="6104485" cy="2919939"/>
          </a:xfrm>
        </p:grpSpPr>
        <p:sp>
          <p:nvSpPr>
            <p:cNvPr id="20" name="Line 60"/>
            <p:cNvSpPr>
              <a:spLocks noChangeShapeType="1"/>
            </p:cNvSpPr>
            <p:nvPr/>
          </p:nvSpPr>
          <p:spPr bwMode="auto">
            <a:xfrm>
              <a:off x="2373011" y="2451327"/>
              <a:ext cx="326048" cy="2640"/>
            </a:xfrm>
            <a:prstGeom prst="line">
              <a:avLst/>
            </a:prstGeom>
            <a:noFill/>
            <a:ln w="44450">
              <a:solidFill>
                <a:schemeClr val="tx1"/>
              </a:solidFill>
              <a:round/>
              <a:headEnd/>
              <a:tailEnd/>
            </a:ln>
          </p:spPr>
          <p:txBody>
            <a:bodyPr/>
            <a:lstStyle/>
            <a:p>
              <a:endParaRPr lang="en-US"/>
            </a:p>
          </p:txBody>
        </p:sp>
        <p:sp>
          <p:nvSpPr>
            <p:cNvPr id="31" name="Line 60"/>
            <p:cNvSpPr>
              <a:spLocks noChangeShapeType="1"/>
            </p:cNvSpPr>
            <p:nvPr/>
          </p:nvSpPr>
          <p:spPr bwMode="auto">
            <a:xfrm>
              <a:off x="2373011" y="3350957"/>
              <a:ext cx="326048" cy="2640"/>
            </a:xfrm>
            <a:prstGeom prst="line">
              <a:avLst/>
            </a:prstGeom>
            <a:noFill/>
            <a:ln w="44450">
              <a:solidFill>
                <a:schemeClr val="tx1"/>
              </a:solidFill>
              <a:round/>
              <a:headEnd/>
              <a:tailEnd/>
            </a:ln>
          </p:spPr>
          <p:txBody>
            <a:bodyPr/>
            <a:lstStyle/>
            <a:p>
              <a:endParaRPr lang="en-US"/>
            </a:p>
          </p:txBody>
        </p:sp>
        <p:sp>
          <p:nvSpPr>
            <p:cNvPr id="60" name="TextBox 59"/>
            <p:cNvSpPr txBox="1"/>
            <p:nvPr/>
          </p:nvSpPr>
          <p:spPr>
            <a:xfrm>
              <a:off x="2743968" y="1602278"/>
              <a:ext cx="253596"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13" name="TextBox 16"/>
            <p:cNvSpPr txBox="1">
              <a:spLocks noChangeArrowheads="1"/>
            </p:cNvSpPr>
            <p:nvPr/>
          </p:nvSpPr>
          <p:spPr bwMode="auto">
            <a:xfrm>
              <a:off x="1207337" y="2003275"/>
              <a:ext cx="1117614"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IB </a:t>
              </a:r>
              <a:r>
                <a:rPr lang="en-US" sz="1600" dirty="0" smtClean="0">
                  <a:latin typeface="Arial" pitchFamily="34" charset="0"/>
                  <a:cs typeface="Arial" pitchFamily="34" charset="0"/>
                </a:rPr>
                <a:t>Poldip2</a:t>
              </a:r>
              <a:endParaRPr lang="en-US" sz="1600" dirty="0">
                <a:latin typeface="Arial" pitchFamily="34" charset="0"/>
                <a:cs typeface="Arial" pitchFamily="34" charset="0"/>
              </a:endParaRPr>
            </a:p>
          </p:txBody>
        </p:sp>
        <p:sp>
          <p:nvSpPr>
            <p:cNvPr id="14" name="TextBox 17"/>
            <p:cNvSpPr txBox="1">
              <a:spLocks noChangeArrowheads="1"/>
            </p:cNvSpPr>
            <p:nvPr/>
          </p:nvSpPr>
          <p:spPr bwMode="auto">
            <a:xfrm>
              <a:off x="1207337" y="2944941"/>
              <a:ext cx="720069" cy="338554"/>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IB HA</a:t>
              </a:r>
            </a:p>
          </p:txBody>
        </p:sp>
        <p:sp>
          <p:nvSpPr>
            <p:cNvPr id="41" name="TextBox 14"/>
            <p:cNvSpPr txBox="1">
              <a:spLocks noChangeArrowheads="1"/>
            </p:cNvSpPr>
            <p:nvPr/>
          </p:nvSpPr>
          <p:spPr bwMode="auto">
            <a:xfrm>
              <a:off x="3085572" y="1216475"/>
              <a:ext cx="880929" cy="338554"/>
            </a:xfrm>
            <a:prstGeom prst="rect">
              <a:avLst/>
            </a:prstGeom>
            <a:noFill/>
            <a:ln w="9525">
              <a:noFill/>
              <a:miter lim="800000"/>
              <a:headEnd/>
              <a:tailEnd/>
            </a:ln>
          </p:spPr>
          <p:txBody>
            <a:bodyPr>
              <a:spAutoFit/>
            </a:bodyPr>
            <a:lstStyle/>
            <a:p>
              <a:pPr algn="ctr"/>
              <a:r>
                <a:rPr lang="en-US" sz="1600" dirty="0">
                  <a:latin typeface="Arial" pitchFamily="34" charset="0"/>
                  <a:cs typeface="Arial" pitchFamily="34" charset="0"/>
                </a:rPr>
                <a:t>LB</a:t>
              </a:r>
            </a:p>
          </p:txBody>
        </p:sp>
        <p:sp>
          <p:nvSpPr>
            <p:cNvPr id="42" name="TextBox 38"/>
            <p:cNvSpPr txBox="1">
              <a:spLocks noChangeArrowheads="1"/>
            </p:cNvSpPr>
            <p:nvPr/>
          </p:nvSpPr>
          <p:spPr bwMode="auto">
            <a:xfrm>
              <a:off x="3219495" y="675953"/>
              <a:ext cx="662361"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Nox1</a:t>
              </a:r>
              <a:endParaRPr lang="en-US" sz="1600" dirty="0">
                <a:latin typeface="Arial" pitchFamily="34" charset="0"/>
                <a:cs typeface="Arial" pitchFamily="34" charset="0"/>
              </a:endParaRPr>
            </a:p>
          </p:txBody>
        </p:sp>
        <p:sp>
          <p:nvSpPr>
            <p:cNvPr id="43" name="TextBox 39"/>
            <p:cNvSpPr txBox="1">
              <a:spLocks noChangeArrowheads="1"/>
            </p:cNvSpPr>
            <p:nvPr/>
          </p:nvSpPr>
          <p:spPr bwMode="auto">
            <a:xfrm>
              <a:off x="2637161" y="675953"/>
              <a:ext cx="516488" cy="338554"/>
            </a:xfrm>
            <a:prstGeom prst="rect">
              <a:avLst/>
            </a:prstGeom>
            <a:noFill/>
            <a:ln w="9525">
              <a:noFill/>
              <a:miter lim="800000"/>
              <a:headEnd/>
              <a:tailEnd/>
            </a:ln>
          </p:spPr>
          <p:txBody>
            <a:bodyPr wrap="none">
              <a:spAutoFit/>
            </a:bodyPr>
            <a:lstStyle/>
            <a:p>
              <a:pPr algn="ctr"/>
              <a:r>
                <a:rPr lang="en-US" sz="1600" dirty="0" err="1" smtClean="0">
                  <a:latin typeface="Arial" pitchFamily="34" charset="0"/>
                  <a:cs typeface="Arial" pitchFamily="34" charset="0"/>
                </a:rPr>
                <a:t>IgG</a:t>
              </a:r>
              <a:endParaRPr lang="en-US" sz="1600" dirty="0">
                <a:latin typeface="Arial" pitchFamily="34" charset="0"/>
                <a:cs typeface="Arial" pitchFamily="34" charset="0"/>
              </a:endParaRPr>
            </a:p>
          </p:txBody>
        </p:sp>
        <p:cxnSp>
          <p:nvCxnSpPr>
            <p:cNvPr id="44" name="Straight Connector 43"/>
            <p:cNvCxnSpPr/>
            <p:nvPr/>
          </p:nvCxnSpPr>
          <p:spPr>
            <a:xfrm>
              <a:off x="2621085" y="1061192"/>
              <a:ext cx="548640"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276355" y="1061192"/>
              <a:ext cx="548640"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7" descr="030608 IPN1 IBHA 002"/>
            <p:cNvPicPr>
              <a:picLocks noChangeAspect="1" noChangeArrowheads="1"/>
            </p:cNvPicPr>
            <p:nvPr/>
          </p:nvPicPr>
          <p:blipFill>
            <a:blip r:embed="rId3" cstate="print"/>
            <a:srcRect l="38754" t="54580" r="38345" b="14915"/>
            <a:stretch>
              <a:fillRect/>
            </a:stretch>
          </p:blipFill>
          <p:spPr bwMode="auto">
            <a:xfrm>
              <a:off x="2593510" y="2955592"/>
              <a:ext cx="1256238" cy="633902"/>
            </a:xfrm>
            <a:prstGeom prst="rect">
              <a:avLst/>
            </a:prstGeom>
            <a:noFill/>
            <a:ln w="9525">
              <a:solidFill>
                <a:schemeClr val="tx1"/>
              </a:solidFill>
              <a:miter lim="800000"/>
              <a:headEnd/>
              <a:tailEnd/>
            </a:ln>
          </p:spPr>
        </p:pic>
        <p:pic>
          <p:nvPicPr>
            <p:cNvPr id="47" name="Picture 1029" descr="030608 IPN1 IBNoxR1 001"/>
            <p:cNvPicPr>
              <a:picLocks noChangeAspect="1" noChangeArrowheads="1"/>
            </p:cNvPicPr>
            <p:nvPr/>
          </p:nvPicPr>
          <p:blipFill>
            <a:blip r:embed="rId4" cstate="print">
              <a:lum bright="-30000" contrast="40000"/>
            </a:blip>
            <a:srcRect l="44673" r="29526" b="19254"/>
            <a:stretch>
              <a:fillRect/>
            </a:stretch>
          </p:blipFill>
          <p:spPr bwMode="auto">
            <a:xfrm>
              <a:off x="2593508" y="2080656"/>
              <a:ext cx="1254092" cy="670578"/>
            </a:xfrm>
            <a:prstGeom prst="rect">
              <a:avLst/>
            </a:prstGeom>
            <a:noFill/>
            <a:ln w="9525">
              <a:solidFill>
                <a:schemeClr val="tx1"/>
              </a:solidFill>
              <a:miter lim="800000"/>
              <a:headEnd/>
              <a:tailEnd/>
            </a:ln>
          </p:spPr>
        </p:pic>
        <p:pic>
          <p:nvPicPr>
            <p:cNvPr id="32" name="Picture 7" descr="030608 IPN1 IBHA 002"/>
            <p:cNvPicPr>
              <a:picLocks noChangeAspect="1" noChangeArrowheads="1"/>
            </p:cNvPicPr>
            <p:nvPr/>
          </p:nvPicPr>
          <p:blipFill>
            <a:blip r:embed="rId3" cstate="print"/>
            <a:srcRect t="54580" r="60016" b="14915"/>
            <a:stretch>
              <a:fillRect/>
            </a:stretch>
          </p:blipFill>
          <p:spPr bwMode="auto">
            <a:xfrm>
              <a:off x="3898755" y="2955592"/>
              <a:ext cx="2193286" cy="633902"/>
            </a:xfrm>
            <a:prstGeom prst="rect">
              <a:avLst/>
            </a:prstGeom>
            <a:noFill/>
            <a:ln w="9525">
              <a:solidFill>
                <a:schemeClr val="tx1"/>
              </a:solidFill>
              <a:miter lim="800000"/>
              <a:headEnd/>
              <a:tailEnd/>
            </a:ln>
          </p:spPr>
        </p:pic>
        <p:sp>
          <p:nvSpPr>
            <p:cNvPr id="34" name="TextBox 11"/>
            <p:cNvSpPr txBox="1">
              <a:spLocks noChangeArrowheads="1"/>
            </p:cNvSpPr>
            <p:nvPr/>
          </p:nvSpPr>
          <p:spPr bwMode="auto">
            <a:xfrm>
              <a:off x="1570493" y="1216475"/>
              <a:ext cx="1072730" cy="307777"/>
            </a:xfrm>
            <a:prstGeom prst="rect">
              <a:avLst/>
            </a:prstGeom>
            <a:noFill/>
            <a:ln w="9525">
              <a:noFill/>
              <a:miter lim="800000"/>
              <a:headEnd/>
              <a:tailEnd/>
            </a:ln>
          </p:spPr>
          <p:txBody>
            <a:bodyPr wrap="none">
              <a:spAutoFit/>
            </a:bodyPr>
            <a:lstStyle/>
            <a:p>
              <a:pPr algn="ctr"/>
              <a:r>
                <a:rPr lang="en-US" sz="1400" dirty="0" smtClean="0">
                  <a:latin typeface="Arial" pitchFamily="34" charset="0"/>
                  <a:cs typeface="Arial" pitchFamily="34" charset="0"/>
                </a:rPr>
                <a:t>AdNox1HA</a:t>
              </a:r>
              <a:endParaRPr lang="en-US" sz="1400" dirty="0">
                <a:latin typeface="Arial" pitchFamily="34" charset="0"/>
                <a:cs typeface="Arial" pitchFamily="34" charset="0"/>
              </a:endParaRPr>
            </a:p>
          </p:txBody>
        </p:sp>
        <p:sp>
          <p:nvSpPr>
            <p:cNvPr id="35" name="TextBox 37"/>
            <p:cNvSpPr txBox="1">
              <a:spLocks noChangeArrowheads="1"/>
            </p:cNvSpPr>
            <p:nvPr/>
          </p:nvSpPr>
          <p:spPr bwMode="auto">
            <a:xfrm>
              <a:off x="4657091" y="675737"/>
              <a:ext cx="662361"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Nox1</a:t>
              </a:r>
              <a:endParaRPr lang="en-US" sz="1600" dirty="0">
                <a:latin typeface="Arial" pitchFamily="34" charset="0"/>
                <a:cs typeface="Arial" pitchFamily="34" charset="0"/>
              </a:endParaRPr>
            </a:p>
          </p:txBody>
        </p:sp>
        <p:pic>
          <p:nvPicPr>
            <p:cNvPr id="36" name="Picture 1029" descr="030608 IPN1 IBNoxR1 001"/>
            <p:cNvPicPr>
              <a:picLocks noChangeAspect="1" noChangeArrowheads="1"/>
            </p:cNvPicPr>
            <p:nvPr/>
          </p:nvPicPr>
          <p:blipFill>
            <a:blip r:embed="rId4" cstate="print">
              <a:lum bright="-30000" contrast="40000"/>
            </a:blip>
            <a:srcRect r="57306" b="19254"/>
            <a:stretch>
              <a:fillRect/>
            </a:stretch>
          </p:blipFill>
          <p:spPr bwMode="auto">
            <a:xfrm>
              <a:off x="3898755" y="2077218"/>
              <a:ext cx="2190480" cy="674016"/>
            </a:xfrm>
            <a:prstGeom prst="rect">
              <a:avLst/>
            </a:prstGeom>
            <a:noFill/>
            <a:ln w="9525">
              <a:solidFill>
                <a:schemeClr val="tx1"/>
              </a:solidFill>
              <a:miter lim="800000"/>
              <a:headEnd/>
              <a:tailEnd/>
            </a:ln>
          </p:spPr>
        </p:pic>
        <p:cxnSp>
          <p:nvCxnSpPr>
            <p:cNvPr id="37" name="Straight Connector 36"/>
            <p:cNvCxnSpPr/>
            <p:nvPr/>
          </p:nvCxnSpPr>
          <p:spPr>
            <a:xfrm>
              <a:off x="3982431" y="1060976"/>
              <a:ext cx="2011680"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535253" y="2419082"/>
              <a:ext cx="685800" cy="2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22345" y="2444880"/>
              <a:ext cx="274320"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 Box 91"/>
            <p:cNvSpPr txBox="1">
              <a:spLocks noChangeArrowheads="1"/>
            </p:cNvSpPr>
            <p:nvPr/>
          </p:nvSpPr>
          <p:spPr bwMode="auto">
            <a:xfrm>
              <a:off x="6370327" y="2310225"/>
              <a:ext cx="694421" cy="276999"/>
            </a:xfrm>
            <a:prstGeom prst="rect">
              <a:avLst/>
            </a:prstGeom>
            <a:noFill/>
            <a:ln w="3175">
              <a:noFill/>
              <a:miter lim="800000"/>
              <a:headEnd/>
              <a:tailEnd/>
            </a:ln>
            <a:effectLst/>
          </p:spPr>
          <p:txBody>
            <a:bodyPr wrap="none">
              <a:spAutoFit/>
            </a:bodyPr>
            <a:lstStyle/>
            <a:p>
              <a:pPr algn="ctr"/>
              <a:r>
                <a:rPr lang="en-US" sz="1200" dirty="0" smtClean="0">
                  <a:latin typeface="Arial" pitchFamily="34" charset="0"/>
                  <a:cs typeface="Arial" pitchFamily="34" charset="0"/>
                </a:rPr>
                <a:t>Poldip2</a:t>
              </a:r>
              <a:endParaRPr lang="en-US" sz="1200" dirty="0">
                <a:latin typeface="Arial" pitchFamily="34" charset="0"/>
                <a:cs typeface="Arial" pitchFamily="34" charset="0"/>
              </a:endParaRPr>
            </a:p>
          </p:txBody>
        </p:sp>
        <p:sp>
          <p:nvSpPr>
            <p:cNvPr id="19" name="Rectangle 66"/>
            <p:cNvSpPr>
              <a:spLocks noChangeArrowheads="1"/>
            </p:cNvSpPr>
            <p:nvPr/>
          </p:nvSpPr>
          <p:spPr bwMode="auto">
            <a:xfrm>
              <a:off x="1668521" y="2296655"/>
              <a:ext cx="752129" cy="307777"/>
            </a:xfrm>
            <a:prstGeom prst="rect">
              <a:avLst/>
            </a:prstGeom>
            <a:noFill/>
            <a:ln w="9525">
              <a:noFill/>
              <a:miter lim="800000"/>
              <a:headEnd/>
              <a:tailEnd/>
            </a:ln>
          </p:spPr>
          <p:txBody>
            <a:bodyPr wrap="none">
              <a:spAutoFit/>
            </a:bodyPr>
            <a:lstStyle/>
            <a:p>
              <a:pPr algn="ctr" eaLnBrk="1" hangingPunct="1"/>
              <a:r>
                <a:rPr lang="en-US" sz="1400" dirty="0">
                  <a:latin typeface="Arial" pitchFamily="34" charset="0"/>
                  <a:cs typeface="Arial" pitchFamily="34" charset="0"/>
                </a:rPr>
                <a:t>37 </a:t>
              </a:r>
              <a:r>
                <a:rPr lang="en-US" sz="1400" dirty="0" err="1" smtClean="0">
                  <a:latin typeface="Arial" pitchFamily="34" charset="0"/>
                  <a:cs typeface="Arial" pitchFamily="34" charset="0"/>
                </a:rPr>
                <a:t>kDa</a:t>
              </a:r>
              <a:endParaRPr lang="en-US" sz="1400" dirty="0">
                <a:latin typeface="Arial" pitchFamily="34" charset="0"/>
                <a:cs typeface="Arial" pitchFamily="34" charset="0"/>
              </a:endParaRPr>
            </a:p>
          </p:txBody>
        </p:sp>
        <p:sp>
          <p:nvSpPr>
            <p:cNvPr id="21" name="TextBox 20"/>
            <p:cNvSpPr txBox="1"/>
            <p:nvPr/>
          </p:nvSpPr>
          <p:spPr>
            <a:xfrm>
              <a:off x="1678404" y="675734"/>
              <a:ext cx="436338" cy="338554"/>
            </a:xfrm>
            <a:prstGeom prst="rect">
              <a:avLst/>
            </a:prstGeom>
            <a:noFill/>
          </p:spPr>
          <p:txBody>
            <a:bodyPr wrap="none" rtlCol="0">
              <a:spAutoFit/>
            </a:bodyPr>
            <a:lstStyle/>
            <a:p>
              <a:r>
                <a:rPr lang="en-US" sz="1600" dirty="0" smtClean="0">
                  <a:latin typeface="Arial" pitchFamily="34" charset="0"/>
                  <a:cs typeface="Arial" pitchFamily="34" charset="0"/>
                </a:rPr>
                <a:t>IP:</a:t>
              </a:r>
              <a:endParaRPr lang="en-US" sz="1600" dirty="0">
                <a:latin typeface="Arial" pitchFamily="34" charset="0"/>
                <a:cs typeface="Arial" pitchFamily="34" charset="0"/>
              </a:endParaRPr>
            </a:p>
          </p:txBody>
        </p:sp>
        <p:cxnSp>
          <p:nvCxnSpPr>
            <p:cNvPr id="22" name="Straight Arrow Connector 21"/>
            <p:cNvCxnSpPr/>
            <p:nvPr/>
          </p:nvCxnSpPr>
          <p:spPr>
            <a:xfrm>
              <a:off x="6122345" y="3077146"/>
              <a:ext cx="274320"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 Box 91"/>
            <p:cNvSpPr txBox="1">
              <a:spLocks noChangeArrowheads="1"/>
            </p:cNvSpPr>
            <p:nvPr/>
          </p:nvSpPr>
          <p:spPr bwMode="auto">
            <a:xfrm>
              <a:off x="6370327" y="2939967"/>
              <a:ext cx="806631" cy="276999"/>
            </a:xfrm>
            <a:prstGeom prst="rect">
              <a:avLst/>
            </a:prstGeom>
            <a:noFill/>
            <a:ln w="3175">
              <a:noFill/>
              <a:miter lim="800000"/>
              <a:headEnd/>
              <a:tailEnd/>
            </a:ln>
            <a:effectLst/>
          </p:spPr>
          <p:txBody>
            <a:bodyPr wrap="none">
              <a:spAutoFit/>
            </a:bodyPr>
            <a:lstStyle/>
            <a:p>
              <a:pPr algn="ctr"/>
              <a:r>
                <a:rPr lang="en-US" sz="1200" dirty="0" smtClean="0">
                  <a:latin typeface="Arial" pitchFamily="34" charset="0"/>
                  <a:cs typeface="Arial" pitchFamily="34" charset="0"/>
                </a:rPr>
                <a:t>Nox1-HA</a:t>
              </a:r>
              <a:endParaRPr lang="en-US" sz="1200" dirty="0">
                <a:latin typeface="Arial" pitchFamily="34" charset="0"/>
                <a:cs typeface="Arial" pitchFamily="34" charset="0"/>
              </a:endParaRPr>
            </a:p>
          </p:txBody>
        </p:sp>
        <p:sp>
          <p:nvSpPr>
            <p:cNvPr id="30" name="Rectangle 66"/>
            <p:cNvSpPr>
              <a:spLocks noChangeArrowheads="1"/>
            </p:cNvSpPr>
            <p:nvPr/>
          </p:nvSpPr>
          <p:spPr bwMode="auto">
            <a:xfrm>
              <a:off x="1668521" y="3179757"/>
              <a:ext cx="752129" cy="307777"/>
            </a:xfrm>
            <a:prstGeom prst="rect">
              <a:avLst/>
            </a:prstGeom>
            <a:noFill/>
            <a:ln w="9525">
              <a:noFill/>
              <a:miter lim="800000"/>
              <a:headEnd/>
              <a:tailEnd/>
            </a:ln>
          </p:spPr>
          <p:txBody>
            <a:bodyPr wrap="none">
              <a:spAutoFit/>
            </a:bodyPr>
            <a:lstStyle/>
            <a:p>
              <a:pPr algn="ctr" eaLnBrk="1" hangingPunct="1"/>
              <a:r>
                <a:rPr lang="en-US" sz="1400" dirty="0" smtClean="0">
                  <a:latin typeface="Arial" pitchFamily="34" charset="0"/>
                  <a:cs typeface="Arial" pitchFamily="34" charset="0"/>
                </a:rPr>
                <a:t>50 </a:t>
              </a:r>
              <a:r>
                <a:rPr lang="en-US" sz="1400" dirty="0" err="1" smtClean="0">
                  <a:latin typeface="Arial" pitchFamily="34" charset="0"/>
                  <a:cs typeface="Arial" pitchFamily="34" charset="0"/>
                </a:rPr>
                <a:t>kDa</a:t>
              </a:r>
              <a:endParaRPr lang="en-US" sz="1400" dirty="0">
                <a:latin typeface="Arial" pitchFamily="34" charset="0"/>
                <a:cs typeface="Arial" pitchFamily="34" charset="0"/>
              </a:endParaRPr>
            </a:p>
          </p:txBody>
        </p:sp>
        <p:cxnSp>
          <p:nvCxnSpPr>
            <p:cNvPr id="12" name="Straight Arrow Connector 11"/>
            <p:cNvCxnSpPr/>
            <p:nvPr/>
          </p:nvCxnSpPr>
          <p:spPr>
            <a:xfrm>
              <a:off x="6122345" y="3389101"/>
              <a:ext cx="274320"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Text Box 91"/>
            <p:cNvSpPr txBox="1">
              <a:spLocks noChangeArrowheads="1"/>
            </p:cNvSpPr>
            <p:nvPr/>
          </p:nvSpPr>
          <p:spPr bwMode="auto">
            <a:xfrm>
              <a:off x="6370327" y="3251922"/>
              <a:ext cx="806631" cy="276999"/>
            </a:xfrm>
            <a:prstGeom prst="rect">
              <a:avLst/>
            </a:prstGeom>
            <a:noFill/>
            <a:ln w="3175">
              <a:noFill/>
              <a:miter lim="800000"/>
              <a:headEnd/>
              <a:tailEnd/>
            </a:ln>
            <a:effectLst/>
          </p:spPr>
          <p:txBody>
            <a:bodyPr wrap="none">
              <a:spAutoFit/>
            </a:bodyPr>
            <a:lstStyle/>
            <a:p>
              <a:pPr algn="ctr"/>
              <a:r>
                <a:rPr lang="en-US" sz="1200" dirty="0" smtClean="0">
                  <a:latin typeface="Arial" pitchFamily="34" charset="0"/>
                  <a:cs typeface="Arial" pitchFamily="34" charset="0"/>
                </a:rPr>
                <a:t>Nox1-HA</a:t>
              </a:r>
              <a:endParaRPr lang="en-US" sz="1200" dirty="0">
                <a:latin typeface="Arial" pitchFamily="34" charset="0"/>
                <a:cs typeface="Arial" pitchFamily="34" charset="0"/>
              </a:endParaRPr>
            </a:p>
          </p:txBody>
        </p:sp>
        <p:cxnSp>
          <p:nvCxnSpPr>
            <p:cNvPr id="49" name="Straight Connector 48"/>
            <p:cNvCxnSpPr/>
            <p:nvPr/>
          </p:nvCxnSpPr>
          <p:spPr>
            <a:xfrm rot="5400000">
              <a:off x="3558113" y="3274596"/>
              <a:ext cx="640080" cy="2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072473" y="1602278"/>
              <a:ext cx="1570751" cy="307777"/>
            </a:xfrm>
            <a:prstGeom prst="rect">
              <a:avLst/>
            </a:prstGeom>
            <a:noFill/>
          </p:spPr>
          <p:txBody>
            <a:bodyPr wrap="none" rtlCol="0">
              <a:spAutoFit/>
            </a:bodyPr>
            <a:lstStyle/>
            <a:p>
              <a:r>
                <a:rPr lang="en-US" sz="1400" dirty="0" smtClean="0">
                  <a:latin typeface="Arial" pitchFamily="34" charset="0"/>
                  <a:cs typeface="Arial" pitchFamily="34" charset="0"/>
                </a:rPr>
                <a:t>100 </a:t>
              </a:r>
              <a:r>
                <a:rPr lang="en-US" sz="1400" dirty="0" err="1" smtClean="0">
                  <a:latin typeface="Arial" pitchFamily="34" charset="0"/>
                  <a:cs typeface="Arial" pitchFamily="34" charset="0"/>
                </a:rPr>
                <a:t>nmol</a:t>
              </a:r>
              <a:r>
                <a:rPr lang="en-US" sz="1400" dirty="0" smtClean="0">
                  <a:latin typeface="Arial" pitchFamily="34" charset="0"/>
                  <a:cs typeface="Arial" pitchFamily="34" charset="0"/>
                </a:rPr>
                <a:t>/L </a:t>
              </a:r>
              <a:r>
                <a:rPr lang="en-US" sz="1400" dirty="0" err="1" smtClean="0">
                  <a:latin typeface="Arial" pitchFamily="34" charset="0"/>
                  <a:cs typeface="Arial" pitchFamily="34" charset="0"/>
                </a:rPr>
                <a:t>Ang</a:t>
              </a:r>
              <a:r>
                <a:rPr lang="en-US" sz="1400" dirty="0" smtClean="0">
                  <a:latin typeface="Arial" pitchFamily="34" charset="0"/>
                  <a:cs typeface="Arial" pitchFamily="34" charset="0"/>
                </a:rPr>
                <a:t> II</a:t>
              </a:r>
              <a:endParaRPr lang="en-US" sz="1400" dirty="0">
                <a:latin typeface="Arial" pitchFamily="34" charset="0"/>
                <a:cs typeface="Arial" pitchFamily="34" charset="0"/>
              </a:endParaRPr>
            </a:p>
          </p:txBody>
        </p:sp>
        <p:sp>
          <p:nvSpPr>
            <p:cNvPr id="51" name="TextBox 50"/>
            <p:cNvSpPr txBox="1"/>
            <p:nvPr/>
          </p:nvSpPr>
          <p:spPr>
            <a:xfrm>
              <a:off x="4212525" y="1602278"/>
              <a:ext cx="253596"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2" name="TextBox 51"/>
            <p:cNvSpPr txBox="1"/>
            <p:nvPr/>
          </p:nvSpPr>
          <p:spPr>
            <a:xfrm>
              <a:off x="4903429" y="1602278"/>
              <a:ext cx="253596"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3" name="TextBox 52"/>
            <p:cNvSpPr txBox="1"/>
            <p:nvPr/>
          </p:nvSpPr>
          <p:spPr>
            <a:xfrm>
              <a:off x="5570150" y="1602278"/>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4" name="TextBox 53"/>
            <p:cNvSpPr txBox="1"/>
            <p:nvPr/>
          </p:nvSpPr>
          <p:spPr>
            <a:xfrm>
              <a:off x="3399238" y="1602278"/>
              <a:ext cx="253596"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6" name="TextBox 55"/>
            <p:cNvSpPr txBox="1"/>
            <p:nvPr/>
          </p:nvSpPr>
          <p:spPr>
            <a:xfrm>
              <a:off x="4212525" y="1216475"/>
              <a:ext cx="253596"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7" name="TextBox 56"/>
            <p:cNvSpPr txBox="1"/>
            <p:nvPr/>
          </p:nvSpPr>
          <p:spPr>
            <a:xfrm>
              <a:off x="2718320" y="1216475"/>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8" name="TextBox 57"/>
            <p:cNvSpPr txBox="1"/>
            <p:nvPr/>
          </p:nvSpPr>
          <p:spPr>
            <a:xfrm>
              <a:off x="4874575" y="1216475"/>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9" name="TextBox 58"/>
            <p:cNvSpPr txBox="1"/>
            <p:nvPr/>
          </p:nvSpPr>
          <p:spPr>
            <a:xfrm>
              <a:off x="5570150" y="1216475"/>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grpSp>
      <p:sp>
        <p:nvSpPr>
          <p:cNvPr id="48" name="TextBox 47"/>
          <p:cNvSpPr txBox="1"/>
          <p:nvPr/>
        </p:nvSpPr>
        <p:spPr>
          <a:xfrm>
            <a:off x="1282535" y="4180120"/>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2.12.  Association of Endogenous Poldip2 with HA-tagged Nox1 in Vascular Smooth Muscle Cells.  </a:t>
            </a:r>
            <a:r>
              <a:rPr lang="en-US" sz="1200" dirty="0" smtClean="0">
                <a:latin typeface="Arial" pitchFamily="34" charset="0"/>
                <a:cs typeface="Arial" pitchFamily="34" charset="0"/>
              </a:rPr>
              <a:t>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 ) or HA-tagged Nox1 ( + , AdNox1HA) adenovirus were untreated or stimulated for 4 hours with 100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a:t>
            </a:r>
            <a:r>
              <a:rPr lang="en-US" sz="1200" dirty="0" err="1" smtClean="0">
                <a:latin typeface="Arial" pitchFamily="34" charset="0"/>
                <a:cs typeface="Arial" pitchFamily="34" charset="0"/>
              </a:rPr>
              <a:t>Angiotensin</a:t>
            </a:r>
            <a:r>
              <a:rPr lang="en-US" sz="1200" dirty="0" smtClean="0">
                <a:latin typeface="Arial" pitchFamily="34" charset="0"/>
                <a:cs typeface="Arial" pitchFamily="34" charset="0"/>
              </a:rPr>
              <a:t> II (</a:t>
            </a:r>
            <a:r>
              <a:rPr lang="en-US" sz="1200" dirty="0" err="1" smtClean="0">
                <a:latin typeface="Arial" pitchFamily="34" charset="0"/>
                <a:cs typeface="Arial" pitchFamily="34" charset="0"/>
              </a:rPr>
              <a:t>Ang</a:t>
            </a:r>
            <a:r>
              <a:rPr lang="en-US" sz="1200" dirty="0" smtClean="0">
                <a:latin typeface="Arial" pitchFamily="34" charset="0"/>
                <a:cs typeface="Arial" pitchFamily="34" charset="0"/>
              </a:rPr>
              <a:t> II) prior to being </a:t>
            </a:r>
            <a:r>
              <a:rPr lang="en-US" sz="1200" dirty="0" err="1" smtClean="0">
                <a:latin typeface="Arial" pitchFamily="34" charset="0"/>
                <a:cs typeface="Arial" pitchFamily="34" charset="0"/>
              </a:rPr>
              <a:t>immunoprecipitated</a:t>
            </a:r>
            <a:r>
              <a:rPr lang="en-US" sz="1200" dirty="0" smtClean="0">
                <a:latin typeface="Arial" pitchFamily="34" charset="0"/>
                <a:cs typeface="Arial" pitchFamily="34" charset="0"/>
              </a:rPr>
              <a:t> (IP) with goat </a:t>
            </a:r>
            <a:r>
              <a:rPr lang="en-US" sz="1200" dirty="0" err="1" smtClean="0">
                <a:latin typeface="Arial" pitchFamily="34" charset="0"/>
                <a:cs typeface="Arial" pitchFamily="34" charset="0"/>
              </a:rPr>
              <a:t>IgGs</a:t>
            </a:r>
            <a:r>
              <a:rPr lang="en-US" sz="1200" dirty="0" smtClean="0">
                <a:latin typeface="Arial" pitchFamily="34" charset="0"/>
                <a:cs typeface="Arial" pitchFamily="34" charset="0"/>
              </a:rPr>
              <a:t> or a Nox1 antibody and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(IB) with a Poldip2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or HA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antibody. </a:t>
            </a:r>
            <a:r>
              <a:rPr lang="en-US" sz="1200" dirty="0" err="1" smtClean="0">
                <a:latin typeface="Arial" pitchFamily="34" charset="0"/>
                <a:cs typeface="Arial" pitchFamily="34" charset="0"/>
              </a:rPr>
              <a:t>Lysis</a:t>
            </a:r>
            <a:r>
              <a:rPr lang="en-US" sz="1200" dirty="0" smtClean="0">
                <a:latin typeface="Arial" pitchFamily="34" charset="0"/>
                <a:cs typeface="Arial" pitchFamily="34" charset="0"/>
              </a:rPr>
              <a:t> buffer (LB) was used as a negative control.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1142602" y="1040101"/>
            <a:ext cx="5676169" cy="4171263"/>
            <a:chOff x="1166352" y="861976"/>
            <a:chExt cx="5676169" cy="4171263"/>
          </a:xfrm>
        </p:grpSpPr>
        <p:grpSp>
          <p:nvGrpSpPr>
            <p:cNvPr id="56" name="Group 55"/>
            <p:cNvGrpSpPr/>
            <p:nvPr/>
          </p:nvGrpSpPr>
          <p:grpSpPr>
            <a:xfrm>
              <a:off x="1502878" y="1212284"/>
              <a:ext cx="1740846" cy="1737360"/>
              <a:chOff x="1146628" y="1136331"/>
              <a:chExt cx="1740846" cy="1737360"/>
            </a:xfrm>
          </p:grpSpPr>
          <p:graphicFrame>
            <p:nvGraphicFramePr>
              <p:cNvPr id="36" name="Object 5"/>
              <p:cNvGraphicFramePr>
                <a:graphicFrameLocks noChangeAspect="1"/>
              </p:cNvGraphicFramePr>
              <p:nvPr/>
            </p:nvGraphicFramePr>
            <p:xfrm>
              <a:off x="1146628" y="1136331"/>
              <a:ext cx="1740846" cy="1737360"/>
            </p:xfrm>
            <a:graphic>
              <a:graphicData uri="http://schemas.openxmlformats.org/presentationml/2006/ole">
                <p:oleObj spid="_x0000_s21508" name="Bitmap Image" r:id="rId3" imgW="2448267" imgH="4885714" progId="PBrush">
                  <p:embed/>
                </p:oleObj>
              </a:graphicData>
            </a:graphic>
          </p:graphicFrame>
          <p:cxnSp>
            <p:nvCxnSpPr>
              <p:cNvPr id="41" name="Straight Connector 40"/>
              <p:cNvCxnSpPr/>
              <p:nvPr/>
            </p:nvCxnSpPr>
            <p:spPr>
              <a:xfrm>
                <a:off x="2627009" y="1224948"/>
                <a:ext cx="193227"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3303789" y="1214024"/>
              <a:ext cx="1737360" cy="1733881"/>
              <a:chOff x="3303789" y="1136332"/>
              <a:chExt cx="1737360" cy="1733881"/>
            </a:xfrm>
          </p:grpSpPr>
          <p:graphicFrame>
            <p:nvGraphicFramePr>
              <p:cNvPr id="35" name="Object 4"/>
              <p:cNvGraphicFramePr>
                <a:graphicFrameLocks noChangeAspect="1"/>
              </p:cNvGraphicFramePr>
              <p:nvPr/>
            </p:nvGraphicFramePr>
            <p:xfrm>
              <a:off x="3303789" y="1136332"/>
              <a:ext cx="1737360" cy="1733881"/>
            </p:xfrm>
            <a:graphic>
              <a:graphicData uri="http://schemas.openxmlformats.org/presentationml/2006/ole">
                <p:oleObj spid="_x0000_s21507" name="Bitmap Image" r:id="rId4" imgW="2448267" imgH="4885714" progId="PBrush">
                  <p:embed/>
                </p:oleObj>
              </a:graphicData>
            </a:graphic>
          </p:graphicFrame>
          <p:cxnSp>
            <p:nvCxnSpPr>
              <p:cNvPr id="42" name="Straight Connector 41"/>
              <p:cNvCxnSpPr/>
              <p:nvPr/>
            </p:nvCxnSpPr>
            <p:spPr>
              <a:xfrm>
                <a:off x="4766959" y="1224948"/>
                <a:ext cx="193227"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3303789" y="3302749"/>
              <a:ext cx="1737360" cy="1727100"/>
              <a:chOff x="3303789" y="3299061"/>
              <a:chExt cx="1737360" cy="1727100"/>
            </a:xfrm>
          </p:grpSpPr>
          <p:graphicFrame>
            <p:nvGraphicFramePr>
              <p:cNvPr id="26" name="Object 6"/>
              <p:cNvGraphicFramePr>
                <a:graphicFrameLocks noChangeAspect="1"/>
              </p:cNvGraphicFramePr>
              <p:nvPr/>
            </p:nvGraphicFramePr>
            <p:xfrm>
              <a:off x="3303789" y="3299061"/>
              <a:ext cx="1737360" cy="1727100"/>
            </p:xfrm>
            <a:graphic>
              <a:graphicData uri="http://schemas.openxmlformats.org/presentationml/2006/ole">
                <p:oleObj spid="_x0000_s21505" name="Bitmap Image" r:id="rId5" imgW="2429214" imgH="4885714" progId="PBrush">
                  <p:embed/>
                </p:oleObj>
              </a:graphicData>
            </a:graphic>
          </p:graphicFrame>
          <p:cxnSp>
            <p:nvCxnSpPr>
              <p:cNvPr id="43" name="Straight Connector 42"/>
              <p:cNvCxnSpPr/>
              <p:nvPr/>
            </p:nvCxnSpPr>
            <p:spPr>
              <a:xfrm>
                <a:off x="4755142" y="3410923"/>
                <a:ext cx="193227"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504621" y="3299360"/>
              <a:ext cx="1737360" cy="1733879"/>
              <a:chOff x="1146628" y="3294972"/>
              <a:chExt cx="1737360" cy="1733879"/>
            </a:xfrm>
          </p:grpSpPr>
          <p:graphicFrame>
            <p:nvGraphicFramePr>
              <p:cNvPr id="27" name="Object 7"/>
              <p:cNvGraphicFramePr>
                <a:graphicFrameLocks noChangeAspect="1"/>
              </p:cNvGraphicFramePr>
              <p:nvPr/>
            </p:nvGraphicFramePr>
            <p:xfrm>
              <a:off x="1146628" y="3294972"/>
              <a:ext cx="1737360" cy="1733879"/>
            </p:xfrm>
            <a:graphic>
              <a:graphicData uri="http://schemas.openxmlformats.org/presentationml/2006/ole">
                <p:oleObj spid="_x0000_s21506" name="Bitmap Image" r:id="rId6" imgW="2429214" imgH="4885714" progId="PBrush">
                  <p:embed/>
                </p:oleObj>
              </a:graphicData>
            </a:graphic>
          </p:graphicFrame>
          <p:cxnSp>
            <p:nvCxnSpPr>
              <p:cNvPr id="46" name="Straight Connector 45"/>
              <p:cNvCxnSpPr/>
              <p:nvPr/>
            </p:nvCxnSpPr>
            <p:spPr>
              <a:xfrm>
                <a:off x="2627009" y="3410923"/>
                <a:ext cx="193227"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a:spLocks noChangeArrowheads="1"/>
            </p:cNvSpPr>
            <p:nvPr/>
          </p:nvSpPr>
          <p:spPr bwMode="auto">
            <a:xfrm>
              <a:off x="1717513" y="861976"/>
              <a:ext cx="1311576"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Myc-Poldip2</a:t>
              </a:r>
              <a:endParaRPr lang="en-US" sz="1600" dirty="0">
                <a:latin typeface="Arial" pitchFamily="34" charset="0"/>
                <a:cs typeface="Arial" pitchFamily="34" charset="0"/>
              </a:endParaRPr>
            </a:p>
          </p:txBody>
        </p:sp>
        <p:sp>
          <p:nvSpPr>
            <p:cNvPr id="30" name="TextBox 29"/>
            <p:cNvSpPr txBox="1">
              <a:spLocks noChangeArrowheads="1"/>
            </p:cNvSpPr>
            <p:nvPr/>
          </p:nvSpPr>
          <p:spPr bwMode="auto">
            <a:xfrm>
              <a:off x="3841289" y="861976"/>
              <a:ext cx="662361"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Nox4</a:t>
              </a:r>
              <a:endParaRPr lang="en-US" sz="1600" dirty="0">
                <a:latin typeface="Arial" pitchFamily="34" charset="0"/>
                <a:cs typeface="Arial" pitchFamily="34" charset="0"/>
              </a:endParaRPr>
            </a:p>
          </p:txBody>
        </p:sp>
        <p:sp>
          <p:nvSpPr>
            <p:cNvPr id="31" name="TextBox 30"/>
            <p:cNvSpPr txBox="1">
              <a:spLocks noChangeArrowheads="1"/>
            </p:cNvSpPr>
            <p:nvPr/>
          </p:nvSpPr>
          <p:spPr bwMode="auto">
            <a:xfrm>
              <a:off x="5588313" y="861976"/>
              <a:ext cx="766555"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Merge</a:t>
              </a:r>
              <a:endParaRPr lang="en-US" sz="1600" dirty="0">
                <a:latin typeface="Arial" pitchFamily="34" charset="0"/>
                <a:cs typeface="Arial" pitchFamily="34" charset="0"/>
              </a:endParaRPr>
            </a:p>
          </p:txBody>
        </p:sp>
        <p:grpSp>
          <p:nvGrpSpPr>
            <p:cNvPr id="59" name="Group 58"/>
            <p:cNvGrpSpPr/>
            <p:nvPr/>
          </p:nvGrpSpPr>
          <p:grpSpPr>
            <a:xfrm>
              <a:off x="5102910" y="3302872"/>
              <a:ext cx="1737360" cy="1726854"/>
              <a:chOff x="5456909" y="3299210"/>
              <a:chExt cx="1737360" cy="1726854"/>
            </a:xfrm>
          </p:grpSpPr>
          <p:pic>
            <p:nvPicPr>
              <p:cNvPr id="28" name="Picture 94"/>
              <p:cNvPicPr>
                <a:picLocks noChangeAspect="1" noChangeArrowheads="1"/>
              </p:cNvPicPr>
              <p:nvPr/>
            </p:nvPicPr>
            <p:blipFill>
              <a:blip r:embed="rId7" cstate="print">
                <a:lum bright="-6000" contrast="24000"/>
              </a:blip>
              <a:srcRect/>
              <a:stretch>
                <a:fillRect/>
              </a:stretch>
            </p:blipFill>
            <p:spPr bwMode="auto">
              <a:xfrm>
                <a:off x="5456909" y="3299210"/>
                <a:ext cx="1737360" cy="1726854"/>
              </a:xfrm>
              <a:prstGeom prst="rect">
                <a:avLst/>
              </a:prstGeom>
              <a:noFill/>
              <a:ln w="9525">
                <a:noFill/>
                <a:miter lim="800000"/>
                <a:headEnd/>
                <a:tailEnd/>
              </a:ln>
            </p:spPr>
          </p:pic>
          <p:cxnSp>
            <p:nvCxnSpPr>
              <p:cNvPr id="45" name="Straight Connector 44"/>
              <p:cNvCxnSpPr/>
              <p:nvPr/>
            </p:nvCxnSpPr>
            <p:spPr>
              <a:xfrm>
                <a:off x="6879915" y="3410923"/>
                <a:ext cx="193227"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6111346" y="3886935"/>
                <a:ext cx="418265" cy="9346"/>
              </a:xfrm>
              <a:prstGeom prst="straightConnector1">
                <a:avLst/>
              </a:prstGeom>
              <a:ln w="254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a:off x="5829443" y="4455263"/>
                <a:ext cx="452199" cy="2204"/>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5100659" y="1212284"/>
              <a:ext cx="1741862" cy="1737360"/>
              <a:chOff x="5456910" y="1136942"/>
              <a:chExt cx="1741862" cy="1737360"/>
            </a:xfrm>
          </p:grpSpPr>
          <p:pic>
            <p:nvPicPr>
              <p:cNvPr id="34" name="Picture 84"/>
              <p:cNvPicPr>
                <a:picLocks noChangeAspect="1" noChangeArrowheads="1"/>
              </p:cNvPicPr>
              <p:nvPr/>
            </p:nvPicPr>
            <p:blipFill>
              <a:blip r:embed="rId8" cstate="print">
                <a:lum bright="-6000" contrast="24000"/>
              </a:blip>
              <a:srcRect/>
              <a:stretch>
                <a:fillRect/>
              </a:stretch>
            </p:blipFill>
            <p:spPr bwMode="auto">
              <a:xfrm>
                <a:off x="5456910" y="1136942"/>
                <a:ext cx="1741862" cy="1737360"/>
              </a:xfrm>
              <a:prstGeom prst="rect">
                <a:avLst/>
              </a:prstGeom>
              <a:noFill/>
              <a:ln w="9525">
                <a:noFill/>
                <a:miter lim="800000"/>
                <a:headEnd/>
                <a:tailEnd/>
              </a:ln>
            </p:spPr>
          </p:pic>
          <p:cxnSp>
            <p:nvCxnSpPr>
              <p:cNvPr id="44" name="Straight Connector 43"/>
              <p:cNvCxnSpPr/>
              <p:nvPr/>
            </p:nvCxnSpPr>
            <p:spPr>
              <a:xfrm>
                <a:off x="6915540" y="1224948"/>
                <a:ext cx="193227"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6561001" y="1709564"/>
                <a:ext cx="406745" cy="2683"/>
              </a:xfrm>
              <a:prstGeom prst="straightConnector1">
                <a:avLst/>
              </a:prstGeom>
              <a:ln w="254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960347" y="1501987"/>
                <a:ext cx="406745" cy="2683"/>
              </a:xfrm>
              <a:prstGeom prst="straightConnector1">
                <a:avLst/>
              </a:prstGeom>
              <a:ln w="254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rot="16200000">
              <a:off x="492354" y="1911687"/>
              <a:ext cx="1686552" cy="338554"/>
            </a:xfrm>
            <a:prstGeom prst="rect">
              <a:avLst/>
            </a:prstGeom>
            <a:noFill/>
          </p:spPr>
          <p:txBody>
            <a:bodyPr wrap="none" rtlCol="0">
              <a:spAutoFit/>
            </a:bodyPr>
            <a:lstStyle/>
            <a:p>
              <a:r>
                <a:rPr lang="en-US" sz="1600" dirty="0" smtClean="0">
                  <a:latin typeface="Arial" pitchFamily="34" charset="0"/>
                  <a:cs typeface="Arial" pitchFamily="34" charset="0"/>
                </a:rPr>
                <a:t>Focal Adhesions</a:t>
              </a:r>
              <a:endParaRPr lang="en-US" sz="1600" dirty="0">
                <a:latin typeface="Arial" pitchFamily="34" charset="0"/>
                <a:cs typeface="Arial" pitchFamily="34" charset="0"/>
              </a:endParaRPr>
            </a:p>
          </p:txBody>
        </p:sp>
        <p:sp>
          <p:nvSpPr>
            <p:cNvPr id="40" name="TextBox 39"/>
            <p:cNvSpPr txBox="1"/>
            <p:nvPr/>
          </p:nvSpPr>
          <p:spPr>
            <a:xfrm rot="16200000">
              <a:off x="638964" y="3997022"/>
              <a:ext cx="1393330" cy="338554"/>
            </a:xfrm>
            <a:prstGeom prst="rect">
              <a:avLst/>
            </a:prstGeom>
            <a:noFill/>
          </p:spPr>
          <p:txBody>
            <a:bodyPr wrap="none" rtlCol="0">
              <a:spAutoFit/>
            </a:bodyPr>
            <a:lstStyle/>
            <a:p>
              <a:r>
                <a:rPr lang="en-US" sz="1600" dirty="0" smtClean="0">
                  <a:latin typeface="Arial" pitchFamily="34" charset="0"/>
                  <a:cs typeface="Arial" pitchFamily="34" charset="0"/>
                </a:rPr>
                <a:t>Stress Fibers</a:t>
              </a:r>
              <a:endParaRPr lang="en-US" sz="1600" dirty="0">
                <a:latin typeface="Arial" pitchFamily="34" charset="0"/>
                <a:cs typeface="Arial" pitchFamily="34" charset="0"/>
              </a:endParaRPr>
            </a:p>
          </p:txBody>
        </p:sp>
      </p:grpSp>
      <p:sp>
        <p:nvSpPr>
          <p:cNvPr id="47" name="TextBox 46"/>
          <p:cNvSpPr txBox="1"/>
          <p:nvPr/>
        </p:nvSpPr>
        <p:spPr>
          <a:xfrm>
            <a:off x="1318160" y="5569537"/>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2.13.  Myc-Poldip2 Co-localizes with Nox4 in Vascular Smooth Muscle Cells in Focal Adhesions and Along Stress Fibers.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AdPoldip2 and double labeled with anti-</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(pseudo-colored blue) and anti-Nox4 (red) antibodies.  Arrows indicate areas of co-localization (purple) in the merge at the focal adhesion (</a:t>
            </a:r>
            <a:r>
              <a:rPr lang="en-US" sz="1200" i="1" dirty="0" smtClean="0">
                <a:latin typeface="Arial" pitchFamily="34" charset="0"/>
                <a:cs typeface="Arial" pitchFamily="34" charset="0"/>
              </a:rPr>
              <a:t>upper panel</a:t>
            </a:r>
            <a:r>
              <a:rPr lang="en-US" sz="1200" dirty="0" smtClean="0">
                <a:latin typeface="Arial" pitchFamily="34" charset="0"/>
                <a:cs typeface="Arial" pitchFamily="34" charset="0"/>
              </a:rPr>
              <a:t>) and stress fiber (</a:t>
            </a:r>
            <a:r>
              <a:rPr lang="en-US" sz="1200" i="1" dirty="0" smtClean="0">
                <a:latin typeface="Arial" pitchFamily="34" charset="0"/>
                <a:cs typeface="Arial" pitchFamily="34" charset="0"/>
              </a:rPr>
              <a:t>lower panel</a:t>
            </a:r>
            <a:r>
              <a:rPr lang="en-US" sz="1200" dirty="0" smtClean="0">
                <a:latin typeface="Arial" pitchFamily="34" charset="0"/>
                <a:cs typeface="Arial" pitchFamily="34" charset="0"/>
              </a:rPr>
              <a:t>) planes.  Scale bars, 10 µm.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16560" y="1011304"/>
            <a:ext cx="5329367" cy="2126852"/>
            <a:chOff x="1416560" y="797554"/>
            <a:chExt cx="5329367" cy="2126852"/>
          </a:xfrm>
        </p:grpSpPr>
        <p:sp>
          <p:nvSpPr>
            <p:cNvPr id="38" name="TextBox 37"/>
            <p:cNvSpPr txBox="1">
              <a:spLocks noChangeArrowheads="1"/>
            </p:cNvSpPr>
            <p:nvPr/>
          </p:nvSpPr>
          <p:spPr bwMode="auto">
            <a:xfrm>
              <a:off x="1852269" y="797554"/>
              <a:ext cx="865942"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Poldip2</a:t>
              </a:r>
              <a:endParaRPr lang="en-US" sz="1600" dirty="0">
                <a:latin typeface="Arial" pitchFamily="34" charset="0"/>
                <a:cs typeface="Arial" pitchFamily="34" charset="0"/>
              </a:endParaRPr>
            </a:p>
          </p:txBody>
        </p:sp>
        <p:sp>
          <p:nvSpPr>
            <p:cNvPr id="39" name="TextBox 38"/>
            <p:cNvSpPr txBox="1">
              <a:spLocks noChangeArrowheads="1"/>
            </p:cNvSpPr>
            <p:nvPr/>
          </p:nvSpPr>
          <p:spPr bwMode="auto">
            <a:xfrm>
              <a:off x="3753538" y="797554"/>
              <a:ext cx="662361"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Nox4</a:t>
              </a:r>
              <a:endParaRPr lang="en-US" sz="1600" dirty="0">
                <a:latin typeface="Arial" pitchFamily="34" charset="0"/>
                <a:cs typeface="Arial" pitchFamily="34" charset="0"/>
              </a:endParaRPr>
            </a:p>
          </p:txBody>
        </p:sp>
        <p:sp>
          <p:nvSpPr>
            <p:cNvPr id="40" name="TextBox 39"/>
            <p:cNvSpPr txBox="1">
              <a:spLocks noChangeArrowheads="1"/>
            </p:cNvSpPr>
            <p:nvPr/>
          </p:nvSpPr>
          <p:spPr bwMode="auto">
            <a:xfrm>
              <a:off x="5493969" y="797554"/>
              <a:ext cx="766557"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Merge</a:t>
              </a:r>
              <a:endParaRPr lang="en-US" sz="1600" dirty="0">
                <a:latin typeface="Arial" pitchFamily="34" charset="0"/>
                <a:cs typeface="Arial" pitchFamily="34" charset="0"/>
              </a:endParaRPr>
            </a:p>
          </p:txBody>
        </p:sp>
        <p:pic>
          <p:nvPicPr>
            <p:cNvPr id="41" name="Picture 6"/>
            <p:cNvPicPr>
              <a:picLocks noChangeAspect="1" noChangeArrowheads="1"/>
            </p:cNvPicPr>
            <p:nvPr/>
          </p:nvPicPr>
          <p:blipFill>
            <a:blip r:embed="rId2" cstate="print">
              <a:lum contrast="10000"/>
            </a:blip>
            <a:srcRect/>
            <a:stretch>
              <a:fillRect/>
            </a:stretch>
          </p:blipFill>
          <p:spPr bwMode="auto">
            <a:xfrm>
              <a:off x="5008567" y="1223642"/>
              <a:ext cx="1737360" cy="1700764"/>
            </a:xfrm>
            <a:prstGeom prst="rect">
              <a:avLst/>
            </a:prstGeom>
            <a:noFill/>
            <a:ln w="9525">
              <a:noFill/>
              <a:miter lim="800000"/>
              <a:headEnd/>
              <a:tailEnd/>
            </a:ln>
            <a:effectLst/>
          </p:spPr>
        </p:pic>
        <p:pic>
          <p:nvPicPr>
            <p:cNvPr id="42" name="Picture 7"/>
            <p:cNvPicPr>
              <a:picLocks noChangeAspect="1" noChangeArrowheads="1"/>
            </p:cNvPicPr>
            <p:nvPr/>
          </p:nvPicPr>
          <p:blipFill>
            <a:blip r:embed="rId3" cstate="print">
              <a:lum contrast="10000"/>
            </a:blip>
            <a:srcRect/>
            <a:stretch>
              <a:fillRect/>
            </a:stretch>
          </p:blipFill>
          <p:spPr bwMode="auto">
            <a:xfrm>
              <a:off x="1416560" y="1223642"/>
              <a:ext cx="1737360" cy="1700764"/>
            </a:xfrm>
            <a:prstGeom prst="rect">
              <a:avLst/>
            </a:prstGeom>
            <a:noFill/>
            <a:ln w="9525">
              <a:noFill/>
              <a:miter lim="800000"/>
              <a:headEnd/>
              <a:tailEnd/>
            </a:ln>
            <a:effectLst/>
          </p:spPr>
        </p:pic>
        <p:pic>
          <p:nvPicPr>
            <p:cNvPr id="43" name="Picture 8"/>
            <p:cNvPicPr>
              <a:picLocks noChangeAspect="1" noChangeArrowheads="1"/>
            </p:cNvPicPr>
            <p:nvPr/>
          </p:nvPicPr>
          <p:blipFill>
            <a:blip r:embed="rId4" cstate="print">
              <a:lum contrast="10000"/>
            </a:blip>
            <a:srcRect/>
            <a:stretch>
              <a:fillRect/>
            </a:stretch>
          </p:blipFill>
          <p:spPr bwMode="auto">
            <a:xfrm>
              <a:off x="3216038" y="1223642"/>
              <a:ext cx="1737360" cy="1700764"/>
            </a:xfrm>
            <a:prstGeom prst="rect">
              <a:avLst/>
            </a:prstGeom>
            <a:noFill/>
            <a:ln w="9525">
              <a:noFill/>
              <a:miter lim="800000"/>
              <a:headEnd/>
              <a:tailEnd/>
            </a:ln>
            <a:effectLst/>
          </p:spPr>
        </p:pic>
        <p:cxnSp>
          <p:nvCxnSpPr>
            <p:cNvPr id="45" name="Straight Arrow Connector 44"/>
            <p:cNvCxnSpPr/>
            <p:nvPr/>
          </p:nvCxnSpPr>
          <p:spPr>
            <a:xfrm rot="10800000">
              <a:off x="5958347" y="2836230"/>
              <a:ext cx="356678" cy="1480"/>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a:off x="5726770" y="2582664"/>
              <a:ext cx="429304" cy="2147"/>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353785" y="3301369"/>
            <a:ext cx="5486400" cy="1971279"/>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2.14.  Endogenous Poldip2 Co-localizes with Nox4 in Vascular Smooth Muscle Cells in Focal Adhesions and Along Stress Fibers.  </a:t>
            </a:r>
            <a:r>
              <a:rPr lang="en-US" sz="1200" dirty="0" smtClean="0">
                <a:latin typeface="Arial" pitchFamily="34" charset="0"/>
                <a:cs typeface="Arial" pitchFamily="34" charset="0"/>
              </a:rPr>
              <a:t>Rat VSMCs were double labeled with Poldip2 (red) and Nox4 (green) antibodies.  Arrows indicate areas of co-localization (yellow) in the merge.  Scale bars, 10 µm.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p:cNvGrpSpPr/>
          <p:nvPr/>
        </p:nvGrpSpPr>
        <p:grpSpPr>
          <a:xfrm>
            <a:off x="2402503" y="836997"/>
            <a:ext cx="3531457" cy="2890127"/>
            <a:chOff x="1954943" y="836997"/>
            <a:chExt cx="3531457" cy="2890127"/>
          </a:xfrm>
        </p:grpSpPr>
        <p:grpSp>
          <p:nvGrpSpPr>
            <p:cNvPr id="65" name="Group 64"/>
            <p:cNvGrpSpPr/>
            <p:nvPr/>
          </p:nvGrpSpPr>
          <p:grpSpPr>
            <a:xfrm>
              <a:off x="2568425" y="1038873"/>
              <a:ext cx="2917975" cy="2688251"/>
              <a:chOff x="2143082" y="988857"/>
              <a:chExt cx="3221418" cy="2967804"/>
            </a:xfrm>
          </p:grpSpPr>
          <p:sp>
            <p:nvSpPr>
              <p:cNvPr id="26" name="Rectangle 9"/>
              <p:cNvSpPr>
                <a:spLocks noChangeArrowheads="1"/>
              </p:cNvSpPr>
              <p:nvPr/>
            </p:nvSpPr>
            <p:spPr bwMode="auto">
              <a:xfrm>
                <a:off x="4516775" y="2276320"/>
                <a:ext cx="211137" cy="822325"/>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27" name="Freeform 10"/>
              <p:cNvSpPr>
                <a:spLocks/>
              </p:cNvSpPr>
              <p:nvPr/>
            </p:nvSpPr>
            <p:spPr bwMode="auto">
              <a:xfrm>
                <a:off x="4565529" y="2245070"/>
                <a:ext cx="101164" cy="847"/>
              </a:xfrm>
              <a:custGeom>
                <a:avLst/>
                <a:gdLst>
                  <a:gd name="T0" fmla="*/ 0 w 100"/>
                  <a:gd name="T1" fmla="*/ 0 h 847"/>
                  <a:gd name="T2" fmla="*/ 100 w 100"/>
                  <a:gd name="T3" fmla="*/ 0 h 847"/>
                  <a:gd name="T4" fmla="*/ 0 w 100"/>
                  <a:gd name="T5" fmla="*/ 0 h 847"/>
                  <a:gd name="T6" fmla="*/ 0 60000 65536"/>
                  <a:gd name="T7" fmla="*/ 0 60000 65536"/>
                  <a:gd name="T8" fmla="*/ 0 60000 65536"/>
                  <a:gd name="T9" fmla="*/ 0 w 100"/>
                  <a:gd name="T10" fmla="*/ 0 h 847"/>
                  <a:gd name="T11" fmla="*/ 100 w 100"/>
                  <a:gd name="T12" fmla="*/ 847 h 847"/>
                </a:gdLst>
                <a:ahLst/>
                <a:cxnLst>
                  <a:cxn ang="T6">
                    <a:pos x="T0" y="T1"/>
                  </a:cxn>
                  <a:cxn ang="T7">
                    <a:pos x="T2" y="T3"/>
                  </a:cxn>
                  <a:cxn ang="T8">
                    <a:pos x="T4" y="T5"/>
                  </a:cxn>
                </a:cxnLst>
                <a:rect l="T9" t="T10" r="T11" b="T12"/>
                <a:pathLst>
                  <a:path w="100" h="847">
                    <a:moveTo>
                      <a:pt x="0" y="0"/>
                    </a:moveTo>
                    <a:lnTo>
                      <a:pt x="100" y="0"/>
                    </a:lnTo>
                    <a:lnTo>
                      <a:pt x="0" y="0"/>
                    </a:lnTo>
                    <a:close/>
                  </a:path>
                </a:pathLst>
              </a:custGeom>
              <a:solidFill>
                <a:srgbClr val="FF9900"/>
              </a:solidFill>
              <a:ln w="22225">
                <a:solidFill>
                  <a:schemeClr val="tx1"/>
                </a:solidFill>
                <a:round/>
                <a:headEnd/>
                <a:tailEnd/>
              </a:ln>
            </p:spPr>
            <p:txBody>
              <a:bodyPr>
                <a:prstTxWarp prst="textNoShape">
                  <a:avLst/>
                </a:prstTxWarp>
              </a:bodyPr>
              <a:lstStyle/>
              <a:p>
                <a:endParaRPr lang="en-US">
                  <a:latin typeface="Calibri" pitchFamily="-123" charset="0"/>
                </a:endParaRPr>
              </a:p>
            </p:txBody>
          </p:sp>
          <p:sp>
            <p:nvSpPr>
              <p:cNvPr id="28" name="Line 11"/>
              <p:cNvSpPr>
                <a:spLocks noChangeShapeType="1"/>
              </p:cNvSpPr>
              <p:nvPr/>
            </p:nvSpPr>
            <p:spPr bwMode="auto">
              <a:xfrm>
                <a:off x="4614088" y="2246766"/>
                <a:ext cx="1011" cy="30495"/>
              </a:xfrm>
              <a:prstGeom prst="line">
                <a:avLst/>
              </a:prstGeom>
              <a:noFill/>
              <a:ln w="22225">
                <a:solidFill>
                  <a:schemeClr val="tx1"/>
                </a:solidFill>
                <a:round/>
                <a:headEnd/>
                <a:tailEnd/>
              </a:ln>
            </p:spPr>
            <p:txBody>
              <a:bodyPr>
                <a:prstTxWarp prst="textNoShape">
                  <a:avLst/>
                </a:prstTxWarp>
              </a:bodyPr>
              <a:lstStyle/>
              <a:p>
                <a:endParaRPr lang="en-US"/>
              </a:p>
            </p:txBody>
          </p:sp>
          <p:sp>
            <p:nvSpPr>
              <p:cNvPr id="29" name="Rectangle 21"/>
              <p:cNvSpPr>
                <a:spLocks noChangeArrowheads="1"/>
              </p:cNvSpPr>
              <p:nvPr/>
            </p:nvSpPr>
            <p:spPr bwMode="auto">
              <a:xfrm>
                <a:off x="3207087" y="3039907"/>
                <a:ext cx="211138" cy="58738"/>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30" name="Freeform 22"/>
              <p:cNvSpPr>
                <a:spLocks/>
              </p:cNvSpPr>
              <p:nvPr/>
            </p:nvSpPr>
            <p:spPr bwMode="auto">
              <a:xfrm>
                <a:off x="3255595" y="3037935"/>
                <a:ext cx="101164" cy="847"/>
              </a:xfrm>
              <a:custGeom>
                <a:avLst/>
                <a:gdLst>
                  <a:gd name="T0" fmla="*/ 0 w 100"/>
                  <a:gd name="T1" fmla="*/ 0 h 847"/>
                  <a:gd name="T2" fmla="*/ 100 w 100"/>
                  <a:gd name="T3" fmla="*/ 0 h 847"/>
                  <a:gd name="T4" fmla="*/ 0 w 100"/>
                  <a:gd name="T5" fmla="*/ 0 h 847"/>
                  <a:gd name="T6" fmla="*/ 0 60000 65536"/>
                  <a:gd name="T7" fmla="*/ 0 60000 65536"/>
                  <a:gd name="T8" fmla="*/ 0 60000 65536"/>
                  <a:gd name="T9" fmla="*/ 0 w 100"/>
                  <a:gd name="T10" fmla="*/ 0 h 847"/>
                  <a:gd name="T11" fmla="*/ 100 w 100"/>
                  <a:gd name="T12" fmla="*/ 847 h 847"/>
                </a:gdLst>
                <a:ahLst/>
                <a:cxnLst>
                  <a:cxn ang="T6">
                    <a:pos x="T0" y="T1"/>
                  </a:cxn>
                  <a:cxn ang="T7">
                    <a:pos x="T2" y="T3"/>
                  </a:cxn>
                  <a:cxn ang="T8">
                    <a:pos x="T4" y="T5"/>
                  </a:cxn>
                </a:cxnLst>
                <a:rect l="T9" t="T10" r="T11" b="T12"/>
                <a:pathLst>
                  <a:path w="100" h="847">
                    <a:moveTo>
                      <a:pt x="0" y="0"/>
                    </a:moveTo>
                    <a:lnTo>
                      <a:pt x="100" y="0"/>
                    </a:lnTo>
                    <a:lnTo>
                      <a:pt x="0" y="0"/>
                    </a:lnTo>
                    <a:close/>
                  </a:path>
                </a:pathLst>
              </a:custGeom>
              <a:solidFill>
                <a:srgbClr val="FF9900"/>
              </a:solidFill>
              <a:ln w="22225">
                <a:solidFill>
                  <a:schemeClr val="tx1"/>
                </a:solidFill>
                <a:round/>
                <a:headEnd/>
                <a:tailEnd/>
              </a:ln>
            </p:spPr>
            <p:txBody>
              <a:bodyPr>
                <a:prstTxWarp prst="textNoShape">
                  <a:avLst/>
                </a:prstTxWarp>
              </a:bodyPr>
              <a:lstStyle/>
              <a:p>
                <a:endParaRPr lang="en-US">
                  <a:latin typeface="Calibri" pitchFamily="-123" charset="0"/>
                </a:endParaRPr>
              </a:p>
            </p:txBody>
          </p:sp>
          <p:sp>
            <p:nvSpPr>
              <p:cNvPr id="31" name="Line 23"/>
              <p:cNvSpPr>
                <a:spLocks noChangeShapeType="1"/>
              </p:cNvSpPr>
              <p:nvPr/>
            </p:nvSpPr>
            <p:spPr bwMode="auto">
              <a:xfrm>
                <a:off x="3304153" y="3039628"/>
                <a:ext cx="1011" cy="1693"/>
              </a:xfrm>
              <a:prstGeom prst="line">
                <a:avLst/>
              </a:prstGeom>
              <a:noFill/>
              <a:ln w="22225">
                <a:solidFill>
                  <a:schemeClr val="tx1"/>
                </a:solidFill>
                <a:round/>
                <a:headEnd/>
                <a:tailEnd/>
              </a:ln>
            </p:spPr>
            <p:txBody>
              <a:bodyPr>
                <a:prstTxWarp prst="textNoShape">
                  <a:avLst/>
                </a:prstTxWarp>
              </a:bodyPr>
              <a:lstStyle/>
              <a:p>
                <a:endParaRPr lang="en-US"/>
              </a:p>
            </p:txBody>
          </p:sp>
          <p:sp>
            <p:nvSpPr>
              <p:cNvPr id="32" name="Rectangle 24"/>
              <p:cNvSpPr>
                <a:spLocks noChangeArrowheads="1"/>
              </p:cNvSpPr>
              <p:nvPr/>
            </p:nvSpPr>
            <p:spPr bwMode="auto">
              <a:xfrm>
                <a:off x="3523000" y="3089120"/>
                <a:ext cx="209550" cy="12700"/>
              </a:xfrm>
              <a:prstGeom prst="rect">
                <a:avLst/>
              </a:prstGeom>
              <a:gradFill rotWithShape="0">
                <a:gsLst>
                  <a:gs pos="0">
                    <a:schemeClr val="tx1"/>
                  </a:gs>
                  <a:gs pos="50000">
                    <a:schemeClr val="tx1">
                      <a:lumMod val="75000"/>
                      <a:lumOff val="25000"/>
                    </a:schemeClr>
                  </a:gs>
                  <a:gs pos="100000">
                    <a:schemeClr val="tx1"/>
                  </a:gs>
                </a:gsLst>
                <a:lin ang="0" scaled="1"/>
              </a:gradFill>
              <a:ln w="9525">
                <a:solidFill>
                  <a:schemeClr val="tx1"/>
                </a:solid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33" name="Freeform 25"/>
              <p:cNvSpPr>
                <a:spLocks/>
              </p:cNvSpPr>
              <p:nvPr/>
            </p:nvSpPr>
            <p:spPr bwMode="auto">
              <a:xfrm>
                <a:off x="3572236" y="3083371"/>
                <a:ext cx="101164" cy="847"/>
              </a:xfrm>
              <a:custGeom>
                <a:avLst/>
                <a:gdLst>
                  <a:gd name="T0" fmla="*/ 0 w 100"/>
                  <a:gd name="T1" fmla="*/ 0 h 847"/>
                  <a:gd name="T2" fmla="*/ 100 w 100"/>
                  <a:gd name="T3" fmla="*/ 0 h 847"/>
                  <a:gd name="T4" fmla="*/ 0 w 100"/>
                  <a:gd name="T5" fmla="*/ 0 h 847"/>
                  <a:gd name="T6" fmla="*/ 0 60000 65536"/>
                  <a:gd name="T7" fmla="*/ 0 60000 65536"/>
                  <a:gd name="T8" fmla="*/ 0 60000 65536"/>
                  <a:gd name="T9" fmla="*/ 0 w 100"/>
                  <a:gd name="T10" fmla="*/ 0 h 847"/>
                  <a:gd name="T11" fmla="*/ 100 w 100"/>
                  <a:gd name="T12" fmla="*/ 847 h 847"/>
                </a:gdLst>
                <a:ahLst/>
                <a:cxnLst>
                  <a:cxn ang="T6">
                    <a:pos x="T0" y="T1"/>
                  </a:cxn>
                  <a:cxn ang="T7">
                    <a:pos x="T2" y="T3"/>
                  </a:cxn>
                  <a:cxn ang="T8">
                    <a:pos x="T4" y="T5"/>
                  </a:cxn>
                </a:cxnLst>
                <a:rect l="T9" t="T10" r="T11" b="T12"/>
                <a:pathLst>
                  <a:path w="100" h="847">
                    <a:moveTo>
                      <a:pt x="0" y="0"/>
                    </a:moveTo>
                    <a:lnTo>
                      <a:pt x="100" y="0"/>
                    </a:lnTo>
                    <a:lnTo>
                      <a:pt x="0" y="0"/>
                    </a:lnTo>
                    <a:close/>
                  </a:path>
                </a:pathLst>
              </a:custGeom>
              <a:solidFill>
                <a:srgbClr val="FF9900"/>
              </a:solidFill>
              <a:ln w="22225">
                <a:solidFill>
                  <a:schemeClr val="tx1"/>
                </a:solidFill>
                <a:round/>
                <a:headEnd/>
                <a:tailEnd/>
              </a:ln>
            </p:spPr>
            <p:txBody>
              <a:bodyPr>
                <a:prstTxWarp prst="textNoShape">
                  <a:avLst/>
                </a:prstTxWarp>
              </a:bodyPr>
              <a:lstStyle/>
              <a:p>
                <a:endParaRPr lang="en-US">
                  <a:latin typeface="Calibri" pitchFamily="-123" charset="0"/>
                </a:endParaRPr>
              </a:p>
            </p:txBody>
          </p:sp>
          <p:sp>
            <p:nvSpPr>
              <p:cNvPr id="34" name="Line 26"/>
              <p:cNvSpPr>
                <a:spLocks noChangeShapeType="1"/>
              </p:cNvSpPr>
              <p:nvPr/>
            </p:nvSpPr>
            <p:spPr bwMode="auto">
              <a:xfrm>
                <a:off x="3622819" y="3083371"/>
                <a:ext cx="1011" cy="847"/>
              </a:xfrm>
              <a:prstGeom prst="line">
                <a:avLst/>
              </a:prstGeom>
              <a:noFill/>
              <a:ln w="22225">
                <a:solidFill>
                  <a:schemeClr val="tx1"/>
                </a:solidFill>
                <a:round/>
                <a:headEnd/>
                <a:tailEnd/>
              </a:ln>
            </p:spPr>
            <p:txBody>
              <a:bodyPr>
                <a:prstTxWarp prst="textNoShape">
                  <a:avLst/>
                </a:prstTxWarp>
              </a:bodyPr>
              <a:lstStyle/>
              <a:p>
                <a:endParaRPr lang="en-US"/>
              </a:p>
            </p:txBody>
          </p:sp>
          <p:sp>
            <p:nvSpPr>
              <p:cNvPr id="35" name="Rectangle 30"/>
              <p:cNvSpPr>
                <a:spLocks noChangeArrowheads="1"/>
              </p:cNvSpPr>
              <p:nvPr/>
            </p:nvSpPr>
            <p:spPr bwMode="auto">
              <a:xfrm>
                <a:off x="3872250" y="2495395"/>
                <a:ext cx="209550" cy="609600"/>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36" name="Freeform 31"/>
              <p:cNvSpPr>
                <a:spLocks/>
              </p:cNvSpPr>
              <p:nvPr/>
            </p:nvSpPr>
            <p:spPr bwMode="auto">
              <a:xfrm>
                <a:off x="3920818" y="2426344"/>
                <a:ext cx="101164" cy="847"/>
              </a:xfrm>
              <a:custGeom>
                <a:avLst/>
                <a:gdLst>
                  <a:gd name="T0" fmla="*/ 0 w 100"/>
                  <a:gd name="T1" fmla="*/ 0 h 847"/>
                  <a:gd name="T2" fmla="*/ 100 w 100"/>
                  <a:gd name="T3" fmla="*/ 0 h 847"/>
                  <a:gd name="T4" fmla="*/ 0 w 100"/>
                  <a:gd name="T5" fmla="*/ 0 h 847"/>
                  <a:gd name="T6" fmla="*/ 0 60000 65536"/>
                  <a:gd name="T7" fmla="*/ 0 60000 65536"/>
                  <a:gd name="T8" fmla="*/ 0 60000 65536"/>
                  <a:gd name="T9" fmla="*/ 0 w 100"/>
                  <a:gd name="T10" fmla="*/ 0 h 847"/>
                  <a:gd name="T11" fmla="*/ 100 w 100"/>
                  <a:gd name="T12" fmla="*/ 847 h 847"/>
                </a:gdLst>
                <a:ahLst/>
                <a:cxnLst>
                  <a:cxn ang="T6">
                    <a:pos x="T0" y="T1"/>
                  </a:cxn>
                  <a:cxn ang="T7">
                    <a:pos x="T2" y="T3"/>
                  </a:cxn>
                  <a:cxn ang="T8">
                    <a:pos x="T4" y="T5"/>
                  </a:cxn>
                </a:cxnLst>
                <a:rect l="T9" t="T10" r="T11" b="T12"/>
                <a:pathLst>
                  <a:path w="100" h="847">
                    <a:moveTo>
                      <a:pt x="0" y="0"/>
                    </a:moveTo>
                    <a:lnTo>
                      <a:pt x="100" y="0"/>
                    </a:lnTo>
                    <a:lnTo>
                      <a:pt x="0" y="0"/>
                    </a:lnTo>
                    <a:close/>
                  </a:path>
                </a:pathLst>
              </a:custGeom>
              <a:solidFill>
                <a:srgbClr val="FF9900"/>
              </a:solidFill>
              <a:ln w="22225">
                <a:solidFill>
                  <a:schemeClr val="tx1"/>
                </a:solidFill>
                <a:round/>
                <a:headEnd/>
                <a:tailEnd/>
              </a:ln>
            </p:spPr>
            <p:txBody>
              <a:bodyPr>
                <a:prstTxWarp prst="textNoShape">
                  <a:avLst/>
                </a:prstTxWarp>
              </a:bodyPr>
              <a:lstStyle/>
              <a:p>
                <a:endParaRPr lang="en-US">
                  <a:latin typeface="Calibri" pitchFamily="-123" charset="0"/>
                </a:endParaRPr>
              </a:p>
            </p:txBody>
          </p:sp>
          <p:sp>
            <p:nvSpPr>
              <p:cNvPr id="37" name="Line 32"/>
              <p:cNvSpPr>
                <a:spLocks noChangeShapeType="1"/>
              </p:cNvSpPr>
              <p:nvPr/>
            </p:nvSpPr>
            <p:spPr bwMode="auto">
              <a:xfrm>
                <a:off x="3971399" y="2428886"/>
                <a:ext cx="1011" cy="61837"/>
              </a:xfrm>
              <a:prstGeom prst="line">
                <a:avLst/>
              </a:prstGeom>
              <a:noFill/>
              <a:ln w="22225">
                <a:solidFill>
                  <a:schemeClr val="tx1"/>
                </a:solidFill>
                <a:round/>
                <a:headEnd/>
                <a:tailEnd/>
              </a:ln>
            </p:spPr>
            <p:txBody>
              <a:bodyPr>
                <a:prstTxWarp prst="textNoShape">
                  <a:avLst/>
                </a:prstTxWarp>
              </a:bodyPr>
              <a:lstStyle/>
              <a:p>
                <a:endParaRPr lang="en-US"/>
              </a:p>
            </p:txBody>
          </p:sp>
          <p:sp>
            <p:nvSpPr>
              <p:cNvPr id="38" name="Rectangle 33"/>
              <p:cNvSpPr>
                <a:spLocks noChangeArrowheads="1"/>
              </p:cNvSpPr>
              <p:nvPr/>
            </p:nvSpPr>
            <p:spPr bwMode="auto">
              <a:xfrm>
                <a:off x="4191337" y="2189007"/>
                <a:ext cx="209550" cy="915988"/>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39" name="Freeform 34"/>
              <p:cNvSpPr>
                <a:spLocks/>
              </p:cNvSpPr>
              <p:nvPr/>
            </p:nvSpPr>
            <p:spPr bwMode="auto">
              <a:xfrm>
                <a:off x="4239483" y="2124885"/>
                <a:ext cx="101164" cy="847"/>
              </a:xfrm>
              <a:custGeom>
                <a:avLst/>
                <a:gdLst>
                  <a:gd name="T0" fmla="*/ 0 w 100"/>
                  <a:gd name="T1" fmla="*/ 0 h 847"/>
                  <a:gd name="T2" fmla="*/ 100 w 100"/>
                  <a:gd name="T3" fmla="*/ 0 h 847"/>
                  <a:gd name="T4" fmla="*/ 0 w 100"/>
                  <a:gd name="T5" fmla="*/ 0 h 847"/>
                  <a:gd name="T6" fmla="*/ 0 60000 65536"/>
                  <a:gd name="T7" fmla="*/ 0 60000 65536"/>
                  <a:gd name="T8" fmla="*/ 0 60000 65536"/>
                  <a:gd name="T9" fmla="*/ 0 w 100"/>
                  <a:gd name="T10" fmla="*/ 0 h 847"/>
                  <a:gd name="T11" fmla="*/ 100 w 100"/>
                  <a:gd name="T12" fmla="*/ 847 h 847"/>
                </a:gdLst>
                <a:ahLst/>
                <a:cxnLst>
                  <a:cxn ang="T6">
                    <a:pos x="T0" y="T1"/>
                  </a:cxn>
                  <a:cxn ang="T7">
                    <a:pos x="T2" y="T3"/>
                  </a:cxn>
                  <a:cxn ang="T8">
                    <a:pos x="T4" y="T5"/>
                  </a:cxn>
                </a:cxnLst>
                <a:rect l="T9" t="T10" r="T11" b="T12"/>
                <a:pathLst>
                  <a:path w="100" h="847">
                    <a:moveTo>
                      <a:pt x="0" y="0"/>
                    </a:moveTo>
                    <a:lnTo>
                      <a:pt x="100" y="0"/>
                    </a:lnTo>
                    <a:lnTo>
                      <a:pt x="0" y="0"/>
                    </a:lnTo>
                    <a:close/>
                  </a:path>
                </a:pathLst>
              </a:custGeom>
              <a:solidFill>
                <a:srgbClr val="FF9900"/>
              </a:solidFill>
              <a:ln w="22225">
                <a:solidFill>
                  <a:schemeClr val="tx1"/>
                </a:solidFill>
                <a:round/>
                <a:headEnd/>
                <a:tailEnd/>
              </a:ln>
            </p:spPr>
            <p:txBody>
              <a:bodyPr>
                <a:prstTxWarp prst="textNoShape">
                  <a:avLst/>
                </a:prstTxWarp>
              </a:bodyPr>
              <a:lstStyle/>
              <a:p>
                <a:endParaRPr lang="en-US">
                  <a:latin typeface="Calibri" pitchFamily="-123" charset="0"/>
                </a:endParaRPr>
              </a:p>
            </p:txBody>
          </p:sp>
          <p:sp>
            <p:nvSpPr>
              <p:cNvPr id="40" name="Line 35"/>
              <p:cNvSpPr>
                <a:spLocks noChangeShapeType="1"/>
              </p:cNvSpPr>
              <p:nvPr/>
            </p:nvSpPr>
            <p:spPr bwMode="auto">
              <a:xfrm>
                <a:off x="4288042" y="2126578"/>
                <a:ext cx="1011" cy="70307"/>
              </a:xfrm>
              <a:prstGeom prst="line">
                <a:avLst/>
              </a:prstGeom>
              <a:noFill/>
              <a:ln w="22225">
                <a:solidFill>
                  <a:schemeClr val="tx1"/>
                </a:solidFill>
                <a:round/>
                <a:headEnd/>
                <a:tailEnd/>
              </a:ln>
            </p:spPr>
            <p:txBody>
              <a:bodyPr>
                <a:prstTxWarp prst="textNoShape">
                  <a:avLst/>
                </a:prstTxWarp>
              </a:bodyPr>
              <a:lstStyle/>
              <a:p>
                <a:endParaRPr lang="en-US"/>
              </a:p>
            </p:txBody>
          </p:sp>
          <p:sp>
            <p:nvSpPr>
              <p:cNvPr id="41" name="Rectangle 36"/>
              <p:cNvSpPr>
                <a:spLocks noChangeArrowheads="1"/>
              </p:cNvSpPr>
              <p:nvPr/>
            </p:nvSpPr>
            <p:spPr bwMode="auto">
              <a:xfrm>
                <a:off x="4848562" y="1406370"/>
                <a:ext cx="209550" cy="1692275"/>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42" name="Freeform 37"/>
              <p:cNvSpPr>
                <a:spLocks/>
              </p:cNvSpPr>
              <p:nvPr/>
            </p:nvSpPr>
            <p:spPr bwMode="auto">
              <a:xfrm>
                <a:off x="4896457" y="1131166"/>
                <a:ext cx="102176" cy="847"/>
              </a:xfrm>
              <a:custGeom>
                <a:avLst/>
                <a:gdLst>
                  <a:gd name="T0" fmla="*/ 0 w 101"/>
                  <a:gd name="T1" fmla="*/ 0 h 847"/>
                  <a:gd name="T2" fmla="*/ 101 w 101"/>
                  <a:gd name="T3" fmla="*/ 0 h 847"/>
                  <a:gd name="T4" fmla="*/ 0 w 101"/>
                  <a:gd name="T5" fmla="*/ 0 h 847"/>
                  <a:gd name="T6" fmla="*/ 0 60000 65536"/>
                  <a:gd name="T7" fmla="*/ 0 60000 65536"/>
                  <a:gd name="T8" fmla="*/ 0 60000 65536"/>
                  <a:gd name="T9" fmla="*/ 0 w 101"/>
                  <a:gd name="T10" fmla="*/ 0 h 847"/>
                  <a:gd name="T11" fmla="*/ 101 w 101"/>
                  <a:gd name="T12" fmla="*/ 847 h 847"/>
                </a:gdLst>
                <a:ahLst/>
                <a:cxnLst>
                  <a:cxn ang="T6">
                    <a:pos x="T0" y="T1"/>
                  </a:cxn>
                  <a:cxn ang="T7">
                    <a:pos x="T2" y="T3"/>
                  </a:cxn>
                  <a:cxn ang="T8">
                    <a:pos x="T4" y="T5"/>
                  </a:cxn>
                </a:cxnLst>
                <a:rect l="T9" t="T10" r="T11" b="T12"/>
                <a:pathLst>
                  <a:path w="101" h="847">
                    <a:moveTo>
                      <a:pt x="0" y="0"/>
                    </a:moveTo>
                    <a:lnTo>
                      <a:pt x="101" y="0"/>
                    </a:lnTo>
                    <a:lnTo>
                      <a:pt x="0" y="0"/>
                    </a:lnTo>
                    <a:close/>
                  </a:path>
                </a:pathLst>
              </a:custGeom>
              <a:solidFill>
                <a:srgbClr val="FF9900"/>
              </a:solidFill>
              <a:ln w="22225">
                <a:solidFill>
                  <a:schemeClr val="tx1"/>
                </a:solidFill>
                <a:round/>
                <a:headEnd/>
                <a:tailEnd/>
              </a:ln>
            </p:spPr>
            <p:txBody>
              <a:bodyPr>
                <a:prstTxWarp prst="textNoShape">
                  <a:avLst/>
                </a:prstTxWarp>
              </a:bodyPr>
              <a:lstStyle/>
              <a:p>
                <a:endParaRPr lang="en-US">
                  <a:latin typeface="Calibri" pitchFamily="-123" charset="0"/>
                </a:endParaRPr>
              </a:p>
            </p:txBody>
          </p:sp>
          <p:sp>
            <p:nvSpPr>
              <p:cNvPr id="43" name="Line 38"/>
              <p:cNvSpPr>
                <a:spLocks noChangeShapeType="1"/>
              </p:cNvSpPr>
              <p:nvPr/>
            </p:nvSpPr>
            <p:spPr bwMode="auto">
              <a:xfrm>
                <a:off x="4948050" y="1132860"/>
                <a:ext cx="1011" cy="274453"/>
              </a:xfrm>
              <a:prstGeom prst="line">
                <a:avLst/>
              </a:prstGeom>
              <a:noFill/>
              <a:ln w="22225">
                <a:solidFill>
                  <a:schemeClr val="tx1"/>
                </a:solidFill>
                <a:round/>
                <a:headEnd/>
                <a:tailEnd/>
              </a:ln>
            </p:spPr>
            <p:txBody>
              <a:bodyPr>
                <a:prstTxWarp prst="textNoShape">
                  <a:avLst/>
                </a:prstTxWarp>
              </a:bodyPr>
              <a:lstStyle/>
              <a:p>
                <a:endParaRPr lang="en-US"/>
              </a:p>
            </p:txBody>
          </p:sp>
          <p:sp>
            <p:nvSpPr>
              <p:cNvPr id="44" name="Line 39"/>
              <p:cNvSpPr>
                <a:spLocks noChangeShapeType="1"/>
              </p:cNvSpPr>
              <p:nvPr/>
            </p:nvSpPr>
            <p:spPr bwMode="auto">
              <a:xfrm>
                <a:off x="2986065" y="3110782"/>
                <a:ext cx="2378435" cy="847"/>
              </a:xfrm>
              <a:prstGeom prst="line">
                <a:avLst/>
              </a:prstGeom>
              <a:noFill/>
              <a:ln w="33401">
                <a:solidFill>
                  <a:schemeClr val="tx1"/>
                </a:solidFill>
                <a:round/>
                <a:headEnd/>
                <a:tailEnd/>
              </a:ln>
            </p:spPr>
            <p:txBody>
              <a:bodyPr>
                <a:prstTxWarp prst="textNoShape">
                  <a:avLst/>
                </a:prstTxWarp>
              </a:bodyPr>
              <a:lstStyle/>
              <a:p>
                <a:endParaRPr lang="en-US"/>
              </a:p>
            </p:txBody>
          </p:sp>
          <p:sp>
            <p:nvSpPr>
              <p:cNvPr id="45" name="Rectangle 42"/>
              <p:cNvSpPr>
                <a:spLocks noChangeArrowheads="1"/>
              </p:cNvSpPr>
              <p:nvPr/>
            </p:nvSpPr>
            <p:spPr bwMode="auto">
              <a:xfrm rot="16200000">
                <a:off x="4358287" y="3300810"/>
                <a:ext cx="488437" cy="203870"/>
              </a:xfrm>
              <a:prstGeom prst="rect">
                <a:avLst/>
              </a:prstGeom>
              <a:noFill/>
              <a:ln w="9525">
                <a:noFill/>
                <a:miter lim="800000"/>
                <a:headEnd/>
                <a:tailEnd/>
              </a:ln>
            </p:spPr>
            <p:txBody>
              <a:bodyPr wrap="none" lIns="0" tIns="0" rIns="0" bIns="0">
                <a:prstTxWarp prst="textNoShape">
                  <a:avLst/>
                </a:prstTxWarp>
                <a:spAutoFit/>
              </a:bodyPr>
              <a:lstStyle/>
              <a:p>
                <a:pPr algn="r"/>
                <a:r>
                  <a:rPr lang="en-US" sz="1200">
                    <a:latin typeface="Arial" pitchFamily="34" charset="0"/>
                    <a:ea typeface="Arial" pitchFamily="-123" charset="0"/>
                    <a:cs typeface="Arial" pitchFamily="34" charset="0"/>
                  </a:rPr>
                  <a:t>kidney</a:t>
                </a:r>
              </a:p>
            </p:txBody>
          </p:sp>
          <p:sp>
            <p:nvSpPr>
              <p:cNvPr id="46" name="Rectangle 46"/>
              <p:cNvSpPr>
                <a:spLocks noChangeArrowheads="1"/>
              </p:cNvSpPr>
              <p:nvPr/>
            </p:nvSpPr>
            <p:spPr bwMode="auto">
              <a:xfrm rot="16200000">
                <a:off x="3043930" y="3305234"/>
                <a:ext cx="497285" cy="203870"/>
              </a:xfrm>
              <a:prstGeom prst="rect">
                <a:avLst/>
              </a:prstGeom>
              <a:noFill/>
              <a:ln w="9525">
                <a:noFill/>
                <a:miter lim="800000"/>
                <a:headEnd/>
                <a:tailEnd/>
              </a:ln>
            </p:spPr>
            <p:txBody>
              <a:bodyPr wrap="none" lIns="0" tIns="0" rIns="0" bIns="0">
                <a:prstTxWarp prst="textNoShape">
                  <a:avLst/>
                </a:prstTxWarp>
                <a:spAutoFit/>
              </a:bodyPr>
              <a:lstStyle/>
              <a:p>
                <a:pPr algn="r"/>
                <a:r>
                  <a:rPr lang="en-US" sz="1200" dirty="0">
                    <a:latin typeface="Arial" pitchFamily="34" charset="0"/>
                    <a:ea typeface="Arial" pitchFamily="-123" charset="0"/>
                    <a:cs typeface="Arial" pitchFamily="34" charset="0"/>
                  </a:rPr>
                  <a:t>spleen</a:t>
                </a:r>
              </a:p>
            </p:txBody>
          </p:sp>
          <p:sp>
            <p:nvSpPr>
              <p:cNvPr id="47" name="Rectangle 47"/>
              <p:cNvSpPr>
                <a:spLocks noChangeArrowheads="1"/>
              </p:cNvSpPr>
              <p:nvPr/>
            </p:nvSpPr>
            <p:spPr bwMode="auto">
              <a:xfrm rot="16200000">
                <a:off x="3336302" y="3330009"/>
                <a:ext cx="546836" cy="203870"/>
              </a:xfrm>
              <a:prstGeom prst="rect">
                <a:avLst/>
              </a:prstGeom>
              <a:noFill/>
              <a:ln w="9525">
                <a:noFill/>
                <a:miter lim="800000"/>
                <a:headEnd/>
                <a:tailEnd/>
              </a:ln>
            </p:spPr>
            <p:txBody>
              <a:bodyPr wrap="none" lIns="0" tIns="0" rIns="0" bIns="0">
                <a:prstTxWarp prst="textNoShape">
                  <a:avLst/>
                </a:prstTxWarp>
                <a:spAutoFit/>
              </a:bodyPr>
              <a:lstStyle/>
              <a:p>
                <a:pPr algn="r"/>
                <a:r>
                  <a:rPr lang="en-US" sz="1200" dirty="0">
                    <a:latin typeface="Arial" pitchFamily="34" charset="0"/>
                    <a:ea typeface="Arial" pitchFamily="-123" charset="0"/>
                    <a:cs typeface="Arial" pitchFamily="34" charset="0"/>
                  </a:rPr>
                  <a:t>thymus</a:t>
                </a:r>
              </a:p>
            </p:txBody>
          </p:sp>
          <p:sp>
            <p:nvSpPr>
              <p:cNvPr id="48" name="Rectangle 49"/>
              <p:cNvSpPr>
                <a:spLocks noChangeArrowheads="1"/>
              </p:cNvSpPr>
              <p:nvPr/>
            </p:nvSpPr>
            <p:spPr bwMode="auto">
              <a:xfrm rot="16200000">
                <a:off x="3793213" y="3221174"/>
                <a:ext cx="329165" cy="203870"/>
              </a:xfrm>
              <a:prstGeom prst="rect">
                <a:avLst/>
              </a:prstGeom>
              <a:noFill/>
              <a:ln w="9525">
                <a:noFill/>
                <a:miter lim="800000"/>
                <a:headEnd/>
                <a:tailEnd/>
              </a:ln>
            </p:spPr>
            <p:txBody>
              <a:bodyPr wrap="none" lIns="0" tIns="0" rIns="0" bIns="0">
                <a:prstTxWarp prst="textNoShape">
                  <a:avLst/>
                </a:prstTxWarp>
                <a:spAutoFit/>
              </a:bodyPr>
              <a:lstStyle/>
              <a:p>
                <a:pPr algn="r"/>
                <a:r>
                  <a:rPr lang="en-US" sz="1200" dirty="0">
                    <a:latin typeface="Arial" pitchFamily="34" charset="0"/>
                    <a:ea typeface="Arial" pitchFamily="-123" charset="0"/>
                    <a:cs typeface="Arial" pitchFamily="34" charset="0"/>
                  </a:rPr>
                  <a:t>atria</a:t>
                </a:r>
              </a:p>
            </p:txBody>
          </p:sp>
          <p:sp>
            <p:nvSpPr>
              <p:cNvPr id="49" name="Rectangle 50"/>
              <p:cNvSpPr>
                <a:spLocks noChangeArrowheads="1"/>
              </p:cNvSpPr>
              <p:nvPr/>
            </p:nvSpPr>
            <p:spPr bwMode="auto">
              <a:xfrm rot="16200000">
                <a:off x="4084070" y="3249489"/>
                <a:ext cx="385795" cy="203870"/>
              </a:xfrm>
              <a:prstGeom prst="rect">
                <a:avLst/>
              </a:prstGeom>
              <a:noFill/>
              <a:ln w="9525">
                <a:noFill/>
                <a:miter lim="800000"/>
                <a:headEnd/>
                <a:tailEnd/>
              </a:ln>
            </p:spPr>
            <p:txBody>
              <a:bodyPr wrap="none" lIns="0" tIns="0" rIns="0" bIns="0">
                <a:prstTxWarp prst="textNoShape">
                  <a:avLst/>
                </a:prstTxWarp>
                <a:spAutoFit/>
              </a:bodyPr>
              <a:lstStyle/>
              <a:p>
                <a:pPr algn="r"/>
                <a:r>
                  <a:rPr lang="en-US" sz="1200">
                    <a:latin typeface="Arial" pitchFamily="34" charset="0"/>
                    <a:ea typeface="Arial" pitchFamily="-123" charset="0"/>
                    <a:cs typeface="Arial" pitchFamily="34" charset="0"/>
                  </a:rPr>
                  <a:t>aorta</a:t>
                </a:r>
              </a:p>
            </p:txBody>
          </p:sp>
          <p:sp>
            <p:nvSpPr>
              <p:cNvPr id="50" name="Rectangle 51"/>
              <p:cNvSpPr>
                <a:spLocks noChangeArrowheads="1"/>
              </p:cNvSpPr>
              <p:nvPr/>
            </p:nvSpPr>
            <p:spPr bwMode="auto">
              <a:xfrm rot="16200000">
                <a:off x="4535379" y="3455659"/>
                <a:ext cx="798134" cy="203870"/>
              </a:xfrm>
              <a:prstGeom prst="rect">
                <a:avLst/>
              </a:prstGeom>
              <a:noFill/>
              <a:ln w="9525">
                <a:noFill/>
                <a:miter lim="800000"/>
                <a:headEnd/>
                <a:tailEnd/>
              </a:ln>
            </p:spPr>
            <p:txBody>
              <a:bodyPr wrap="none" lIns="0" tIns="0" rIns="0" bIns="0">
                <a:prstTxWarp prst="textNoShape">
                  <a:avLst/>
                </a:prstTxWarp>
                <a:spAutoFit/>
              </a:bodyPr>
              <a:lstStyle/>
              <a:p>
                <a:pPr algn="r"/>
                <a:r>
                  <a:rPr lang="en-US" sz="1200" dirty="0">
                    <a:latin typeface="Arial" pitchFamily="34" charset="0"/>
                    <a:ea typeface="Arial" pitchFamily="-123" charset="0"/>
                    <a:cs typeface="Arial" pitchFamily="34" charset="0"/>
                  </a:rPr>
                  <a:t>diaphragm</a:t>
                </a:r>
              </a:p>
            </p:txBody>
          </p:sp>
          <p:sp>
            <p:nvSpPr>
              <p:cNvPr id="51" name="Line 52"/>
              <p:cNvSpPr>
                <a:spLocks noChangeShapeType="1"/>
              </p:cNvSpPr>
              <p:nvPr/>
            </p:nvSpPr>
            <p:spPr bwMode="auto">
              <a:xfrm flipV="1">
                <a:off x="2986065" y="988857"/>
                <a:ext cx="1011" cy="2128702"/>
              </a:xfrm>
              <a:prstGeom prst="line">
                <a:avLst/>
              </a:prstGeom>
              <a:noFill/>
              <a:ln w="33401">
                <a:solidFill>
                  <a:schemeClr val="tx1"/>
                </a:solidFill>
                <a:round/>
                <a:headEnd/>
                <a:tailEnd/>
              </a:ln>
            </p:spPr>
            <p:txBody>
              <a:bodyPr>
                <a:prstTxWarp prst="textNoShape">
                  <a:avLst/>
                </a:prstTxWarp>
              </a:bodyPr>
              <a:lstStyle/>
              <a:p>
                <a:endParaRPr lang="en-US"/>
              </a:p>
            </p:txBody>
          </p:sp>
          <p:sp>
            <p:nvSpPr>
              <p:cNvPr id="52" name="Line 53"/>
              <p:cNvSpPr>
                <a:spLocks noChangeShapeType="1"/>
              </p:cNvSpPr>
              <p:nvPr/>
            </p:nvSpPr>
            <p:spPr bwMode="auto">
              <a:xfrm flipH="1">
                <a:off x="2944587" y="3110782"/>
                <a:ext cx="41477" cy="847"/>
              </a:xfrm>
              <a:prstGeom prst="line">
                <a:avLst/>
              </a:prstGeom>
              <a:noFill/>
              <a:ln w="33401">
                <a:solidFill>
                  <a:schemeClr val="tx1"/>
                </a:solidFill>
                <a:round/>
                <a:headEnd/>
                <a:tailEnd/>
              </a:ln>
            </p:spPr>
            <p:txBody>
              <a:bodyPr>
                <a:prstTxWarp prst="textNoShape">
                  <a:avLst/>
                </a:prstTxWarp>
              </a:bodyPr>
              <a:lstStyle/>
              <a:p>
                <a:endParaRPr lang="en-US"/>
              </a:p>
            </p:txBody>
          </p:sp>
          <p:sp>
            <p:nvSpPr>
              <p:cNvPr id="53" name="Rectangle 54"/>
              <p:cNvSpPr>
                <a:spLocks noChangeArrowheads="1"/>
              </p:cNvSpPr>
              <p:nvPr/>
            </p:nvSpPr>
            <p:spPr bwMode="auto">
              <a:xfrm>
                <a:off x="2484366" y="2940596"/>
                <a:ext cx="399148" cy="246221"/>
              </a:xfrm>
              <a:prstGeom prst="rect">
                <a:avLst/>
              </a:prstGeom>
              <a:noFill/>
              <a:ln w="9525">
                <a:noFill/>
                <a:miter lim="800000"/>
                <a:headEnd/>
                <a:tailEnd/>
              </a:ln>
            </p:spPr>
            <p:txBody>
              <a:bodyPr wrap="none" lIns="0" tIns="0" rIns="0" bIns="0">
                <a:prstTxWarp prst="textNoShape">
                  <a:avLst/>
                </a:prstTxWarp>
                <a:spAutoFit/>
              </a:bodyPr>
              <a:lstStyle/>
              <a:p>
                <a:r>
                  <a:rPr lang="en-US" sz="1600" dirty="0">
                    <a:latin typeface="Arial" pitchFamily="34" charset="0"/>
                    <a:ea typeface="Arial" pitchFamily="-123" charset="0"/>
                    <a:cs typeface="Arial" pitchFamily="34" charset="0"/>
                  </a:rPr>
                  <a:t>0.00</a:t>
                </a:r>
              </a:p>
            </p:txBody>
          </p:sp>
          <p:sp>
            <p:nvSpPr>
              <p:cNvPr id="54" name="Line 55"/>
              <p:cNvSpPr>
                <a:spLocks noChangeShapeType="1"/>
              </p:cNvSpPr>
              <p:nvPr/>
            </p:nvSpPr>
            <p:spPr bwMode="auto">
              <a:xfrm flipH="1">
                <a:off x="2944587" y="2652515"/>
                <a:ext cx="41477" cy="847"/>
              </a:xfrm>
              <a:prstGeom prst="line">
                <a:avLst/>
              </a:prstGeom>
              <a:noFill/>
              <a:ln w="33401">
                <a:solidFill>
                  <a:schemeClr val="tx1"/>
                </a:solidFill>
                <a:round/>
                <a:headEnd/>
                <a:tailEnd/>
              </a:ln>
            </p:spPr>
            <p:txBody>
              <a:bodyPr>
                <a:prstTxWarp prst="textNoShape">
                  <a:avLst/>
                </a:prstTxWarp>
              </a:bodyPr>
              <a:lstStyle/>
              <a:p>
                <a:endParaRPr lang="en-US"/>
              </a:p>
            </p:txBody>
          </p:sp>
          <p:sp>
            <p:nvSpPr>
              <p:cNvPr id="55" name="Rectangle 56"/>
              <p:cNvSpPr>
                <a:spLocks noChangeArrowheads="1"/>
              </p:cNvSpPr>
              <p:nvPr/>
            </p:nvSpPr>
            <p:spPr bwMode="auto">
              <a:xfrm>
                <a:off x="2484366" y="2480635"/>
                <a:ext cx="399148"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0.01</a:t>
                </a:r>
              </a:p>
            </p:txBody>
          </p:sp>
          <p:sp>
            <p:nvSpPr>
              <p:cNvPr id="56" name="Line 57"/>
              <p:cNvSpPr>
                <a:spLocks noChangeShapeType="1"/>
              </p:cNvSpPr>
              <p:nvPr/>
            </p:nvSpPr>
            <p:spPr bwMode="auto">
              <a:xfrm flipH="1">
                <a:off x="2944587" y="2178999"/>
                <a:ext cx="41477" cy="847"/>
              </a:xfrm>
              <a:prstGeom prst="line">
                <a:avLst/>
              </a:prstGeom>
              <a:noFill/>
              <a:ln w="33401">
                <a:solidFill>
                  <a:schemeClr val="tx1"/>
                </a:solidFill>
                <a:round/>
                <a:headEnd/>
                <a:tailEnd/>
              </a:ln>
            </p:spPr>
            <p:txBody>
              <a:bodyPr>
                <a:prstTxWarp prst="textNoShape">
                  <a:avLst/>
                </a:prstTxWarp>
              </a:bodyPr>
              <a:lstStyle/>
              <a:p>
                <a:endParaRPr lang="en-US"/>
              </a:p>
            </p:txBody>
          </p:sp>
          <p:sp>
            <p:nvSpPr>
              <p:cNvPr id="57" name="Rectangle 58"/>
              <p:cNvSpPr>
                <a:spLocks noChangeArrowheads="1"/>
              </p:cNvSpPr>
              <p:nvPr/>
            </p:nvSpPr>
            <p:spPr bwMode="auto">
              <a:xfrm>
                <a:off x="2484366" y="2008813"/>
                <a:ext cx="399148"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0.02</a:t>
                </a:r>
              </a:p>
            </p:txBody>
          </p:sp>
          <p:sp>
            <p:nvSpPr>
              <p:cNvPr id="58" name="Line 59"/>
              <p:cNvSpPr>
                <a:spLocks noChangeShapeType="1"/>
              </p:cNvSpPr>
              <p:nvPr/>
            </p:nvSpPr>
            <p:spPr bwMode="auto">
              <a:xfrm flipH="1">
                <a:off x="2944587" y="1705484"/>
                <a:ext cx="41477" cy="847"/>
              </a:xfrm>
              <a:prstGeom prst="line">
                <a:avLst/>
              </a:prstGeom>
              <a:noFill/>
              <a:ln w="33401">
                <a:solidFill>
                  <a:schemeClr val="tx1"/>
                </a:solidFill>
                <a:round/>
                <a:headEnd/>
                <a:tailEnd/>
              </a:ln>
            </p:spPr>
            <p:txBody>
              <a:bodyPr>
                <a:prstTxWarp prst="textNoShape">
                  <a:avLst/>
                </a:prstTxWarp>
              </a:bodyPr>
              <a:lstStyle/>
              <a:p>
                <a:endParaRPr lang="en-US"/>
              </a:p>
            </p:txBody>
          </p:sp>
          <p:sp>
            <p:nvSpPr>
              <p:cNvPr id="59" name="Rectangle 60"/>
              <p:cNvSpPr>
                <a:spLocks noChangeArrowheads="1"/>
              </p:cNvSpPr>
              <p:nvPr/>
            </p:nvSpPr>
            <p:spPr bwMode="auto">
              <a:xfrm>
                <a:off x="2484366" y="1534452"/>
                <a:ext cx="399148" cy="246221"/>
              </a:xfrm>
              <a:prstGeom prst="rect">
                <a:avLst/>
              </a:prstGeom>
              <a:noFill/>
              <a:ln w="9525">
                <a:noFill/>
                <a:miter lim="800000"/>
                <a:headEnd/>
                <a:tailEnd/>
              </a:ln>
            </p:spPr>
            <p:txBody>
              <a:bodyPr wrap="none" lIns="0" tIns="0" rIns="0" bIns="0">
                <a:prstTxWarp prst="textNoShape">
                  <a:avLst/>
                </a:prstTxWarp>
                <a:spAutoFit/>
              </a:bodyPr>
              <a:lstStyle/>
              <a:p>
                <a:r>
                  <a:rPr lang="en-US" sz="1600" dirty="0">
                    <a:latin typeface="Arial" pitchFamily="34" charset="0"/>
                    <a:ea typeface="Arial" pitchFamily="-123" charset="0"/>
                    <a:cs typeface="Arial" pitchFamily="34" charset="0"/>
                  </a:rPr>
                  <a:t>0.03</a:t>
                </a:r>
              </a:p>
            </p:txBody>
          </p:sp>
          <p:sp>
            <p:nvSpPr>
              <p:cNvPr id="60" name="Line 61"/>
              <p:cNvSpPr>
                <a:spLocks noChangeShapeType="1"/>
              </p:cNvSpPr>
              <p:nvPr/>
            </p:nvSpPr>
            <p:spPr bwMode="auto">
              <a:xfrm flipH="1">
                <a:off x="2944587" y="1233661"/>
                <a:ext cx="41477" cy="847"/>
              </a:xfrm>
              <a:prstGeom prst="line">
                <a:avLst/>
              </a:prstGeom>
              <a:noFill/>
              <a:ln w="33401">
                <a:solidFill>
                  <a:schemeClr val="tx1"/>
                </a:solidFill>
                <a:round/>
                <a:headEnd/>
                <a:tailEnd/>
              </a:ln>
            </p:spPr>
            <p:txBody>
              <a:bodyPr>
                <a:prstTxWarp prst="textNoShape">
                  <a:avLst/>
                </a:prstTxWarp>
              </a:bodyPr>
              <a:lstStyle/>
              <a:p>
                <a:endParaRPr lang="en-US"/>
              </a:p>
            </p:txBody>
          </p:sp>
          <p:sp>
            <p:nvSpPr>
              <p:cNvPr id="61" name="Rectangle 62"/>
              <p:cNvSpPr>
                <a:spLocks noChangeArrowheads="1"/>
              </p:cNvSpPr>
              <p:nvPr/>
            </p:nvSpPr>
            <p:spPr bwMode="auto">
              <a:xfrm>
                <a:off x="2484366" y="1060935"/>
                <a:ext cx="399148"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0.04</a:t>
                </a:r>
              </a:p>
            </p:txBody>
          </p:sp>
          <p:sp>
            <p:nvSpPr>
              <p:cNvPr id="62" name="Rectangle 63"/>
              <p:cNvSpPr>
                <a:spLocks noChangeArrowheads="1"/>
              </p:cNvSpPr>
              <p:nvPr/>
            </p:nvSpPr>
            <p:spPr bwMode="auto">
              <a:xfrm rot="16200000">
                <a:off x="1657052" y="1869574"/>
                <a:ext cx="1218282" cy="246221"/>
              </a:xfrm>
              <a:prstGeom prst="rect">
                <a:avLst/>
              </a:prstGeom>
              <a:noFill/>
              <a:ln w="9525">
                <a:noFill/>
                <a:miter lim="800000"/>
                <a:headEnd/>
                <a:tailEnd/>
              </a:ln>
            </p:spPr>
            <p:txBody>
              <a:bodyPr wrap="none" lIns="0" tIns="0" rIns="0" bIns="0">
                <a:prstTxWarp prst="textNoShape">
                  <a:avLst/>
                </a:prstTxWarp>
                <a:spAutoFit/>
              </a:bodyPr>
              <a:lstStyle/>
              <a:p>
                <a:r>
                  <a:rPr lang="en-US" sz="1600" dirty="0">
                    <a:latin typeface="Arial" pitchFamily="34" charset="0"/>
                    <a:ea typeface="Arial" pitchFamily="-123" charset="0"/>
                    <a:cs typeface="Arial" pitchFamily="34" charset="0"/>
                  </a:rPr>
                  <a:t>Poldip2 / 18S</a:t>
                </a:r>
              </a:p>
            </p:txBody>
          </p:sp>
        </p:grpSp>
        <p:sp>
          <p:nvSpPr>
            <p:cNvPr id="63" name="TextBox 62"/>
            <p:cNvSpPr txBox="1"/>
            <p:nvPr/>
          </p:nvSpPr>
          <p:spPr>
            <a:xfrm>
              <a:off x="1954943" y="836997"/>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grpSp>
      <p:grpSp>
        <p:nvGrpSpPr>
          <p:cNvPr id="76" name="Group 75"/>
          <p:cNvGrpSpPr/>
          <p:nvPr/>
        </p:nvGrpSpPr>
        <p:grpSpPr>
          <a:xfrm>
            <a:off x="1722887" y="3832350"/>
            <a:ext cx="4890688" cy="2515628"/>
            <a:chOff x="1733790" y="3927350"/>
            <a:chExt cx="4890688" cy="2515628"/>
          </a:xfrm>
        </p:grpSpPr>
        <p:sp>
          <p:nvSpPr>
            <p:cNvPr id="64" name="TextBox 63"/>
            <p:cNvSpPr txBox="1"/>
            <p:nvPr/>
          </p:nvSpPr>
          <p:spPr>
            <a:xfrm>
              <a:off x="1733790" y="3927350"/>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pic>
          <p:nvPicPr>
            <p:cNvPr id="66" name="Picture 113" descr="NoxR1 Tissue Distributio001.jpg"/>
            <p:cNvPicPr>
              <a:picLocks noChangeAspect="1"/>
            </p:cNvPicPr>
            <p:nvPr/>
          </p:nvPicPr>
          <p:blipFill>
            <a:blip r:embed="rId2" cstate="print">
              <a:lum bright="-16000" contrast="24000"/>
            </a:blip>
            <a:srcRect l="64299" t="74487" r="30267" b="7330"/>
            <a:stretch>
              <a:fillRect/>
            </a:stretch>
          </p:blipFill>
          <p:spPr bwMode="auto">
            <a:xfrm>
              <a:off x="4123943" y="5702788"/>
              <a:ext cx="839943" cy="699953"/>
            </a:xfrm>
            <a:prstGeom prst="rect">
              <a:avLst/>
            </a:prstGeom>
            <a:noFill/>
            <a:ln w="9525">
              <a:solidFill>
                <a:srgbClr val="000000"/>
              </a:solidFill>
              <a:miter lim="800000"/>
              <a:headEnd/>
              <a:tailEnd/>
            </a:ln>
          </p:spPr>
        </p:pic>
        <p:pic>
          <p:nvPicPr>
            <p:cNvPr id="67" name="Picture 79" descr="NoxR1 Tissue Distributio001.jpg"/>
            <p:cNvPicPr>
              <a:picLocks noChangeAspect="1"/>
            </p:cNvPicPr>
            <p:nvPr/>
          </p:nvPicPr>
          <p:blipFill>
            <a:blip r:embed="rId2" cstate="print">
              <a:lum bright="-16000" contrast="24000"/>
            </a:blip>
            <a:srcRect l="1236" t="71202" r="79439" b="9496"/>
            <a:stretch>
              <a:fillRect/>
            </a:stretch>
          </p:blipFill>
          <p:spPr bwMode="auto">
            <a:xfrm>
              <a:off x="2167905" y="4372163"/>
              <a:ext cx="2811810" cy="699953"/>
            </a:xfrm>
            <a:prstGeom prst="rect">
              <a:avLst/>
            </a:prstGeom>
            <a:noFill/>
            <a:ln w="9525">
              <a:solidFill>
                <a:srgbClr val="000000"/>
              </a:solidFill>
              <a:miter lim="800000"/>
              <a:headEnd/>
              <a:tailEnd/>
            </a:ln>
          </p:spPr>
        </p:pic>
        <p:pic>
          <p:nvPicPr>
            <p:cNvPr id="68" name="Picture 80" descr="NoxR1 Tissue Distributio001.jpg"/>
            <p:cNvPicPr>
              <a:picLocks noChangeAspect="1"/>
            </p:cNvPicPr>
            <p:nvPr/>
          </p:nvPicPr>
          <p:blipFill>
            <a:blip r:embed="rId2" cstate="print">
              <a:lum bright="-16000" contrast="24000"/>
            </a:blip>
            <a:srcRect l="54747" t="75092" r="39561" b="6725"/>
            <a:stretch>
              <a:fillRect/>
            </a:stretch>
          </p:blipFill>
          <p:spPr bwMode="auto">
            <a:xfrm>
              <a:off x="2215405" y="5702788"/>
              <a:ext cx="878607" cy="699953"/>
            </a:xfrm>
            <a:prstGeom prst="rect">
              <a:avLst/>
            </a:prstGeom>
            <a:noFill/>
            <a:ln w="9525">
              <a:solidFill>
                <a:srgbClr val="000000"/>
              </a:solidFill>
              <a:miter lim="800000"/>
              <a:headEnd/>
              <a:tailEnd/>
            </a:ln>
          </p:spPr>
        </p:pic>
        <p:sp>
          <p:nvSpPr>
            <p:cNvPr id="69" name="TextBox 81"/>
            <p:cNvSpPr txBox="1">
              <a:spLocks noChangeArrowheads="1"/>
            </p:cNvSpPr>
            <p:nvPr/>
          </p:nvSpPr>
          <p:spPr bwMode="auto">
            <a:xfrm rot="19800000">
              <a:off x="2369728" y="3980673"/>
              <a:ext cx="712054" cy="307777"/>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34" charset="0"/>
                  <a:ea typeface="Arial" pitchFamily="-123" charset="0"/>
                  <a:cs typeface="Arial" pitchFamily="34" charset="0"/>
                </a:rPr>
                <a:t>spleen</a:t>
              </a:r>
            </a:p>
          </p:txBody>
        </p:sp>
        <p:sp>
          <p:nvSpPr>
            <p:cNvPr id="70" name="TextBox 82"/>
            <p:cNvSpPr txBox="1">
              <a:spLocks noChangeArrowheads="1"/>
            </p:cNvSpPr>
            <p:nvPr/>
          </p:nvSpPr>
          <p:spPr bwMode="auto">
            <a:xfrm rot="19800000">
              <a:off x="3073732" y="3965845"/>
              <a:ext cx="761747" cy="307777"/>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34" charset="0"/>
                  <a:ea typeface="Arial" pitchFamily="-123" charset="0"/>
                  <a:cs typeface="Arial" pitchFamily="34" charset="0"/>
                </a:rPr>
                <a:t>thymus</a:t>
              </a:r>
            </a:p>
          </p:txBody>
        </p:sp>
        <p:sp>
          <p:nvSpPr>
            <p:cNvPr id="71" name="TextBox 83"/>
            <p:cNvSpPr txBox="1">
              <a:spLocks noChangeArrowheads="1"/>
            </p:cNvSpPr>
            <p:nvPr/>
          </p:nvSpPr>
          <p:spPr bwMode="auto">
            <a:xfrm rot="19800000">
              <a:off x="3792635" y="4014336"/>
              <a:ext cx="591829" cy="307777"/>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34" charset="0"/>
                  <a:ea typeface="Arial" pitchFamily="-123" charset="0"/>
                  <a:cs typeface="Arial" pitchFamily="34" charset="0"/>
                </a:rPr>
                <a:t>heart</a:t>
              </a:r>
            </a:p>
          </p:txBody>
        </p:sp>
        <p:sp>
          <p:nvSpPr>
            <p:cNvPr id="72" name="TextBox 97"/>
            <p:cNvSpPr txBox="1">
              <a:spLocks noChangeArrowheads="1"/>
            </p:cNvSpPr>
            <p:nvPr/>
          </p:nvSpPr>
          <p:spPr bwMode="auto">
            <a:xfrm rot="19800000">
              <a:off x="4404260" y="4014336"/>
              <a:ext cx="591829" cy="307777"/>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34" charset="0"/>
                  <a:ea typeface="Arial" pitchFamily="-123" charset="0"/>
                  <a:cs typeface="Arial" pitchFamily="34" charset="0"/>
                </a:rPr>
                <a:t>aorta</a:t>
              </a:r>
            </a:p>
          </p:txBody>
        </p:sp>
        <p:cxnSp>
          <p:nvCxnSpPr>
            <p:cNvPr id="74" name="Straight Arrow Connector 73"/>
            <p:cNvCxnSpPr/>
            <p:nvPr/>
          </p:nvCxnSpPr>
          <p:spPr bwMode="auto">
            <a:xfrm>
              <a:off x="5011835" y="4858731"/>
              <a:ext cx="325438" cy="3175"/>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5" name="Text Box 91"/>
            <p:cNvSpPr txBox="1">
              <a:spLocks noChangeArrowheads="1"/>
            </p:cNvSpPr>
            <p:nvPr/>
          </p:nvSpPr>
          <p:spPr bwMode="auto">
            <a:xfrm>
              <a:off x="5286599" y="4721819"/>
              <a:ext cx="1326004" cy="276999"/>
            </a:xfrm>
            <a:prstGeom prst="rect">
              <a:avLst/>
            </a:prstGeom>
            <a:noFill/>
            <a:ln w="3175">
              <a:noFill/>
              <a:miter lim="800000"/>
              <a:headEnd/>
              <a:tailEnd/>
            </a:ln>
          </p:spPr>
          <p:txBody>
            <a:bodyPr wrap="none">
              <a:prstTxWarp prst="textNoShape">
                <a:avLst/>
              </a:prstTxWarp>
              <a:spAutoFit/>
            </a:bodyPr>
            <a:lstStyle/>
            <a:p>
              <a:pPr algn="ctr"/>
              <a:r>
                <a:rPr lang="en-US" sz="1200" dirty="0">
                  <a:latin typeface="Arial" pitchFamily="34" charset="0"/>
                  <a:ea typeface="Arial" pitchFamily="-123" charset="0"/>
                  <a:cs typeface="Arial" pitchFamily="34" charset="0"/>
                </a:rPr>
                <a:t>Poldip2 (37 </a:t>
              </a:r>
              <a:r>
                <a:rPr lang="en-US" sz="1200" dirty="0" err="1">
                  <a:latin typeface="Arial" pitchFamily="34" charset="0"/>
                  <a:ea typeface="Arial" pitchFamily="-123" charset="0"/>
                  <a:cs typeface="Arial" pitchFamily="34" charset="0"/>
                </a:rPr>
                <a:t>kDa</a:t>
              </a:r>
              <a:r>
                <a:rPr lang="en-US" sz="1200" dirty="0">
                  <a:latin typeface="Arial" pitchFamily="34" charset="0"/>
                  <a:ea typeface="Arial" pitchFamily="-123" charset="0"/>
                  <a:cs typeface="Arial" pitchFamily="34" charset="0"/>
                </a:rPr>
                <a:t>)</a:t>
              </a:r>
            </a:p>
          </p:txBody>
        </p:sp>
        <p:cxnSp>
          <p:nvCxnSpPr>
            <p:cNvPr id="77" name="Straight Arrow Connector 76"/>
            <p:cNvCxnSpPr/>
            <p:nvPr/>
          </p:nvCxnSpPr>
          <p:spPr bwMode="auto">
            <a:xfrm>
              <a:off x="5011835" y="4495799"/>
              <a:ext cx="325438" cy="1588"/>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8" name="Text Box 91"/>
            <p:cNvSpPr txBox="1">
              <a:spLocks noChangeArrowheads="1"/>
            </p:cNvSpPr>
            <p:nvPr/>
          </p:nvSpPr>
          <p:spPr bwMode="auto">
            <a:xfrm>
              <a:off x="5298474" y="4358094"/>
              <a:ext cx="1326004" cy="276999"/>
            </a:xfrm>
            <a:prstGeom prst="rect">
              <a:avLst/>
            </a:prstGeom>
            <a:noFill/>
            <a:ln w="3175">
              <a:noFill/>
              <a:miter lim="800000"/>
              <a:headEnd/>
              <a:tailEnd/>
            </a:ln>
          </p:spPr>
          <p:txBody>
            <a:bodyPr wrap="none">
              <a:prstTxWarp prst="textNoShape">
                <a:avLst/>
              </a:prstTxWarp>
              <a:spAutoFit/>
            </a:bodyPr>
            <a:lstStyle/>
            <a:p>
              <a:pPr algn="ctr"/>
              <a:r>
                <a:rPr lang="en-US" sz="1200" dirty="0">
                  <a:latin typeface="Arial" pitchFamily="34" charset="0"/>
                  <a:ea typeface="Arial" pitchFamily="-123" charset="0"/>
                  <a:cs typeface="Arial" pitchFamily="34" charset="0"/>
                </a:rPr>
                <a:t>Poldip2 (42 </a:t>
              </a:r>
              <a:r>
                <a:rPr lang="en-US" sz="1200" dirty="0" err="1">
                  <a:latin typeface="Arial" pitchFamily="34" charset="0"/>
                  <a:ea typeface="Arial" pitchFamily="-123" charset="0"/>
                  <a:cs typeface="Arial" pitchFamily="34" charset="0"/>
                </a:rPr>
                <a:t>kDa</a:t>
              </a:r>
              <a:r>
                <a:rPr lang="en-US" sz="1200" dirty="0">
                  <a:latin typeface="Arial" pitchFamily="34" charset="0"/>
                  <a:ea typeface="Arial" pitchFamily="-123" charset="0"/>
                  <a:cs typeface="Arial" pitchFamily="34" charset="0"/>
                </a:rPr>
                <a:t>)</a:t>
              </a:r>
            </a:p>
          </p:txBody>
        </p:sp>
        <p:pic>
          <p:nvPicPr>
            <p:cNvPr id="79" name="Picture 112" descr="NoxR1 Tissue Distributio001.jpg"/>
            <p:cNvPicPr>
              <a:picLocks noChangeAspect="1"/>
            </p:cNvPicPr>
            <p:nvPr/>
          </p:nvPicPr>
          <p:blipFill>
            <a:blip r:embed="rId2" cstate="print">
              <a:lum bright="-16000" contrast="24000"/>
            </a:blip>
            <a:srcRect l="23836" t="71111" r="70259" b="9496"/>
            <a:stretch>
              <a:fillRect/>
            </a:stretch>
          </p:blipFill>
          <p:spPr bwMode="auto">
            <a:xfrm>
              <a:off x="3182646" y="5701201"/>
              <a:ext cx="859942" cy="703952"/>
            </a:xfrm>
            <a:prstGeom prst="rect">
              <a:avLst/>
            </a:prstGeom>
            <a:noFill/>
            <a:ln w="9525">
              <a:solidFill>
                <a:srgbClr val="000000"/>
              </a:solidFill>
              <a:miter lim="800000"/>
              <a:headEnd/>
              <a:tailEnd/>
            </a:ln>
          </p:spPr>
        </p:pic>
        <p:sp>
          <p:nvSpPr>
            <p:cNvPr id="80" name="TextBox 98"/>
            <p:cNvSpPr txBox="1">
              <a:spLocks noChangeArrowheads="1"/>
            </p:cNvSpPr>
            <p:nvPr/>
          </p:nvSpPr>
          <p:spPr bwMode="auto">
            <a:xfrm rot="19800000">
              <a:off x="3370390" y="5214683"/>
              <a:ext cx="1029449" cy="307777"/>
            </a:xfrm>
            <a:prstGeom prst="rect">
              <a:avLst/>
            </a:prstGeom>
            <a:noFill/>
            <a:ln w="9525">
              <a:noFill/>
              <a:miter lim="800000"/>
              <a:headEnd/>
              <a:tailEnd/>
            </a:ln>
          </p:spPr>
          <p:txBody>
            <a:bodyPr wrap="none">
              <a:prstTxWarp prst="textNoShape">
                <a:avLst/>
              </a:prstTxWarp>
              <a:spAutoFit/>
            </a:bodyPr>
            <a:lstStyle/>
            <a:p>
              <a:r>
                <a:rPr lang="en-US" sz="1400">
                  <a:latin typeface="Arial" pitchFamily="34" charset="0"/>
                  <a:ea typeface="Arial" pitchFamily="-123" charset="0"/>
                  <a:cs typeface="Arial" pitchFamily="34" charset="0"/>
                </a:rPr>
                <a:t>diaphragm</a:t>
              </a:r>
            </a:p>
          </p:txBody>
        </p:sp>
        <p:sp>
          <p:nvSpPr>
            <p:cNvPr id="81" name="TextBox 101"/>
            <p:cNvSpPr txBox="1">
              <a:spLocks noChangeArrowheads="1"/>
            </p:cNvSpPr>
            <p:nvPr/>
          </p:nvSpPr>
          <p:spPr bwMode="auto">
            <a:xfrm rot="19800000">
              <a:off x="2506018" y="5308860"/>
              <a:ext cx="702436" cy="307777"/>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34" charset="0"/>
                  <a:ea typeface="Arial" pitchFamily="-123" charset="0"/>
                  <a:cs typeface="Arial" pitchFamily="34" charset="0"/>
                </a:rPr>
                <a:t>kidney</a:t>
              </a:r>
            </a:p>
          </p:txBody>
        </p:sp>
        <p:sp>
          <p:nvSpPr>
            <p:cNvPr id="82" name="TextBox 96"/>
            <p:cNvSpPr txBox="1">
              <a:spLocks noChangeArrowheads="1"/>
            </p:cNvSpPr>
            <p:nvPr/>
          </p:nvSpPr>
          <p:spPr bwMode="auto">
            <a:xfrm rot="19800000">
              <a:off x="4388839" y="5360156"/>
              <a:ext cx="522900" cy="307777"/>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34" charset="0"/>
                  <a:ea typeface="Arial" pitchFamily="-123" charset="0"/>
                  <a:cs typeface="Arial" pitchFamily="34" charset="0"/>
                </a:rPr>
                <a:t>lung</a:t>
              </a:r>
            </a:p>
          </p:txBody>
        </p:sp>
        <p:cxnSp>
          <p:nvCxnSpPr>
            <p:cNvPr id="84" name="Straight Arrow Connector 83"/>
            <p:cNvCxnSpPr/>
            <p:nvPr/>
          </p:nvCxnSpPr>
          <p:spPr bwMode="auto">
            <a:xfrm>
              <a:off x="5011835" y="6303685"/>
              <a:ext cx="325438" cy="1587"/>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5" name="Text Box 91"/>
            <p:cNvSpPr txBox="1">
              <a:spLocks noChangeArrowheads="1"/>
            </p:cNvSpPr>
            <p:nvPr/>
          </p:nvSpPr>
          <p:spPr bwMode="auto">
            <a:xfrm>
              <a:off x="5298469" y="6165979"/>
              <a:ext cx="1326004" cy="276999"/>
            </a:xfrm>
            <a:prstGeom prst="rect">
              <a:avLst/>
            </a:prstGeom>
            <a:noFill/>
            <a:ln w="3175">
              <a:noFill/>
              <a:miter lim="800000"/>
              <a:headEnd/>
              <a:tailEnd/>
            </a:ln>
          </p:spPr>
          <p:txBody>
            <a:bodyPr wrap="none">
              <a:prstTxWarp prst="textNoShape">
                <a:avLst/>
              </a:prstTxWarp>
              <a:spAutoFit/>
            </a:bodyPr>
            <a:lstStyle/>
            <a:p>
              <a:pPr algn="ctr"/>
              <a:r>
                <a:rPr lang="en-US" sz="1200" dirty="0">
                  <a:latin typeface="Arial" pitchFamily="34" charset="0"/>
                  <a:ea typeface="Arial" pitchFamily="-123" charset="0"/>
                  <a:cs typeface="Arial" pitchFamily="34" charset="0"/>
                </a:rPr>
                <a:t>Poldip2 (37 </a:t>
              </a:r>
              <a:r>
                <a:rPr lang="en-US" sz="1200" dirty="0" err="1">
                  <a:latin typeface="Arial" pitchFamily="34" charset="0"/>
                  <a:ea typeface="Arial" pitchFamily="-123" charset="0"/>
                  <a:cs typeface="Arial" pitchFamily="34" charset="0"/>
                </a:rPr>
                <a:t>kDa</a:t>
              </a:r>
              <a:r>
                <a:rPr lang="en-US" sz="1200" dirty="0">
                  <a:latin typeface="Arial" pitchFamily="34" charset="0"/>
                  <a:ea typeface="Arial" pitchFamily="-123" charset="0"/>
                  <a:cs typeface="Arial" pitchFamily="34" charset="0"/>
                </a:rPr>
                <a:t>)</a:t>
              </a:r>
            </a:p>
          </p:txBody>
        </p:sp>
        <p:cxnSp>
          <p:nvCxnSpPr>
            <p:cNvPr id="87" name="Straight Arrow Connector 86"/>
            <p:cNvCxnSpPr/>
            <p:nvPr/>
          </p:nvCxnSpPr>
          <p:spPr bwMode="auto">
            <a:xfrm>
              <a:off x="5011835" y="5920102"/>
              <a:ext cx="325438" cy="1587"/>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8" name="Text Box 91"/>
            <p:cNvSpPr txBox="1">
              <a:spLocks noChangeArrowheads="1"/>
            </p:cNvSpPr>
            <p:nvPr/>
          </p:nvSpPr>
          <p:spPr bwMode="auto">
            <a:xfrm>
              <a:off x="5284301" y="5782396"/>
              <a:ext cx="1326004" cy="276999"/>
            </a:xfrm>
            <a:prstGeom prst="rect">
              <a:avLst/>
            </a:prstGeom>
            <a:noFill/>
            <a:ln w="3175">
              <a:noFill/>
              <a:miter lim="800000"/>
              <a:headEnd/>
              <a:tailEnd/>
            </a:ln>
          </p:spPr>
          <p:txBody>
            <a:bodyPr wrap="none">
              <a:prstTxWarp prst="textNoShape">
                <a:avLst/>
              </a:prstTxWarp>
              <a:spAutoFit/>
            </a:bodyPr>
            <a:lstStyle/>
            <a:p>
              <a:pPr algn="ctr"/>
              <a:r>
                <a:rPr lang="en-US" sz="1200" dirty="0">
                  <a:latin typeface="Arial" pitchFamily="34" charset="0"/>
                  <a:ea typeface="Arial" pitchFamily="-123" charset="0"/>
                  <a:cs typeface="Arial" pitchFamily="34" charset="0"/>
                </a:rPr>
                <a:t>Poldip2 (42 </a:t>
              </a:r>
              <a:r>
                <a:rPr lang="en-US" sz="1200" dirty="0" err="1">
                  <a:latin typeface="Arial" pitchFamily="34" charset="0"/>
                  <a:ea typeface="Arial" pitchFamily="-123" charset="0"/>
                  <a:cs typeface="Arial" pitchFamily="34" charset="0"/>
                </a:rPr>
                <a:t>kDa</a:t>
              </a:r>
              <a:r>
                <a:rPr lang="en-US" sz="1200" dirty="0">
                  <a:latin typeface="Arial" pitchFamily="34" charset="0"/>
                  <a:ea typeface="Arial" pitchFamily="-123" charset="0"/>
                  <a:cs typeface="Arial" pitchFamily="34" charset="0"/>
                </a:rPr>
                <a:t>)</a:t>
              </a:r>
            </a:p>
          </p:txBody>
        </p:sp>
      </p:grpSp>
      <p:sp>
        <p:nvSpPr>
          <p:cNvPr id="73" name="TextBox 72"/>
          <p:cNvSpPr txBox="1"/>
          <p:nvPr/>
        </p:nvSpPr>
        <p:spPr>
          <a:xfrm>
            <a:off x="1425031" y="6519596"/>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2.15.  a,</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Poldip2 mRNA Expression in Tissues.  </a:t>
            </a:r>
            <a:r>
              <a:rPr lang="en-US" sz="1200" dirty="0" smtClean="0">
                <a:latin typeface="Arial" pitchFamily="34" charset="0"/>
                <a:cs typeface="Arial" pitchFamily="34" charset="0"/>
              </a:rPr>
              <a:t>Quantitative real-time PCR analysis of poldip2 mRNA expression in tissues from Sprague </a:t>
            </a:r>
            <a:r>
              <a:rPr lang="en-US" sz="1200" dirty="0" err="1" smtClean="0">
                <a:latin typeface="Arial" pitchFamily="34" charset="0"/>
                <a:cs typeface="Arial" pitchFamily="34" charset="0"/>
              </a:rPr>
              <a:t>Dawley</a:t>
            </a:r>
            <a:r>
              <a:rPr lang="en-US" sz="1200" dirty="0" smtClean="0">
                <a:latin typeface="Arial" pitchFamily="34" charset="0"/>
                <a:cs typeface="Arial" pitchFamily="34" charset="0"/>
              </a:rPr>
              <a:t> rats.  mRNA is normalized to 18S.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triplicates from a representative experiment, repeated twice.  </a:t>
            </a:r>
            <a:r>
              <a:rPr lang="en-US" sz="1200" b="1" dirty="0" smtClean="0">
                <a:latin typeface="Arial" pitchFamily="34" charset="0"/>
                <a:cs typeface="Arial" pitchFamily="34" charset="0"/>
              </a:rPr>
              <a:t>b,</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Poldip2 Protein Expression in Tissues.  </a:t>
            </a:r>
            <a:r>
              <a:rPr lang="en-US" sz="1200" dirty="0" smtClean="0">
                <a:latin typeface="Arial" pitchFamily="34" charset="0"/>
                <a:cs typeface="Arial" pitchFamily="34" charset="0"/>
              </a:rPr>
              <a:t>Western blot of Poldip2 protein expression in rat tissue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The 42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Poldip2, containing the predicted signal peptide, and the 37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Poldip2, after peptide cleavage, are shown.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266066" y="3585519"/>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1.2.</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Oxidation and Reduction of Protein Tyrosine </a:t>
            </a:r>
            <a:r>
              <a:rPr lang="en-US" sz="1200" b="1" dirty="0" err="1" smtClean="0">
                <a:latin typeface="Arial" pitchFamily="34" charset="0"/>
                <a:cs typeface="Arial" pitchFamily="34" charset="0"/>
              </a:rPr>
              <a:t>Phosphatases</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Protein tyrosine </a:t>
            </a:r>
            <a:r>
              <a:rPr lang="en-US" sz="1200" dirty="0" err="1" smtClean="0">
                <a:latin typeface="Arial" pitchFamily="34" charset="0"/>
                <a:cs typeface="Arial" pitchFamily="34" charset="0"/>
              </a:rPr>
              <a:t>phosphatases</a:t>
            </a:r>
            <a:r>
              <a:rPr lang="en-US" sz="1200" dirty="0" smtClean="0">
                <a:latin typeface="Arial" pitchFamily="34" charset="0"/>
                <a:cs typeface="Arial" pitchFamily="34" charset="0"/>
              </a:rPr>
              <a:t> (PTPs) contain a reactive and, potentially, </a:t>
            </a:r>
            <a:r>
              <a:rPr lang="en-US" sz="1200" dirty="0" err="1" smtClean="0">
                <a:latin typeface="Arial" pitchFamily="34" charset="0"/>
                <a:cs typeface="Arial" pitchFamily="34" charset="0"/>
              </a:rPr>
              <a:t>redox</a:t>
            </a:r>
            <a:r>
              <a:rPr lang="en-US" sz="1200" dirty="0" smtClean="0">
                <a:latin typeface="Arial" pitchFamily="34" charset="0"/>
                <a:cs typeface="Arial" pitchFamily="34" charset="0"/>
              </a:rPr>
              <a:t>-sensitive </a:t>
            </a:r>
            <a:r>
              <a:rPr lang="en-US" sz="1200" dirty="0" err="1" smtClean="0">
                <a:latin typeface="Arial" pitchFamily="34" charset="0"/>
                <a:cs typeface="Arial" pitchFamily="34" charset="0"/>
              </a:rPr>
              <a:t>cysteine</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Cys</a:t>
            </a:r>
            <a:r>
              <a:rPr lang="en-US" sz="1200" dirty="0" smtClean="0">
                <a:latin typeface="Arial" pitchFamily="34" charset="0"/>
                <a:cs typeface="Arial" pitchFamily="34" charset="0"/>
              </a:rPr>
              <a:t>) residue.  These </a:t>
            </a:r>
            <a:r>
              <a:rPr lang="en-US" sz="1200" dirty="0" err="1" smtClean="0">
                <a:latin typeface="Arial" pitchFamily="34" charset="0"/>
                <a:cs typeface="Arial" pitchFamily="34" charset="0"/>
              </a:rPr>
              <a:t>cystine</a:t>
            </a:r>
            <a:r>
              <a:rPr lang="en-US" sz="1200" dirty="0" smtClean="0">
                <a:latin typeface="Arial" pitchFamily="34" charset="0"/>
                <a:cs typeface="Arial" pitchFamily="34" charset="0"/>
              </a:rPr>
              <a:t> residues can be oxidized  by 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to </a:t>
            </a:r>
            <a:r>
              <a:rPr lang="en-US" sz="1200" dirty="0" err="1" smtClean="0">
                <a:latin typeface="Arial" pitchFamily="34" charset="0"/>
                <a:cs typeface="Arial" pitchFamily="34" charset="0"/>
              </a:rPr>
              <a:t>sulfenic</a:t>
            </a:r>
            <a:r>
              <a:rPr lang="en-US" sz="1200" dirty="0" smtClean="0">
                <a:latin typeface="Arial" pitchFamily="34" charset="0"/>
                <a:cs typeface="Arial" pitchFamily="34" charset="0"/>
              </a:rPr>
              <a:t> acid (</a:t>
            </a:r>
            <a:r>
              <a:rPr lang="en-US" sz="1200" dirty="0" err="1" smtClean="0">
                <a:latin typeface="Arial" pitchFamily="34" charset="0"/>
                <a:cs typeface="Arial" pitchFamily="34" charset="0"/>
              </a:rPr>
              <a:t>Cys</a:t>
            </a:r>
            <a:r>
              <a:rPr lang="en-US" sz="1200" dirty="0" smtClean="0">
                <a:latin typeface="Arial" pitchFamily="34" charset="0"/>
                <a:cs typeface="Arial" pitchFamily="34" charset="0"/>
              </a:rPr>
              <a:t>-SOH).  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can further oxidize these </a:t>
            </a:r>
            <a:r>
              <a:rPr lang="en-US" sz="1200" dirty="0" err="1" smtClean="0">
                <a:latin typeface="Arial" pitchFamily="34" charset="0"/>
                <a:cs typeface="Arial" pitchFamily="34" charset="0"/>
              </a:rPr>
              <a:t>Cys</a:t>
            </a:r>
            <a:r>
              <a:rPr lang="en-US" sz="1200" dirty="0" smtClean="0">
                <a:latin typeface="Arial" pitchFamily="34" charset="0"/>
                <a:cs typeface="Arial" pitchFamily="34" charset="0"/>
              </a:rPr>
              <a:t> residues to </a:t>
            </a:r>
            <a:r>
              <a:rPr lang="en-US" sz="1200" dirty="0" err="1" smtClean="0">
                <a:latin typeface="Arial" pitchFamily="34" charset="0"/>
                <a:cs typeface="Arial" pitchFamily="34" charset="0"/>
              </a:rPr>
              <a:t>sulfinic</a:t>
            </a:r>
            <a:r>
              <a:rPr lang="en-US" sz="1200" dirty="0" smtClean="0">
                <a:latin typeface="Arial" pitchFamily="34" charset="0"/>
                <a:cs typeface="Arial" pitchFamily="34" charset="0"/>
              </a:rPr>
              <a:t> (Cys-SO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H) and </a:t>
            </a:r>
            <a:r>
              <a:rPr lang="en-US" sz="1200" dirty="0" err="1" smtClean="0">
                <a:latin typeface="Arial" pitchFamily="34" charset="0"/>
                <a:cs typeface="Arial" pitchFamily="34" charset="0"/>
              </a:rPr>
              <a:t>sulfonic</a:t>
            </a:r>
            <a:r>
              <a:rPr lang="en-US" sz="1200" dirty="0" smtClean="0">
                <a:latin typeface="Arial" pitchFamily="34" charset="0"/>
                <a:cs typeface="Arial" pitchFamily="34" charset="0"/>
              </a:rPr>
              <a:t> (Cys-SO</a:t>
            </a:r>
            <a:r>
              <a:rPr lang="en-US" sz="1200" baseline="-25000" dirty="0" smtClean="0">
                <a:latin typeface="Arial" pitchFamily="34" charset="0"/>
                <a:cs typeface="Arial" pitchFamily="34" charset="0"/>
              </a:rPr>
              <a:t>3</a:t>
            </a:r>
            <a:r>
              <a:rPr lang="en-US" sz="1200" dirty="0" smtClean="0">
                <a:latin typeface="Arial" pitchFamily="34" charset="0"/>
                <a:cs typeface="Arial" pitchFamily="34" charset="0"/>
              </a:rPr>
              <a:t>H) forms.  While the oxidation of </a:t>
            </a:r>
            <a:r>
              <a:rPr lang="en-US" sz="1200" dirty="0" err="1" smtClean="0">
                <a:latin typeface="Arial" pitchFamily="34" charset="0"/>
                <a:cs typeface="Arial" pitchFamily="34" charset="0"/>
              </a:rPr>
              <a:t>sulfenic</a:t>
            </a:r>
            <a:r>
              <a:rPr lang="en-US" sz="1200" dirty="0" smtClean="0">
                <a:latin typeface="Arial" pitchFamily="34" charset="0"/>
                <a:cs typeface="Arial" pitchFamily="34" charset="0"/>
              </a:rPr>
              <a:t> and </a:t>
            </a:r>
            <a:r>
              <a:rPr lang="en-US" sz="1200" dirty="0" err="1" smtClean="0">
                <a:latin typeface="Arial" pitchFamily="34" charset="0"/>
                <a:cs typeface="Arial" pitchFamily="34" charset="0"/>
              </a:rPr>
              <a:t>sulfinic</a:t>
            </a:r>
            <a:r>
              <a:rPr lang="en-US" sz="1200" dirty="0" smtClean="0">
                <a:latin typeface="Arial" pitchFamily="34" charset="0"/>
                <a:cs typeface="Arial" pitchFamily="34" charset="0"/>
              </a:rPr>
              <a:t> reactions are reversible, the </a:t>
            </a:r>
            <a:r>
              <a:rPr lang="en-US" sz="1200" dirty="0" err="1" smtClean="0">
                <a:latin typeface="Arial" pitchFamily="34" charset="0"/>
                <a:cs typeface="Arial" pitchFamily="34" charset="0"/>
              </a:rPr>
              <a:t>sulfonic</a:t>
            </a:r>
            <a:r>
              <a:rPr lang="en-US" sz="1200" dirty="0" smtClean="0">
                <a:latin typeface="Arial" pitchFamily="34" charset="0"/>
                <a:cs typeface="Arial" pitchFamily="34" charset="0"/>
              </a:rPr>
              <a:t> reaction renders the PTP irreversibly inactivated.</a:t>
            </a:r>
            <a:endParaRPr lang="en-US" sz="1200" b="1" dirty="0">
              <a:latin typeface="Arial" pitchFamily="34" charset="0"/>
              <a:cs typeface="Arial" pitchFamily="34" charset="0"/>
            </a:endParaRPr>
          </a:p>
        </p:txBody>
      </p:sp>
      <p:grpSp>
        <p:nvGrpSpPr>
          <p:cNvPr id="50" name="Group 49"/>
          <p:cNvGrpSpPr/>
          <p:nvPr/>
        </p:nvGrpSpPr>
        <p:grpSpPr>
          <a:xfrm>
            <a:off x="1266066" y="1041479"/>
            <a:ext cx="5510150" cy="2321518"/>
            <a:chOff x="1223150" y="946479"/>
            <a:chExt cx="5954271" cy="2321518"/>
          </a:xfrm>
        </p:grpSpPr>
        <p:grpSp>
          <p:nvGrpSpPr>
            <p:cNvPr id="38" name="Group 37"/>
            <p:cNvGrpSpPr/>
            <p:nvPr/>
          </p:nvGrpSpPr>
          <p:grpSpPr>
            <a:xfrm>
              <a:off x="1223150" y="1638877"/>
              <a:ext cx="1168663" cy="448812"/>
              <a:chOff x="857130" y="2001482"/>
              <a:chExt cx="1168663" cy="448812"/>
            </a:xfrm>
          </p:grpSpPr>
          <p:sp>
            <p:nvSpPr>
              <p:cNvPr id="4" name="Line 5"/>
              <p:cNvSpPr>
                <a:spLocks noChangeShapeType="1"/>
              </p:cNvSpPr>
              <p:nvPr/>
            </p:nvSpPr>
            <p:spPr bwMode="auto">
              <a:xfrm>
                <a:off x="1294959" y="2226332"/>
                <a:ext cx="352425" cy="0"/>
              </a:xfrm>
              <a:prstGeom prst="line">
                <a:avLst/>
              </a:prstGeom>
              <a:noFill/>
              <a:ln w="38100">
                <a:solidFill>
                  <a:srgbClr val="FF0000"/>
                </a:solidFill>
                <a:round/>
                <a:headEnd/>
                <a:tailEnd/>
              </a:ln>
              <a:effectLst/>
            </p:spPr>
            <p:txBody>
              <a:bodyPr/>
              <a:lstStyle/>
              <a:p>
                <a:endParaRPr lang="en-US"/>
              </a:p>
            </p:txBody>
          </p:sp>
          <p:sp>
            <p:nvSpPr>
              <p:cNvPr id="5" name="Oval 6"/>
              <p:cNvSpPr>
                <a:spLocks noChangeArrowheads="1"/>
              </p:cNvSpPr>
              <p:nvPr/>
            </p:nvSpPr>
            <p:spPr bwMode="auto">
              <a:xfrm>
                <a:off x="857130" y="2001482"/>
                <a:ext cx="660888" cy="448812"/>
              </a:xfrm>
              <a:prstGeom prst="ellipse">
                <a:avLst/>
              </a:prstGeom>
              <a:gradFill rotWithShape="1">
                <a:gsLst>
                  <a:gs pos="0">
                    <a:srgbClr val="FF0000"/>
                  </a:gs>
                  <a:gs pos="100000">
                    <a:srgbClr val="FF0000">
                      <a:gamma/>
                      <a:shade val="46275"/>
                      <a:invGamma/>
                    </a:srgbClr>
                  </a:gs>
                </a:gsLst>
                <a:lin ang="5400000" scaled="1"/>
              </a:gradFill>
              <a:ln w="9525" algn="ctr">
                <a:noFill/>
                <a:round/>
                <a:headEnd/>
                <a:tailEnd/>
              </a:ln>
              <a:effectLst/>
            </p:spPr>
            <p:txBody>
              <a:bodyPr wrap="none" anchor="ctr"/>
              <a:lstStyle/>
              <a:p>
                <a:pPr algn="ctr"/>
                <a:r>
                  <a:rPr lang="en-US" sz="1400" b="1" dirty="0">
                    <a:solidFill>
                      <a:schemeClr val="bg1"/>
                    </a:solidFill>
                    <a:latin typeface="Arial" pitchFamily="34" charset="0"/>
                    <a:ea typeface="ＭＳ Ｐゴシック" pitchFamily="1" charset="-128"/>
                    <a:cs typeface="Arial" pitchFamily="34" charset="0"/>
                  </a:rPr>
                  <a:t>PTP</a:t>
                </a:r>
              </a:p>
            </p:txBody>
          </p:sp>
          <p:sp>
            <p:nvSpPr>
              <p:cNvPr id="6" name="Text Box 7"/>
              <p:cNvSpPr txBox="1">
                <a:spLocks noChangeArrowheads="1"/>
              </p:cNvSpPr>
              <p:nvPr/>
            </p:nvSpPr>
            <p:spPr bwMode="auto">
              <a:xfrm>
                <a:off x="1591059" y="2073044"/>
                <a:ext cx="434734" cy="307777"/>
              </a:xfrm>
              <a:prstGeom prst="rect">
                <a:avLst/>
              </a:prstGeom>
              <a:noFill/>
              <a:ln w="9525" algn="ctr">
                <a:noFill/>
                <a:miter lim="800000"/>
                <a:headEnd/>
                <a:tailEnd/>
              </a:ln>
              <a:effectLst/>
            </p:spPr>
            <p:txBody>
              <a:bodyPr wrap="none">
                <a:spAutoFit/>
              </a:bodyPr>
              <a:lstStyle/>
              <a:p>
                <a:pPr algn="ctr"/>
                <a:r>
                  <a:rPr lang="en-US" sz="1400" dirty="0">
                    <a:latin typeface="Arial" pitchFamily="34" charset="0"/>
                    <a:ea typeface="ＭＳ Ｐゴシック" pitchFamily="1" charset="-128"/>
                    <a:cs typeface="Arial" pitchFamily="34" charset="0"/>
                  </a:rPr>
                  <a:t>SH</a:t>
                </a:r>
              </a:p>
            </p:txBody>
          </p:sp>
        </p:grpSp>
        <p:sp>
          <p:nvSpPr>
            <p:cNvPr id="34" name="Text Box 35"/>
            <p:cNvSpPr txBox="1">
              <a:spLocks noChangeArrowheads="1"/>
            </p:cNvSpPr>
            <p:nvPr/>
          </p:nvSpPr>
          <p:spPr bwMode="auto">
            <a:xfrm>
              <a:off x="2737990" y="2898665"/>
              <a:ext cx="1082348" cy="369332"/>
            </a:xfrm>
            <a:prstGeom prst="rect">
              <a:avLst/>
            </a:prstGeom>
            <a:noFill/>
            <a:ln w="9525">
              <a:noFill/>
              <a:miter lim="800000"/>
              <a:headEnd/>
              <a:tailEnd/>
            </a:ln>
            <a:effectLst/>
          </p:spPr>
          <p:txBody>
            <a:bodyPr wrap="none">
              <a:spAutoFit/>
            </a:bodyPr>
            <a:lstStyle/>
            <a:p>
              <a:pPr eaLnBrk="1" hangingPunct="1"/>
              <a:r>
                <a:rPr lang="en-US" b="1" dirty="0" err="1">
                  <a:latin typeface="Arial" pitchFamily="34" charset="0"/>
                  <a:cs typeface="Arial" pitchFamily="34" charset="0"/>
                </a:rPr>
                <a:t>Sulfenic</a:t>
              </a:r>
              <a:endParaRPr lang="en-US" b="1" dirty="0">
                <a:latin typeface="Arial" pitchFamily="34" charset="0"/>
                <a:cs typeface="Arial" pitchFamily="34" charset="0"/>
              </a:endParaRPr>
            </a:p>
          </p:txBody>
        </p:sp>
        <p:sp>
          <p:nvSpPr>
            <p:cNvPr id="35" name="Text Box 36"/>
            <p:cNvSpPr txBox="1">
              <a:spLocks noChangeArrowheads="1"/>
            </p:cNvSpPr>
            <p:nvPr/>
          </p:nvSpPr>
          <p:spPr bwMode="auto">
            <a:xfrm>
              <a:off x="4296943" y="2898665"/>
              <a:ext cx="1018227" cy="369332"/>
            </a:xfrm>
            <a:prstGeom prst="rect">
              <a:avLst/>
            </a:prstGeom>
            <a:noFill/>
            <a:ln w="9525">
              <a:noFill/>
              <a:miter lim="800000"/>
              <a:headEnd/>
              <a:tailEnd/>
            </a:ln>
            <a:effectLst/>
          </p:spPr>
          <p:txBody>
            <a:bodyPr wrap="none">
              <a:spAutoFit/>
            </a:bodyPr>
            <a:lstStyle/>
            <a:p>
              <a:pPr eaLnBrk="1" hangingPunct="1"/>
              <a:r>
                <a:rPr lang="en-US" b="1" dirty="0" err="1">
                  <a:latin typeface="Arial" pitchFamily="34" charset="0"/>
                  <a:cs typeface="Arial" pitchFamily="34" charset="0"/>
                </a:rPr>
                <a:t>Sulfinic</a:t>
              </a:r>
              <a:endParaRPr lang="en-US" b="1" dirty="0">
                <a:latin typeface="Arial" pitchFamily="34" charset="0"/>
                <a:cs typeface="Arial" pitchFamily="34" charset="0"/>
              </a:endParaRPr>
            </a:p>
          </p:txBody>
        </p:sp>
        <p:sp>
          <p:nvSpPr>
            <p:cNvPr id="36" name="Text Box 37"/>
            <p:cNvSpPr txBox="1">
              <a:spLocks noChangeArrowheads="1"/>
            </p:cNvSpPr>
            <p:nvPr/>
          </p:nvSpPr>
          <p:spPr bwMode="auto">
            <a:xfrm>
              <a:off x="5905095" y="2898665"/>
              <a:ext cx="1095172" cy="369332"/>
            </a:xfrm>
            <a:prstGeom prst="rect">
              <a:avLst/>
            </a:prstGeom>
            <a:noFill/>
            <a:ln w="9525">
              <a:noFill/>
              <a:miter lim="800000"/>
              <a:headEnd/>
              <a:tailEnd/>
            </a:ln>
            <a:effectLst/>
          </p:spPr>
          <p:txBody>
            <a:bodyPr wrap="none">
              <a:spAutoFit/>
            </a:bodyPr>
            <a:lstStyle/>
            <a:p>
              <a:pPr eaLnBrk="1" hangingPunct="1"/>
              <a:r>
                <a:rPr lang="en-US" b="1" dirty="0" err="1">
                  <a:latin typeface="Arial" pitchFamily="34" charset="0"/>
                  <a:cs typeface="Arial" pitchFamily="34" charset="0"/>
                </a:rPr>
                <a:t>Sulfonic</a:t>
              </a:r>
              <a:endParaRPr lang="en-US" b="1" dirty="0">
                <a:latin typeface="Arial" pitchFamily="34" charset="0"/>
                <a:cs typeface="Arial" pitchFamily="34" charset="0"/>
              </a:endParaRPr>
            </a:p>
          </p:txBody>
        </p:sp>
        <p:grpSp>
          <p:nvGrpSpPr>
            <p:cNvPr id="54" name="Group 53"/>
            <p:cNvGrpSpPr/>
            <p:nvPr/>
          </p:nvGrpSpPr>
          <p:grpSpPr>
            <a:xfrm>
              <a:off x="2100022" y="946479"/>
              <a:ext cx="914400" cy="1255437"/>
              <a:chOff x="1939159" y="2717473"/>
              <a:chExt cx="914400" cy="1255437"/>
            </a:xfrm>
          </p:grpSpPr>
          <p:sp>
            <p:nvSpPr>
              <p:cNvPr id="13" name="Text Box 14"/>
              <p:cNvSpPr txBox="1">
                <a:spLocks noChangeArrowheads="1"/>
              </p:cNvSpPr>
              <p:nvPr/>
            </p:nvSpPr>
            <p:spPr bwMode="auto">
              <a:xfrm>
                <a:off x="2048697" y="2717473"/>
                <a:ext cx="695325" cy="338138"/>
              </a:xfrm>
              <a:prstGeom prst="rect">
                <a:avLst/>
              </a:prstGeom>
              <a:noFill/>
              <a:ln w="9525" algn="ctr">
                <a:noFill/>
                <a:miter lim="800000"/>
                <a:headEnd/>
                <a:tailEnd/>
              </a:ln>
              <a:effectLst/>
            </p:spPr>
            <p:txBody>
              <a:bodyPr>
                <a:spAutoFit/>
              </a:bodyPr>
              <a:lstStyle/>
              <a:p>
                <a:pPr algn="ctr"/>
                <a:r>
                  <a:rPr lang="en-US" sz="1600" dirty="0">
                    <a:latin typeface="Arial" pitchFamily="34" charset="0"/>
                    <a:ea typeface="ＭＳ Ｐゴシック" pitchFamily="1" charset="-128"/>
                    <a:cs typeface="Arial" pitchFamily="34" charset="0"/>
                  </a:rPr>
                  <a:t>H</a:t>
                </a:r>
                <a:r>
                  <a:rPr lang="en-US" sz="1600" baseline="-25000" dirty="0">
                    <a:latin typeface="Arial" pitchFamily="34" charset="0"/>
                    <a:ea typeface="ＭＳ Ｐゴシック" pitchFamily="1" charset="-128"/>
                    <a:cs typeface="Arial" pitchFamily="34" charset="0"/>
                  </a:rPr>
                  <a:t>2</a:t>
                </a:r>
                <a:r>
                  <a:rPr lang="en-US" sz="1600" dirty="0">
                    <a:latin typeface="Arial" pitchFamily="34" charset="0"/>
                    <a:ea typeface="ＭＳ Ｐゴシック" pitchFamily="1" charset="-128"/>
                    <a:cs typeface="Arial" pitchFamily="34" charset="0"/>
                  </a:rPr>
                  <a:t>O</a:t>
                </a:r>
                <a:r>
                  <a:rPr lang="en-US" sz="1600" baseline="-25000" dirty="0">
                    <a:latin typeface="Arial" pitchFamily="34" charset="0"/>
                    <a:ea typeface="ＭＳ Ｐゴシック" pitchFamily="1" charset="-128"/>
                    <a:cs typeface="Arial" pitchFamily="34" charset="0"/>
                  </a:rPr>
                  <a:t>2</a:t>
                </a:r>
              </a:p>
            </p:txBody>
          </p:sp>
          <p:sp>
            <p:nvSpPr>
              <p:cNvPr id="42" name="Arc 41"/>
              <p:cNvSpPr/>
              <p:nvPr/>
            </p:nvSpPr>
            <p:spPr>
              <a:xfrm rot="17670306">
                <a:off x="1939159" y="3058510"/>
                <a:ext cx="914400" cy="914400"/>
              </a:xfrm>
              <a:prstGeom prst="arc">
                <a:avLst>
                  <a:gd name="adj1" fmla="val 15360434"/>
                  <a:gd name="adj2" fmla="val 23291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54"/>
            <p:cNvGrpSpPr/>
            <p:nvPr/>
          </p:nvGrpSpPr>
          <p:grpSpPr>
            <a:xfrm>
              <a:off x="5186247" y="946479"/>
              <a:ext cx="914400" cy="1255437"/>
              <a:chOff x="1939159" y="2717473"/>
              <a:chExt cx="914400" cy="1255437"/>
            </a:xfrm>
          </p:grpSpPr>
          <p:sp>
            <p:nvSpPr>
              <p:cNvPr id="56" name="Text Box 14"/>
              <p:cNvSpPr txBox="1">
                <a:spLocks noChangeArrowheads="1"/>
              </p:cNvSpPr>
              <p:nvPr/>
            </p:nvSpPr>
            <p:spPr bwMode="auto">
              <a:xfrm>
                <a:off x="2048697" y="2717473"/>
                <a:ext cx="695325" cy="338138"/>
              </a:xfrm>
              <a:prstGeom prst="rect">
                <a:avLst/>
              </a:prstGeom>
              <a:noFill/>
              <a:ln w="9525" algn="ctr">
                <a:noFill/>
                <a:miter lim="800000"/>
                <a:headEnd/>
                <a:tailEnd/>
              </a:ln>
              <a:effectLst/>
            </p:spPr>
            <p:txBody>
              <a:bodyPr>
                <a:spAutoFit/>
              </a:bodyPr>
              <a:lstStyle/>
              <a:p>
                <a:pPr algn="ctr"/>
                <a:r>
                  <a:rPr lang="en-US" sz="1600" dirty="0">
                    <a:latin typeface="Arial" pitchFamily="34" charset="0"/>
                    <a:ea typeface="ＭＳ Ｐゴシック" pitchFamily="1" charset="-128"/>
                    <a:cs typeface="Arial" pitchFamily="34" charset="0"/>
                  </a:rPr>
                  <a:t>H</a:t>
                </a:r>
                <a:r>
                  <a:rPr lang="en-US" sz="1600" baseline="-25000" dirty="0">
                    <a:latin typeface="Arial" pitchFamily="34" charset="0"/>
                    <a:ea typeface="ＭＳ Ｐゴシック" pitchFamily="1" charset="-128"/>
                    <a:cs typeface="Arial" pitchFamily="34" charset="0"/>
                  </a:rPr>
                  <a:t>2</a:t>
                </a:r>
                <a:r>
                  <a:rPr lang="en-US" sz="1600" dirty="0">
                    <a:latin typeface="Arial" pitchFamily="34" charset="0"/>
                    <a:ea typeface="ＭＳ Ｐゴシック" pitchFamily="1" charset="-128"/>
                    <a:cs typeface="Arial" pitchFamily="34" charset="0"/>
                  </a:rPr>
                  <a:t>O</a:t>
                </a:r>
                <a:r>
                  <a:rPr lang="en-US" sz="1600" baseline="-25000" dirty="0">
                    <a:latin typeface="Arial" pitchFamily="34" charset="0"/>
                    <a:ea typeface="ＭＳ Ｐゴシック" pitchFamily="1" charset="-128"/>
                    <a:cs typeface="Arial" pitchFamily="34" charset="0"/>
                  </a:rPr>
                  <a:t>2</a:t>
                </a:r>
              </a:p>
            </p:txBody>
          </p:sp>
          <p:sp>
            <p:nvSpPr>
              <p:cNvPr id="57" name="Arc 56"/>
              <p:cNvSpPr/>
              <p:nvPr/>
            </p:nvSpPr>
            <p:spPr>
              <a:xfrm rot="17670306">
                <a:off x="1939159" y="3058510"/>
                <a:ext cx="914400" cy="914400"/>
              </a:xfrm>
              <a:prstGeom prst="arc">
                <a:avLst>
                  <a:gd name="adj1" fmla="val 15360434"/>
                  <a:gd name="adj2" fmla="val 23291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8" name="Group 57"/>
            <p:cNvGrpSpPr/>
            <p:nvPr/>
          </p:nvGrpSpPr>
          <p:grpSpPr>
            <a:xfrm>
              <a:off x="3581915" y="946479"/>
              <a:ext cx="914400" cy="1255437"/>
              <a:chOff x="1939159" y="2717473"/>
              <a:chExt cx="914400" cy="1255437"/>
            </a:xfrm>
          </p:grpSpPr>
          <p:sp>
            <p:nvSpPr>
              <p:cNvPr id="59" name="Text Box 14"/>
              <p:cNvSpPr txBox="1">
                <a:spLocks noChangeArrowheads="1"/>
              </p:cNvSpPr>
              <p:nvPr/>
            </p:nvSpPr>
            <p:spPr bwMode="auto">
              <a:xfrm>
                <a:off x="2048697" y="2717473"/>
                <a:ext cx="695325" cy="338138"/>
              </a:xfrm>
              <a:prstGeom prst="rect">
                <a:avLst/>
              </a:prstGeom>
              <a:noFill/>
              <a:ln w="9525" algn="ctr">
                <a:noFill/>
                <a:miter lim="800000"/>
                <a:headEnd/>
                <a:tailEnd/>
              </a:ln>
              <a:effectLst/>
            </p:spPr>
            <p:txBody>
              <a:bodyPr>
                <a:spAutoFit/>
              </a:bodyPr>
              <a:lstStyle/>
              <a:p>
                <a:pPr algn="ctr"/>
                <a:r>
                  <a:rPr lang="en-US" sz="1600" dirty="0">
                    <a:latin typeface="Arial" pitchFamily="34" charset="0"/>
                    <a:ea typeface="ＭＳ Ｐゴシック" pitchFamily="1" charset="-128"/>
                    <a:cs typeface="Arial" pitchFamily="34" charset="0"/>
                  </a:rPr>
                  <a:t>H</a:t>
                </a:r>
                <a:r>
                  <a:rPr lang="en-US" sz="1600" baseline="-25000" dirty="0">
                    <a:latin typeface="Arial" pitchFamily="34" charset="0"/>
                    <a:ea typeface="ＭＳ Ｐゴシック" pitchFamily="1" charset="-128"/>
                    <a:cs typeface="Arial" pitchFamily="34" charset="0"/>
                  </a:rPr>
                  <a:t>2</a:t>
                </a:r>
                <a:r>
                  <a:rPr lang="en-US" sz="1600" dirty="0">
                    <a:latin typeface="Arial" pitchFamily="34" charset="0"/>
                    <a:ea typeface="ＭＳ Ｐゴシック" pitchFamily="1" charset="-128"/>
                    <a:cs typeface="Arial" pitchFamily="34" charset="0"/>
                  </a:rPr>
                  <a:t>O</a:t>
                </a:r>
                <a:r>
                  <a:rPr lang="en-US" sz="1600" baseline="-25000" dirty="0">
                    <a:latin typeface="Arial" pitchFamily="34" charset="0"/>
                    <a:ea typeface="ＭＳ Ｐゴシック" pitchFamily="1" charset="-128"/>
                    <a:cs typeface="Arial" pitchFamily="34" charset="0"/>
                  </a:rPr>
                  <a:t>2</a:t>
                </a:r>
              </a:p>
            </p:txBody>
          </p:sp>
          <p:sp>
            <p:nvSpPr>
              <p:cNvPr id="60" name="Arc 59"/>
              <p:cNvSpPr/>
              <p:nvPr/>
            </p:nvSpPr>
            <p:spPr>
              <a:xfrm rot="17670306">
                <a:off x="1939159" y="3058510"/>
                <a:ext cx="914400" cy="914400"/>
              </a:xfrm>
              <a:prstGeom prst="arc">
                <a:avLst>
                  <a:gd name="adj1" fmla="val 15360434"/>
                  <a:gd name="adj2" fmla="val 23291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Group 63"/>
            <p:cNvGrpSpPr/>
            <p:nvPr/>
          </p:nvGrpSpPr>
          <p:grpSpPr>
            <a:xfrm>
              <a:off x="2115785" y="1513486"/>
              <a:ext cx="914400" cy="1266881"/>
              <a:chOff x="1954922" y="3326521"/>
              <a:chExt cx="914400" cy="1266881"/>
            </a:xfrm>
          </p:grpSpPr>
          <p:sp>
            <p:nvSpPr>
              <p:cNvPr id="23" name="Text Box 24"/>
              <p:cNvSpPr txBox="1">
                <a:spLocks noChangeArrowheads="1"/>
              </p:cNvSpPr>
              <p:nvPr/>
            </p:nvSpPr>
            <p:spPr bwMode="auto">
              <a:xfrm>
                <a:off x="2143187" y="4255264"/>
                <a:ext cx="473075" cy="338138"/>
              </a:xfrm>
              <a:prstGeom prst="rect">
                <a:avLst/>
              </a:prstGeom>
              <a:noFill/>
              <a:ln w="9525" algn="ctr">
                <a:noFill/>
                <a:miter lim="800000"/>
                <a:headEnd/>
                <a:tailEnd/>
              </a:ln>
              <a:effectLst/>
            </p:spPr>
            <p:txBody>
              <a:bodyPr wrap="none">
                <a:spAutoFit/>
              </a:bodyPr>
              <a:lstStyle/>
              <a:p>
                <a:pPr algn="ctr"/>
                <a:r>
                  <a:rPr lang="en-US" sz="1600" dirty="0" err="1">
                    <a:latin typeface="Arial" pitchFamily="34" charset="0"/>
                    <a:ea typeface="ＭＳ Ｐゴシック" pitchFamily="1" charset="-128"/>
                    <a:cs typeface="Arial" pitchFamily="34" charset="0"/>
                  </a:rPr>
                  <a:t>Trx</a:t>
                </a:r>
                <a:endParaRPr lang="en-US" sz="1600" dirty="0">
                  <a:latin typeface="Arial" pitchFamily="34" charset="0"/>
                  <a:ea typeface="ＭＳ Ｐゴシック" pitchFamily="1" charset="-128"/>
                  <a:cs typeface="Arial" pitchFamily="34" charset="0"/>
                </a:endParaRPr>
              </a:p>
            </p:txBody>
          </p:sp>
          <p:sp>
            <p:nvSpPr>
              <p:cNvPr id="63" name="Arc 62"/>
              <p:cNvSpPr/>
              <p:nvPr/>
            </p:nvSpPr>
            <p:spPr>
              <a:xfrm rot="8041854">
                <a:off x="1954922" y="3326521"/>
                <a:ext cx="914400" cy="914400"/>
              </a:xfrm>
              <a:prstGeom prst="arc">
                <a:avLst>
                  <a:gd name="adj1" fmla="val 15360434"/>
                  <a:gd name="adj2" fmla="val 23291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5" name="Group 64"/>
            <p:cNvGrpSpPr/>
            <p:nvPr/>
          </p:nvGrpSpPr>
          <p:grpSpPr>
            <a:xfrm>
              <a:off x="3618705" y="1513486"/>
              <a:ext cx="914400" cy="1266881"/>
              <a:chOff x="1954922" y="3326521"/>
              <a:chExt cx="914400" cy="1266881"/>
            </a:xfrm>
          </p:grpSpPr>
          <p:sp>
            <p:nvSpPr>
              <p:cNvPr id="66" name="Text Box 24"/>
              <p:cNvSpPr txBox="1">
                <a:spLocks noChangeArrowheads="1"/>
              </p:cNvSpPr>
              <p:nvPr/>
            </p:nvSpPr>
            <p:spPr bwMode="auto">
              <a:xfrm>
                <a:off x="2143187" y="4255264"/>
                <a:ext cx="473075" cy="338138"/>
              </a:xfrm>
              <a:prstGeom prst="rect">
                <a:avLst/>
              </a:prstGeom>
              <a:noFill/>
              <a:ln w="9525" algn="ctr">
                <a:noFill/>
                <a:miter lim="800000"/>
                <a:headEnd/>
                <a:tailEnd/>
              </a:ln>
              <a:effectLst/>
            </p:spPr>
            <p:txBody>
              <a:bodyPr wrap="none">
                <a:spAutoFit/>
              </a:bodyPr>
              <a:lstStyle/>
              <a:p>
                <a:pPr algn="ctr"/>
                <a:r>
                  <a:rPr lang="en-US" sz="1600" dirty="0" err="1">
                    <a:latin typeface="Arial" pitchFamily="34" charset="0"/>
                    <a:ea typeface="ＭＳ Ｐゴシック" pitchFamily="1" charset="-128"/>
                    <a:cs typeface="Arial" pitchFamily="34" charset="0"/>
                  </a:rPr>
                  <a:t>Trx</a:t>
                </a:r>
                <a:endParaRPr lang="en-US" sz="1600" dirty="0">
                  <a:latin typeface="Arial" pitchFamily="34" charset="0"/>
                  <a:ea typeface="ＭＳ Ｐゴシック" pitchFamily="1" charset="-128"/>
                  <a:cs typeface="Arial" pitchFamily="34" charset="0"/>
                </a:endParaRPr>
              </a:p>
            </p:txBody>
          </p:sp>
          <p:sp>
            <p:nvSpPr>
              <p:cNvPr id="67" name="Arc 66"/>
              <p:cNvSpPr/>
              <p:nvPr/>
            </p:nvSpPr>
            <p:spPr>
              <a:xfrm rot="8041854">
                <a:off x="1954922" y="3326521"/>
                <a:ext cx="914400" cy="914400"/>
              </a:xfrm>
              <a:prstGeom prst="arc">
                <a:avLst>
                  <a:gd name="adj1" fmla="val 15360434"/>
                  <a:gd name="adj2" fmla="val 23291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p:cNvGrpSpPr/>
            <p:nvPr/>
          </p:nvGrpSpPr>
          <p:grpSpPr>
            <a:xfrm>
              <a:off x="2622468" y="1636897"/>
              <a:ext cx="1339057" cy="448812"/>
              <a:chOff x="2622468" y="1636897"/>
              <a:chExt cx="1339057" cy="448812"/>
            </a:xfrm>
          </p:grpSpPr>
          <p:sp>
            <p:nvSpPr>
              <p:cNvPr id="8" name="Line 9"/>
              <p:cNvSpPr>
                <a:spLocks noChangeShapeType="1"/>
              </p:cNvSpPr>
              <p:nvPr/>
            </p:nvSpPr>
            <p:spPr bwMode="auto">
              <a:xfrm>
                <a:off x="3082965" y="1861303"/>
                <a:ext cx="352425" cy="0"/>
              </a:xfrm>
              <a:prstGeom prst="line">
                <a:avLst/>
              </a:prstGeom>
              <a:noFill/>
              <a:ln w="38100">
                <a:solidFill>
                  <a:srgbClr val="FF0000"/>
                </a:solidFill>
                <a:round/>
                <a:headEnd/>
                <a:tailEnd/>
              </a:ln>
              <a:effectLst/>
            </p:spPr>
            <p:txBody>
              <a:bodyPr/>
              <a:lstStyle/>
              <a:p>
                <a:endParaRPr lang="en-US"/>
              </a:p>
            </p:txBody>
          </p:sp>
          <p:sp>
            <p:nvSpPr>
              <p:cNvPr id="10" name="Text Box 11"/>
              <p:cNvSpPr txBox="1">
                <a:spLocks noChangeArrowheads="1"/>
              </p:cNvSpPr>
              <p:nvPr/>
            </p:nvSpPr>
            <p:spPr bwMode="auto">
              <a:xfrm>
                <a:off x="3387329" y="1703901"/>
                <a:ext cx="574196" cy="307777"/>
              </a:xfrm>
              <a:prstGeom prst="rect">
                <a:avLst/>
              </a:prstGeom>
              <a:noFill/>
              <a:ln w="9525" algn="ctr">
                <a:noFill/>
                <a:miter lim="800000"/>
                <a:headEnd/>
                <a:tailEnd/>
              </a:ln>
              <a:effectLst/>
            </p:spPr>
            <p:txBody>
              <a:bodyPr wrap="none">
                <a:spAutoFit/>
              </a:bodyPr>
              <a:lstStyle/>
              <a:p>
                <a:pPr algn="ctr"/>
                <a:r>
                  <a:rPr lang="en-US" sz="1400" dirty="0">
                    <a:latin typeface="Arial" pitchFamily="34" charset="0"/>
                    <a:ea typeface="ＭＳ Ｐゴシック" pitchFamily="1" charset="-128"/>
                    <a:cs typeface="Arial" pitchFamily="34" charset="0"/>
                  </a:rPr>
                  <a:t>SOH</a:t>
                </a:r>
              </a:p>
            </p:txBody>
          </p:sp>
          <p:sp>
            <p:nvSpPr>
              <p:cNvPr id="44" name="Oval 6"/>
              <p:cNvSpPr>
                <a:spLocks noChangeArrowheads="1"/>
              </p:cNvSpPr>
              <p:nvPr/>
            </p:nvSpPr>
            <p:spPr bwMode="auto">
              <a:xfrm>
                <a:off x="2622468" y="1636897"/>
                <a:ext cx="660888" cy="448812"/>
              </a:xfrm>
              <a:prstGeom prst="ellipse">
                <a:avLst/>
              </a:prstGeom>
              <a:gradFill rotWithShape="1">
                <a:gsLst>
                  <a:gs pos="0">
                    <a:srgbClr val="FF0000"/>
                  </a:gs>
                  <a:gs pos="100000">
                    <a:srgbClr val="FF0000">
                      <a:gamma/>
                      <a:shade val="46275"/>
                      <a:invGamma/>
                    </a:srgbClr>
                  </a:gs>
                </a:gsLst>
                <a:lin ang="5400000" scaled="1"/>
              </a:gradFill>
              <a:ln w="9525" algn="ctr">
                <a:noFill/>
                <a:round/>
                <a:headEnd/>
                <a:tailEnd/>
              </a:ln>
              <a:effectLst/>
            </p:spPr>
            <p:txBody>
              <a:bodyPr wrap="none" anchor="ctr"/>
              <a:lstStyle/>
              <a:p>
                <a:pPr algn="ctr"/>
                <a:r>
                  <a:rPr lang="en-US" sz="1400" b="1" dirty="0">
                    <a:solidFill>
                      <a:schemeClr val="bg1"/>
                    </a:solidFill>
                    <a:latin typeface="Arial" pitchFamily="34" charset="0"/>
                    <a:ea typeface="ＭＳ Ｐゴシック" pitchFamily="1" charset="-128"/>
                    <a:cs typeface="Arial" pitchFamily="34" charset="0"/>
                  </a:rPr>
                  <a:t>PTP</a:t>
                </a:r>
              </a:p>
            </p:txBody>
          </p:sp>
        </p:grpSp>
        <p:grpSp>
          <p:nvGrpSpPr>
            <p:cNvPr id="48" name="Group 47"/>
            <p:cNvGrpSpPr/>
            <p:nvPr/>
          </p:nvGrpSpPr>
          <p:grpSpPr>
            <a:xfrm>
              <a:off x="4116790" y="1634918"/>
              <a:ext cx="1404196" cy="448812"/>
              <a:chOff x="4508665" y="1634918"/>
              <a:chExt cx="1404196" cy="448812"/>
            </a:xfrm>
          </p:grpSpPr>
          <p:sp>
            <p:nvSpPr>
              <p:cNvPr id="18" name="Line 19"/>
              <p:cNvSpPr>
                <a:spLocks noChangeShapeType="1"/>
              </p:cNvSpPr>
              <p:nvPr/>
            </p:nvSpPr>
            <p:spPr bwMode="auto">
              <a:xfrm>
                <a:off x="4962339" y="1859324"/>
                <a:ext cx="352425" cy="0"/>
              </a:xfrm>
              <a:prstGeom prst="line">
                <a:avLst/>
              </a:prstGeom>
              <a:noFill/>
              <a:ln w="38100">
                <a:solidFill>
                  <a:srgbClr val="FF0000"/>
                </a:solidFill>
                <a:round/>
                <a:headEnd/>
                <a:tailEnd/>
              </a:ln>
              <a:effectLst/>
            </p:spPr>
            <p:txBody>
              <a:bodyPr/>
              <a:lstStyle/>
              <a:p>
                <a:endParaRPr lang="en-US"/>
              </a:p>
            </p:txBody>
          </p:sp>
          <p:sp>
            <p:nvSpPr>
              <p:cNvPr id="20" name="Text Box 21"/>
              <p:cNvSpPr txBox="1">
                <a:spLocks noChangeArrowheads="1"/>
              </p:cNvSpPr>
              <p:nvPr/>
            </p:nvSpPr>
            <p:spPr bwMode="auto">
              <a:xfrm>
                <a:off x="5271340" y="1701922"/>
                <a:ext cx="641521" cy="307777"/>
              </a:xfrm>
              <a:prstGeom prst="rect">
                <a:avLst/>
              </a:prstGeom>
              <a:noFill/>
              <a:ln w="9525" algn="ctr">
                <a:noFill/>
                <a:miter lim="800000"/>
                <a:headEnd/>
                <a:tailEnd/>
              </a:ln>
              <a:effectLst/>
            </p:spPr>
            <p:txBody>
              <a:bodyPr wrap="none">
                <a:spAutoFit/>
              </a:bodyPr>
              <a:lstStyle/>
              <a:p>
                <a:pPr algn="ctr"/>
                <a:r>
                  <a:rPr lang="en-US" sz="1400" dirty="0">
                    <a:latin typeface="Arial" pitchFamily="34" charset="0"/>
                    <a:ea typeface="ＭＳ Ｐゴシック" pitchFamily="1" charset="-128"/>
                    <a:cs typeface="Arial" pitchFamily="34" charset="0"/>
                  </a:rPr>
                  <a:t>SO</a:t>
                </a:r>
                <a:r>
                  <a:rPr lang="en-US" sz="1400" baseline="-25000" dirty="0">
                    <a:latin typeface="Arial" pitchFamily="34" charset="0"/>
                    <a:ea typeface="ＭＳ Ｐゴシック" pitchFamily="1" charset="-128"/>
                    <a:cs typeface="Arial" pitchFamily="34" charset="0"/>
                  </a:rPr>
                  <a:t>2</a:t>
                </a:r>
                <a:r>
                  <a:rPr lang="en-US" sz="1400" dirty="0">
                    <a:latin typeface="Arial" pitchFamily="34" charset="0"/>
                    <a:ea typeface="ＭＳ Ｐゴシック" pitchFamily="1" charset="-128"/>
                    <a:cs typeface="Arial" pitchFamily="34" charset="0"/>
                  </a:rPr>
                  <a:t>H</a:t>
                </a:r>
              </a:p>
            </p:txBody>
          </p:sp>
          <p:sp>
            <p:nvSpPr>
              <p:cNvPr id="45" name="Oval 6"/>
              <p:cNvSpPr>
                <a:spLocks noChangeArrowheads="1"/>
              </p:cNvSpPr>
              <p:nvPr/>
            </p:nvSpPr>
            <p:spPr bwMode="auto">
              <a:xfrm>
                <a:off x="4508665" y="1634918"/>
                <a:ext cx="660888" cy="448812"/>
              </a:xfrm>
              <a:prstGeom prst="ellipse">
                <a:avLst/>
              </a:prstGeom>
              <a:gradFill rotWithShape="1">
                <a:gsLst>
                  <a:gs pos="0">
                    <a:srgbClr val="FF0000"/>
                  </a:gs>
                  <a:gs pos="100000">
                    <a:srgbClr val="FF0000">
                      <a:gamma/>
                      <a:shade val="46275"/>
                      <a:invGamma/>
                    </a:srgbClr>
                  </a:gs>
                </a:gsLst>
                <a:lin ang="5400000" scaled="1"/>
              </a:gradFill>
              <a:ln w="9525" algn="ctr">
                <a:noFill/>
                <a:round/>
                <a:headEnd/>
                <a:tailEnd/>
              </a:ln>
              <a:effectLst/>
            </p:spPr>
            <p:txBody>
              <a:bodyPr wrap="none" anchor="ctr"/>
              <a:lstStyle/>
              <a:p>
                <a:pPr algn="ctr"/>
                <a:r>
                  <a:rPr lang="en-US" sz="1400" b="1" dirty="0">
                    <a:solidFill>
                      <a:schemeClr val="bg1"/>
                    </a:solidFill>
                    <a:latin typeface="Arial" pitchFamily="34" charset="0"/>
                    <a:ea typeface="ＭＳ Ｐゴシック" pitchFamily="1" charset="-128"/>
                    <a:cs typeface="Arial" pitchFamily="34" charset="0"/>
                  </a:rPr>
                  <a:t>PTP</a:t>
                </a:r>
              </a:p>
            </p:txBody>
          </p:sp>
        </p:grpSp>
        <p:grpSp>
          <p:nvGrpSpPr>
            <p:cNvPr id="49" name="Group 48"/>
            <p:cNvGrpSpPr/>
            <p:nvPr/>
          </p:nvGrpSpPr>
          <p:grpSpPr>
            <a:xfrm>
              <a:off x="5753606" y="1644815"/>
              <a:ext cx="1423815" cy="448812"/>
              <a:chOff x="6169231" y="1644815"/>
              <a:chExt cx="1423815" cy="448812"/>
            </a:xfrm>
          </p:grpSpPr>
          <p:sp>
            <p:nvSpPr>
              <p:cNvPr id="28" name="Line 29"/>
              <p:cNvSpPr>
                <a:spLocks noChangeShapeType="1"/>
              </p:cNvSpPr>
              <p:nvPr/>
            </p:nvSpPr>
            <p:spPr bwMode="auto">
              <a:xfrm>
                <a:off x="6642523" y="1869221"/>
                <a:ext cx="352425" cy="0"/>
              </a:xfrm>
              <a:prstGeom prst="line">
                <a:avLst/>
              </a:prstGeom>
              <a:noFill/>
              <a:ln w="38100">
                <a:solidFill>
                  <a:srgbClr val="FF0000"/>
                </a:solidFill>
                <a:round/>
                <a:headEnd/>
                <a:tailEnd/>
              </a:ln>
              <a:effectLst/>
            </p:spPr>
            <p:txBody>
              <a:bodyPr/>
              <a:lstStyle/>
              <a:p>
                <a:endParaRPr lang="en-US"/>
              </a:p>
            </p:txBody>
          </p:sp>
          <p:sp>
            <p:nvSpPr>
              <p:cNvPr id="30" name="Text Box 31"/>
              <p:cNvSpPr txBox="1">
                <a:spLocks noChangeArrowheads="1"/>
              </p:cNvSpPr>
              <p:nvPr/>
            </p:nvSpPr>
            <p:spPr bwMode="auto">
              <a:xfrm>
                <a:off x="6951525" y="1711819"/>
                <a:ext cx="641521" cy="307777"/>
              </a:xfrm>
              <a:prstGeom prst="rect">
                <a:avLst/>
              </a:prstGeom>
              <a:noFill/>
              <a:ln w="9525" algn="ctr">
                <a:noFill/>
                <a:miter lim="800000"/>
                <a:headEnd/>
                <a:tailEnd/>
              </a:ln>
              <a:effectLst/>
            </p:spPr>
            <p:txBody>
              <a:bodyPr wrap="none">
                <a:spAutoFit/>
              </a:bodyPr>
              <a:lstStyle/>
              <a:p>
                <a:pPr algn="ctr"/>
                <a:r>
                  <a:rPr lang="en-US" sz="1400" dirty="0">
                    <a:latin typeface="Arial" pitchFamily="34" charset="0"/>
                    <a:ea typeface="ＭＳ Ｐゴシック" pitchFamily="1" charset="-128"/>
                    <a:cs typeface="Arial" pitchFamily="34" charset="0"/>
                  </a:rPr>
                  <a:t>SO</a:t>
                </a:r>
                <a:r>
                  <a:rPr lang="en-US" sz="1400" baseline="-25000" dirty="0">
                    <a:latin typeface="Arial" pitchFamily="34" charset="0"/>
                    <a:ea typeface="ＭＳ Ｐゴシック" pitchFamily="1" charset="-128"/>
                    <a:cs typeface="Arial" pitchFamily="34" charset="0"/>
                  </a:rPr>
                  <a:t>3</a:t>
                </a:r>
                <a:r>
                  <a:rPr lang="en-US" sz="1400" dirty="0">
                    <a:latin typeface="Arial" pitchFamily="34" charset="0"/>
                    <a:ea typeface="ＭＳ Ｐゴシック" pitchFamily="1" charset="-128"/>
                    <a:cs typeface="Arial" pitchFamily="34" charset="0"/>
                  </a:rPr>
                  <a:t>H</a:t>
                </a:r>
              </a:p>
            </p:txBody>
          </p:sp>
          <p:sp>
            <p:nvSpPr>
              <p:cNvPr id="46" name="Oval 6"/>
              <p:cNvSpPr>
                <a:spLocks noChangeArrowheads="1"/>
              </p:cNvSpPr>
              <p:nvPr/>
            </p:nvSpPr>
            <p:spPr bwMode="auto">
              <a:xfrm>
                <a:off x="6169231" y="1644815"/>
                <a:ext cx="660888" cy="448812"/>
              </a:xfrm>
              <a:prstGeom prst="ellipse">
                <a:avLst/>
              </a:prstGeom>
              <a:gradFill rotWithShape="1">
                <a:gsLst>
                  <a:gs pos="0">
                    <a:srgbClr val="FF0000"/>
                  </a:gs>
                  <a:gs pos="100000">
                    <a:srgbClr val="FF0000">
                      <a:gamma/>
                      <a:shade val="46275"/>
                      <a:invGamma/>
                    </a:srgbClr>
                  </a:gs>
                </a:gsLst>
                <a:lin ang="5400000" scaled="1"/>
              </a:gradFill>
              <a:ln w="9525" algn="ctr">
                <a:noFill/>
                <a:round/>
                <a:headEnd/>
                <a:tailEnd/>
              </a:ln>
              <a:effectLst/>
            </p:spPr>
            <p:txBody>
              <a:bodyPr wrap="none" anchor="ctr"/>
              <a:lstStyle/>
              <a:p>
                <a:pPr algn="ctr"/>
                <a:r>
                  <a:rPr lang="en-US" sz="1400" b="1" dirty="0">
                    <a:solidFill>
                      <a:schemeClr val="bg1"/>
                    </a:solidFill>
                    <a:latin typeface="Arial" pitchFamily="34" charset="0"/>
                    <a:ea typeface="ＭＳ Ｐゴシック" pitchFamily="1" charset="-128"/>
                    <a:cs typeface="Arial" pitchFamily="34" charset="0"/>
                  </a:rPr>
                  <a:t>PTP</a:t>
                </a: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434566" y="1008002"/>
            <a:ext cx="5391380" cy="5025633"/>
            <a:chOff x="1372829" y="734877"/>
            <a:chExt cx="5391380" cy="5025633"/>
          </a:xfrm>
        </p:grpSpPr>
        <p:grpSp>
          <p:nvGrpSpPr>
            <p:cNvPr id="30" name="Group 29"/>
            <p:cNvGrpSpPr/>
            <p:nvPr/>
          </p:nvGrpSpPr>
          <p:grpSpPr>
            <a:xfrm>
              <a:off x="1372829" y="734881"/>
              <a:ext cx="2707534" cy="2421649"/>
              <a:chOff x="1087829" y="734881"/>
              <a:chExt cx="2707534" cy="2421649"/>
            </a:xfrm>
          </p:grpSpPr>
          <p:pic>
            <p:nvPicPr>
              <p:cNvPr id="14" name="Picture 3" descr="C:\NoxR1 Project\Tissue Expression\IHC for NoxR1 in Rat Tissues\NoxR1 IHC aorta 40X #1a.tif"/>
              <p:cNvPicPr>
                <a:picLocks noChangeAspect="1" noChangeArrowheads="1"/>
              </p:cNvPicPr>
              <p:nvPr/>
            </p:nvPicPr>
            <p:blipFill>
              <a:blip r:embed="rId2" cstate="print">
                <a:lum bright="-10000" contrast="20000"/>
              </a:blip>
              <a:srcRect/>
              <a:stretch>
                <a:fillRect/>
              </a:stretch>
            </p:blipFill>
            <p:spPr bwMode="auto">
              <a:xfrm>
                <a:off x="1087829" y="1099791"/>
                <a:ext cx="2651760" cy="2056739"/>
              </a:xfrm>
              <a:prstGeom prst="rect">
                <a:avLst/>
              </a:prstGeom>
              <a:noFill/>
              <a:ln w="9525">
                <a:noFill/>
                <a:miter lim="800000"/>
                <a:headEnd/>
                <a:tailEnd/>
              </a:ln>
            </p:spPr>
          </p:pic>
          <p:sp>
            <p:nvSpPr>
              <p:cNvPr id="17" name="TextBox 73"/>
              <p:cNvSpPr txBox="1">
                <a:spLocks noChangeArrowheads="1"/>
              </p:cNvSpPr>
              <p:nvPr/>
            </p:nvSpPr>
            <p:spPr bwMode="auto">
              <a:xfrm>
                <a:off x="2045660" y="734881"/>
                <a:ext cx="736099" cy="369332"/>
              </a:xfrm>
              <a:prstGeom prst="rect">
                <a:avLst/>
              </a:prstGeom>
              <a:noFill/>
              <a:ln w="9525">
                <a:noFill/>
                <a:miter lim="800000"/>
                <a:headEnd/>
                <a:tailEnd/>
              </a:ln>
            </p:spPr>
            <p:txBody>
              <a:bodyPr wrap="none">
                <a:prstTxWarp prst="textNoShape">
                  <a:avLst/>
                </a:prstTxWarp>
                <a:spAutoFit/>
              </a:bodyPr>
              <a:lstStyle/>
              <a:p>
                <a:r>
                  <a:rPr lang="en-US" dirty="0">
                    <a:latin typeface="Arial" pitchFamily="34" charset="0"/>
                    <a:ea typeface="Arial" pitchFamily="-123" charset="0"/>
                    <a:cs typeface="Arial" pitchFamily="34" charset="0"/>
                  </a:rPr>
                  <a:t>Aorta</a:t>
                </a:r>
              </a:p>
            </p:txBody>
          </p:sp>
          <p:sp>
            <p:nvSpPr>
              <p:cNvPr id="20" name="TextBox 87"/>
              <p:cNvSpPr txBox="1">
                <a:spLocks noChangeArrowheads="1"/>
              </p:cNvSpPr>
              <p:nvPr/>
            </p:nvSpPr>
            <p:spPr bwMode="auto">
              <a:xfrm>
                <a:off x="1142225" y="2735147"/>
                <a:ext cx="341760"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FF0000"/>
                    </a:solidFill>
                    <a:latin typeface="Arial" pitchFamily="34" charset="0"/>
                    <a:cs typeface="Arial" pitchFamily="34" charset="0"/>
                  </a:rPr>
                  <a:t>L</a:t>
                </a:r>
              </a:p>
            </p:txBody>
          </p:sp>
          <p:sp>
            <p:nvSpPr>
              <p:cNvPr id="21" name="TextBox 88"/>
              <p:cNvSpPr txBox="1">
                <a:spLocks noChangeArrowheads="1"/>
              </p:cNvSpPr>
              <p:nvPr/>
            </p:nvSpPr>
            <p:spPr bwMode="auto">
              <a:xfrm>
                <a:off x="2575644" y="1812249"/>
                <a:ext cx="397866"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FF0000"/>
                    </a:solidFill>
                    <a:latin typeface="Arial" pitchFamily="34" charset="0"/>
                    <a:cs typeface="Arial" pitchFamily="34" charset="0"/>
                  </a:rPr>
                  <a:t>M</a:t>
                </a:r>
              </a:p>
            </p:txBody>
          </p:sp>
          <p:sp>
            <p:nvSpPr>
              <p:cNvPr id="22" name="TextBox 89"/>
              <p:cNvSpPr txBox="1">
                <a:spLocks noChangeArrowheads="1"/>
              </p:cNvSpPr>
              <p:nvPr/>
            </p:nvSpPr>
            <p:spPr bwMode="auto">
              <a:xfrm>
                <a:off x="3424749" y="1047790"/>
                <a:ext cx="370614"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FF0000"/>
                    </a:solidFill>
                    <a:latin typeface="Arial" pitchFamily="34" charset="0"/>
                    <a:cs typeface="Arial" pitchFamily="34" charset="0"/>
                  </a:rPr>
                  <a:t>A</a:t>
                </a:r>
              </a:p>
            </p:txBody>
          </p:sp>
        </p:grpSp>
        <p:grpSp>
          <p:nvGrpSpPr>
            <p:cNvPr id="31" name="Group 30"/>
            <p:cNvGrpSpPr/>
            <p:nvPr/>
          </p:nvGrpSpPr>
          <p:grpSpPr>
            <a:xfrm>
              <a:off x="4112449" y="734877"/>
              <a:ext cx="2651760" cy="2485988"/>
              <a:chOff x="4314324" y="734877"/>
              <a:chExt cx="2651760" cy="2485988"/>
            </a:xfrm>
          </p:grpSpPr>
          <p:pic>
            <p:nvPicPr>
              <p:cNvPr id="16" name="Picture 72" descr="Kidney NoxR1 IHC 40x #1.tif"/>
              <p:cNvPicPr>
                <a:picLocks noChangeAspect="1"/>
              </p:cNvPicPr>
              <p:nvPr/>
            </p:nvPicPr>
            <p:blipFill>
              <a:blip r:embed="rId3" cstate="print">
                <a:lum bright="-10000" contrast="20000"/>
              </a:blip>
              <a:srcRect/>
              <a:stretch>
                <a:fillRect/>
              </a:stretch>
            </p:blipFill>
            <p:spPr bwMode="auto">
              <a:xfrm>
                <a:off x="4314324" y="1099619"/>
                <a:ext cx="2651760" cy="2056740"/>
              </a:xfrm>
              <a:prstGeom prst="rect">
                <a:avLst/>
              </a:prstGeom>
              <a:noFill/>
              <a:ln w="9525">
                <a:noFill/>
                <a:miter lim="800000"/>
                <a:headEnd/>
                <a:tailEnd/>
              </a:ln>
            </p:spPr>
          </p:pic>
          <p:sp>
            <p:nvSpPr>
              <p:cNvPr id="19" name="TextBox 75"/>
              <p:cNvSpPr txBox="1">
                <a:spLocks noChangeArrowheads="1"/>
              </p:cNvSpPr>
              <p:nvPr/>
            </p:nvSpPr>
            <p:spPr bwMode="auto">
              <a:xfrm>
                <a:off x="5267978" y="734877"/>
                <a:ext cx="889987" cy="369332"/>
              </a:xfrm>
              <a:prstGeom prst="rect">
                <a:avLst/>
              </a:prstGeom>
              <a:noFill/>
              <a:ln w="9525">
                <a:noFill/>
                <a:miter lim="800000"/>
                <a:headEnd/>
                <a:tailEnd/>
              </a:ln>
            </p:spPr>
            <p:txBody>
              <a:bodyPr wrap="none">
                <a:prstTxWarp prst="textNoShape">
                  <a:avLst/>
                </a:prstTxWarp>
                <a:spAutoFit/>
              </a:bodyPr>
              <a:lstStyle/>
              <a:p>
                <a:r>
                  <a:rPr lang="en-US" dirty="0">
                    <a:latin typeface="Arial" pitchFamily="34" charset="0"/>
                    <a:ea typeface="Arial" pitchFamily="-123" charset="0"/>
                    <a:cs typeface="Arial" pitchFamily="34" charset="0"/>
                  </a:rPr>
                  <a:t>Kidney</a:t>
                </a:r>
              </a:p>
            </p:txBody>
          </p:sp>
          <p:sp>
            <p:nvSpPr>
              <p:cNvPr id="23" name="TextBox 90"/>
              <p:cNvSpPr txBox="1">
                <a:spLocks noChangeArrowheads="1"/>
              </p:cNvSpPr>
              <p:nvPr/>
            </p:nvSpPr>
            <p:spPr bwMode="auto">
              <a:xfrm>
                <a:off x="6088892" y="2820755"/>
                <a:ext cx="383438"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FF0000"/>
                    </a:solidFill>
                    <a:latin typeface="Arial" pitchFamily="34" charset="0"/>
                    <a:cs typeface="Arial" pitchFamily="34" charset="0"/>
                  </a:rPr>
                  <a:t>G</a:t>
                </a:r>
              </a:p>
            </p:txBody>
          </p:sp>
          <p:sp>
            <p:nvSpPr>
              <p:cNvPr id="24" name="TextBox 91"/>
              <p:cNvSpPr txBox="1">
                <a:spLocks noChangeArrowheads="1"/>
              </p:cNvSpPr>
              <p:nvPr/>
            </p:nvSpPr>
            <p:spPr bwMode="auto">
              <a:xfrm>
                <a:off x="5566726" y="2061574"/>
                <a:ext cx="341760"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FF0000"/>
                    </a:solidFill>
                    <a:latin typeface="Arial" pitchFamily="34" charset="0"/>
                    <a:cs typeface="Arial" pitchFamily="34" charset="0"/>
                  </a:rPr>
                  <a:t>T</a:t>
                </a:r>
              </a:p>
            </p:txBody>
          </p:sp>
        </p:grpSp>
        <p:grpSp>
          <p:nvGrpSpPr>
            <p:cNvPr id="32" name="Group 31"/>
            <p:cNvGrpSpPr/>
            <p:nvPr/>
          </p:nvGrpSpPr>
          <p:grpSpPr>
            <a:xfrm>
              <a:off x="2735478" y="3326985"/>
              <a:ext cx="2651760" cy="2433525"/>
              <a:chOff x="2725339" y="3623860"/>
              <a:chExt cx="2651760" cy="2433525"/>
            </a:xfrm>
          </p:grpSpPr>
          <p:pic>
            <p:nvPicPr>
              <p:cNvPr id="15" name="Picture 8" descr="C:\NoxR1 Project\Tissue Expression\IHC for NoxR1 in Rat Tissues\Lung NoxR1 IHC 40x #2.tif"/>
              <p:cNvPicPr>
                <a:picLocks noChangeAspect="1" noChangeArrowheads="1"/>
              </p:cNvPicPr>
              <p:nvPr/>
            </p:nvPicPr>
            <p:blipFill>
              <a:blip r:embed="rId4" cstate="print">
                <a:lum bright="-10000" contrast="20000"/>
              </a:blip>
              <a:srcRect/>
              <a:stretch>
                <a:fillRect/>
              </a:stretch>
            </p:blipFill>
            <p:spPr bwMode="auto">
              <a:xfrm>
                <a:off x="2725339" y="4000646"/>
                <a:ext cx="2651760" cy="2056739"/>
              </a:xfrm>
              <a:prstGeom prst="rect">
                <a:avLst/>
              </a:prstGeom>
              <a:noFill/>
              <a:ln w="9525">
                <a:noFill/>
                <a:miter lim="800000"/>
                <a:headEnd/>
                <a:tailEnd/>
              </a:ln>
            </p:spPr>
          </p:pic>
          <p:sp>
            <p:nvSpPr>
              <p:cNvPr id="18" name="TextBox 74"/>
              <p:cNvSpPr txBox="1">
                <a:spLocks noChangeArrowheads="1"/>
              </p:cNvSpPr>
              <p:nvPr/>
            </p:nvSpPr>
            <p:spPr bwMode="auto">
              <a:xfrm>
                <a:off x="3702406" y="3623860"/>
                <a:ext cx="697627" cy="369332"/>
              </a:xfrm>
              <a:prstGeom prst="rect">
                <a:avLst/>
              </a:prstGeom>
              <a:noFill/>
              <a:ln w="9525">
                <a:noFill/>
                <a:miter lim="800000"/>
                <a:headEnd/>
                <a:tailEnd/>
              </a:ln>
            </p:spPr>
            <p:txBody>
              <a:bodyPr wrap="none">
                <a:prstTxWarp prst="textNoShape">
                  <a:avLst/>
                </a:prstTxWarp>
                <a:spAutoFit/>
              </a:bodyPr>
              <a:lstStyle/>
              <a:p>
                <a:r>
                  <a:rPr lang="en-US" dirty="0">
                    <a:latin typeface="Arial" pitchFamily="34" charset="0"/>
                    <a:ea typeface="Arial" pitchFamily="-123" charset="0"/>
                    <a:cs typeface="Arial" pitchFamily="34" charset="0"/>
                  </a:rPr>
                  <a:t>Lung</a:t>
                </a:r>
              </a:p>
            </p:txBody>
          </p:sp>
          <p:sp>
            <p:nvSpPr>
              <p:cNvPr id="25" name="TextBox 92"/>
              <p:cNvSpPr txBox="1">
                <a:spLocks noChangeArrowheads="1"/>
              </p:cNvSpPr>
              <p:nvPr/>
            </p:nvSpPr>
            <p:spPr bwMode="auto">
              <a:xfrm>
                <a:off x="4681477" y="5332942"/>
                <a:ext cx="370614"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FF0000"/>
                    </a:solidFill>
                    <a:latin typeface="Arial" pitchFamily="34" charset="0"/>
                    <a:cs typeface="Arial" pitchFamily="34" charset="0"/>
                  </a:rPr>
                  <a:t>B</a:t>
                </a:r>
              </a:p>
            </p:txBody>
          </p:sp>
        </p:grpSp>
      </p:grpSp>
      <p:sp>
        <p:nvSpPr>
          <p:cNvPr id="29" name="TextBox 28"/>
          <p:cNvSpPr txBox="1"/>
          <p:nvPr/>
        </p:nvSpPr>
        <p:spPr>
          <a:xfrm>
            <a:off x="1387056" y="6258305"/>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2.16.  Expression of Poldip2 in Tissue Sections. </a:t>
            </a:r>
            <a:r>
              <a:rPr lang="en-US" sz="1200" b="1" dirty="0" err="1" smtClean="0">
                <a:latin typeface="Arial" pitchFamily="34" charset="0"/>
                <a:cs typeface="Arial" pitchFamily="34" charset="0"/>
              </a:rPr>
              <a:t>I</a:t>
            </a:r>
            <a:r>
              <a:rPr lang="en-US" sz="1200" dirty="0" err="1" smtClean="0">
                <a:latin typeface="Arial" pitchFamily="34" charset="0"/>
                <a:cs typeface="Arial" pitchFamily="34" charset="0"/>
              </a:rPr>
              <a:t>mmunohistochemical</a:t>
            </a:r>
            <a:r>
              <a:rPr lang="en-US" sz="1200" dirty="0" smtClean="0">
                <a:latin typeface="Arial" pitchFamily="34" charset="0"/>
                <a:cs typeface="Arial" pitchFamily="34" charset="0"/>
              </a:rPr>
              <a:t> distribution of Poldip2 in rat aorta (L-lumen, M-media, A-adventitia), kidney (G-</a:t>
            </a:r>
            <a:r>
              <a:rPr lang="en-US" sz="1200" dirty="0" err="1" smtClean="0">
                <a:latin typeface="Arial" pitchFamily="34" charset="0"/>
                <a:cs typeface="Arial" pitchFamily="34" charset="0"/>
              </a:rPr>
              <a:t>glomerulus</a:t>
            </a:r>
            <a:r>
              <a:rPr lang="en-US" sz="1200" dirty="0" smtClean="0">
                <a:latin typeface="Arial" pitchFamily="34" charset="0"/>
                <a:cs typeface="Arial" pitchFamily="34" charset="0"/>
              </a:rPr>
              <a:t>, T-tubule), and lung (B-bronchiole) tissues using an anti-Poldip2 antibody.  Poldip2 signal appears brown from use of horse </a:t>
            </a:r>
            <a:r>
              <a:rPr lang="en-US" sz="1200" dirty="0" err="1" smtClean="0">
                <a:latin typeface="Arial" pitchFamily="34" charset="0"/>
                <a:cs typeface="Arial" pitchFamily="34" charset="0"/>
              </a:rPr>
              <a:t>raddish</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peroxidase</a:t>
            </a:r>
            <a:r>
              <a:rPr lang="en-US" sz="1200" dirty="0" smtClean="0">
                <a:latin typeface="Arial" pitchFamily="34" charset="0"/>
                <a:cs typeface="Arial" pitchFamily="34" charset="0"/>
              </a:rPr>
              <a:t> (HRP) .  Nuclei are counterstained with </a:t>
            </a:r>
            <a:r>
              <a:rPr lang="en-US" sz="1200" dirty="0" err="1" smtClean="0">
                <a:latin typeface="Arial" pitchFamily="34" charset="0"/>
                <a:cs typeface="Arial" pitchFamily="34" charset="0"/>
              </a:rPr>
              <a:t>hematoxylin</a:t>
            </a:r>
            <a:r>
              <a:rPr lang="en-US" sz="1200" dirty="0" smtClean="0">
                <a:latin typeface="Arial" pitchFamily="34" charset="0"/>
                <a:cs typeface="Arial" pitchFamily="34" charset="0"/>
              </a:rPr>
              <a:t> (blue/purple).</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1424704" y="4726373"/>
            <a:ext cx="5486400" cy="3099457"/>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3.1.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Basal </a:t>
            </a:r>
            <a:r>
              <a:rPr lang="en-US" sz="1200" b="1" dirty="0" err="1" smtClean="0">
                <a:latin typeface="Arial" pitchFamily="34" charset="0"/>
                <a:cs typeface="Arial" pitchFamily="34" charset="0"/>
              </a:rPr>
              <a:t>Oxidase</a:t>
            </a:r>
            <a:r>
              <a:rPr lang="en-US" sz="1200" b="1" dirty="0" smtClean="0">
                <a:latin typeface="Arial" pitchFamily="34" charset="0"/>
                <a:cs typeface="Arial" pitchFamily="34" charset="0"/>
              </a:rPr>
              <a:t> Activity in a Dose-dependent Manner.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37.5 or 225 µL/dish of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37.5 µL/dish to 225 µL/dish of AdPoldip2.  </a:t>
            </a:r>
            <a:r>
              <a:rPr lang="en-US" sz="1200" dirty="0" err="1" smtClean="0">
                <a:latin typeface="Arial" pitchFamily="34" charset="0"/>
                <a:cs typeface="Arial" pitchFamily="34" charset="0"/>
              </a:rPr>
              <a:t>Lucigenin</a:t>
            </a:r>
            <a:r>
              <a:rPr lang="en-US" sz="1200" dirty="0" smtClean="0">
                <a:latin typeface="Arial" pitchFamily="34" charset="0"/>
                <a:cs typeface="Arial" pitchFamily="34" charset="0"/>
              </a:rPr>
              <a:t> enhanced </a:t>
            </a:r>
            <a:r>
              <a:rPr lang="en-US" sz="1200" dirty="0" err="1" smtClean="0">
                <a:latin typeface="Arial" pitchFamily="34" charset="0"/>
                <a:cs typeface="Arial" pitchFamily="34" charset="0"/>
              </a:rPr>
              <a:t>chemiluminescence</a:t>
            </a:r>
            <a:r>
              <a:rPr lang="en-US" sz="1200" dirty="0" smtClean="0">
                <a:latin typeface="Arial" pitchFamily="34" charset="0"/>
                <a:cs typeface="Arial" pitchFamily="34" charset="0"/>
              </a:rPr>
              <a:t> was used to measure NADPH </a:t>
            </a:r>
            <a:r>
              <a:rPr lang="en-US" sz="1200" dirty="0" err="1" smtClean="0">
                <a:latin typeface="Arial" pitchFamily="34" charset="0"/>
                <a:cs typeface="Arial" pitchFamily="34" charset="0"/>
              </a:rPr>
              <a:t>oxidase</a:t>
            </a:r>
            <a:r>
              <a:rPr lang="en-US" sz="1200" dirty="0" smtClean="0">
                <a:latin typeface="Arial" pitchFamily="34" charset="0"/>
                <a:cs typeface="Arial" pitchFamily="34" charset="0"/>
              </a:rPr>
              <a:t> activity in membrane fractions.  Bars are mean </a:t>
            </a:r>
            <a:r>
              <a:rPr lang="en-US" sz="1200" dirty="0" smtClean="0">
                <a:latin typeface="Cambria Math" pitchFamily="18" charset="0"/>
                <a:ea typeface="Cambria Math" pitchFamily="18" charset="0"/>
                <a:cs typeface="Arial" pitchFamily="34" charset="0"/>
              </a:rPr>
              <a:t>± </a:t>
            </a:r>
            <a:r>
              <a:rPr lang="en-US" sz="1200" dirty="0" smtClean="0">
                <a:latin typeface="Arial" pitchFamily="34" charset="0"/>
                <a:cs typeface="Arial" pitchFamily="34" charset="0"/>
              </a:rPr>
              <a:t>S.E.M. of 3-4 independent experiments. †p&lt;0.05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Positive control: VSMCs stimulated with 100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a:t>
            </a:r>
            <a:r>
              <a:rPr lang="en-US" sz="1200" dirty="0" err="1" smtClean="0">
                <a:latin typeface="Arial" pitchFamily="34" charset="0"/>
                <a:cs typeface="Arial" pitchFamily="34" charset="0"/>
              </a:rPr>
              <a:t>Ang</a:t>
            </a:r>
            <a:r>
              <a:rPr lang="en-US" sz="1200" dirty="0" smtClean="0">
                <a:latin typeface="Arial" pitchFamily="34" charset="0"/>
                <a:cs typeface="Arial" pitchFamily="34" charset="0"/>
              </a:rPr>
              <a:t> II for 4 hours. *p&lt;0.05 vs. No Ad - Ang. </a:t>
            </a:r>
          </a:p>
        </p:txBody>
      </p:sp>
      <p:grpSp>
        <p:nvGrpSpPr>
          <p:cNvPr id="69" name="Group 68"/>
          <p:cNvGrpSpPr/>
          <p:nvPr/>
        </p:nvGrpSpPr>
        <p:grpSpPr>
          <a:xfrm>
            <a:off x="1400065" y="1039219"/>
            <a:ext cx="5535678" cy="3581306"/>
            <a:chOff x="1422598" y="564219"/>
            <a:chExt cx="5535678" cy="3581306"/>
          </a:xfrm>
        </p:grpSpPr>
        <p:sp>
          <p:nvSpPr>
            <p:cNvPr id="4" name="Freeform 344"/>
            <p:cNvSpPr>
              <a:spLocks/>
            </p:cNvSpPr>
            <p:nvPr/>
          </p:nvSpPr>
          <p:spPr bwMode="auto">
            <a:xfrm>
              <a:off x="3215103" y="2144911"/>
              <a:ext cx="178666" cy="2275"/>
            </a:xfrm>
            <a:custGeom>
              <a:avLst/>
              <a:gdLst>
                <a:gd name="T0" fmla="*/ 0 w 168"/>
                <a:gd name="T1" fmla="*/ 0 h 1"/>
                <a:gd name="T2" fmla="*/ 2 w 168"/>
                <a:gd name="T3" fmla="*/ 0 h 1"/>
                <a:gd name="T4" fmla="*/ 0 w 168"/>
                <a:gd name="T5" fmla="*/ 0 h 1"/>
                <a:gd name="T6" fmla="*/ 0 60000 65536"/>
                <a:gd name="T7" fmla="*/ 0 60000 65536"/>
                <a:gd name="T8" fmla="*/ 0 60000 65536"/>
                <a:gd name="T9" fmla="*/ 0 w 168"/>
                <a:gd name="T10" fmla="*/ 0 h 1"/>
                <a:gd name="T11" fmla="*/ 168 w 168"/>
                <a:gd name="T12" fmla="*/ 1 h 1"/>
              </a:gdLst>
              <a:ahLst/>
              <a:cxnLst>
                <a:cxn ang="T6">
                  <a:pos x="T0" y="T1"/>
                </a:cxn>
                <a:cxn ang="T7">
                  <a:pos x="T2" y="T3"/>
                </a:cxn>
                <a:cxn ang="T8">
                  <a:pos x="T4" y="T5"/>
                </a:cxn>
              </a:cxnLst>
              <a:rect l="T9" t="T10" r="T11" b="T12"/>
              <a:pathLst>
                <a:path w="168" h="1">
                  <a:moveTo>
                    <a:pt x="0" y="0"/>
                  </a:moveTo>
                  <a:lnTo>
                    <a:pt x="168" y="0"/>
                  </a:lnTo>
                  <a:lnTo>
                    <a:pt x="0" y="0"/>
                  </a:lnTo>
                </a:path>
              </a:pathLst>
            </a:custGeom>
            <a:noFill/>
            <a:ln w="19050">
              <a:solidFill>
                <a:schemeClr val="tx1"/>
              </a:solidFill>
              <a:round/>
              <a:headEnd/>
              <a:tailEnd/>
            </a:ln>
          </p:spPr>
          <p:txBody>
            <a:bodyPr/>
            <a:lstStyle/>
            <a:p>
              <a:endParaRPr lang="en-US"/>
            </a:p>
          </p:txBody>
        </p:sp>
        <p:sp>
          <p:nvSpPr>
            <p:cNvPr id="5" name="Line 345"/>
            <p:cNvSpPr>
              <a:spLocks noChangeShapeType="1"/>
            </p:cNvSpPr>
            <p:nvPr/>
          </p:nvSpPr>
          <p:spPr bwMode="auto">
            <a:xfrm>
              <a:off x="3303793" y="2144911"/>
              <a:ext cx="1286" cy="152378"/>
            </a:xfrm>
            <a:prstGeom prst="line">
              <a:avLst/>
            </a:prstGeom>
            <a:noFill/>
            <a:ln w="19050">
              <a:solidFill>
                <a:schemeClr val="tx1"/>
              </a:solidFill>
              <a:round/>
              <a:headEnd/>
              <a:tailEnd/>
            </a:ln>
          </p:spPr>
          <p:txBody>
            <a:bodyPr/>
            <a:lstStyle/>
            <a:p>
              <a:endParaRPr lang="en-US"/>
            </a:p>
          </p:txBody>
        </p:sp>
        <p:sp>
          <p:nvSpPr>
            <p:cNvPr id="6" name="Freeform 347"/>
            <p:cNvSpPr>
              <a:spLocks/>
            </p:cNvSpPr>
            <p:nvPr/>
          </p:nvSpPr>
          <p:spPr bwMode="auto">
            <a:xfrm>
              <a:off x="3740363" y="2497427"/>
              <a:ext cx="177382" cy="2275"/>
            </a:xfrm>
            <a:custGeom>
              <a:avLst/>
              <a:gdLst>
                <a:gd name="T0" fmla="*/ 0 w 168"/>
                <a:gd name="T1" fmla="*/ 0 h 1"/>
                <a:gd name="T2" fmla="*/ 2 w 168"/>
                <a:gd name="T3" fmla="*/ 0 h 1"/>
                <a:gd name="T4" fmla="*/ 0 w 168"/>
                <a:gd name="T5" fmla="*/ 0 h 1"/>
                <a:gd name="T6" fmla="*/ 0 60000 65536"/>
                <a:gd name="T7" fmla="*/ 0 60000 65536"/>
                <a:gd name="T8" fmla="*/ 0 60000 65536"/>
                <a:gd name="T9" fmla="*/ 0 w 168"/>
                <a:gd name="T10" fmla="*/ 0 h 1"/>
                <a:gd name="T11" fmla="*/ 168 w 168"/>
                <a:gd name="T12" fmla="*/ 1 h 1"/>
              </a:gdLst>
              <a:ahLst/>
              <a:cxnLst>
                <a:cxn ang="T6">
                  <a:pos x="T0" y="T1"/>
                </a:cxn>
                <a:cxn ang="T7">
                  <a:pos x="T2" y="T3"/>
                </a:cxn>
                <a:cxn ang="T8">
                  <a:pos x="T4" y="T5"/>
                </a:cxn>
              </a:cxnLst>
              <a:rect l="T9" t="T10" r="T11" b="T12"/>
              <a:pathLst>
                <a:path w="168" h="1">
                  <a:moveTo>
                    <a:pt x="0" y="0"/>
                  </a:moveTo>
                  <a:lnTo>
                    <a:pt x="168" y="0"/>
                  </a:lnTo>
                  <a:lnTo>
                    <a:pt x="0" y="0"/>
                  </a:lnTo>
                </a:path>
              </a:pathLst>
            </a:custGeom>
            <a:noFill/>
            <a:ln w="19050">
              <a:solidFill>
                <a:schemeClr val="tx1"/>
              </a:solidFill>
              <a:round/>
              <a:headEnd/>
              <a:tailEnd/>
            </a:ln>
          </p:spPr>
          <p:txBody>
            <a:bodyPr/>
            <a:lstStyle/>
            <a:p>
              <a:endParaRPr lang="en-US"/>
            </a:p>
          </p:txBody>
        </p:sp>
        <p:sp>
          <p:nvSpPr>
            <p:cNvPr id="7" name="Line 348"/>
            <p:cNvSpPr>
              <a:spLocks noChangeShapeType="1"/>
            </p:cNvSpPr>
            <p:nvPr/>
          </p:nvSpPr>
          <p:spPr bwMode="auto">
            <a:xfrm>
              <a:off x="3829054" y="2497427"/>
              <a:ext cx="0" cy="15919"/>
            </a:xfrm>
            <a:prstGeom prst="line">
              <a:avLst/>
            </a:prstGeom>
            <a:noFill/>
            <a:ln w="19050">
              <a:solidFill>
                <a:schemeClr val="tx1"/>
              </a:solidFill>
              <a:round/>
              <a:headEnd/>
              <a:tailEnd/>
            </a:ln>
          </p:spPr>
          <p:txBody>
            <a:bodyPr/>
            <a:lstStyle/>
            <a:p>
              <a:endParaRPr lang="en-US"/>
            </a:p>
          </p:txBody>
        </p:sp>
        <p:sp>
          <p:nvSpPr>
            <p:cNvPr id="8" name="Freeform 350"/>
            <p:cNvSpPr>
              <a:spLocks/>
            </p:cNvSpPr>
            <p:nvPr/>
          </p:nvSpPr>
          <p:spPr bwMode="auto">
            <a:xfrm>
              <a:off x="4267589" y="2397358"/>
              <a:ext cx="178666" cy="0"/>
            </a:xfrm>
            <a:custGeom>
              <a:avLst/>
              <a:gdLst>
                <a:gd name="T0" fmla="*/ 0 w 168"/>
                <a:gd name="T1" fmla="*/ 2 w 168"/>
                <a:gd name="T2" fmla="*/ 0 w 168"/>
                <a:gd name="T3" fmla="*/ 0 60000 65536"/>
                <a:gd name="T4" fmla="*/ 0 60000 65536"/>
                <a:gd name="T5" fmla="*/ 0 60000 65536"/>
                <a:gd name="T6" fmla="*/ 0 w 168"/>
                <a:gd name="T7" fmla="*/ 168 w 168"/>
              </a:gdLst>
              <a:ahLst/>
              <a:cxnLst>
                <a:cxn ang="T3">
                  <a:pos x="T0" y="0"/>
                </a:cxn>
                <a:cxn ang="T4">
                  <a:pos x="T1" y="0"/>
                </a:cxn>
                <a:cxn ang="T5">
                  <a:pos x="T2" y="0"/>
                </a:cxn>
              </a:cxnLst>
              <a:rect l="T6" t="0" r="T7" b="0"/>
              <a:pathLst>
                <a:path w="168">
                  <a:moveTo>
                    <a:pt x="0" y="0"/>
                  </a:moveTo>
                  <a:lnTo>
                    <a:pt x="168" y="0"/>
                  </a:lnTo>
                  <a:lnTo>
                    <a:pt x="0" y="0"/>
                  </a:lnTo>
                </a:path>
              </a:pathLst>
            </a:custGeom>
            <a:noFill/>
            <a:ln w="19050">
              <a:solidFill>
                <a:schemeClr val="tx1"/>
              </a:solidFill>
              <a:round/>
              <a:headEnd/>
              <a:tailEnd/>
            </a:ln>
          </p:spPr>
          <p:txBody>
            <a:bodyPr/>
            <a:lstStyle/>
            <a:p>
              <a:endParaRPr lang="en-US"/>
            </a:p>
          </p:txBody>
        </p:sp>
        <p:sp>
          <p:nvSpPr>
            <p:cNvPr id="9" name="Line 351"/>
            <p:cNvSpPr>
              <a:spLocks noChangeShapeType="1"/>
            </p:cNvSpPr>
            <p:nvPr/>
          </p:nvSpPr>
          <p:spPr bwMode="auto">
            <a:xfrm>
              <a:off x="4356279" y="2397358"/>
              <a:ext cx="1286" cy="106893"/>
            </a:xfrm>
            <a:prstGeom prst="line">
              <a:avLst/>
            </a:prstGeom>
            <a:noFill/>
            <a:ln w="19050">
              <a:solidFill>
                <a:schemeClr val="tx1"/>
              </a:solidFill>
              <a:round/>
              <a:headEnd/>
              <a:tailEnd/>
            </a:ln>
          </p:spPr>
          <p:txBody>
            <a:bodyPr/>
            <a:lstStyle/>
            <a:p>
              <a:endParaRPr lang="en-US"/>
            </a:p>
          </p:txBody>
        </p:sp>
        <p:sp>
          <p:nvSpPr>
            <p:cNvPr id="10" name="Freeform 353"/>
            <p:cNvSpPr>
              <a:spLocks/>
            </p:cNvSpPr>
            <p:nvPr/>
          </p:nvSpPr>
          <p:spPr bwMode="auto">
            <a:xfrm>
              <a:off x="4826377" y="1810590"/>
              <a:ext cx="177382" cy="0"/>
            </a:xfrm>
            <a:custGeom>
              <a:avLst/>
              <a:gdLst>
                <a:gd name="T0" fmla="*/ 0 w 168"/>
                <a:gd name="T1" fmla="*/ 2 w 168"/>
                <a:gd name="T2" fmla="*/ 0 w 168"/>
                <a:gd name="T3" fmla="*/ 0 60000 65536"/>
                <a:gd name="T4" fmla="*/ 0 60000 65536"/>
                <a:gd name="T5" fmla="*/ 0 60000 65536"/>
                <a:gd name="T6" fmla="*/ 0 w 168"/>
                <a:gd name="T7" fmla="*/ 168 w 168"/>
              </a:gdLst>
              <a:ahLst/>
              <a:cxnLst>
                <a:cxn ang="T3">
                  <a:pos x="T0" y="0"/>
                </a:cxn>
                <a:cxn ang="T4">
                  <a:pos x="T1" y="0"/>
                </a:cxn>
                <a:cxn ang="T5">
                  <a:pos x="T2" y="0"/>
                </a:cxn>
              </a:cxnLst>
              <a:rect l="T6" t="0" r="T7" b="0"/>
              <a:pathLst>
                <a:path w="168">
                  <a:moveTo>
                    <a:pt x="0" y="0"/>
                  </a:moveTo>
                  <a:lnTo>
                    <a:pt x="168" y="0"/>
                  </a:lnTo>
                  <a:lnTo>
                    <a:pt x="0" y="0"/>
                  </a:lnTo>
                </a:path>
              </a:pathLst>
            </a:custGeom>
            <a:noFill/>
            <a:ln w="19050">
              <a:solidFill>
                <a:schemeClr val="tx1"/>
              </a:solidFill>
              <a:round/>
              <a:headEnd/>
              <a:tailEnd/>
            </a:ln>
          </p:spPr>
          <p:txBody>
            <a:bodyPr/>
            <a:lstStyle/>
            <a:p>
              <a:endParaRPr lang="en-US"/>
            </a:p>
          </p:txBody>
        </p:sp>
        <p:sp>
          <p:nvSpPr>
            <p:cNvPr id="11" name="Line 354"/>
            <p:cNvSpPr>
              <a:spLocks noChangeShapeType="1"/>
            </p:cNvSpPr>
            <p:nvPr/>
          </p:nvSpPr>
          <p:spPr bwMode="auto">
            <a:xfrm>
              <a:off x="4914425" y="1810590"/>
              <a:ext cx="1286" cy="202413"/>
            </a:xfrm>
            <a:prstGeom prst="line">
              <a:avLst/>
            </a:prstGeom>
            <a:noFill/>
            <a:ln w="19050">
              <a:solidFill>
                <a:schemeClr val="tx1"/>
              </a:solidFill>
              <a:round/>
              <a:headEnd/>
              <a:tailEnd/>
            </a:ln>
          </p:spPr>
          <p:txBody>
            <a:bodyPr/>
            <a:lstStyle/>
            <a:p>
              <a:endParaRPr lang="en-US"/>
            </a:p>
          </p:txBody>
        </p:sp>
        <p:sp>
          <p:nvSpPr>
            <p:cNvPr id="12" name="Freeform 356"/>
            <p:cNvSpPr>
              <a:spLocks/>
            </p:cNvSpPr>
            <p:nvPr/>
          </p:nvSpPr>
          <p:spPr bwMode="auto">
            <a:xfrm>
              <a:off x="5359895" y="1069167"/>
              <a:ext cx="179952" cy="0"/>
            </a:xfrm>
            <a:custGeom>
              <a:avLst/>
              <a:gdLst>
                <a:gd name="T0" fmla="*/ 0 w 168"/>
                <a:gd name="T1" fmla="*/ 2 w 168"/>
                <a:gd name="T2" fmla="*/ 0 w 168"/>
                <a:gd name="T3" fmla="*/ 0 60000 65536"/>
                <a:gd name="T4" fmla="*/ 0 60000 65536"/>
                <a:gd name="T5" fmla="*/ 0 60000 65536"/>
                <a:gd name="T6" fmla="*/ 0 w 168"/>
                <a:gd name="T7" fmla="*/ 168 w 168"/>
              </a:gdLst>
              <a:ahLst/>
              <a:cxnLst>
                <a:cxn ang="T3">
                  <a:pos x="T0" y="0"/>
                </a:cxn>
                <a:cxn ang="T4">
                  <a:pos x="T1" y="0"/>
                </a:cxn>
                <a:cxn ang="T5">
                  <a:pos x="T2" y="0"/>
                </a:cxn>
              </a:cxnLst>
              <a:rect l="T6" t="0" r="T7" b="0"/>
              <a:pathLst>
                <a:path w="168">
                  <a:moveTo>
                    <a:pt x="0" y="0"/>
                  </a:moveTo>
                  <a:lnTo>
                    <a:pt x="168" y="0"/>
                  </a:lnTo>
                  <a:lnTo>
                    <a:pt x="0" y="0"/>
                  </a:lnTo>
                </a:path>
              </a:pathLst>
            </a:custGeom>
            <a:noFill/>
            <a:ln w="19050">
              <a:solidFill>
                <a:schemeClr val="tx1"/>
              </a:solidFill>
              <a:round/>
              <a:headEnd/>
              <a:tailEnd/>
            </a:ln>
          </p:spPr>
          <p:txBody>
            <a:bodyPr/>
            <a:lstStyle/>
            <a:p>
              <a:endParaRPr lang="en-US"/>
            </a:p>
          </p:txBody>
        </p:sp>
        <p:sp>
          <p:nvSpPr>
            <p:cNvPr id="13" name="Line 357"/>
            <p:cNvSpPr>
              <a:spLocks noChangeShapeType="1"/>
            </p:cNvSpPr>
            <p:nvPr/>
          </p:nvSpPr>
          <p:spPr bwMode="auto">
            <a:xfrm>
              <a:off x="5449228" y="1069167"/>
              <a:ext cx="1286" cy="450312"/>
            </a:xfrm>
            <a:prstGeom prst="line">
              <a:avLst/>
            </a:prstGeom>
            <a:noFill/>
            <a:ln w="19050">
              <a:solidFill>
                <a:schemeClr val="tx1"/>
              </a:solidFill>
              <a:round/>
              <a:headEnd/>
              <a:tailEnd/>
            </a:ln>
          </p:spPr>
          <p:txBody>
            <a:bodyPr/>
            <a:lstStyle/>
            <a:p>
              <a:endParaRPr lang="en-US"/>
            </a:p>
          </p:txBody>
        </p:sp>
        <p:sp>
          <p:nvSpPr>
            <p:cNvPr id="14" name="Freeform 359"/>
            <p:cNvSpPr>
              <a:spLocks/>
            </p:cNvSpPr>
            <p:nvPr/>
          </p:nvSpPr>
          <p:spPr bwMode="auto">
            <a:xfrm>
              <a:off x="5899021" y="1660485"/>
              <a:ext cx="178666" cy="2275"/>
            </a:xfrm>
            <a:custGeom>
              <a:avLst/>
              <a:gdLst>
                <a:gd name="T0" fmla="*/ 0 w 168"/>
                <a:gd name="T1" fmla="*/ 0 h 1"/>
                <a:gd name="T2" fmla="*/ 2 w 168"/>
                <a:gd name="T3" fmla="*/ 0 h 1"/>
                <a:gd name="T4" fmla="*/ 0 w 168"/>
                <a:gd name="T5" fmla="*/ 0 h 1"/>
                <a:gd name="T6" fmla="*/ 0 60000 65536"/>
                <a:gd name="T7" fmla="*/ 0 60000 65536"/>
                <a:gd name="T8" fmla="*/ 0 60000 65536"/>
                <a:gd name="T9" fmla="*/ 0 w 168"/>
                <a:gd name="T10" fmla="*/ 0 h 1"/>
                <a:gd name="T11" fmla="*/ 168 w 168"/>
                <a:gd name="T12" fmla="*/ 1 h 1"/>
              </a:gdLst>
              <a:ahLst/>
              <a:cxnLst>
                <a:cxn ang="T6">
                  <a:pos x="T0" y="T1"/>
                </a:cxn>
                <a:cxn ang="T7">
                  <a:pos x="T2" y="T3"/>
                </a:cxn>
                <a:cxn ang="T8">
                  <a:pos x="T4" y="T5"/>
                </a:cxn>
              </a:cxnLst>
              <a:rect l="T9" t="T10" r="T11" b="T12"/>
              <a:pathLst>
                <a:path w="168" h="1">
                  <a:moveTo>
                    <a:pt x="0" y="0"/>
                  </a:moveTo>
                  <a:lnTo>
                    <a:pt x="168" y="0"/>
                  </a:lnTo>
                  <a:lnTo>
                    <a:pt x="0" y="0"/>
                  </a:lnTo>
                </a:path>
              </a:pathLst>
            </a:custGeom>
            <a:noFill/>
            <a:ln w="19050">
              <a:solidFill>
                <a:schemeClr val="tx1"/>
              </a:solidFill>
              <a:round/>
              <a:headEnd/>
              <a:tailEnd/>
            </a:ln>
          </p:spPr>
          <p:txBody>
            <a:bodyPr/>
            <a:lstStyle/>
            <a:p>
              <a:endParaRPr lang="en-US"/>
            </a:p>
          </p:txBody>
        </p:sp>
        <p:sp>
          <p:nvSpPr>
            <p:cNvPr id="15" name="Line 360"/>
            <p:cNvSpPr>
              <a:spLocks noChangeShapeType="1"/>
            </p:cNvSpPr>
            <p:nvPr/>
          </p:nvSpPr>
          <p:spPr bwMode="auto">
            <a:xfrm>
              <a:off x="5987711" y="1660485"/>
              <a:ext cx="1286" cy="482152"/>
            </a:xfrm>
            <a:prstGeom prst="line">
              <a:avLst/>
            </a:prstGeom>
            <a:noFill/>
            <a:ln w="19050">
              <a:solidFill>
                <a:schemeClr val="tx1"/>
              </a:solidFill>
              <a:round/>
              <a:headEnd/>
              <a:tailEnd/>
            </a:ln>
          </p:spPr>
          <p:txBody>
            <a:bodyPr/>
            <a:lstStyle/>
            <a:p>
              <a:endParaRPr lang="en-US"/>
            </a:p>
          </p:txBody>
        </p:sp>
        <p:sp>
          <p:nvSpPr>
            <p:cNvPr id="16" name="Freeform 362"/>
            <p:cNvSpPr>
              <a:spLocks/>
            </p:cNvSpPr>
            <p:nvPr/>
          </p:nvSpPr>
          <p:spPr bwMode="auto">
            <a:xfrm>
              <a:off x="6437591" y="2622969"/>
              <a:ext cx="177382" cy="2275"/>
            </a:xfrm>
            <a:custGeom>
              <a:avLst/>
              <a:gdLst>
                <a:gd name="T0" fmla="*/ 0 w 168"/>
                <a:gd name="T1" fmla="*/ 0 h 1"/>
                <a:gd name="T2" fmla="*/ 2 w 168"/>
                <a:gd name="T3" fmla="*/ 0 h 1"/>
                <a:gd name="T4" fmla="*/ 0 w 168"/>
                <a:gd name="T5" fmla="*/ 0 h 1"/>
                <a:gd name="T6" fmla="*/ 0 60000 65536"/>
                <a:gd name="T7" fmla="*/ 0 60000 65536"/>
                <a:gd name="T8" fmla="*/ 0 60000 65536"/>
                <a:gd name="T9" fmla="*/ 0 w 168"/>
                <a:gd name="T10" fmla="*/ 0 h 1"/>
                <a:gd name="T11" fmla="*/ 168 w 168"/>
                <a:gd name="T12" fmla="*/ 1 h 1"/>
              </a:gdLst>
              <a:ahLst/>
              <a:cxnLst>
                <a:cxn ang="T6">
                  <a:pos x="T0" y="T1"/>
                </a:cxn>
                <a:cxn ang="T7">
                  <a:pos x="T2" y="T3"/>
                </a:cxn>
                <a:cxn ang="T8">
                  <a:pos x="T4" y="T5"/>
                </a:cxn>
              </a:cxnLst>
              <a:rect l="T9" t="T10" r="T11" b="T12"/>
              <a:pathLst>
                <a:path w="168" h="1">
                  <a:moveTo>
                    <a:pt x="0" y="0"/>
                  </a:moveTo>
                  <a:lnTo>
                    <a:pt x="168" y="0"/>
                  </a:lnTo>
                  <a:lnTo>
                    <a:pt x="0" y="0"/>
                  </a:lnTo>
                </a:path>
              </a:pathLst>
            </a:custGeom>
            <a:noFill/>
            <a:ln w="19050">
              <a:solidFill>
                <a:schemeClr val="tx1"/>
              </a:solidFill>
              <a:round/>
              <a:headEnd/>
              <a:tailEnd/>
            </a:ln>
          </p:spPr>
          <p:txBody>
            <a:bodyPr/>
            <a:lstStyle/>
            <a:p>
              <a:endParaRPr lang="en-US"/>
            </a:p>
          </p:txBody>
        </p:sp>
        <p:sp>
          <p:nvSpPr>
            <p:cNvPr id="17" name="Line 363"/>
            <p:cNvSpPr>
              <a:spLocks noChangeShapeType="1"/>
            </p:cNvSpPr>
            <p:nvPr/>
          </p:nvSpPr>
          <p:spPr bwMode="auto">
            <a:xfrm>
              <a:off x="6525639" y="2622969"/>
              <a:ext cx="1286" cy="188766"/>
            </a:xfrm>
            <a:prstGeom prst="line">
              <a:avLst/>
            </a:prstGeom>
            <a:noFill/>
            <a:ln w="19050">
              <a:solidFill>
                <a:schemeClr val="tx1"/>
              </a:solidFill>
              <a:round/>
              <a:headEnd/>
              <a:tailEnd/>
            </a:ln>
          </p:spPr>
          <p:txBody>
            <a:bodyPr/>
            <a:lstStyle/>
            <a:p>
              <a:endParaRPr lang="en-US"/>
            </a:p>
          </p:txBody>
        </p:sp>
        <p:sp>
          <p:nvSpPr>
            <p:cNvPr id="18" name="Text Box 338"/>
            <p:cNvSpPr txBox="1">
              <a:spLocks noChangeArrowheads="1"/>
            </p:cNvSpPr>
            <p:nvPr/>
          </p:nvSpPr>
          <p:spPr bwMode="auto">
            <a:xfrm>
              <a:off x="3167219" y="1741448"/>
              <a:ext cx="274434" cy="369332"/>
            </a:xfrm>
            <a:prstGeom prst="rect">
              <a:avLst/>
            </a:prstGeom>
            <a:noFill/>
            <a:ln w="9525">
              <a:noFill/>
              <a:miter lim="800000"/>
              <a:headEnd/>
              <a:tailEnd/>
            </a:ln>
          </p:spPr>
          <p:txBody>
            <a:bodyPr wrap="none">
              <a:spAutoFit/>
            </a:bodyPr>
            <a:lstStyle/>
            <a:p>
              <a:pPr algn="ctr"/>
              <a:r>
                <a:rPr lang="en-US" dirty="0">
                  <a:latin typeface="Microsoft Sans Serif" pitchFamily="34" charset="0"/>
                  <a:cs typeface="Microsoft Sans Serif" pitchFamily="34" charset="0"/>
                </a:rPr>
                <a:t>*</a:t>
              </a:r>
            </a:p>
          </p:txBody>
        </p:sp>
        <p:sp>
          <p:nvSpPr>
            <p:cNvPr id="19" name="Rectangle 340"/>
            <p:cNvSpPr>
              <a:spLocks noChangeArrowheads="1"/>
            </p:cNvSpPr>
            <p:nvPr/>
          </p:nvSpPr>
          <p:spPr bwMode="auto">
            <a:xfrm>
              <a:off x="2500494" y="658861"/>
              <a:ext cx="4297002" cy="2397111"/>
            </a:xfrm>
            <a:prstGeom prst="rect">
              <a:avLst/>
            </a:prstGeom>
            <a:noFill/>
            <a:ln w="9525">
              <a:noFill/>
              <a:miter lim="800000"/>
              <a:headEnd/>
              <a:tailEnd/>
            </a:ln>
          </p:spPr>
          <p:txBody>
            <a:bodyPr/>
            <a:lstStyle/>
            <a:p>
              <a:endParaRPr lang="en-US"/>
            </a:p>
          </p:txBody>
        </p:sp>
        <p:sp>
          <p:nvSpPr>
            <p:cNvPr id="20" name="Rectangle 341"/>
            <p:cNvSpPr>
              <a:spLocks noChangeArrowheads="1"/>
            </p:cNvSpPr>
            <p:nvPr/>
          </p:nvSpPr>
          <p:spPr bwMode="auto">
            <a:xfrm>
              <a:off x="2604742" y="2698834"/>
              <a:ext cx="356049" cy="595866"/>
            </a:xfrm>
            <a:prstGeom prst="rect">
              <a:avLst/>
            </a:prstGeom>
            <a:gradFill rotWithShape="0">
              <a:gsLst>
                <a:gs pos="0">
                  <a:schemeClr val="tx1"/>
                </a:gs>
                <a:gs pos="50000">
                  <a:srgbClr val="FFFFFF"/>
                </a:gs>
                <a:gs pos="100000">
                  <a:schemeClr val="tx1"/>
                </a:gs>
              </a:gsLst>
              <a:lin ang="0" scaled="1"/>
            </a:gradFill>
            <a:ln w="9525">
              <a:noFill/>
              <a:miter lim="800000"/>
              <a:headEnd/>
              <a:tailEnd/>
            </a:ln>
          </p:spPr>
          <p:txBody>
            <a:bodyPr/>
            <a:lstStyle/>
            <a:p>
              <a:endParaRPr lang="en-US"/>
            </a:p>
          </p:txBody>
        </p:sp>
        <p:sp>
          <p:nvSpPr>
            <p:cNvPr id="21" name="Line 342"/>
            <p:cNvSpPr>
              <a:spLocks noChangeShapeType="1"/>
            </p:cNvSpPr>
            <p:nvPr/>
          </p:nvSpPr>
          <p:spPr bwMode="auto">
            <a:xfrm>
              <a:off x="2782123" y="2706663"/>
              <a:ext cx="1286" cy="4548"/>
            </a:xfrm>
            <a:prstGeom prst="line">
              <a:avLst/>
            </a:prstGeom>
            <a:noFill/>
            <a:ln w="22225">
              <a:solidFill>
                <a:srgbClr val="FFFFFF"/>
              </a:solidFill>
              <a:round/>
              <a:headEnd/>
              <a:tailEnd/>
            </a:ln>
          </p:spPr>
          <p:txBody>
            <a:bodyPr/>
            <a:lstStyle/>
            <a:p>
              <a:endParaRPr lang="en-US"/>
            </a:p>
          </p:txBody>
        </p:sp>
        <p:sp>
          <p:nvSpPr>
            <p:cNvPr id="22" name="Rectangle 343"/>
            <p:cNvSpPr>
              <a:spLocks noChangeArrowheads="1"/>
            </p:cNvSpPr>
            <p:nvPr/>
          </p:nvSpPr>
          <p:spPr bwMode="auto">
            <a:xfrm>
              <a:off x="3125770" y="2287186"/>
              <a:ext cx="357333" cy="1007514"/>
            </a:xfrm>
            <a:prstGeom prst="rect">
              <a:avLst/>
            </a:prstGeom>
            <a:gradFill rotWithShape="0">
              <a:gsLst>
                <a:gs pos="0">
                  <a:schemeClr val="tx1"/>
                </a:gs>
                <a:gs pos="50000">
                  <a:schemeClr val="bg1"/>
                </a:gs>
                <a:gs pos="100000">
                  <a:schemeClr val="tx1"/>
                </a:gs>
              </a:gsLst>
              <a:lin ang="0" scaled="1"/>
            </a:gradFill>
            <a:ln w="9525">
              <a:noFill/>
              <a:miter lim="800000"/>
              <a:headEnd/>
              <a:tailEnd/>
            </a:ln>
          </p:spPr>
          <p:txBody>
            <a:bodyPr/>
            <a:lstStyle/>
            <a:p>
              <a:endParaRPr lang="en-US"/>
            </a:p>
          </p:txBody>
        </p:sp>
        <p:sp>
          <p:nvSpPr>
            <p:cNvPr id="23" name="Rectangle 346"/>
            <p:cNvSpPr>
              <a:spLocks noChangeArrowheads="1"/>
            </p:cNvSpPr>
            <p:nvPr/>
          </p:nvSpPr>
          <p:spPr bwMode="auto">
            <a:xfrm>
              <a:off x="3650388" y="2503244"/>
              <a:ext cx="357333" cy="791456"/>
            </a:xfrm>
            <a:prstGeom prst="rect">
              <a:avLst/>
            </a:prstGeom>
            <a:gradFill rotWithShape="0">
              <a:gsLst>
                <a:gs pos="0">
                  <a:srgbClr val="150015"/>
                </a:gs>
                <a:gs pos="50000">
                  <a:schemeClr val="bg1">
                    <a:lumMod val="65000"/>
                  </a:schemeClr>
                </a:gs>
                <a:gs pos="100000">
                  <a:srgbClr val="150015"/>
                </a:gs>
              </a:gsLst>
              <a:lin ang="0" scaled="1"/>
            </a:gradFill>
            <a:ln w="9525">
              <a:noFill/>
              <a:miter lim="800000"/>
              <a:headEnd/>
              <a:tailEnd/>
            </a:ln>
          </p:spPr>
          <p:txBody>
            <a:bodyPr/>
            <a:lstStyle/>
            <a:p>
              <a:endParaRPr lang="en-US"/>
            </a:p>
          </p:txBody>
        </p:sp>
        <p:sp>
          <p:nvSpPr>
            <p:cNvPr id="24" name="Rectangle 349"/>
            <p:cNvSpPr>
              <a:spLocks noChangeArrowheads="1"/>
            </p:cNvSpPr>
            <p:nvPr/>
          </p:nvSpPr>
          <p:spPr bwMode="auto">
            <a:xfrm>
              <a:off x="4178256" y="2469129"/>
              <a:ext cx="357333" cy="825571"/>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endParaRPr lang="en-US"/>
            </a:p>
          </p:txBody>
        </p:sp>
        <p:sp>
          <p:nvSpPr>
            <p:cNvPr id="25" name="Rectangle 352"/>
            <p:cNvSpPr>
              <a:spLocks noChangeArrowheads="1"/>
            </p:cNvSpPr>
            <p:nvPr/>
          </p:nvSpPr>
          <p:spPr bwMode="auto">
            <a:xfrm>
              <a:off x="4737044" y="2002898"/>
              <a:ext cx="356049" cy="1291802"/>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endParaRPr lang="en-US"/>
            </a:p>
          </p:txBody>
        </p:sp>
        <p:sp>
          <p:nvSpPr>
            <p:cNvPr id="26" name="Rectangle 355"/>
            <p:cNvSpPr>
              <a:spLocks noChangeArrowheads="1"/>
            </p:cNvSpPr>
            <p:nvPr/>
          </p:nvSpPr>
          <p:spPr bwMode="auto">
            <a:xfrm>
              <a:off x="5271847" y="1509375"/>
              <a:ext cx="356049" cy="1785325"/>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endParaRPr lang="en-US"/>
            </a:p>
          </p:txBody>
        </p:sp>
        <p:sp>
          <p:nvSpPr>
            <p:cNvPr id="27" name="Rectangle 358"/>
            <p:cNvSpPr>
              <a:spLocks noChangeArrowheads="1"/>
            </p:cNvSpPr>
            <p:nvPr/>
          </p:nvSpPr>
          <p:spPr bwMode="auto">
            <a:xfrm>
              <a:off x="5810330" y="2132533"/>
              <a:ext cx="356049" cy="1162167"/>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endParaRPr lang="en-US"/>
            </a:p>
          </p:txBody>
        </p:sp>
        <p:sp>
          <p:nvSpPr>
            <p:cNvPr id="28" name="Rectangle 361"/>
            <p:cNvSpPr>
              <a:spLocks noChangeArrowheads="1"/>
            </p:cNvSpPr>
            <p:nvPr/>
          </p:nvSpPr>
          <p:spPr bwMode="auto">
            <a:xfrm>
              <a:off x="6347616" y="2773886"/>
              <a:ext cx="357333" cy="520814"/>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a:lstStyle/>
            <a:p>
              <a:endParaRPr lang="en-US"/>
            </a:p>
          </p:txBody>
        </p:sp>
        <p:sp>
          <p:nvSpPr>
            <p:cNvPr id="30" name="Rectangle 368"/>
            <p:cNvSpPr>
              <a:spLocks noChangeArrowheads="1"/>
            </p:cNvSpPr>
            <p:nvPr/>
          </p:nvSpPr>
          <p:spPr bwMode="auto">
            <a:xfrm>
              <a:off x="4182997" y="3392668"/>
              <a:ext cx="347851" cy="215444"/>
            </a:xfrm>
            <a:prstGeom prst="rect">
              <a:avLst/>
            </a:prstGeom>
            <a:noFill/>
            <a:ln w="9525">
              <a:noFill/>
              <a:miter lim="800000"/>
              <a:headEnd/>
              <a:tailEnd/>
            </a:ln>
          </p:spPr>
          <p:txBody>
            <a:bodyPr wrap="none" lIns="0" tIns="0" rIns="0" bIns="0">
              <a:spAutoFit/>
            </a:bodyPr>
            <a:lstStyle/>
            <a:p>
              <a:pPr algn="ctr"/>
              <a:r>
                <a:rPr lang="en-US" sz="1400" dirty="0">
                  <a:latin typeface="Arial" pitchFamily="34" charset="0"/>
                  <a:cs typeface="Arial" pitchFamily="34" charset="0"/>
                </a:rPr>
                <a:t>37.5</a:t>
              </a:r>
            </a:p>
          </p:txBody>
        </p:sp>
        <p:sp>
          <p:nvSpPr>
            <p:cNvPr id="31" name="Rectangle 369"/>
            <p:cNvSpPr>
              <a:spLocks noChangeArrowheads="1"/>
            </p:cNvSpPr>
            <p:nvPr/>
          </p:nvSpPr>
          <p:spPr bwMode="auto">
            <a:xfrm>
              <a:off x="4815682" y="3392668"/>
              <a:ext cx="198772" cy="215444"/>
            </a:xfrm>
            <a:prstGeom prst="rect">
              <a:avLst/>
            </a:prstGeom>
            <a:noFill/>
            <a:ln w="9525">
              <a:noFill/>
              <a:miter lim="800000"/>
              <a:headEnd/>
              <a:tailEnd/>
            </a:ln>
          </p:spPr>
          <p:txBody>
            <a:bodyPr wrap="none" lIns="0" tIns="0" rIns="0" bIns="0">
              <a:spAutoFit/>
            </a:bodyPr>
            <a:lstStyle/>
            <a:p>
              <a:pPr algn="ctr"/>
              <a:r>
                <a:rPr lang="en-US" sz="1400" dirty="0">
                  <a:latin typeface="Arial" pitchFamily="34" charset="0"/>
                  <a:cs typeface="Arial" pitchFamily="34" charset="0"/>
                </a:rPr>
                <a:t>75</a:t>
              </a:r>
            </a:p>
          </p:txBody>
        </p:sp>
        <p:sp>
          <p:nvSpPr>
            <p:cNvPr id="32" name="Rectangle 370"/>
            <p:cNvSpPr>
              <a:spLocks noChangeArrowheads="1"/>
            </p:cNvSpPr>
            <p:nvPr/>
          </p:nvSpPr>
          <p:spPr bwMode="auto">
            <a:xfrm>
              <a:off x="5300792" y="3392668"/>
              <a:ext cx="298159" cy="215444"/>
            </a:xfrm>
            <a:prstGeom prst="rect">
              <a:avLst/>
            </a:prstGeom>
            <a:noFill/>
            <a:ln w="9525">
              <a:noFill/>
              <a:miter lim="800000"/>
              <a:headEnd/>
              <a:tailEnd/>
            </a:ln>
          </p:spPr>
          <p:txBody>
            <a:bodyPr wrap="none" lIns="0" tIns="0" rIns="0" bIns="0">
              <a:spAutoFit/>
            </a:bodyPr>
            <a:lstStyle/>
            <a:p>
              <a:pPr algn="ctr"/>
              <a:r>
                <a:rPr lang="en-US" sz="1400" dirty="0">
                  <a:latin typeface="Arial" pitchFamily="34" charset="0"/>
                  <a:cs typeface="Arial" pitchFamily="34" charset="0"/>
                </a:rPr>
                <a:t>125</a:t>
              </a:r>
            </a:p>
          </p:txBody>
        </p:sp>
        <p:sp>
          <p:nvSpPr>
            <p:cNvPr id="33" name="Rectangle 371"/>
            <p:cNvSpPr>
              <a:spLocks noChangeArrowheads="1"/>
            </p:cNvSpPr>
            <p:nvPr/>
          </p:nvSpPr>
          <p:spPr bwMode="auto">
            <a:xfrm>
              <a:off x="5839275" y="3392668"/>
              <a:ext cx="298159" cy="215444"/>
            </a:xfrm>
            <a:prstGeom prst="rect">
              <a:avLst/>
            </a:prstGeom>
            <a:noFill/>
            <a:ln w="9525">
              <a:noFill/>
              <a:miter lim="800000"/>
              <a:headEnd/>
              <a:tailEnd/>
            </a:ln>
          </p:spPr>
          <p:txBody>
            <a:bodyPr wrap="none" lIns="0" tIns="0" rIns="0" bIns="0">
              <a:spAutoFit/>
            </a:bodyPr>
            <a:lstStyle/>
            <a:p>
              <a:pPr algn="ctr"/>
              <a:r>
                <a:rPr lang="en-US" sz="1400" dirty="0">
                  <a:latin typeface="Arial" pitchFamily="34" charset="0"/>
                  <a:cs typeface="Arial" pitchFamily="34" charset="0"/>
                </a:rPr>
                <a:t>225</a:t>
              </a:r>
            </a:p>
          </p:txBody>
        </p:sp>
        <p:sp>
          <p:nvSpPr>
            <p:cNvPr id="34" name="Line 373"/>
            <p:cNvSpPr>
              <a:spLocks noChangeShapeType="1"/>
            </p:cNvSpPr>
            <p:nvPr/>
          </p:nvSpPr>
          <p:spPr bwMode="auto">
            <a:xfrm flipV="1">
              <a:off x="2498862" y="893763"/>
              <a:ext cx="0" cy="2388015"/>
            </a:xfrm>
            <a:prstGeom prst="line">
              <a:avLst/>
            </a:prstGeom>
            <a:noFill/>
            <a:ln w="31750">
              <a:solidFill>
                <a:schemeClr val="tx1"/>
              </a:solidFill>
              <a:round/>
              <a:headEnd/>
              <a:tailEnd/>
            </a:ln>
          </p:spPr>
          <p:txBody>
            <a:bodyPr/>
            <a:lstStyle/>
            <a:p>
              <a:endParaRPr lang="en-US"/>
            </a:p>
          </p:txBody>
        </p:sp>
        <p:sp>
          <p:nvSpPr>
            <p:cNvPr id="35" name="Line 374"/>
            <p:cNvSpPr>
              <a:spLocks noChangeShapeType="1"/>
            </p:cNvSpPr>
            <p:nvPr/>
          </p:nvSpPr>
          <p:spPr bwMode="auto">
            <a:xfrm flipH="1">
              <a:off x="2463219" y="3292314"/>
              <a:ext cx="37276" cy="2275"/>
            </a:xfrm>
            <a:prstGeom prst="line">
              <a:avLst/>
            </a:prstGeom>
            <a:noFill/>
            <a:ln w="31750">
              <a:solidFill>
                <a:schemeClr val="tx1"/>
              </a:solidFill>
              <a:round/>
              <a:headEnd/>
              <a:tailEnd/>
            </a:ln>
          </p:spPr>
          <p:txBody>
            <a:bodyPr/>
            <a:lstStyle/>
            <a:p>
              <a:endParaRPr lang="en-US"/>
            </a:p>
          </p:txBody>
        </p:sp>
        <p:sp>
          <p:nvSpPr>
            <p:cNvPr id="36" name="Line 376"/>
            <p:cNvSpPr>
              <a:spLocks noChangeShapeType="1"/>
            </p:cNvSpPr>
            <p:nvPr/>
          </p:nvSpPr>
          <p:spPr bwMode="auto">
            <a:xfrm flipH="1">
              <a:off x="2463219" y="2706663"/>
              <a:ext cx="37276" cy="4548"/>
            </a:xfrm>
            <a:prstGeom prst="line">
              <a:avLst/>
            </a:prstGeom>
            <a:noFill/>
            <a:ln w="31750">
              <a:solidFill>
                <a:schemeClr val="tx1"/>
              </a:solidFill>
              <a:round/>
              <a:headEnd/>
              <a:tailEnd/>
            </a:ln>
          </p:spPr>
          <p:txBody>
            <a:bodyPr/>
            <a:lstStyle/>
            <a:p>
              <a:endParaRPr lang="en-US"/>
            </a:p>
          </p:txBody>
        </p:sp>
        <p:sp>
          <p:nvSpPr>
            <p:cNvPr id="37" name="Rectangle 377"/>
            <p:cNvSpPr>
              <a:spLocks noChangeArrowheads="1"/>
            </p:cNvSpPr>
            <p:nvPr/>
          </p:nvSpPr>
          <p:spPr bwMode="auto">
            <a:xfrm>
              <a:off x="2088477" y="2581576"/>
              <a:ext cx="341214" cy="245116"/>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100</a:t>
              </a:r>
            </a:p>
          </p:txBody>
        </p:sp>
        <p:sp>
          <p:nvSpPr>
            <p:cNvPr id="38" name="Line 378"/>
            <p:cNvSpPr>
              <a:spLocks noChangeShapeType="1"/>
            </p:cNvSpPr>
            <p:nvPr/>
          </p:nvSpPr>
          <p:spPr bwMode="auto">
            <a:xfrm flipH="1">
              <a:off x="2463219" y="2110797"/>
              <a:ext cx="37276" cy="0"/>
            </a:xfrm>
            <a:prstGeom prst="line">
              <a:avLst/>
            </a:prstGeom>
            <a:noFill/>
            <a:ln w="31750">
              <a:solidFill>
                <a:schemeClr val="tx1"/>
              </a:solidFill>
              <a:round/>
              <a:headEnd/>
              <a:tailEnd/>
            </a:ln>
          </p:spPr>
          <p:txBody>
            <a:bodyPr/>
            <a:lstStyle/>
            <a:p>
              <a:endParaRPr lang="en-US"/>
            </a:p>
          </p:txBody>
        </p:sp>
        <p:sp>
          <p:nvSpPr>
            <p:cNvPr id="39" name="Rectangle 379"/>
            <p:cNvSpPr>
              <a:spLocks noChangeArrowheads="1"/>
            </p:cNvSpPr>
            <p:nvPr/>
          </p:nvSpPr>
          <p:spPr bwMode="auto">
            <a:xfrm>
              <a:off x="2088477" y="1985710"/>
              <a:ext cx="341214" cy="245116"/>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200</a:t>
              </a:r>
            </a:p>
          </p:txBody>
        </p:sp>
        <p:sp>
          <p:nvSpPr>
            <p:cNvPr id="40" name="Line 380"/>
            <p:cNvSpPr>
              <a:spLocks noChangeShapeType="1"/>
            </p:cNvSpPr>
            <p:nvPr/>
          </p:nvSpPr>
          <p:spPr bwMode="auto">
            <a:xfrm flipH="1">
              <a:off x="2463219" y="1512656"/>
              <a:ext cx="37276" cy="2275"/>
            </a:xfrm>
            <a:prstGeom prst="line">
              <a:avLst/>
            </a:prstGeom>
            <a:noFill/>
            <a:ln w="31750">
              <a:solidFill>
                <a:schemeClr val="tx1"/>
              </a:solidFill>
              <a:round/>
              <a:headEnd/>
              <a:tailEnd/>
            </a:ln>
          </p:spPr>
          <p:txBody>
            <a:bodyPr/>
            <a:lstStyle/>
            <a:p>
              <a:endParaRPr lang="en-US"/>
            </a:p>
          </p:txBody>
        </p:sp>
        <p:sp>
          <p:nvSpPr>
            <p:cNvPr id="41" name="Rectangle 381"/>
            <p:cNvSpPr>
              <a:spLocks noChangeArrowheads="1"/>
            </p:cNvSpPr>
            <p:nvPr/>
          </p:nvSpPr>
          <p:spPr bwMode="auto">
            <a:xfrm>
              <a:off x="2088477" y="1387569"/>
              <a:ext cx="341214" cy="245116"/>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300</a:t>
              </a:r>
            </a:p>
          </p:txBody>
        </p:sp>
        <p:sp>
          <p:nvSpPr>
            <p:cNvPr id="42" name="Line 382"/>
            <p:cNvSpPr>
              <a:spLocks noChangeShapeType="1"/>
            </p:cNvSpPr>
            <p:nvPr/>
          </p:nvSpPr>
          <p:spPr bwMode="auto">
            <a:xfrm flipH="1">
              <a:off x="2463219" y="917767"/>
              <a:ext cx="37276" cy="0"/>
            </a:xfrm>
            <a:prstGeom prst="line">
              <a:avLst/>
            </a:prstGeom>
            <a:noFill/>
            <a:ln w="31750">
              <a:solidFill>
                <a:schemeClr val="tx1"/>
              </a:solidFill>
              <a:round/>
              <a:headEnd/>
              <a:tailEnd/>
            </a:ln>
          </p:spPr>
          <p:txBody>
            <a:bodyPr/>
            <a:lstStyle/>
            <a:p>
              <a:endParaRPr lang="en-US"/>
            </a:p>
          </p:txBody>
        </p:sp>
        <p:sp>
          <p:nvSpPr>
            <p:cNvPr id="43" name="Rectangle 383"/>
            <p:cNvSpPr>
              <a:spLocks noChangeArrowheads="1"/>
            </p:cNvSpPr>
            <p:nvPr/>
          </p:nvSpPr>
          <p:spPr bwMode="auto">
            <a:xfrm>
              <a:off x="2088477" y="810351"/>
              <a:ext cx="341214" cy="245116"/>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400</a:t>
              </a:r>
            </a:p>
          </p:txBody>
        </p:sp>
        <p:sp>
          <p:nvSpPr>
            <p:cNvPr id="44" name="Rectangle 384"/>
            <p:cNvSpPr>
              <a:spLocks noChangeArrowheads="1"/>
            </p:cNvSpPr>
            <p:nvPr/>
          </p:nvSpPr>
          <p:spPr bwMode="auto">
            <a:xfrm rot="16200000">
              <a:off x="1454097" y="1951761"/>
              <a:ext cx="900888"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 Control</a:t>
              </a:r>
            </a:p>
          </p:txBody>
        </p:sp>
        <p:sp>
          <p:nvSpPr>
            <p:cNvPr id="45" name="Text Box 417"/>
            <p:cNvSpPr txBox="1">
              <a:spLocks noChangeArrowheads="1"/>
            </p:cNvSpPr>
            <p:nvPr/>
          </p:nvSpPr>
          <p:spPr bwMode="auto">
            <a:xfrm rot="16200000">
              <a:off x="418316" y="1901045"/>
              <a:ext cx="2347117"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NADPH </a:t>
              </a:r>
              <a:r>
                <a:rPr lang="en-US" sz="1600" dirty="0" err="1">
                  <a:latin typeface="Arial" pitchFamily="34" charset="0"/>
                  <a:cs typeface="Arial" pitchFamily="34" charset="0"/>
                </a:rPr>
                <a:t>oxidase</a:t>
              </a:r>
              <a:r>
                <a:rPr lang="en-US" sz="1600" dirty="0">
                  <a:latin typeface="Arial" pitchFamily="34" charset="0"/>
                  <a:cs typeface="Arial" pitchFamily="34" charset="0"/>
                </a:rPr>
                <a:t> activity</a:t>
              </a:r>
            </a:p>
          </p:txBody>
        </p:sp>
        <p:sp>
          <p:nvSpPr>
            <p:cNvPr id="47" name="Text Box 419"/>
            <p:cNvSpPr txBox="1">
              <a:spLocks noChangeArrowheads="1"/>
            </p:cNvSpPr>
            <p:nvPr/>
          </p:nvSpPr>
          <p:spPr bwMode="auto">
            <a:xfrm>
              <a:off x="4714757" y="3837748"/>
              <a:ext cx="1002197" cy="307777"/>
            </a:xfrm>
            <a:prstGeom prst="rect">
              <a:avLst/>
            </a:prstGeom>
            <a:noFill/>
            <a:ln w="9525">
              <a:noFill/>
              <a:miter lim="800000"/>
              <a:headEnd/>
              <a:tailEnd/>
            </a:ln>
          </p:spPr>
          <p:txBody>
            <a:bodyPr wrap="none">
              <a:spAutoFit/>
            </a:bodyPr>
            <a:lstStyle/>
            <a:p>
              <a:r>
                <a:rPr lang="en-US" sz="1400" dirty="0" smtClean="0">
                  <a:latin typeface="Arial" pitchFamily="34" charset="0"/>
                  <a:cs typeface="Arial" pitchFamily="34" charset="0"/>
                </a:rPr>
                <a:t>AdPoldip2</a:t>
              </a:r>
              <a:endParaRPr lang="en-US" sz="1400" dirty="0">
                <a:latin typeface="Arial" pitchFamily="34" charset="0"/>
                <a:cs typeface="Arial" pitchFamily="34" charset="0"/>
              </a:endParaRPr>
            </a:p>
          </p:txBody>
        </p:sp>
        <p:sp>
          <p:nvSpPr>
            <p:cNvPr id="48" name="Rectangle 371"/>
            <p:cNvSpPr>
              <a:spLocks noChangeArrowheads="1"/>
            </p:cNvSpPr>
            <p:nvPr/>
          </p:nvSpPr>
          <p:spPr bwMode="auto">
            <a:xfrm>
              <a:off x="6377203" y="3392668"/>
              <a:ext cx="298159" cy="215444"/>
            </a:xfrm>
            <a:prstGeom prst="rect">
              <a:avLst/>
            </a:prstGeom>
            <a:noFill/>
            <a:ln w="9525">
              <a:noFill/>
              <a:miter lim="800000"/>
              <a:headEnd/>
              <a:tailEnd/>
            </a:ln>
          </p:spPr>
          <p:txBody>
            <a:bodyPr wrap="none" lIns="0" tIns="0" rIns="0" bIns="0">
              <a:spAutoFit/>
            </a:bodyPr>
            <a:lstStyle/>
            <a:p>
              <a:pPr algn="ctr"/>
              <a:r>
                <a:rPr lang="en-US" sz="1400" dirty="0">
                  <a:latin typeface="Arial" pitchFamily="34" charset="0"/>
                  <a:cs typeface="Arial" pitchFamily="34" charset="0"/>
                </a:rPr>
                <a:t>225</a:t>
              </a:r>
            </a:p>
          </p:txBody>
        </p:sp>
        <p:sp>
          <p:nvSpPr>
            <p:cNvPr id="49" name="Rectangle 368"/>
            <p:cNvSpPr>
              <a:spLocks noChangeArrowheads="1"/>
            </p:cNvSpPr>
            <p:nvPr/>
          </p:nvSpPr>
          <p:spPr bwMode="auto">
            <a:xfrm>
              <a:off x="3655129" y="3392668"/>
              <a:ext cx="347851" cy="215444"/>
            </a:xfrm>
            <a:prstGeom prst="rect">
              <a:avLst/>
            </a:prstGeom>
            <a:noFill/>
            <a:ln w="9525">
              <a:noFill/>
              <a:miter lim="800000"/>
              <a:headEnd/>
              <a:tailEnd/>
            </a:ln>
          </p:spPr>
          <p:txBody>
            <a:bodyPr wrap="none" lIns="0" tIns="0" rIns="0" bIns="0">
              <a:spAutoFit/>
            </a:bodyPr>
            <a:lstStyle/>
            <a:p>
              <a:pPr algn="ctr"/>
              <a:r>
                <a:rPr lang="en-US" sz="1400" dirty="0">
                  <a:latin typeface="Arial" pitchFamily="34" charset="0"/>
                  <a:cs typeface="Arial" pitchFamily="34" charset="0"/>
                </a:rPr>
                <a:t>37.5</a:t>
              </a:r>
            </a:p>
          </p:txBody>
        </p:sp>
        <p:sp>
          <p:nvSpPr>
            <p:cNvPr id="52" name="Rectangle 368"/>
            <p:cNvSpPr>
              <a:spLocks noChangeArrowheads="1"/>
            </p:cNvSpPr>
            <p:nvPr/>
          </p:nvSpPr>
          <p:spPr bwMode="auto">
            <a:xfrm>
              <a:off x="2593612" y="3392668"/>
              <a:ext cx="378309" cy="215444"/>
            </a:xfrm>
            <a:prstGeom prst="rect">
              <a:avLst/>
            </a:prstGeom>
            <a:noFill/>
            <a:ln w="9525">
              <a:noFill/>
              <a:miter lim="800000"/>
              <a:headEnd/>
              <a:tailEnd/>
            </a:ln>
          </p:spPr>
          <p:txBody>
            <a:bodyPr wrap="none" lIns="0" tIns="0" rIns="0" bIns="0">
              <a:spAutoFit/>
            </a:bodyPr>
            <a:lstStyle/>
            <a:p>
              <a:pPr algn="ctr"/>
              <a:r>
                <a:rPr lang="en-US" sz="1400" dirty="0" smtClean="0">
                  <a:latin typeface="Arial" pitchFamily="34" charset="0"/>
                  <a:cs typeface="Arial" pitchFamily="34" charset="0"/>
                </a:rPr>
                <a:t>-</a:t>
              </a:r>
              <a:r>
                <a:rPr lang="en-US" sz="1400" dirty="0" err="1" smtClean="0">
                  <a:latin typeface="Arial" pitchFamily="34" charset="0"/>
                  <a:cs typeface="Arial" pitchFamily="34" charset="0"/>
                </a:rPr>
                <a:t>Ang</a:t>
              </a:r>
              <a:endParaRPr lang="en-US" sz="1400" dirty="0">
                <a:latin typeface="Arial" pitchFamily="34" charset="0"/>
                <a:cs typeface="Arial" pitchFamily="34" charset="0"/>
              </a:endParaRPr>
            </a:p>
          </p:txBody>
        </p:sp>
        <p:sp>
          <p:nvSpPr>
            <p:cNvPr id="53" name="Rectangle 368"/>
            <p:cNvSpPr>
              <a:spLocks noChangeArrowheads="1"/>
            </p:cNvSpPr>
            <p:nvPr/>
          </p:nvSpPr>
          <p:spPr bwMode="auto">
            <a:xfrm>
              <a:off x="2869668" y="3392668"/>
              <a:ext cx="869536" cy="215444"/>
            </a:xfrm>
            <a:prstGeom prst="rect">
              <a:avLst/>
            </a:prstGeom>
            <a:noFill/>
            <a:ln w="9525">
              <a:noFill/>
              <a:miter lim="800000"/>
              <a:headEnd/>
              <a:tailEnd/>
            </a:ln>
          </p:spPr>
          <p:txBody>
            <a:bodyPr wrap="square" lIns="0" tIns="0" rIns="0" bIns="0">
              <a:spAutoFit/>
            </a:bodyPr>
            <a:lstStyle/>
            <a:p>
              <a:pPr algn="ct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Ang</a:t>
              </a:r>
              <a:r>
                <a:rPr lang="en-US" sz="1400" dirty="0" smtClean="0">
                  <a:latin typeface="Arial" pitchFamily="34" charset="0"/>
                  <a:cs typeface="Arial" pitchFamily="34" charset="0"/>
                </a:rPr>
                <a:t> </a:t>
              </a:r>
            </a:p>
          </p:txBody>
        </p:sp>
        <p:sp>
          <p:nvSpPr>
            <p:cNvPr id="54" name="Text Box 42"/>
            <p:cNvSpPr txBox="1">
              <a:spLocks noChangeArrowheads="1"/>
            </p:cNvSpPr>
            <p:nvPr/>
          </p:nvSpPr>
          <p:spPr bwMode="auto">
            <a:xfrm>
              <a:off x="5293429" y="564219"/>
              <a:ext cx="312884" cy="369320"/>
            </a:xfrm>
            <a:prstGeom prst="rect">
              <a:avLst/>
            </a:prstGeom>
            <a:noFill/>
            <a:ln w="9525">
              <a:noFill/>
              <a:miter lim="800000"/>
              <a:headEnd/>
              <a:tailEnd/>
            </a:ln>
          </p:spPr>
          <p:txBody>
            <a:bodyPr wrap="none" lIns="91429" tIns="45714" rIns="91429" bIns="45714">
              <a:spAutoFit/>
            </a:bodyPr>
            <a:lstStyle/>
            <a:p>
              <a:pPr algn="ctr" eaLnBrk="1" hangingPunct="1"/>
              <a:r>
                <a:rPr lang="en-US" dirty="0">
                  <a:latin typeface="Microsoft Sans Serif" pitchFamily="34" charset="0"/>
                  <a:cs typeface="Microsoft Sans Serif" pitchFamily="34" charset="0"/>
                </a:rPr>
                <a:t>†</a:t>
              </a:r>
            </a:p>
          </p:txBody>
        </p:sp>
        <p:sp>
          <p:nvSpPr>
            <p:cNvPr id="56" name="TextBox 55"/>
            <p:cNvSpPr txBox="1"/>
            <p:nvPr/>
          </p:nvSpPr>
          <p:spPr>
            <a:xfrm>
              <a:off x="2727171" y="3837748"/>
              <a:ext cx="673326" cy="307777"/>
            </a:xfrm>
            <a:prstGeom prst="rect">
              <a:avLst/>
            </a:prstGeom>
            <a:noFill/>
          </p:spPr>
          <p:txBody>
            <a:bodyPr wrap="none" rtlCol="0">
              <a:spAutoFit/>
            </a:bodyPr>
            <a:lstStyle/>
            <a:p>
              <a:r>
                <a:rPr lang="en-US" sz="1400" dirty="0" smtClean="0">
                  <a:latin typeface="Arial" pitchFamily="34" charset="0"/>
                  <a:cs typeface="Arial" pitchFamily="34" charset="0"/>
                </a:rPr>
                <a:t>No Ad</a:t>
              </a:r>
              <a:endParaRPr lang="en-US" sz="1400" dirty="0">
                <a:latin typeface="Arial" pitchFamily="34" charset="0"/>
                <a:cs typeface="Arial" pitchFamily="34" charset="0"/>
              </a:endParaRPr>
            </a:p>
          </p:txBody>
        </p:sp>
        <p:sp>
          <p:nvSpPr>
            <p:cNvPr id="57" name="TextBox 56"/>
            <p:cNvSpPr txBox="1"/>
            <p:nvPr/>
          </p:nvSpPr>
          <p:spPr>
            <a:xfrm>
              <a:off x="3462323" y="3837748"/>
              <a:ext cx="772969" cy="307777"/>
            </a:xfrm>
            <a:prstGeom prst="rect">
              <a:avLst/>
            </a:prstGeom>
            <a:noFill/>
          </p:spPr>
          <p:txBody>
            <a:bodyPr wrap="none" rtlCol="0">
              <a:spAutoFit/>
            </a:bodyPr>
            <a:lstStyle/>
            <a:p>
              <a:pPr algn="ctr"/>
              <a:r>
                <a:rPr lang="en-US" sz="1400" dirty="0" err="1" smtClean="0">
                  <a:latin typeface="Arial" pitchFamily="34" charset="0"/>
                  <a:cs typeface="Arial" pitchFamily="34" charset="0"/>
                </a:rPr>
                <a:t>AdGFP</a:t>
              </a:r>
              <a:endParaRPr lang="en-US" sz="1400" dirty="0">
                <a:latin typeface="Arial" pitchFamily="34" charset="0"/>
                <a:cs typeface="Arial" pitchFamily="34" charset="0"/>
              </a:endParaRPr>
            </a:p>
          </p:txBody>
        </p:sp>
        <p:sp>
          <p:nvSpPr>
            <p:cNvPr id="58" name="TextBox 57"/>
            <p:cNvSpPr txBox="1"/>
            <p:nvPr/>
          </p:nvSpPr>
          <p:spPr>
            <a:xfrm>
              <a:off x="6185307" y="3837748"/>
              <a:ext cx="772969" cy="307777"/>
            </a:xfrm>
            <a:prstGeom prst="rect">
              <a:avLst/>
            </a:prstGeom>
            <a:noFill/>
          </p:spPr>
          <p:txBody>
            <a:bodyPr wrap="none" rtlCol="0">
              <a:spAutoFit/>
            </a:bodyPr>
            <a:lstStyle/>
            <a:p>
              <a:pPr algn="ctr"/>
              <a:r>
                <a:rPr lang="en-US" sz="1400" dirty="0" err="1" smtClean="0">
                  <a:latin typeface="Arial" pitchFamily="34" charset="0"/>
                  <a:cs typeface="Arial" pitchFamily="34" charset="0"/>
                </a:rPr>
                <a:t>AdGFP</a:t>
              </a:r>
              <a:endParaRPr lang="en-US" sz="1400" dirty="0">
                <a:latin typeface="Arial" pitchFamily="34" charset="0"/>
                <a:cs typeface="Arial" pitchFamily="34" charset="0"/>
              </a:endParaRPr>
            </a:p>
          </p:txBody>
        </p:sp>
        <p:cxnSp>
          <p:nvCxnSpPr>
            <p:cNvPr id="62" name="Straight Connector 61"/>
            <p:cNvCxnSpPr>
              <a:stCxn id="35" idx="1"/>
            </p:cNvCxnSpPr>
            <p:nvPr/>
          </p:nvCxnSpPr>
          <p:spPr>
            <a:xfrm rot="16200000" flipH="1">
              <a:off x="4636451" y="1121356"/>
              <a:ext cx="6751" cy="43532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588821" y="3752602"/>
              <a:ext cx="950026"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620207" y="3752602"/>
              <a:ext cx="4572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64295" y="3752602"/>
              <a:ext cx="210312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343191" y="3746665"/>
              <a:ext cx="4572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1572851" y="1027058"/>
            <a:ext cx="5119515" cy="1814973"/>
            <a:chOff x="1561684" y="1015183"/>
            <a:chExt cx="5119515" cy="1814973"/>
          </a:xfrm>
        </p:grpSpPr>
        <p:grpSp>
          <p:nvGrpSpPr>
            <p:cNvPr id="87" name="Group 86"/>
            <p:cNvGrpSpPr/>
            <p:nvPr/>
          </p:nvGrpSpPr>
          <p:grpSpPr>
            <a:xfrm>
              <a:off x="4235099" y="1035042"/>
              <a:ext cx="2446100" cy="1795111"/>
              <a:chOff x="4377599" y="1035042"/>
              <a:chExt cx="2446100" cy="1795111"/>
            </a:xfrm>
          </p:grpSpPr>
          <p:sp>
            <p:nvSpPr>
              <p:cNvPr id="15" name="Rectangle 44"/>
              <p:cNvSpPr>
                <a:spLocks noChangeArrowheads="1"/>
              </p:cNvSpPr>
              <p:nvPr/>
            </p:nvSpPr>
            <p:spPr bwMode="auto">
              <a:xfrm>
                <a:off x="5583718" y="1614634"/>
                <a:ext cx="373364" cy="994203"/>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46"/>
              <p:cNvSpPr>
                <a:spLocks/>
              </p:cNvSpPr>
              <p:nvPr/>
            </p:nvSpPr>
            <p:spPr bwMode="auto">
              <a:xfrm>
                <a:off x="5629317" y="1167816"/>
                <a:ext cx="282167" cy="1273"/>
              </a:xfrm>
              <a:custGeom>
                <a:avLst/>
                <a:gdLst/>
                <a:ahLst/>
                <a:cxnLst>
                  <a:cxn ang="0">
                    <a:pos x="0" y="0"/>
                  </a:cxn>
                  <a:cxn ang="0">
                    <a:pos x="198" y="0"/>
                  </a:cxn>
                  <a:cxn ang="0">
                    <a:pos x="0" y="0"/>
                  </a:cxn>
                </a:cxnLst>
                <a:rect l="0" t="0" r="r" b="b"/>
                <a:pathLst>
                  <a:path w="198">
                    <a:moveTo>
                      <a:pt x="0" y="0"/>
                    </a:moveTo>
                    <a:lnTo>
                      <a:pt x="198"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Line 47"/>
              <p:cNvSpPr>
                <a:spLocks noChangeShapeType="1"/>
              </p:cNvSpPr>
              <p:nvPr/>
            </p:nvSpPr>
            <p:spPr bwMode="auto">
              <a:xfrm>
                <a:off x="5769658" y="1167816"/>
                <a:ext cx="1485" cy="446819"/>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48"/>
              <p:cNvSpPr>
                <a:spLocks noChangeArrowheads="1"/>
              </p:cNvSpPr>
              <p:nvPr/>
            </p:nvSpPr>
            <p:spPr bwMode="auto">
              <a:xfrm>
                <a:off x="6272504" y="1927789"/>
                <a:ext cx="373364" cy="681048"/>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50"/>
              <p:cNvSpPr>
                <a:spLocks/>
              </p:cNvSpPr>
              <p:nvPr/>
            </p:nvSpPr>
            <p:spPr bwMode="auto">
              <a:xfrm>
                <a:off x="6318103" y="1624818"/>
                <a:ext cx="282167" cy="1273"/>
              </a:xfrm>
              <a:custGeom>
                <a:avLst/>
                <a:gdLst/>
                <a:ahLst/>
                <a:cxnLst>
                  <a:cxn ang="0">
                    <a:pos x="0" y="0"/>
                  </a:cxn>
                  <a:cxn ang="0">
                    <a:pos x="198" y="0"/>
                  </a:cxn>
                  <a:cxn ang="0">
                    <a:pos x="0" y="0"/>
                  </a:cxn>
                </a:cxnLst>
                <a:rect l="0" t="0" r="r" b="b"/>
                <a:pathLst>
                  <a:path w="198">
                    <a:moveTo>
                      <a:pt x="0" y="0"/>
                    </a:moveTo>
                    <a:lnTo>
                      <a:pt x="198"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Line 51"/>
              <p:cNvSpPr>
                <a:spLocks noChangeShapeType="1"/>
              </p:cNvSpPr>
              <p:nvPr/>
            </p:nvSpPr>
            <p:spPr bwMode="auto">
              <a:xfrm>
                <a:off x="6458444" y="1624818"/>
                <a:ext cx="1485" cy="302971"/>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Line 57"/>
              <p:cNvSpPr>
                <a:spLocks noChangeShapeType="1"/>
              </p:cNvSpPr>
              <p:nvPr/>
            </p:nvSpPr>
            <p:spPr bwMode="auto">
              <a:xfrm flipV="1">
                <a:off x="5452099" y="1151881"/>
                <a:ext cx="1485" cy="1466482"/>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Line 58"/>
              <p:cNvSpPr>
                <a:spLocks noChangeShapeType="1"/>
              </p:cNvSpPr>
              <p:nvPr/>
            </p:nvSpPr>
            <p:spPr bwMode="auto">
              <a:xfrm flipH="1">
                <a:off x="5401606" y="2618362"/>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59"/>
              <p:cNvSpPr>
                <a:spLocks noChangeArrowheads="1"/>
              </p:cNvSpPr>
              <p:nvPr/>
            </p:nvSpPr>
            <p:spPr bwMode="auto">
              <a:xfrm>
                <a:off x="5254789" y="2526846"/>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0</a:t>
                </a:r>
                <a:endParaRPr lang="en-US" sz="1200" dirty="0" smtClean="0">
                  <a:latin typeface="Arial" pitchFamily="34" charset="0"/>
                  <a:cs typeface="Arial" pitchFamily="34" charset="0"/>
                </a:endParaRPr>
              </a:p>
            </p:txBody>
          </p:sp>
          <p:sp>
            <p:nvSpPr>
              <p:cNvPr id="24" name="Line 60"/>
              <p:cNvSpPr>
                <a:spLocks noChangeShapeType="1"/>
              </p:cNvSpPr>
              <p:nvPr/>
            </p:nvSpPr>
            <p:spPr bwMode="auto">
              <a:xfrm flipH="1">
                <a:off x="5401606" y="2409592"/>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61"/>
              <p:cNvSpPr>
                <a:spLocks noChangeArrowheads="1"/>
              </p:cNvSpPr>
              <p:nvPr/>
            </p:nvSpPr>
            <p:spPr bwMode="auto">
              <a:xfrm>
                <a:off x="4929581" y="2318076"/>
                <a:ext cx="42479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50000</a:t>
                </a:r>
                <a:endParaRPr lang="en-US" sz="1200" dirty="0" smtClean="0">
                  <a:latin typeface="Arial" pitchFamily="34" charset="0"/>
                  <a:cs typeface="Arial" pitchFamily="34" charset="0"/>
                </a:endParaRPr>
              </a:p>
            </p:txBody>
          </p:sp>
          <p:sp>
            <p:nvSpPr>
              <p:cNvPr id="26" name="Line 62"/>
              <p:cNvSpPr>
                <a:spLocks noChangeShapeType="1"/>
              </p:cNvSpPr>
              <p:nvPr/>
            </p:nvSpPr>
            <p:spPr bwMode="auto">
              <a:xfrm flipH="1">
                <a:off x="5401606" y="2200822"/>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63"/>
              <p:cNvSpPr>
                <a:spLocks noChangeArrowheads="1"/>
              </p:cNvSpPr>
              <p:nvPr/>
            </p:nvSpPr>
            <p:spPr bwMode="auto">
              <a:xfrm>
                <a:off x="4830466" y="2109306"/>
                <a:ext cx="5097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100000</a:t>
                </a:r>
                <a:endParaRPr lang="en-US" sz="1200" dirty="0" smtClean="0">
                  <a:latin typeface="Arial" pitchFamily="34" charset="0"/>
                  <a:cs typeface="Arial" pitchFamily="34" charset="0"/>
                </a:endParaRPr>
              </a:p>
            </p:txBody>
          </p:sp>
          <p:sp>
            <p:nvSpPr>
              <p:cNvPr id="28" name="Line 64"/>
              <p:cNvSpPr>
                <a:spLocks noChangeShapeType="1"/>
              </p:cNvSpPr>
              <p:nvPr/>
            </p:nvSpPr>
            <p:spPr bwMode="auto">
              <a:xfrm flipH="1">
                <a:off x="5401606" y="1989507"/>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65"/>
              <p:cNvSpPr>
                <a:spLocks noChangeArrowheads="1"/>
              </p:cNvSpPr>
              <p:nvPr/>
            </p:nvSpPr>
            <p:spPr bwMode="auto">
              <a:xfrm>
                <a:off x="4830466" y="1899263"/>
                <a:ext cx="5097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150000</a:t>
                </a:r>
                <a:endParaRPr lang="en-US" sz="1200" dirty="0" smtClean="0">
                  <a:latin typeface="Arial" pitchFamily="34" charset="0"/>
                  <a:cs typeface="Arial" pitchFamily="34" charset="0"/>
                </a:endParaRPr>
              </a:p>
            </p:txBody>
          </p:sp>
          <p:sp>
            <p:nvSpPr>
              <p:cNvPr id="30" name="Line 66"/>
              <p:cNvSpPr>
                <a:spLocks noChangeShapeType="1"/>
              </p:cNvSpPr>
              <p:nvPr/>
            </p:nvSpPr>
            <p:spPr bwMode="auto">
              <a:xfrm flipH="1">
                <a:off x="5401606" y="1780737"/>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67"/>
              <p:cNvSpPr>
                <a:spLocks noChangeArrowheads="1"/>
              </p:cNvSpPr>
              <p:nvPr/>
            </p:nvSpPr>
            <p:spPr bwMode="auto">
              <a:xfrm>
                <a:off x="4830466" y="1690493"/>
                <a:ext cx="5097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200000</a:t>
                </a:r>
                <a:endParaRPr lang="en-US" sz="1200" dirty="0" smtClean="0">
                  <a:latin typeface="Arial" pitchFamily="34" charset="0"/>
                  <a:cs typeface="Arial" pitchFamily="34" charset="0"/>
                </a:endParaRPr>
              </a:p>
            </p:txBody>
          </p:sp>
          <p:sp>
            <p:nvSpPr>
              <p:cNvPr id="32" name="Line 68"/>
              <p:cNvSpPr>
                <a:spLocks noChangeShapeType="1"/>
              </p:cNvSpPr>
              <p:nvPr/>
            </p:nvSpPr>
            <p:spPr bwMode="auto">
              <a:xfrm flipH="1">
                <a:off x="5401606" y="1570694"/>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69"/>
              <p:cNvSpPr>
                <a:spLocks noChangeArrowheads="1"/>
              </p:cNvSpPr>
              <p:nvPr/>
            </p:nvSpPr>
            <p:spPr bwMode="auto">
              <a:xfrm>
                <a:off x="4830466" y="1479177"/>
                <a:ext cx="5097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250000</a:t>
                </a:r>
                <a:endParaRPr lang="en-US" sz="1200" dirty="0" smtClean="0">
                  <a:latin typeface="Arial" pitchFamily="34" charset="0"/>
                  <a:cs typeface="Arial" pitchFamily="34" charset="0"/>
                </a:endParaRPr>
              </a:p>
            </p:txBody>
          </p:sp>
          <p:sp>
            <p:nvSpPr>
              <p:cNvPr id="34" name="Line 70"/>
              <p:cNvSpPr>
                <a:spLocks noChangeShapeType="1"/>
              </p:cNvSpPr>
              <p:nvPr/>
            </p:nvSpPr>
            <p:spPr bwMode="auto">
              <a:xfrm flipH="1">
                <a:off x="5401606" y="1361924"/>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71"/>
              <p:cNvSpPr>
                <a:spLocks noChangeArrowheads="1"/>
              </p:cNvSpPr>
              <p:nvPr/>
            </p:nvSpPr>
            <p:spPr bwMode="auto">
              <a:xfrm>
                <a:off x="4830466" y="1270407"/>
                <a:ext cx="5097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300000</a:t>
                </a:r>
                <a:endParaRPr lang="en-US" sz="1200" dirty="0" smtClean="0">
                  <a:latin typeface="Arial" pitchFamily="34" charset="0"/>
                  <a:cs typeface="Arial" pitchFamily="34" charset="0"/>
                </a:endParaRPr>
              </a:p>
            </p:txBody>
          </p:sp>
          <p:sp>
            <p:nvSpPr>
              <p:cNvPr id="36" name="Line 72"/>
              <p:cNvSpPr>
                <a:spLocks noChangeShapeType="1"/>
              </p:cNvSpPr>
              <p:nvPr/>
            </p:nvSpPr>
            <p:spPr bwMode="auto">
              <a:xfrm flipH="1">
                <a:off x="5401606" y="1153154"/>
                <a:ext cx="50494"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73"/>
              <p:cNvSpPr>
                <a:spLocks noChangeArrowheads="1"/>
              </p:cNvSpPr>
              <p:nvPr/>
            </p:nvSpPr>
            <p:spPr bwMode="auto">
              <a:xfrm>
                <a:off x="4830466" y="1061637"/>
                <a:ext cx="5097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350000</a:t>
                </a:r>
                <a:endParaRPr lang="en-US" sz="1200" dirty="0" smtClean="0">
                  <a:latin typeface="Arial" pitchFamily="34" charset="0"/>
                  <a:cs typeface="Arial" pitchFamily="34" charset="0"/>
                </a:endParaRPr>
              </a:p>
            </p:txBody>
          </p:sp>
          <p:sp>
            <p:nvSpPr>
              <p:cNvPr id="38" name="Rectangle 33"/>
              <p:cNvSpPr>
                <a:spLocks noChangeArrowheads="1"/>
              </p:cNvSpPr>
              <p:nvPr/>
            </p:nvSpPr>
            <p:spPr bwMode="auto">
              <a:xfrm rot="16200000">
                <a:off x="3816308" y="1596333"/>
                <a:ext cx="1615026"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200" dirty="0" smtClean="0">
                    <a:solidFill>
                      <a:srgbClr val="000000"/>
                    </a:solidFill>
                    <a:latin typeface="Arial" pitchFamily="34" charset="0"/>
                    <a:cs typeface="Arial" pitchFamily="34" charset="0"/>
                  </a:rPr>
                  <a:t>nox1 copies / </a:t>
                </a:r>
              </a:p>
              <a:p>
                <a:pPr algn="ctr" fontAlgn="base">
                  <a:spcBef>
                    <a:spcPct val="0"/>
                  </a:spcBef>
                  <a:spcAft>
                    <a:spcPct val="0"/>
                  </a:spcAft>
                </a:pPr>
                <a:r>
                  <a:rPr lang="en-US" sz="1200" dirty="0" smtClean="0">
                    <a:solidFill>
                      <a:srgbClr val="000000"/>
                    </a:solidFill>
                    <a:latin typeface="Arial" pitchFamily="34" charset="0"/>
                    <a:cs typeface="Arial" pitchFamily="34" charset="0"/>
                  </a:rPr>
                  <a:t>1x10 </a:t>
                </a:r>
                <a:r>
                  <a:rPr lang="en-US" sz="1200" baseline="30000" dirty="0" smtClean="0">
                    <a:solidFill>
                      <a:srgbClr val="000000"/>
                    </a:solidFill>
                    <a:latin typeface="Arial" pitchFamily="34" charset="0"/>
                    <a:cs typeface="Arial" pitchFamily="34" charset="0"/>
                  </a:rPr>
                  <a:t>8</a:t>
                </a:r>
                <a:r>
                  <a:rPr lang="en-US" sz="1200" dirty="0" smtClean="0">
                    <a:solidFill>
                      <a:srgbClr val="000000"/>
                    </a:solidFill>
                    <a:latin typeface="Arial" pitchFamily="34" charset="0"/>
                    <a:cs typeface="Arial" pitchFamily="34" charset="0"/>
                  </a:rPr>
                  <a:t> </a:t>
                </a:r>
                <a:r>
                  <a:rPr lang="en-US" sz="1200" dirty="0" err="1" smtClean="0">
                    <a:solidFill>
                      <a:srgbClr val="000000"/>
                    </a:solidFill>
                    <a:latin typeface="Arial" pitchFamily="34" charset="0"/>
                    <a:cs typeface="Arial" pitchFamily="34" charset="0"/>
                  </a:rPr>
                  <a:t>luciferase</a:t>
                </a:r>
                <a:endParaRPr lang="en-US" sz="1200" dirty="0" smtClean="0">
                  <a:latin typeface="Arial" pitchFamily="34" charset="0"/>
                  <a:cs typeface="Arial" pitchFamily="34" charset="0"/>
                </a:endParaRPr>
              </a:p>
              <a:p>
                <a:pPr algn="ctr" fontAlgn="base">
                  <a:spcBef>
                    <a:spcPct val="0"/>
                  </a:spcBef>
                  <a:spcAft>
                    <a:spcPct val="0"/>
                  </a:spcAft>
                </a:pPr>
                <a:r>
                  <a:rPr lang="en-US" sz="1200" baseline="30000" dirty="0" smtClean="0">
                    <a:solidFill>
                      <a:srgbClr val="000000"/>
                    </a:solidFill>
                    <a:latin typeface="Arial" pitchFamily="34" charset="0"/>
                    <a:cs typeface="Arial" pitchFamily="34" charset="0"/>
                  </a:rPr>
                  <a:t> </a:t>
                </a:r>
                <a:endParaRPr lang="en-US" sz="1200" baseline="30000" dirty="0" smtClean="0">
                  <a:latin typeface="Arial" pitchFamily="34" charset="0"/>
                  <a:cs typeface="Arial" pitchFamily="34" charset="0"/>
                </a:endParaRPr>
              </a:p>
            </p:txBody>
          </p:sp>
          <p:sp>
            <p:nvSpPr>
              <p:cNvPr id="39" name="Rectangle 24"/>
              <p:cNvSpPr>
                <a:spLocks noChangeArrowheads="1"/>
              </p:cNvSpPr>
              <p:nvPr/>
            </p:nvSpPr>
            <p:spPr bwMode="auto">
              <a:xfrm>
                <a:off x="5517928" y="2645487"/>
                <a:ext cx="50494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200" dirty="0" err="1" smtClean="0">
                    <a:solidFill>
                      <a:srgbClr val="000000"/>
                    </a:solidFill>
                    <a:latin typeface="Arial" pitchFamily="34" charset="0"/>
                    <a:cs typeface="Arial" pitchFamily="34" charset="0"/>
                  </a:rPr>
                  <a:t>AdGFP</a:t>
                </a:r>
                <a:endParaRPr lang="en-US" sz="1200" dirty="0" smtClean="0">
                  <a:latin typeface="Arial" pitchFamily="34" charset="0"/>
                  <a:cs typeface="Arial" pitchFamily="34" charset="0"/>
                </a:endParaRPr>
              </a:p>
            </p:txBody>
          </p:sp>
          <p:sp>
            <p:nvSpPr>
              <p:cNvPr id="40" name="Rectangle 25"/>
              <p:cNvSpPr>
                <a:spLocks noChangeArrowheads="1"/>
              </p:cNvSpPr>
              <p:nvPr/>
            </p:nvSpPr>
            <p:spPr bwMode="auto">
              <a:xfrm>
                <a:off x="6110533" y="2645487"/>
                <a:ext cx="69730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200" dirty="0" smtClean="0">
                    <a:solidFill>
                      <a:srgbClr val="000000"/>
                    </a:solidFill>
                    <a:latin typeface="Arial" pitchFamily="34" charset="0"/>
                    <a:cs typeface="Arial" pitchFamily="34" charset="0"/>
                  </a:rPr>
                  <a:t>AdPoldip2</a:t>
                </a:r>
                <a:endParaRPr lang="en-US" sz="1200" dirty="0" smtClean="0">
                  <a:latin typeface="Arial" pitchFamily="34" charset="0"/>
                  <a:cs typeface="Arial" pitchFamily="34" charset="0"/>
                </a:endParaRPr>
              </a:p>
            </p:txBody>
          </p:sp>
          <p:sp>
            <p:nvSpPr>
              <p:cNvPr id="41" name="Line 53"/>
              <p:cNvSpPr>
                <a:spLocks noChangeShapeType="1"/>
              </p:cNvSpPr>
              <p:nvPr/>
            </p:nvSpPr>
            <p:spPr bwMode="auto">
              <a:xfrm>
                <a:off x="5452099" y="2618362"/>
                <a:ext cx="1371600" cy="127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6" name="Group 85"/>
            <p:cNvGrpSpPr/>
            <p:nvPr/>
          </p:nvGrpSpPr>
          <p:grpSpPr>
            <a:xfrm>
              <a:off x="1561684" y="1015183"/>
              <a:ext cx="2578070" cy="1814973"/>
              <a:chOff x="1561684" y="1015183"/>
              <a:chExt cx="2578070" cy="1814973"/>
            </a:xfrm>
          </p:grpSpPr>
          <p:sp>
            <p:nvSpPr>
              <p:cNvPr id="43" name="Freeform 15"/>
              <p:cNvSpPr>
                <a:spLocks/>
              </p:cNvSpPr>
              <p:nvPr/>
            </p:nvSpPr>
            <p:spPr bwMode="auto">
              <a:xfrm>
                <a:off x="2975015" y="1386835"/>
                <a:ext cx="273811" cy="1272"/>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Line 16"/>
              <p:cNvSpPr>
                <a:spLocks noChangeShapeType="1"/>
              </p:cNvSpPr>
              <p:nvPr/>
            </p:nvSpPr>
            <p:spPr bwMode="auto">
              <a:xfrm>
                <a:off x="3111207" y="1386835"/>
                <a:ext cx="1427" cy="27843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9"/>
              <p:cNvSpPr>
                <a:spLocks/>
              </p:cNvSpPr>
              <p:nvPr/>
            </p:nvSpPr>
            <p:spPr bwMode="auto">
              <a:xfrm>
                <a:off x="3627618" y="1810200"/>
                <a:ext cx="273811" cy="1272"/>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Line 20"/>
              <p:cNvSpPr>
                <a:spLocks noChangeShapeType="1"/>
              </p:cNvSpPr>
              <p:nvPr/>
            </p:nvSpPr>
            <p:spPr bwMode="auto">
              <a:xfrm>
                <a:off x="3763810" y="1810200"/>
                <a:ext cx="1427" cy="38141"/>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24"/>
              <p:cNvSpPr>
                <a:spLocks noChangeArrowheads="1"/>
              </p:cNvSpPr>
              <p:nvPr/>
            </p:nvSpPr>
            <p:spPr bwMode="auto">
              <a:xfrm>
                <a:off x="2828721" y="2645490"/>
                <a:ext cx="50494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200" dirty="0" err="1" smtClean="0">
                    <a:solidFill>
                      <a:srgbClr val="000000"/>
                    </a:solidFill>
                    <a:latin typeface="Arial" pitchFamily="34" charset="0"/>
                    <a:cs typeface="Arial" pitchFamily="34" charset="0"/>
                  </a:rPr>
                  <a:t>AdGFP</a:t>
                </a:r>
                <a:endParaRPr lang="en-US" sz="1200" dirty="0" smtClean="0">
                  <a:latin typeface="Arial" pitchFamily="34" charset="0"/>
                  <a:cs typeface="Arial" pitchFamily="34" charset="0"/>
                </a:endParaRPr>
              </a:p>
            </p:txBody>
          </p:sp>
          <p:sp>
            <p:nvSpPr>
              <p:cNvPr id="48" name="Rectangle 25"/>
              <p:cNvSpPr>
                <a:spLocks noChangeArrowheads="1"/>
              </p:cNvSpPr>
              <p:nvPr/>
            </p:nvSpPr>
            <p:spPr bwMode="auto">
              <a:xfrm>
                <a:off x="3415870" y="2645490"/>
                <a:ext cx="69730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200" dirty="0" smtClean="0">
                    <a:solidFill>
                      <a:srgbClr val="000000"/>
                    </a:solidFill>
                    <a:latin typeface="Arial" pitchFamily="34" charset="0"/>
                    <a:cs typeface="Arial" pitchFamily="34" charset="0"/>
                  </a:rPr>
                  <a:t>AdPoldip2</a:t>
                </a:r>
                <a:endParaRPr lang="en-US" sz="1200" dirty="0" smtClean="0">
                  <a:latin typeface="Arial" pitchFamily="34" charset="0"/>
                  <a:cs typeface="Arial" pitchFamily="34" charset="0"/>
                </a:endParaRPr>
              </a:p>
            </p:txBody>
          </p:sp>
          <p:sp>
            <p:nvSpPr>
              <p:cNvPr id="49" name="Line 26"/>
              <p:cNvSpPr>
                <a:spLocks noChangeShapeType="1"/>
              </p:cNvSpPr>
              <p:nvPr/>
            </p:nvSpPr>
            <p:spPr bwMode="auto">
              <a:xfrm flipV="1">
                <a:off x="2768154" y="1145900"/>
                <a:ext cx="1427" cy="1464617"/>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Line 27"/>
              <p:cNvSpPr>
                <a:spLocks noChangeShapeType="1"/>
              </p:cNvSpPr>
              <p:nvPr/>
            </p:nvSpPr>
            <p:spPr bwMode="auto">
              <a:xfrm flipH="1">
                <a:off x="2719666" y="2610517"/>
                <a:ext cx="48488" cy="1272"/>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28"/>
              <p:cNvSpPr>
                <a:spLocks noChangeArrowheads="1"/>
              </p:cNvSpPr>
              <p:nvPr/>
            </p:nvSpPr>
            <p:spPr bwMode="auto">
              <a:xfrm>
                <a:off x="2578997" y="2512874"/>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0</a:t>
                </a:r>
                <a:endParaRPr lang="en-US" sz="1200" dirty="0" smtClean="0">
                  <a:latin typeface="Arial" pitchFamily="34" charset="0"/>
                  <a:cs typeface="Arial" pitchFamily="34" charset="0"/>
                </a:endParaRPr>
              </a:p>
            </p:txBody>
          </p:sp>
          <p:sp>
            <p:nvSpPr>
              <p:cNvPr id="52" name="Line 29"/>
              <p:cNvSpPr>
                <a:spLocks noChangeShapeType="1"/>
              </p:cNvSpPr>
              <p:nvPr/>
            </p:nvSpPr>
            <p:spPr bwMode="auto">
              <a:xfrm flipH="1">
                <a:off x="2719666" y="1879480"/>
                <a:ext cx="48488" cy="1272"/>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30"/>
              <p:cNvSpPr>
                <a:spLocks noChangeArrowheads="1"/>
              </p:cNvSpPr>
              <p:nvPr/>
            </p:nvSpPr>
            <p:spPr bwMode="auto">
              <a:xfrm>
                <a:off x="1984284" y="1768189"/>
                <a:ext cx="67967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10000000</a:t>
                </a:r>
                <a:endParaRPr lang="en-US" sz="1200" dirty="0" smtClean="0">
                  <a:latin typeface="Arial" pitchFamily="34" charset="0"/>
                  <a:cs typeface="Arial" pitchFamily="34" charset="0"/>
                </a:endParaRPr>
              </a:p>
            </p:txBody>
          </p:sp>
          <p:sp>
            <p:nvSpPr>
              <p:cNvPr id="54" name="Line 31"/>
              <p:cNvSpPr>
                <a:spLocks noChangeShapeType="1"/>
              </p:cNvSpPr>
              <p:nvPr/>
            </p:nvSpPr>
            <p:spPr bwMode="auto">
              <a:xfrm flipH="1">
                <a:off x="2719666" y="1147172"/>
                <a:ext cx="48488" cy="1272"/>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32"/>
              <p:cNvSpPr>
                <a:spLocks noChangeArrowheads="1"/>
              </p:cNvSpPr>
              <p:nvPr/>
            </p:nvSpPr>
            <p:spPr bwMode="auto">
              <a:xfrm>
                <a:off x="1984284" y="1035881"/>
                <a:ext cx="67967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20000000</a:t>
                </a:r>
                <a:endParaRPr lang="en-US" sz="1200" dirty="0" smtClean="0">
                  <a:latin typeface="Arial" pitchFamily="34" charset="0"/>
                  <a:cs typeface="Arial" pitchFamily="34" charset="0"/>
                </a:endParaRPr>
              </a:p>
            </p:txBody>
          </p:sp>
          <p:sp>
            <p:nvSpPr>
              <p:cNvPr id="56" name="Rectangle 33"/>
              <p:cNvSpPr>
                <a:spLocks noChangeArrowheads="1"/>
              </p:cNvSpPr>
              <p:nvPr/>
            </p:nvSpPr>
            <p:spPr bwMode="auto">
              <a:xfrm rot="16200000">
                <a:off x="1000393" y="1576474"/>
                <a:ext cx="1615025"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200" dirty="0" smtClean="0">
                    <a:solidFill>
                      <a:srgbClr val="000000"/>
                    </a:solidFill>
                    <a:latin typeface="Arial" pitchFamily="34" charset="0"/>
                    <a:cs typeface="Arial" pitchFamily="34" charset="0"/>
                  </a:rPr>
                  <a:t>nox4 copies / </a:t>
                </a:r>
              </a:p>
              <a:p>
                <a:pPr algn="ctr" fontAlgn="base">
                  <a:spcBef>
                    <a:spcPct val="0"/>
                  </a:spcBef>
                  <a:spcAft>
                    <a:spcPct val="0"/>
                  </a:spcAft>
                </a:pPr>
                <a:r>
                  <a:rPr lang="en-US" sz="1200" dirty="0" smtClean="0">
                    <a:solidFill>
                      <a:srgbClr val="000000"/>
                    </a:solidFill>
                    <a:latin typeface="Arial" pitchFamily="34" charset="0"/>
                    <a:cs typeface="Arial" pitchFamily="34" charset="0"/>
                  </a:rPr>
                  <a:t>1x10 </a:t>
                </a:r>
                <a:r>
                  <a:rPr lang="en-US" sz="1200" baseline="30000" dirty="0" smtClean="0">
                    <a:solidFill>
                      <a:srgbClr val="000000"/>
                    </a:solidFill>
                    <a:latin typeface="Arial" pitchFamily="34" charset="0"/>
                    <a:cs typeface="Arial" pitchFamily="34" charset="0"/>
                  </a:rPr>
                  <a:t>8 </a:t>
                </a:r>
                <a:r>
                  <a:rPr lang="en-US" sz="1200" b="1" dirty="0" smtClean="0">
                    <a:solidFill>
                      <a:srgbClr val="000000"/>
                    </a:solidFill>
                    <a:latin typeface="Arial" pitchFamily="34" charset="0"/>
                    <a:cs typeface="Arial" pitchFamily="34" charset="0"/>
                  </a:rPr>
                  <a:t> </a:t>
                </a:r>
                <a:r>
                  <a:rPr lang="en-US" sz="1200" dirty="0" err="1" smtClean="0">
                    <a:solidFill>
                      <a:srgbClr val="000000"/>
                    </a:solidFill>
                    <a:latin typeface="Arial" pitchFamily="34" charset="0"/>
                    <a:cs typeface="Arial" pitchFamily="34" charset="0"/>
                  </a:rPr>
                  <a:t>luciferase</a:t>
                </a:r>
                <a:endParaRPr lang="en-US" sz="1200" dirty="0" smtClean="0">
                  <a:latin typeface="Arial" pitchFamily="34" charset="0"/>
                  <a:cs typeface="Arial" pitchFamily="34" charset="0"/>
                </a:endParaRPr>
              </a:p>
              <a:p>
                <a:pPr algn="ctr" fontAlgn="base">
                  <a:spcBef>
                    <a:spcPct val="0"/>
                  </a:spcBef>
                  <a:spcAft>
                    <a:spcPct val="0"/>
                  </a:spcAft>
                </a:pPr>
                <a:r>
                  <a:rPr lang="en-US" sz="1200" baseline="30000" dirty="0" smtClean="0">
                    <a:solidFill>
                      <a:srgbClr val="000000"/>
                    </a:solidFill>
                    <a:latin typeface="Arial" pitchFamily="34" charset="0"/>
                    <a:cs typeface="Arial" pitchFamily="34" charset="0"/>
                  </a:rPr>
                  <a:t> </a:t>
                </a:r>
                <a:endParaRPr lang="en-US" sz="1200" baseline="30000" dirty="0" smtClean="0">
                  <a:latin typeface="Arial" pitchFamily="34" charset="0"/>
                  <a:cs typeface="Arial" pitchFamily="34" charset="0"/>
                </a:endParaRPr>
              </a:p>
            </p:txBody>
          </p:sp>
          <p:sp>
            <p:nvSpPr>
              <p:cNvPr id="57" name="Rectangle 13"/>
              <p:cNvSpPr>
                <a:spLocks noChangeArrowheads="1"/>
              </p:cNvSpPr>
              <p:nvPr/>
            </p:nvSpPr>
            <p:spPr bwMode="auto">
              <a:xfrm>
                <a:off x="2932425" y="1665264"/>
                <a:ext cx="358989" cy="935727"/>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17"/>
              <p:cNvSpPr>
                <a:spLocks noChangeArrowheads="1"/>
              </p:cNvSpPr>
              <p:nvPr/>
            </p:nvSpPr>
            <p:spPr bwMode="auto">
              <a:xfrm>
                <a:off x="3585029" y="1848341"/>
                <a:ext cx="358989" cy="752650"/>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Line 22"/>
              <p:cNvSpPr>
                <a:spLocks noChangeShapeType="1"/>
              </p:cNvSpPr>
              <p:nvPr/>
            </p:nvSpPr>
            <p:spPr bwMode="auto">
              <a:xfrm>
                <a:off x="2768154" y="2610517"/>
                <a:ext cx="1371600" cy="1272"/>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89" name="Group 88"/>
          <p:cNvGrpSpPr/>
          <p:nvPr/>
        </p:nvGrpSpPr>
        <p:grpSpPr>
          <a:xfrm>
            <a:off x="2885935" y="2922599"/>
            <a:ext cx="2493346" cy="1834971"/>
            <a:chOff x="3028132" y="3017599"/>
            <a:chExt cx="2493346" cy="1834971"/>
          </a:xfrm>
        </p:grpSpPr>
        <p:sp>
          <p:nvSpPr>
            <p:cNvPr id="61" name="Rectangle 85"/>
            <p:cNvSpPr>
              <a:spLocks noChangeArrowheads="1"/>
            </p:cNvSpPr>
            <p:nvPr/>
          </p:nvSpPr>
          <p:spPr bwMode="auto">
            <a:xfrm>
              <a:off x="4268243" y="3371127"/>
              <a:ext cx="379002" cy="1237713"/>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87"/>
            <p:cNvSpPr>
              <a:spLocks/>
            </p:cNvSpPr>
            <p:nvPr/>
          </p:nvSpPr>
          <p:spPr bwMode="auto">
            <a:xfrm>
              <a:off x="4315755" y="3304933"/>
              <a:ext cx="283978" cy="1249"/>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Line 88"/>
            <p:cNvSpPr>
              <a:spLocks noChangeShapeType="1"/>
            </p:cNvSpPr>
            <p:nvPr/>
          </p:nvSpPr>
          <p:spPr bwMode="auto">
            <a:xfrm>
              <a:off x="4457005" y="3304933"/>
              <a:ext cx="1479" cy="66195"/>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89"/>
            <p:cNvSpPr>
              <a:spLocks noChangeArrowheads="1"/>
            </p:cNvSpPr>
            <p:nvPr/>
          </p:nvSpPr>
          <p:spPr bwMode="auto">
            <a:xfrm>
              <a:off x="4944848" y="3749560"/>
              <a:ext cx="379002" cy="859280"/>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91"/>
            <p:cNvSpPr>
              <a:spLocks/>
            </p:cNvSpPr>
            <p:nvPr/>
          </p:nvSpPr>
          <p:spPr bwMode="auto">
            <a:xfrm>
              <a:off x="4992360" y="3416090"/>
              <a:ext cx="283978" cy="1249"/>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Line 92"/>
            <p:cNvSpPr>
              <a:spLocks noChangeShapeType="1"/>
            </p:cNvSpPr>
            <p:nvPr/>
          </p:nvSpPr>
          <p:spPr bwMode="auto">
            <a:xfrm>
              <a:off x="5133610" y="3416090"/>
              <a:ext cx="1479" cy="333471"/>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Line 98"/>
            <p:cNvSpPr>
              <a:spLocks noChangeShapeType="1"/>
            </p:cNvSpPr>
            <p:nvPr/>
          </p:nvSpPr>
          <p:spPr bwMode="auto">
            <a:xfrm flipV="1">
              <a:off x="4149878" y="3179571"/>
              <a:ext cx="1479" cy="1438794"/>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Line 99"/>
            <p:cNvSpPr>
              <a:spLocks noChangeShapeType="1"/>
            </p:cNvSpPr>
            <p:nvPr/>
          </p:nvSpPr>
          <p:spPr bwMode="auto">
            <a:xfrm flipH="1">
              <a:off x="4101069" y="4618365"/>
              <a:ext cx="48809" cy="12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100"/>
            <p:cNvSpPr>
              <a:spLocks noChangeArrowheads="1"/>
            </p:cNvSpPr>
            <p:nvPr/>
          </p:nvSpPr>
          <p:spPr bwMode="auto">
            <a:xfrm>
              <a:off x="3972489" y="4508239"/>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0</a:t>
              </a:r>
              <a:endParaRPr lang="en-US" sz="1200" dirty="0" smtClean="0">
                <a:latin typeface="Arial" pitchFamily="34" charset="0"/>
                <a:cs typeface="Arial" pitchFamily="34" charset="0"/>
              </a:endParaRPr>
            </a:p>
          </p:txBody>
        </p:sp>
        <p:sp>
          <p:nvSpPr>
            <p:cNvPr id="70" name="Line 101"/>
            <p:cNvSpPr>
              <a:spLocks noChangeShapeType="1"/>
            </p:cNvSpPr>
            <p:nvPr/>
          </p:nvSpPr>
          <p:spPr bwMode="auto">
            <a:xfrm flipH="1">
              <a:off x="4101069" y="4331105"/>
              <a:ext cx="48809" cy="12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102"/>
            <p:cNvSpPr>
              <a:spLocks noChangeArrowheads="1"/>
            </p:cNvSpPr>
            <p:nvPr/>
          </p:nvSpPr>
          <p:spPr bwMode="auto">
            <a:xfrm>
              <a:off x="3462734" y="4222229"/>
              <a:ext cx="59471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1000000</a:t>
              </a:r>
              <a:endParaRPr lang="en-US" sz="1200" dirty="0" smtClean="0">
                <a:latin typeface="Arial" pitchFamily="34" charset="0"/>
                <a:cs typeface="Arial" pitchFamily="34" charset="0"/>
              </a:endParaRPr>
            </a:p>
          </p:txBody>
        </p:sp>
        <p:sp>
          <p:nvSpPr>
            <p:cNvPr id="72" name="Line 103"/>
            <p:cNvSpPr>
              <a:spLocks noChangeShapeType="1"/>
            </p:cNvSpPr>
            <p:nvPr/>
          </p:nvSpPr>
          <p:spPr bwMode="auto">
            <a:xfrm flipH="1">
              <a:off x="4101069" y="4043846"/>
              <a:ext cx="48809" cy="12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104"/>
            <p:cNvSpPr>
              <a:spLocks noChangeArrowheads="1"/>
            </p:cNvSpPr>
            <p:nvPr/>
          </p:nvSpPr>
          <p:spPr bwMode="auto">
            <a:xfrm>
              <a:off x="3462734" y="3933721"/>
              <a:ext cx="59471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2000000</a:t>
              </a:r>
              <a:endParaRPr lang="en-US" sz="1200" dirty="0" smtClean="0">
                <a:latin typeface="Arial" pitchFamily="34" charset="0"/>
                <a:cs typeface="Arial" pitchFamily="34" charset="0"/>
              </a:endParaRPr>
            </a:p>
          </p:txBody>
        </p:sp>
        <p:sp>
          <p:nvSpPr>
            <p:cNvPr id="74" name="Line 105"/>
            <p:cNvSpPr>
              <a:spLocks noChangeShapeType="1"/>
            </p:cNvSpPr>
            <p:nvPr/>
          </p:nvSpPr>
          <p:spPr bwMode="auto">
            <a:xfrm flipH="1">
              <a:off x="4101069" y="3756587"/>
              <a:ext cx="48809" cy="12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106"/>
            <p:cNvSpPr>
              <a:spLocks noChangeArrowheads="1"/>
            </p:cNvSpPr>
            <p:nvPr/>
          </p:nvSpPr>
          <p:spPr bwMode="auto">
            <a:xfrm>
              <a:off x="3462734" y="3646461"/>
              <a:ext cx="59471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3000000</a:t>
              </a:r>
              <a:endParaRPr lang="en-US" sz="1200" dirty="0" smtClean="0">
                <a:latin typeface="Arial" pitchFamily="34" charset="0"/>
                <a:cs typeface="Arial" pitchFamily="34" charset="0"/>
              </a:endParaRPr>
            </a:p>
          </p:txBody>
        </p:sp>
        <p:sp>
          <p:nvSpPr>
            <p:cNvPr id="76" name="Line 107"/>
            <p:cNvSpPr>
              <a:spLocks noChangeShapeType="1"/>
            </p:cNvSpPr>
            <p:nvPr/>
          </p:nvSpPr>
          <p:spPr bwMode="auto">
            <a:xfrm flipH="1">
              <a:off x="4101069" y="3468079"/>
              <a:ext cx="48809" cy="12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108"/>
            <p:cNvSpPr>
              <a:spLocks noChangeArrowheads="1"/>
            </p:cNvSpPr>
            <p:nvPr/>
          </p:nvSpPr>
          <p:spPr bwMode="auto">
            <a:xfrm>
              <a:off x="3462734" y="3359202"/>
              <a:ext cx="59471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4000000</a:t>
              </a:r>
              <a:endParaRPr lang="en-US" sz="1200" dirty="0" smtClean="0">
                <a:latin typeface="Arial" pitchFamily="34" charset="0"/>
                <a:cs typeface="Arial" pitchFamily="34" charset="0"/>
              </a:endParaRPr>
            </a:p>
          </p:txBody>
        </p:sp>
        <p:sp>
          <p:nvSpPr>
            <p:cNvPr id="78" name="Line 109"/>
            <p:cNvSpPr>
              <a:spLocks noChangeShapeType="1"/>
            </p:cNvSpPr>
            <p:nvPr/>
          </p:nvSpPr>
          <p:spPr bwMode="auto">
            <a:xfrm flipH="1">
              <a:off x="4101069" y="3180820"/>
              <a:ext cx="48809" cy="12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110"/>
            <p:cNvSpPr>
              <a:spLocks noChangeArrowheads="1"/>
            </p:cNvSpPr>
            <p:nvPr/>
          </p:nvSpPr>
          <p:spPr bwMode="auto">
            <a:xfrm>
              <a:off x="3462734" y="3070694"/>
              <a:ext cx="59471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5000000</a:t>
              </a:r>
              <a:endParaRPr lang="en-US" sz="1200" dirty="0" smtClean="0">
                <a:latin typeface="Arial" pitchFamily="34" charset="0"/>
                <a:cs typeface="Arial" pitchFamily="34" charset="0"/>
              </a:endParaRPr>
            </a:p>
          </p:txBody>
        </p:sp>
        <p:sp>
          <p:nvSpPr>
            <p:cNvPr id="80" name="Rectangle 33"/>
            <p:cNvSpPr>
              <a:spLocks noChangeArrowheads="1"/>
            </p:cNvSpPr>
            <p:nvPr/>
          </p:nvSpPr>
          <p:spPr bwMode="auto">
            <a:xfrm rot="16200000">
              <a:off x="2466841" y="3578890"/>
              <a:ext cx="1615026"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200" dirty="0" smtClean="0">
                  <a:solidFill>
                    <a:srgbClr val="000000"/>
                  </a:solidFill>
                  <a:latin typeface="Arial" pitchFamily="34" charset="0"/>
                  <a:cs typeface="Arial" pitchFamily="34" charset="0"/>
                </a:rPr>
                <a:t>p22phox copies / </a:t>
              </a:r>
            </a:p>
            <a:p>
              <a:pPr algn="ctr" fontAlgn="base">
                <a:spcBef>
                  <a:spcPct val="0"/>
                </a:spcBef>
                <a:spcAft>
                  <a:spcPct val="0"/>
                </a:spcAft>
              </a:pPr>
              <a:r>
                <a:rPr lang="en-US" sz="1200" dirty="0" smtClean="0">
                  <a:solidFill>
                    <a:srgbClr val="000000"/>
                  </a:solidFill>
                  <a:latin typeface="Arial" pitchFamily="34" charset="0"/>
                  <a:cs typeface="Arial" pitchFamily="34" charset="0"/>
                </a:rPr>
                <a:t>1x10 </a:t>
              </a:r>
              <a:r>
                <a:rPr lang="en-US" sz="1200" baseline="30000" dirty="0" smtClean="0">
                  <a:solidFill>
                    <a:srgbClr val="000000"/>
                  </a:solidFill>
                  <a:latin typeface="Arial" pitchFamily="34" charset="0"/>
                  <a:cs typeface="Arial" pitchFamily="34" charset="0"/>
                </a:rPr>
                <a:t>8</a:t>
              </a:r>
              <a:r>
                <a:rPr lang="en-US" sz="1200" dirty="0" smtClean="0">
                  <a:solidFill>
                    <a:srgbClr val="000000"/>
                  </a:solidFill>
                  <a:latin typeface="Arial" pitchFamily="34" charset="0"/>
                  <a:cs typeface="Arial" pitchFamily="34" charset="0"/>
                </a:rPr>
                <a:t> </a:t>
              </a:r>
              <a:r>
                <a:rPr lang="en-US" sz="1200" dirty="0" err="1" smtClean="0">
                  <a:solidFill>
                    <a:srgbClr val="000000"/>
                  </a:solidFill>
                  <a:latin typeface="Arial" pitchFamily="34" charset="0"/>
                  <a:cs typeface="Arial" pitchFamily="34" charset="0"/>
                </a:rPr>
                <a:t>luciferase</a:t>
              </a:r>
              <a:endParaRPr lang="en-US" sz="1200" dirty="0" smtClean="0">
                <a:latin typeface="Arial" pitchFamily="34" charset="0"/>
                <a:cs typeface="Arial" pitchFamily="34" charset="0"/>
              </a:endParaRPr>
            </a:p>
            <a:p>
              <a:pPr algn="ctr" fontAlgn="base">
                <a:spcBef>
                  <a:spcPct val="0"/>
                </a:spcBef>
                <a:spcAft>
                  <a:spcPct val="0"/>
                </a:spcAft>
              </a:pPr>
              <a:r>
                <a:rPr lang="en-US" sz="1200" baseline="30000" dirty="0" smtClean="0">
                  <a:solidFill>
                    <a:srgbClr val="000000"/>
                  </a:solidFill>
                  <a:latin typeface="Arial" pitchFamily="34" charset="0"/>
                  <a:cs typeface="Arial" pitchFamily="34" charset="0"/>
                </a:rPr>
                <a:t> </a:t>
              </a:r>
              <a:endParaRPr lang="en-US" sz="1200" baseline="30000" dirty="0" smtClean="0">
                <a:latin typeface="Arial" pitchFamily="34" charset="0"/>
                <a:cs typeface="Arial" pitchFamily="34" charset="0"/>
              </a:endParaRPr>
            </a:p>
          </p:txBody>
        </p:sp>
        <p:sp>
          <p:nvSpPr>
            <p:cNvPr id="81" name="Rectangle 24"/>
            <p:cNvSpPr>
              <a:spLocks noChangeArrowheads="1"/>
            </p:cNvSpPr>
            <p:nvPr/>
          </p:nvSpPr>
          <p:spPr bwMode="auto">
            <a:xfrm>
              <a:off x="4205272" y="4667904"/>
              <a:ext cx="50494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200" dirty="0" err="1" smtClean="0">
                  <a:solidFill>
                    <a:srgbClr val="000000"/>
                  </a:solidFill>
                  <a:latin typeface="Arial" pitchFamily="34" charset="0"/>
                  <a:cs typeface="Arial" pitchFamily="34" charset="0"/>
                </a:rPr>
                <a:t>AdGFP</a:t>
              </a:r>
              <a:endParaRPr lang="en-US" sz="1200" dirty="0" smtClean="0">
                <a:latin typeface="Arial" pitchFamily="34" charset="0"/>
                <a:cs typeface="Arial" pitchFamily="34" charset="0"/>
              </a:endParaRPr>
            </a:p>
          </p:txBody>
        </p:sp>
        <p:sp>
          <p:nvSpPr>
            <p:cNvPr id="82" name="Rectangle 25"/>
            <p:cNvSpPr>
              <a:spLocks noChangeArrowheads="1"/>
            </p:cNvSpPr>
            <p:nvPr/>
          </p:nvSpPr>
          <p:spPr bwMode="auto">
            <a:xfrm>
              <a:off x="4785696" y="4667904"/>
              <a:ext cx="69730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200" dirty="0" smtClean="0">
                  <a:solidFill>
                    <a:srgbClr val="000000"/>
                  </a:solidFill>
                  <a:latin typeface="Arial" pitchFamily="34" charset="0"/>
                  <a:cs typeface="Arial" pitchFamily="34" charset="0"/>
                </a:rPr>
                <a:t>AdPoldip2</a:t>
              </a:r>
              <a:endParaRPr lang="en-US" sz="1200" dirty="0" smtClean="0">
                <a:latin typeface="Arial" pitchFamily="34" charset="0"/>
                <a:cs typeface="Arial" pitchFamily="34" charset="0"/>
              </a:endParaRPr>
            </a:p>
          </p:txBody>
        </p:sp>
        <p:sp>
          <p:nvSpPr>
            <p:cNvPr id="83" name="Line 94"/>
            <p:cNvSpPr>
              <a:spLocks noChangeShapeType="1"/>
            </p:cNvSpPr>
            <p:nvPr/>
          </p:nvSpPr>
          <p:spPr bwMode="auto">
            <a:xfrm>
              <a:off x="4149878" y="4618365"/>
              <a:ext cx="1371600" cy="12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1325523" y="837404"/>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grpSp>
        <p:nvGrpSpPr>
          <p:cNvPr id="90" name="Group 89"/>
          <p:cNvGrpSpPr/>
          <p:nvPr/>
        </p:nvGrpSpPr>
        <p:grpSpPr>
          <a:xfrm>
            <a:off x="2639997" y="4884613"/>
            <a:ext cx="2985223" cy="1468323"/>
            <a:chOff x="2453682" y="4979613"/>
            <a:chExt cx="2985223" cy="1468323"/>
          </a:xfrm>
        </p:grpSpPr>
        <p:sp>
          <p:nvSpPr>
            <p:cNvPr id="2" name="TextBox 93"/>
            <p:cNvSpPr txBox="1">
              <a:spLocks noChangeArrowheads="1"/>
            </p:cNvSpPr>
            <p:nvPr/>
          </p:nvSpPr>
          <p:spPr bwMode="auto">
            <a:xfrm>
              <a:off x="2453682" y="5455547"/>
              <a:ext cx="822639" cy="307764"/>
            </a:xfrm>
            <a:prstGeom prst="rect">
              <a:avLst/>
            </a:prstGeom>
            <a:noFill/>
            <a:ln w="9525">
              <a:noFill/>
              <a:miter lim="800000"/>
              <a:headEnd/>
              <a:tailEnd/>
            </a:ln>
          </p:spPr>
          <p:txBody>
            <a:bodyPr wrap="none" lIns="91429" tIns="45714" rIns="91429" bIns="45714">
              <a:spAutoFit/>
            </a:bodyPr>
            <a:lstStyle/>
            <a:p>
              <a:pPr eaLnBrk="0" hangingPunct="0"/>
              <a:r>
                <a:rPr lang="en-US" sz="1400" dirty="0">
                  <a:latin typeface="Arial" pitchFamily="34" charset="0"/>
                  <a:cs typeface="Arial" pitchFamily="34" charset="0"/>
                </a:rPr>
                <a:t>IB Nox4</a:t>
              </a:r>
            </a:p>
          </p:txBody>
        </p:sp>
        <p:sp>
          <p:nvSpPr>
            <p:cNvPr id="3" name="Text Box 4"/>
            <p:cNvSpPr txBox="1">
              <a:spLocks noChangeArrowheads="1"/>
            </p:cNvSpPr>
            <p:nvPr/>
          </p:nvSpPr>
          <p:spPr bwMode="auto">
            <a:xfrm>
              <a:off x="2453682" y="5011724"/>
              <a:ext cx="1002175" cy="307764"/>
            </a:xfrm>
            <a:prstGeom prst="rect">
              <a:avLst/>
            </a:prstGeom>
            <a:noFill/>
            <a:ln w="9525">
              <a:noFill/>
              <a:miter lim="800000"/>
              <a:headEnd/>
              <a:tailEnd/>
            </a:ln>
          </p:spPr>
          <p:txBody>
            <a:bodyPr wrap="none" lIns="91429" tIns="45714" rIns="91429" bIns="45714">
              <a:spAutoFit/>
            </a:bodyPr>
            <a:lstStyle/>
            <a:p>
              <a:r>
                <a:rPr lang="en-US" sz="1400" dirty="0" smtClean="0">
                  <a:latin typeface="Arial" pitchFamily="34" charset="0"/>
                  <a:cs typeface="Arial" pitchFamily="34" charset="0"/>
                </a:rPr>
                <a:t>AdPoldip2</a:t>
              </a:r>
              <a:endParaRPr lang="en-US" sz="1400" dirty="0">
                <a:latin typeface="Arial" pitchFamily="34" charset="0"/>
                <a:cs typeface="Arial" pitchFamily="34" charset="0"/>
              </a:endParaRPr>
            </a:p>
          </p:txBody>
        </p:sp>
        <p:sp>
          <p:nvSpPr>
            <p:cNvPr id="4" name="TextBox 3"/>
            <p:cNvSpPr txBox="1"/>
            <p:nvPr/>
          </p:nvSpPr>
          <p:spPr>
            <a:xfrm>
              <a:off x="4356247" y="4979613"/>
              <a:ext cx="253573"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 name="TextBox 4"/>
            <p:cNvSpPr txBox="1"/>
            <p:nvPr/>
          </p:nvSpPr>
          <p:spPr>
            <a:xfrm>
              <a:off x="4960636" y="5027113"/>
              <a:ext cx="274412" cy="276987"/>
            </a:xfrm>
            <a:prstGeom prst="rect">
              <a:avLst/>
            </a:prstGeom>
            <a:noFill/>
          </p:spPr>
          <p:txBody>
            <a:bodyPr wrap="none" lIns="91429" tIns="45714" rIns="91429" bIns="45714" rtlCol="0">
              <a:spAutoFit/>
            </a:bodyPr>
            <a:lstStyle/>
            <a:p>
              <a:pPr algn="ctr"/>
              <a:r>
                <a:rPr lang="en-US" sz="1200" dirty="0" smtClean="0">
                  <a:latin typeface="Microsoft Sans Serif" pitchFamily="34" charset="0"/>
                  <a:cs typeface="Microsoft Sans Serif" pitchFamily="34" charset="0"/>
                </a:rPr>
                <a:t>+</a:t>
              </a:r>
              <a:endParaRPr lang="en-US" sz="1200" dirty="0"/>
            </a:p>
          </p:txBody>
        </p:sp>
        <p:sp>
          <p:nvSpPr>
            <p:cNvPr id="6" name="TextBox 93"/>
            <p:cNvSpPr txBox="1">
              <a:spLocks noChangeArrowheads="1"/>
            </p:cNvSpPr>
            <p:nvPr/>
          </p:nvSpPr>
          <p:spPr bwMode="auto">
            <a:xfrm>
              <a:off x="2453682" y="6067427"/>
              <a:ext cx="1090341" cy="307764"/>
            </a:xfrm>
            <a:prstGeom prst="rect">
              <a:avLst/>
            </a:prstGeom>
            <a:noFill/>
            <a:ln w="9525">
              <a:noFill/>
              <a:miter lim="800000"/>
              <a:headEnd/>
              <a:tailEnd/>
            </a:ln>
          </p:spPr>
          <p:txBody>
            <a:bodyPr wrap="none" lIns="91429" tIns="45714" rIns="91429" bIns="45714">
              <a:spAutoFit/>
            </a:bodyPr>
            <a:lstStyle/>
            <a:p>
              <a:pPr eaLnBrk="0" hangingPunct="0"/>
              <a:r>
                <a:rPr lang="en-US" sz="1400" dirty="0">
                  <a:latin typeface="Arial" pitchFamily="34" charset="0"/>
                  <a:cs typeface="Arial" pitchFamily="34" charset="0"/>
                </a:rPr>
                <a:t>IB </a:t>
              </a:r>
              <a:r>
                <a:rPr lang="en-US" sz="1400" dirty="0" smtClean="0">
                  <a:latin typeface="Arial" pitchFamily="34" charset="0"/>
                  <a:cs typeface="Arial" pitchFamily="34" charset="0"/>
                </a:rPr>
                <a:t>p22phox</a:t>
              </a:r>
              <a:endParaRPr lang="en-US" sz="1400" dirty="0">
                <a:latin typeface="Arial" pitchFamily="34" charset="0"/>
                <a:cs typeface="Arial" pitchFamily="34" charset="0"/>
              </a:endParaRPr>
            </a:p>
          </p:txBody>
        </p:sp>
        <p:pic>
          <p:nvPicPr>
            <p:cNvPr id="7" name="Picture 6" descr="5.5.09 p22phox WB 002.tif"/>
            <p:cNvPicPr>
              <a:picLocks noChangeAspect="1"/>
            </p:cNvPicPr>
            <p:nvPr/>
          </p:nvPicPr>
          <p:blipFill>
            <a:blip r:embed="rId2" cstate="print"/>
            <a:srcRect l="2281" t="59793" r="43708"/>
            <a:stretch>
              <a:fillRect/>
            </a:stretch>
          </p:blipFill>
          <p:spPr>
            <a:xfrm rot="16200000">
              <a:off x="4273908" y="5282938"/>
              <a:ext cx="453252" cy="1876743"/>
            </a:xfrm>
            <a:prstGeom prst="rect">
              <a:avLst/>
            </a:prstGeom>
            <a:ln>
              <a:solidFill>
                <a:schemeClr val="tx1"/>
              </a:solidFill>
            </a:ln>
          </p:spPr>
        </p:pic>
        <p:pic>
          <p:nvPicPr>
            <p:cNvPr id="8" name="Picture 7" descr="5.06.09 WB Nox4001.jpg"/>
            <p:cNvPicPr>
              <a:picLocks noChangeAspect="1"/>
            </p:cNvPicPr>
            <p:nvPr/>
          </p:nvPicPr>
          <p:blipFill>
            <a:blip r:embed="rId3" cstate="print"/>
            <a:srcRect t="57045" r="416"/>
            <a:stretch>
              <a:fillRect/>
            </a:stretch>
          </p:blipFill>
          <p:spPr>
            <a:xfrm rot="16200000">
              <a:off x="4208741" y="4673565"/>
              <a:ext cx="578568" cy="1871729"/>
            </a:xfrm>
            <a:prstGeom prst="rect">
              <a:avLst/>
            </a:prstGeom>
            <a:ln>
              <a:solidFill>
                <a:schemeClr val="tx1"/>
              </a:solidFill>
            </a:ln>
          </p:spPr>
        </p:pic>
        <p:sp>
          <p:nvSpPr>
            <p:cNvPr id="9" name="TextBox 8"/>
            <p:cNvSpPr txBox="1"/>
            <p:nvPr/>
          </p:nvSpPr>
          <p:spPr>
            <a:xfrm>
              <a:off x="3724407" y="4979613"/>
              <a:ext cx="253573"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grpSp>
      <p:sp>
        <p:nvSpPr>
          <p:cNvPr id="92" name="TextBox 91"/>
          <p:cNvSpPr txBox="1"/>
          <p:nvPr/>
        </p:nvSpPr>
        <p:spPr>
          <a:xfrm>
            <a:off x="1998193" y="4865069"/>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85" name="TextBox 84"/>
          <p:cNvSpPr txBox="1"/>
          <p:nvPr/>
        </p:nvSpPr>
        <p:spPr>
          <a:xfrm>
            <a:off x="1389408" y="6388931"/>
            <a:ext cx="5486400" cy="2585323"/>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3.2.  The Increase in Basal NADPH </a:t>
            </a:r>
            <a:r>
              <a:rPr lang="en-US" sz="1200" b="1" dirty="0" err="1" smtClean="0">
                <a:latin typeface="Arial" pitchFamily="34" charset="0"/>
                <a:cs typeface="Arial" pitchFamily="34" charset="0"/>
              </a:rPr>
              <a:t>Oxidase</a:t>
            </a:r>
            <a:r>
              <a:rPr lang="en-US" sz="1200" b="1" dirty="0" smtClean="0">
                <a:latin typeface="Arial" pitchFamily="34" charset="0"/>
                <a:cs typeface="Arial" pitchFamily="34" charset="0"/>
              </a:rPr>
              <a:t> Activity is Not Due to Increased </a:t>
            </a:r>
            <a:r>
              <a:rPr lang="en-US" sz="1200" b="1" dirty="0" err="1" smtClean="0">
                <a:latin typeface="Arial" pitchFamily="34" charset="0"/>
                <a:cs typeface="Arial" pitchFamily="34" charset="0"/>
              </a:rPr>
              <a:t>Oxidase</a:t>
            </a:r>
            <a:r>
              <a:rPr lang="en-US" sz="1200" b="1" dirty="0" smtClean="0">
                <a:latin typeface="Arial" pitchFamily="34" charset="0"/>
                <a:cs typeface="Arial" pitchFamily="34" charset="0"/>
              </a:rPr>
              <a:t> Subunit Expression.  a, </a:t>
            </a:r>
            <a:r>
              <a:rPr lang="en-US" sz="1200" dirty="0" smtClean="0">
                <a:latin typeface="Arial" pitchFamily="34" charset="0"/>
                <a:cs typeface="Arial" pitchFamily="34" charset="0"/>
              </a:rPr>
              <a:t>Quantitative real-time PCR of nox4, nox1, and p22phox mRNA expression in 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for 72 hours with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Poldip2 (AdPoldip2); mRNA levels are normalized to </a:t>
            </a:r>
            <a:r>
              <a:rPr lang="en-US" sz="1200" dirty="0" err="1" smtClean="0">
                <a:latin typeface="Arial" pitchFamily="34" charset="0"/>
                <a:cs typeface="Arial" pitchFamily="34" charset="0"/>
              </a:rPr>
              <a:t>luciferase</a:t>
            </a:r>
            <a:r>
              <a:rPr lang="en-US" sz="1200" dirty="0" smtClean="0">
                <a:latin typeface="Arial" pitchFamily="34" charset="0"/>
                <a:cs typeface="Arial" pitchFamily="34" charset="0"/>
              </a:rPr>
              <a:t>.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No statistical difference was found.  </a:t>
            </a:r>
            <a:r>
              <a:rPr lang="en-US" sz="1200" b="1" dirty="0" smtClean="0">
                <a:latin typeface="Arial" pitchFamily="34" charset="0"/>
                <a:cs typeface="Arial" pitchFamily="34" charset="0"/>
              </a:rPr>
              <a:t>b, </a:t>
            </a:r>
            <a:r>
              <a:rPr lang="en-US" sz="1200" dirty="0" smtClean="0">
                <a:latin typeface="Arial" pitchFamily="34" charset="0"/>
                <a:cs typeface="Arial" pitchFamily="34" charset="0"/>
              </a:rPr>
              <a:t>Western analysis of 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no adenovirus ( - , left), control adenovirus ( - ,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middle),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Poldip2  ( + , AdPoldip2) for 72 hours prior to </a:t>
            </a:r>
            <a:r>
              <a:rPr lang="en-US" sz="1200" dirty="0" err="1" smtClean="0">
                <a:latin typeface="Arial" pitchFamily="34" charset="0"/>
                <a:cs typeface="Arial" pitchFamily="34" charset="0"/>
              </a:rPr>
              <a:t>immunoblotting</a:t>
            </a:r>
            <a:r>
              <a:rPr lang="en-US" sz="1200" dirty="0" smtClean="0">
                <a:latin typeface="Arial" pitchFamily="34" charset="0"/>
                <a:cs typeface="Arial" pitchFamily="34" charset="0"/>
              </a:rPr>
              <a:t> (IB) for Nox4 or p22phox.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1421616" y="1037145"/>
            <a:ext cx="5440475" cy="1319836"/>
            <a:chOff x="1477572" y="811520"/>
            <a:chExt cx="5440475" cy="1319836"/>
          </a:xfrm>
        </p:grpSpPr>
        <p:pic>
          <p:nvPicPr>
            <p:cNvPr id="63" name="Picture 45" descr="WB Nox4AS 2"/>
            <p:cNvPicPr>
              <a:picLocks noChangeAspect="1" noChangeArrowheads="1"/>
            </p:cNvPicPr>
            <p:nvPr/>
          </p:nvPicPr>
          <p:blipFill>
            <a:blip r:embed="rId2" cstate="print">
              <a:lum contrast="12000"/>
            </a:blip>
            <a:srcRect l="16014" t="50807" r="16014" b="9677"/>
            <a:stretch>
              <a:fillRect/>
            </a:stretch>
          </p:blipFill>
          <p:spPr bwMode="auto">
            <a:xfrm>
              <a:off x="2528927" y="1656754"/>
              <a:ext cx="4389120" cy="474602"/>
            </a:xfrm>
            <a:prstGeom prst="rect">
              <a:avLst/>
            </a:prstGeom>
            <a:noFill/>
            <a:ln w="9525">
              <a:solidFill>
                <a:schemeClr val="tx1"/>
              </a:solidFill>
              <a:miter lim="800000"/>
              <a:headEnd/>
              <a:tailEnd/>
            </a:ln>
          </p:spPr>
        </p:pic>
        <p:sp>
          <p:nvSpPr>
            <p:cNvPr id="64" name="TextBox 93"/>
            <p:cNvSpPr txBox="1">
              <a:spLocks noChangeArrowheads="1"/>
            </p:cNvSpPr>
            <p:nvPr/>
          </p:nvSpPr>
          <p:spPr bwMode="auto">
            <a:xfrm>
              <a:off x="1477572" y="1731161"/>
              <a:ext cx="914011" cy="338542"/>
            </a:xfrm>
            <a:prstGeom prst="rect">
              <a:avLst/>
            </a:prstGeom>
            <a:noFill/>
            <a:ln w="9525">
              <a:noFill/>
              <a:miter lim="800000"/>
              <a:headEnd/>
              <a:tailEnd/>
            </a:ln>
          </p:spPr>
          <p:txBody>
            <a:bodyPr wrap="none" lIns="91429" tIns="45714" rIns="91429" bIns="45714">
              <a:spAutoFit/>
            </a:bodyPr>
            <a:lstStyle/>
            <a:p>
              <a:pPr algn="ctr" eaLnBrk="0" hangingPunct="0"/>
              <a:r>
                <a:rPr lang="en-US" sz="1600" dirty="0">
                  <a:latin typeface="Arial" pitchFamily="34" charset="0"/>
                  <a:cs typeface="Arial" pitchFamily="34" charset="0"/>
                </a:rPr>
                <a:t>IB Nox4</a:t>
              </a:r>
            </a:p>
          </p:txBody>
        </p:sp>
        <p:sp>
          <p:nvSpPr>
            <p:cNvPr id="65" name="Text Box 4"/>
            <p:cNvSpPr txBox="1">
              <a:spLocks noChangeArrowheads="1"/>
            </p:cNvSpPr>
            <p:nvPr/>
          </p:nvSpPr>
          <p:spPr bwMode="auto">
            <a:xfrm>
              <a:off x="1477572" y="1298775"/>
              <a:ext cx="1115989" cy="338542"/>
            </a:xfrm>
            <a:prstGeom prst="rect">
              <a:avLst/>
            </a:prstGeom>
            <a:noFill/>
            <a:ln w="9525">
              <a:noFill/>
              <a:miter lim="800000"/>
              <a:headEnd/>
              <a:tailEnd/>
            </a:ln>
          </p:spPr>
          <p:txBody>
            <a:bodyPr wrap="none" lIns="91429" tIns="45714" rIns="91429" bIns="45714">
              <a:spAutoFit/>
            </a:bodyPr>
            <a:lstStyle/>
            <a:p>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66" name="TextBox 65"/>
            <p:cNvSpPr txBox="1"/>
            <p:nvPr/>
          </p:nvSpPr>
          <p:spPr>
            <a:xfrm>
              <a:off x="2724508" y="1289080"/>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7" name="TextBox 66"/>
            <p:cNvSpPr txBox="1"/>
            <p:nvPr/>
          </p:nvSpPr>
          <p:spPr>
            <a:xfrm>
              <a:off x="3481136" y="1289080"/>
              <a:ext cx="304869" cy="338542"/>
            </a:xfrm>
            <a:prstGeom prst="rect">
              <a:avLst/>
            </a:prstGeom>
            <a:noFill/>
          </p:spPr>
          <p:txBody>
            <a:bodyPr wrap="none" lIns="91429" tIns="45714" rIns="91429" bIns="45714"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8" name="TextBox 67"/>
            <p:cNvSpPr txBox="1"/>
            <p:nvPr/>
          </p:nvSpPr>
          <p:spPr>
            <a:xfrm>
              <a:off x="4167724" y="1289080"/>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9" name="TextBox 68"/>
            <p:cNvSpPr txBox="1"/>
            <p:nvPr/>
          </p:nvSpPr>
          <p:spPr>
            <a:xfrm>
              <a:off x="4924824" y="1289080"/>
              <a:ext cx="304869" cy="338542"/>
            </a:xfrm>
            <a:prstGeom prst="rect">
              <a:avLst/>
            </a:prstGeom>
            <a:noFill/>
          </p:spPr>
          <p:txBody>
            <a:bodyPr wrap="none" lIns="91429" tIns="45714" rIns="91429" bIns="45714"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70" name="TextBox 69"/>
            <p:cNvSpPr txBox="1"/>
            <p:nvPr/>
          </p:nvSpPr>
          <p:spPr>
            <a:xfrm>
              <a:off x="5639158" y="1289080"/>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71" name="TextBox 70"/>
            <p:cNvSpPr txBox="1"/>
            <p:nvPr/>
          </p:nvSpPr>
          <p:spPr>
            <a:xfrm>
              <a:off x="6392095" y="1289080"/>
              <a:ext cx="304869" cy="338542"/>
            </a:xfrm>
            <a:prstGeom prst="rect">
              <a:avLst/>
            </a:prstGeom>
            <a:noFill/>
          </p:spPr>
          <p:txBody>
            <a:bodyPr wrap="none" lIns="91429" tIns="45714" rIns="91429" bIns="45714"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72" name="Straight Connector 71"/>
            <p:cNvCxnSpPr/>
            <p:nvPr/>
          </p:nvCxnSpPr>
          <p:spPr>
            <a:xfrm>
              <a:off x="2624266" y="1174831"/>
              <a:ext cx="1280160" cy="15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15050" y="1174831"/>
              <a:ext cx="1280160" cy="15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594938" y="1174831"/>
              <a:ext cx="1280160" cy="15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93155" y="811520"/>
              <a:ext cx="742383" cy="338554"/>
            </a:xfrm>
            <a:prstGeom prst="rect">
              <a:avLst/>
            </a:prstGeom>
            <a:noFill/>
          </p:spPr>
          <p:txBody>
            <a:bodyPr wrap="none" rtlCol="0">
              <a:spAutoFit/>
            </a:bodyPr>
            <a:lstStyle/>
            <a:p>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76" name="TextBox 75"/>
            <p:cNvSpPr txBox="1"/>
            <p:nvPr/>
          </p:nvSpPr>
          <p:spPr>
            <a:xfrm>
              <a:off x="4326968" y="811520"/>
              <a:ext cx="856325" cy="338554"/>
            </a:xfrm>
            <a:prstGeom prst="rect">
              <a:avLst/>
            </a:prstGeom>
            <a:noFill/>
          </p:spPr>
          <p:txBody>
            <a:bodyPr wrap="none" rtlCol="0">
              <a:spAutoFit/>
            </a:bodyPr>
            <a:lstStyle/>
            <a:p>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77" name="TextBox 76"/>
            <p:cNvSpPr txBox="1"/>
            <p:nvPr/>
          </p:nvSpPr>
          <p:spPr>
            <a:xfrm>
              <a:off x="5666298" y="811520"/>
              <a:ext cx="1184940" cy="338554"/>
            </a:xfrm>
            <a:prstGeom prst="rect">
              <a:avLst/>
            </a:prstGeom>
            <a:noFill/>
          </p:spPr>
          <p:txBody>
            <a:bodyPr wrap="none" rtlCol="0">
              <a:spAutoFit/>
            </a:bodyPr>
            <a:lstStyle/>
            <a:p>
              <a:r>
                <a:rPr lang="en-US" sz="1600" dirty="0" smtClean="0">
                  <a:latin typeface="Arial" pitchFamily="34" charset="0"/>
                  <a:cs typeface="Arial" pitchFamily="34" charset="0"/>
                </a:rPr>
                <a:t>AdNox4AS</a:t>
              </a:r>
              <a:endParaRPr lang="en-US" sz="1600" dirty="0">
                <a:latin typeface="Arial" pitchFamily="34" charset="0"/>
                <a:cs typeface="Arial" pitchFamily="34" charset="0"/>
              </a:endParaRPr>
            </a:p>
          </p:txBody>
        </p:sp>
      </p:grpSp>
      <p:sp>
        <p:nvSpPr>
          <p:cNvPr id="83" name="TextBox 82"/>
          <p:cNvSpPr txBox="1"/>
          <p:nvPr/>
        </p:nvSpPr>
        <p:spPr>
          <a:xfrm>
            <a:off x="1398653" y="2778850"/>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3.3.  Nox4 Antisense Decreases Nox4 Protein Levels. </a:t>
            </a:r>
            <a:r>
              <a:rPr lang="en-US" sz="1200" dirty="0" smtClean="0">
                <a:latin typeface="Arial" pitchFamily="34" charset="0"/>
                <a:cs typeface="Arial" pitchFamily="34" charset="0"/>
              </a:rPr>
              <a:t>Western analysis of 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express antisense Nox4 (AdNox4AS) for 48 h prior to </a:t>
            </a:r>
            <a:r>
              <a:rPr lang="en-US" sz="1200" dirty="0" err="1" smtClean="0">
                <a:latin typeface="Arial" pitchFamily="34" charset="0"/>
                <a:cs typeface="Arial" pitchFamily="34" charset="0"/>
              </a:rPr>
              <a:t>transducing</a:t>
            </a:r>
            <a:r>
              <a:rPr lang="en-US" sz="1200" dirty="0" smtClean="0">
                <a:latin typeface="Arial" pitchFamily="34" charset="0"/>
                <a:cs typeface="Arial" pitchFamily="34" charset="0"/>
              </a:rPr>
              <a:t> cells with either control adenovirus ( - ,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 +, AdPoldip2) for an additional 72 h to verify the knockdown of Nox4 by AdNox4AS.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4568" y="1026562"/>
            <a:ext cx="4876086" cy="3263890"/>
            <a:chOff x="1715822" y="3532214"/>
            <a:chExt cx="4876086" cy="3263890"/>
          </a:xfrm>
        </p:grpSpPr>
        <p:sp>
          <p:nvSpPr>
            <p:cNvPr id="3" name="Freeform 2"/>
            <p:cNvSpPr>
              <a:spLocks/>
            </p:cNvSpPr>
            <p:nvPr/>
          </p:nvSpPr>
          <p:spPr bwMode="auto">
            <a:xfrm>
              <a:off x="6120302" y="5412513"/>
              <a:ext cx="202954" cy="0"/>
            </a:xfrm>
            <a:custGeom>
              <a:avLst/>
              <a:gdLst>
                <a:gd name="T0" fmla="*/ 0 w 182"/>
                <a:gd name="T1" fmla="*/ 2147483647 w 182"/>
                <a:gd name="T2" fmla="*/ 0 w 182"/>
                <a:gd name="T3" fmla="*/ 0 60000 65536"/>
                <a:gd name="T4" fmla="*/ 0 60000 65536"/>
                <a:gd name="T5" fmla="*/ 0 60000 65536"/>
                <a:gd name="T6" fmla="*/ 0 w 182"/>
                <a:gd name="T7" fmla="*/ 182 w 182"/>
              </a:gdLst>
              <a:ahLst/>
              <a:cxnLst>
                <a:cxn ang="T3">
                  <a:pos x="T0" y="0"/>
                </a:cxn>
                <a:cxn ang="T4">
                  <a:pos x="T1" y="0"/>
                </a:cxn>
                <a:cxn ang="T5">
                  <a:pos x="T2" y="0"/>
                </a:cxn>
              </a:cxnLst>
              <a:rect l="T6" t="0" r="T7" b="0"/>
              <a:pathLst>
                <a:path w="182">
                  <a:moveTo>
                    <a:pt x="0" y="0"/>
                  </a:moveTo>
                  <a:lnTo>
                    <a:pt x="182" y="0"/>
                  </a:lnTo>
                  <a:lnTo>
                    <a:pt x="0" y="0"/>
                  </a:lnTo>
                </a:path>
              </a:pathLst>
            </a:custGeom>
            <a:noFill/>
            <a:ln w="19050">
              <a:solidFill>
                <a:schemeClr val="tx1"/>
              </a:solidFill>
              <a:round/>
              <a:headEnd/>
              <a:tailEnd/>
            </a:ln>
          </p:spPr>
          <p:txBody>
            <a:bodyPr lIns="91429" tIns="45714" rIns="91429" bIns="45714"/>
            <a:lstStyle/>
            <a:p>
              <a:endParaRPr lang="en-US"/>
            </a:p>
          </p:txBody>
        </p:sp>
        <p:sp>
          <p:nvSpPr>
            <p:cNvPr id="4" name="Line 24"/>
            <p:cNvSpPr>
              <a:spLocks noChangeShapeType="1"/>
            </p:cNvSpPr>
            <p:nvPr/>
          </p:nvSpPr>
          <p:spPr bwMode="auto">
            <a:xfrm>
              <a:off x="6221779" y="5412513"/>
              <a:ext cx="0" cy="127065"/>
            </a:xfrm>
            <a:prstGeom prst="line">
              <a:avLst/>
            </a:prstGeom>
            <a:noFill/>
            <a:ln w="19050">
              <a:solidFill>
                <a:schemeClr val="tx1"/>
              </a:solidFill>
              <a:round/>
              <a:headEnd/>
              <a:tailEnd/>
            </a:ln>
          </p:spPr>
          <p:txBody>
            <a:bodyPr lIns="91429" tIns="45714" rIns="91429" bIns="45714"/>
            <a:lstStyle/>
            <a:p>
              <a:endParaRPr lang="en-US"/>
            </a:p>
          </p:txBody>
        </p:sp>
        <p:sp>
          <p:nvSpPr>
            <p:cNvPr id="5" name="Freeform 4"/>
            <p:cNvSpPr>
              <a:spLocks/>
            </p:cNvSpPr>
            <p:nvPr/>
          </p:nvSpPr>
          <p:spPr bwMode="auto">
            <a:xfrm>
              <a:off x="5539051" y="5388182"/>
              <a:ext cx="204645" cy="2704"/>
            </a:xfrm>
            <a:custGeom>
              <a:avLst/>
              <a:gdLst>
                <a:gd name="T0" fmla="*/ 0 w 182"/>
                <a:gd name="T1" fmla="*/ 0 h 1587"/>
                <a:gd name="T2" fmla="*/ 2147483647 w 182"/>
                <a:gd name="T3" fmla="*/ 0 h 1587"/>
                <a:gd name="T4" fmla="*/ 0 w 182"/>
                <a:gd name="T5" fmla="*/ 0 h 1587"/>
                <a:gd name="T6" fmla="*/ 0 60000 65536"/>
                <a:gd name="T7" fmla="*/ 0 60000 65536"/>
                <a:gd name="T8" fmla="*/ 0 60000 65536"/>
                <a:gd name="T9" fmla="*/ 0 w 182"/>
                <a:gd name="T10" fmla="*/ 0 h 1587"/>
                <a:gd name="T11" fmla="*/ 182 w 182"/>
                <a:gd name="T12" fmla="*/ 1587 h 1587"/>
              </a:gdLst>
              <a:ahLst/>
              <a:cxnLst>
                <a:cxn ang="T6">
                  <a:pos x="T0" y="T1"/>
                </a:cxn>
                <a:cxn ang="T7">
                  <a:pos x="T2" y="T3"/>
                </a:cxn>
                <a:cxn ang="T8">
                  <a:pos x="T4" y="T5"/>
                </a:cxn>
              </a:cxnLst>
              <a:rect l="T9" t="T10" r="T11" b="T12"/>
              <a:pathLst>
                <a:path w="182" h="1587">
                  <a:moveTo>
                    <a:pt x="0" y="0"/>
                  </a:moveTo>
                  <a:lnTo>
                    <a:pt x="182" y="0"/>
                  </a:lnTo>
                  <a:lnTo>
                    <a:pt x="0" y="0"/>
                  </a:lnTo>
                </a:path>
              </a:pathLst>
            </a:custGeom>
            <a:noFill/>
            <a:ln w="19050">
              <a:solidFill>
                <a:schemeClr val="tx1"/>
              </a:solidFill>
              <a:round/>
              <a:headEnd/>
              <a:tailEnd/>
            </a:ln>
          </p:spPr>
          <p:txBody>
            <a:bodyPr lIns="91429" tIns="45714" rIns="91429" bIns="45714"/>
            <a:lstStyle/>
            <a:p>
              <a:endParaRPr lang="en-US"/>
            </a:p>
          </p:txBody>
        </p:sp>
        <p:sp>
          <p:nvSpPr>
            <p:cNvPr id="6" name="Line 21"/>
            <p:cNvSpPr>
              <a:spLocks noChangeShapeType="1"/>
            </p:cNvSpPr>
            <p:nvPr/>
          </p:nvSpPr>
          <p:spPr bwMode="auto">
            <a:xfrm>
              <a:off x="5640528" y="5388180"/>
              <a:ext cx="1690" cy="43257"/>
            </a:xfrm>
            <a:prstGeom prst="line">
              <a:avLst/>
            </a:prstGeom>
            <a:noFill/>
            <a:ln w="19050">
              <a:solidFill>
                <a:schemeClr val="tx1"/>
              </a:solidFill>
              <a:round/>
              <a:headEnd/>
              <a:tailEnd/>
            </a:ln>
          </p:spPr>
          <p:txBody>
            <a:bodyPr lIns="91429" tIns="45714" rIns="91429" bIns="45714"/>
            <a:lstStyle/>
            <a:p>
              <a:endParaRPr lang="en-US"/>
            </a:p>
          </p:txBody>
        </p:sp>
        <p:sp>
          <p:nvSpPr>
            <p:cNvPr id="7" name="Freeform 6"/>
            <p:cNvSpPr>
              <a:spLocks/>
            </p:cNvSpPr>
            <p:nvPr/>
          </p:nvSpPr>
          <p:spPr bwMode="auto">
            <a:xfrm>
              <a:off x="4921932" y="4268917"/>
              <a:ext cx="202954" cy="0"/>
            </a:xfrm>
            <a:custGeom>
              <a:avLst/>
              <a:gdLst>
                <a:gd name="T0" fmla="*/ 0 w 182"/>
                <a:gd name="T1" fmla="*/ 2147483647 w 182"/>
                <a:gd name="T2" fmla="*/ 0 w 182"/>
                <a:gd name="T3" fmla="*/ 0 60000 65536"/>
                <a:gd name="T4" fmla="*/ 0 60000 65536"/>
                <a:gd name="T5" fmla="*/ 0 60000 65536"/>
                <a:gd name="T6" fmla="*/ 0 w 182"/>
                <a:gd name="T7" fmla="*/ 182 w 182"/>
              </a:gdLst>
              <a:ahLst/>
              <a:cxnLst>
                <a:cxn ang="T3">
                  <a:pos x="T0" y="0"/>
                </a:cxn>
                <a:cxn ang="T4">
                  <a:pos x="T1" y="0"/>
                </a:cxn>
                <a:cxn ang="T5">
                  <a:pos x="T2" y="0"/>
                </a:cxn>
              </a:cxnLst>
              <a:rect l="T6" t="0" r="T7" b="0"/>
              <a:pathLst>
                <a:path w="182">
                  <a:moveTo>
                    <a:pt x="0" y="0"/>
                  </a:moveTo>
                  <a:lnTo>
                    <a:pt x="182" y="0"/>
                  </a:lnTo>
                  <a:lnTo>
                    <a:pt x="0" y="0"/>
                  </a:lnTo>
                </a:path>
              </a:pathLst>
            </a:custGeom>
            <a:noFill/>
            <a:ln w="19050">
              <a:solidFill>
                <a:schemeClr val="tx1"/>
              </a:solidFill>
              <a:round/>
              <a:headEnd/>
              <a:tailEnd/>
            </a:ln>
          </p:spPr>
          <p:txBody>
            <a:bodyPr lIns="91429" tIns="45714" rIns="91429" bIns="45714"/>
            <a:lstStyle/>
            <a:p>
              <a:endParaRPr lang="en-US"/>
            </a:p>
          </p:txBody>
        </p:sp>
        <p:sp>
          <p:nvSpPr>
            <p:cNvPr id="8" name="Line 18"/>
            <p:cNvSpPr>
              <a:spLocks noChangeShapeType="1"/>
            </p:cNvSpPr>
            <p:nvPr/>
          </p:nvSpPr>
          <p:spPr bwMode="auto">
            <a:xfrm>
              <a:off x="5022564" y="4268917"/>
              <a:ext cx="1690" cy="227097"/>
            </a:xfrm>
            <a:prstGeom prst="line">
              <a:avLst/>
            </a:prstGeom>
            <a:noFill/>
            <a:ln w="19050">
              <a:solidFill>
                <a:schemeClr val="tx1"/>
              </a:solidFill>
              <a:round/>
              <a:headEnd/>
              <a:tailEnd/>
            </a:ln>
          </p:spPr>
          <p:txBody>
            <a:bodyPr lIns="91429" tIns="45714" rIns="91429" bIns="45714"/>
            <a:lstStyle/>
            <a:p>
              <a:endParaRPr lang="en-US"/>
            </a:p>
          </p:txBody>
        </p:sp>
        <p:sp>
          <p:nvSpPr>
            <p:cNvPr id="9" name="Freeform 8"/>
            <p:cNvSpPr>
              <a:spLocks/>
            </p:cNvSpPr>
            <p:nvPr/>
          </p:nvSpPr>
          <p:spPr bwMode="auto">
            <a:xfrm>
              <a:off x="4357840" y="5158382"/>
              <a:ext cx="202954" cy="5407"/>
            </a:xfrm>
            <a:custGeom>
              <a:avLst/>
              <a:gdLst>
                <a:gd name="T0" fmla="*/ 0 w 182"/>
                <a:gd name="T1" fmla="*/ 0 h 3175"/>
                <a:gd name="T2" fmla="*/ 2147483647 w 182"/>
                <a:gd name="T3" fmla="*/ 0 h 3175"/>
                <a:gd name="T4" fmla="*/ 0 w 182"/>
                <a:gd name="T5" fmla="*/ 0 h 3175"/>
                <a:gd name="T6" fmla="*/ 0 60000 65536"/>
                <a:gd name="T7" fmla="*/ 0 60000 65536"/>
                <a:gd name="T8" fmla="*/ 0 60000 65536"/>
                <a:gd name="T9" fmla="*/ 0 w 182"/>
                <a:gd name="T10" fmla="*/ 0 h 3175"/>
                <a:gd name="T11" fmla="*/ 182 w 182"/>
                <a:gd name="T12" fmla="*/ 3175 h 3175"/>
              </a:gdLst>
              <a:ahLst/>
              <a:cxnLst>
                <a:cxn ang="T6">
                  <a:pos x="T0" y="T1"/>
                </a:cxn>
                <a:cxn ang="T7">
                  <a:pos x="T2" y="T3"/>
                </a:cxn>
                <a:cxn ang="T8">
                  <a:pos x="T4" y="T5"/>
                </a:cxn>
              </a:cxnLst>
              <a:rect l="T9" t="T10" r="T11" b="T12"/>
              <a:pathLst>
                <a:path w="182" h="3175">
                  <a:moveTo>
                    <a:pt x="0" y="0"/>
                  </a:moveTo>
                  <a:lnTo>
                    <a:pt x="182" y="0"/>
                  </a:lnTo>
                  <a:lnTo>
                    <a:pt x="0" y="0"/>
                  </a:lnTo>
                </a:path>
              </a:pathLst>
            </a:custGeom>
            <a:noFill/>
            <a:ln w="19050">
              <a:solidFill>
                <a:schemeClr val="tx1"/>
              </a:solidFill>
              <a:round/>
              <a:headEnd/>
              <a:tailEnd/>
            </a:ln>
          </p:spPr>
          <p:txBody>
            <a:bodyPr lIns="91429" tIns="45714" rIns="91429" bIns="45714"/>
            <a:lstStyle/>
            <a:p>
              <a:endParaRPr lang="en-US"/>
            </a:p>
          </p:txBody>
        </p:sp>
        <p:sp>
          <p:nvSpPr>
            <p:cNvPr id="10" name="Line 15"/>
            <p:cNvSpPr>
              <a:spLocks noChangeShapeType="1"/>
            </p:cNvSpPr>
            <p:nvPr/>
          </p:nvSpPr>
          <p:spPr bwMode="auto">
            <a:xfrm>
              <a:off x="4458471" y="5158382"/>
              <a:ext cx="1692" cy="97327"/>
            </a:xfrm>
            <a:prstGeom prst="line">
              <a:avLst/>
            </a:prstGeom>
            <a:noFill/>
            <a:ln w="19050">
              <a:solidFill>
                <a:schemeClr val="tx1"/>
              </a:solidFill>
              <a:round/>
              <a:headEnd/>
              <a:tailEnd/>
            </a:ln>
          </p:spPr>
          <p:txBody>
            <a:bodyPr lIns="91429" tIns="45714" rIns="91429" bIns="45714"/>
            <a:lstStyle/>
            <a:p>
              <a:endParaRPr lang="en-US"/>
            </a:p>
          </p:txBody>
        </p:sp>
        <p:sp>
          <p:nvSpPr>
            <p:cNvPr id="11" name="Freeform 10"/>
            <p:cNvSpPr>
              <a:spLocks/>
            </p:cNvSpPr>
            <p:nvPr/>
          </p:nvSpPr>
          <p:spPr bwMode="auto">
            <a:xfrm>
              <a:off x="3139856" y="5104311"/>
              <a:ext cx="204645" cy="2703"/>
            </a:xfrm>
            <a:custGeom>
              <a:avLst/>
              <a:gdLst>
                <a:gd name="T0" fmla="*/ 0 w 182"/>
                <a:gd name="T1" fmla="*/ 0 h 1587"/>
                <a:gd name="T2" fmla="*/ 2147483647 w 182"/>
                <a:gd name="T3" fmla="*/ 0 h 1587"/>
                <a:gd name="T4" fmla="*/ 0 w 182"/>
                <a:gd name="T5" fmla="*/ 0 h 1587"/>
                <a:gd name="T6" fmla="*/ 0 60000 65536"/>
                <a:gd name="T7" fmla="*/ 0 60000 65536"/>
                <a:gd name="T8" fmla="*/ 0 60000 65536"/>
                <a:gd name="T9" fmla="*/ 0 w 182"/>
                <a:gd name="T10" fmla="*/ 0 h 1587"/>
                <a:gd name="T11" fmla="*/ 182 w 182"/>
                <a:gd name="T12" fmla="*/ 1587 h 1587"/>
              </a:gdLst>
              <a:ahLst/>
              <a:cxnLst>
                <a:cxn ang="T6">
                  <a:pos x="T0" y="T1"/>
                </a:cxn>
                <a:cxn ang="T7">
                  <a:pos x="T2" y="T3"/>
                </a:cxn>
                <a:cxn ang="T8">
                  <a:pos x="T4" y="T5"/>
                </a:cxn>
              </a:cxnLst>
              <a:rect l="T9" t="T10" r="T11" b="T12"/>
              <a:pathLst>
                <a:path w="182" h="1587">
                  <a:moveTo>
                    <a:pt x="0" y="0"/>
                  </a:moveTo>
                  <a:lnTo>
                    <a:pt x="182" y="0"/>
                  </a:lnTo>
                  <a:lnTo>
                    <a:pt x="0" y="0"/>
                  </a:lnTo>
                </a:path>
              </a:pathLst>
            </a:custGeom>
            <a:noFill/>
            <a:ln w="19050">
              <a:solidFill>
                <a:schemeClr val="tx1"/>
              </a:solidFill>
              <a:round/>
              <a:headEnd/>
              <a:tailEnd/>
            </a:ln>
          </p:spPr>
          <p:txBody>
            <a:bodyPr lIns="91429" tIns="45714" rIns="91429" bIns="45714"/>
            <a:lstStyle/>
            <a:p>
              <a:endParaRPr lang="en-US"/>
            </a:p>
          </p:txBody>
        </p:sp>
        <p:sp>
          <p:nvSpPr>
            <p:cNvPr id="12" name="Line 9"/>
            <p:cNvSpPr>
              <a:spLocks noChangeShapeType="1"/>
            </p:cNvSpPr>
            <p:nvPr/>
          </p:nvSpPr>
          <p:spPr bwMode="auto">
            <a:xfrm>
              <a:off x="3241332" y="5104311"/>
              <a:ext cx="1692" cy="2703"/>
            </a:xfrm>
            <a:prstGeom prst="line">
              <a:avLst/>
            </a:prstGeom>
            <a:noFill/>
            <a:ln w="19050">
              <a:solidFill>
                <a:schemeClr val="tx1"/>
              </a:solidFill>
              <a:round/>
              <a:headEnd/>
              <a:tailEnd/>
            </a:ln>
          </p:spPr>
          <p:txBody>
            <a:bodyPr lIns="91429" tIns="45714" rIns="91429" bIns="45714"/>
            <a:lstStyle/>
            <a:p>
              <a:endParaRPr lang="en-US"/>
            </a:p>
          </p:txBody>
        </p:sp>
        <p:sp>
          <p:nvSpPr>
            <p:cNvPr id="13" name="Freeform 12"/>
            <p:cNvSpPr>
              <a:spLocks/>
            </p:cNvSpPr>
            <p:nvPr/>
          </p:nvSpPr>
          <p:spPr bwMode="auto">
            <a:xfrm>
              <a:off x="3708705" y="3844464"/>
              <a:ext cx="204645" cy="5407"/>
            </a:xfrm>
            <a:custGeom>
              <a:avLst/>
              <a:gdLst>
                <a:gd name="T0" fmla="*/ 0 w 182"/>
                <a:gd name="T1" fmla="*/ 0 h 3175"/>
                <a:gd name="T2" fmla="*/ 2147483647 w 182"/>
                <a:gd name="T3" fmla="*/ 0 h 3175"/>
                <a:gd name="T4" fmla="*/ 0 w 182"/>
                <a:gd name="T5" fmla="*/ 0 h 3175"/>
                <a:gd name="T6" fmla="*/ 0 60000 65536"/>
                <a:gd name="T7" fmla="*/ 0 60000 65536"/>
                <a:gd name="T8" fmla="*/ 0 60000 65536"/>
                <a:gd name="T9" fmla="*/ 0 w 182"/>
                <a:gd name="T10" fmla="*/ 0 h 3175"/>
                <a:gd name="T11" fmla="*/ 182 w 182"/>
                <a:gd name="T12" fmla="*/ 3175 h 3175"/>
              </a:gdLst>
              <a:ahLst/>
              <a:cxnLst>
                <a:cxn ang="T6">
                  <a:pos x="T0" y="T1"/>
                </a:cxn>
                <a:cxn ang="T7">
                  <a:pos x="T2" y="T3"/>
                </a:cxn>
                <a:cxn ang="T8">
                  <a:pos x="T4" y="T5"/>
                </a:cxn>
              </a:cxnLst>
              <a:rect l="T9" t="T10" r="T11" b="T12"/>
              <a:pathLst>
                <a:path w="182" h="3175">
                  <a:moveTo>
                    <a:pt x="0" y="0"/>
                  </a:moveTo>
                  <a:lnTo>
                    <a:pt x="182" y="0"/>
                  </a:lnTo>
                  <a:lnTo>
                    <a:pt x="0" y="0"/>
                  </a:lnTo>
                </a:path>
              </a:pathLst>
            </a:custGeom>
            <a:noFill/>
            <a:ln w="19050">
              <a:solidFill>
                <a:schemeClr val="tx1"/>
              </a:solidFill>
              <a:round/>
              <a:headEnd/>
              <a:tailEnd/>
            </a:ln>
          </p:spPr>
          <p:txBody>
            <a:bodyPr lIns="91429" tIns="45714" rIns="91429" bIns="45714"/>
            <a:lstStyle/>
            <a:p>
              <a:endParaRPr lang="en-US"/>
            </a:p>
          </p:txBody>
        </p:sp>
        <p:sp>
          <p:nvSpPr>
            <p:cNvPr id="14" name="Line 12"/>
            <p:cNvSpPr>
              <a:spLocks noChangeShapeType="1"/>
            </p:cNvSpPr>
            <p:nvPr/>
          </p:nvSpPr>
          <p:spPr bwMode="auto">
            <a:xfrm>
              <a:off x="3810181" y="3844464"/>
              <a:ext cx="1692" cy="32442"/>
            </a:xfrm>
            <a:prstGeom prst="line">
              <a:avLst/>
            </a:prstGeom>
            <a:noFill/>
            <a:ln w="19050">
              <a:solidFill>
                <a:schemeClr val="tx1"/>
              </a:solidFill>
              <a:round/>
              <a:headEnd/>
              <a:tailEnd/>
            </a:ln>
          </p:spPr>
          <p:txBody>
            <a:bodyPr lIns="91429" tIns="45714" rIns="91429" bIns="45714"/>
            <a:lstStyle/>
            <a:p>
              <a:endParaRPr lang="en-US"/>
            </a:p>
          </p:txBody>
        </p:sp>
        <p:sp>
          <p:nvSpPr>
            <p:cNvPr id="15" name="Rectangle 14"/>
            <p:cNvSpPr>
              <a:spLocks noChangeArrowheads="1"/>
            </p:cNvSpPr>
            <p:nvPr/>
          </p:nvSpPr>
          <p:spPr bwMode="auto">
            <a:xfrm>
              <a:off x="3039224" y="5104310"/>
              <a:ext cx="405909" cy="892166"/>
            </a:xfrm>
            <a:prstGeom prst="rect">
              <a:avLst/>
            </a:prstGeom>
            <a:gradFill rotWithShape="1">
              <a:gsLst>
                <a:gs pos="0">
                  <a:schemeClr val="tx1"/>
                </a:gs>
                <a:gs pos="50000">
                  <a:schemeClr val="bg1"/>
                </a:gs>
                <a:gs pos="100000">
                  <a:schemeClr val="tx1"/>
                </a:gs>
              </a:gsLst>
              <a:lin ang="0" scaled="1"/>
            </a:gradFill>
            <a:ln w="9525">
              <a:noFill/>
              <a:miter lim="800000"/>
              <a:headEnd/>
              <a:tailEnd/>
            </a:ln>
          </p:spPr>
          <p:txBody>
            <a:bodyPr lIns="91429" tIns="45714" rIns="91429" bIns="45714"/>
            <a:lstStyle/>
            <a:p>
              <a:endParaRPr lang="en-US"/>
            </a:p>
          </p:txBody>
        </p:sp>
        <p:sp>
          <p:nvSpPr>
            <p:cNvPr id="16" name="Rectangle 15"/>
            <p:cNvSpPr>
              <a:spLocks noChangeArrowheads="1"/>
            </p:cNvSpPr>
            <p:nvPr/>
          </p:nvSpPr>
          <p:spPr bwMode="auto">
            <a:xfrm>
              <a:off x="3607228" y="3876905"/>
              <a:ext cx="407599" cy="2119571"/>
            </a:xfrm>
            <a:prstGeom prst="rect">
              <a:avLst/>
            </a:prstGeom>
            <a:gradFill rotWithShape="1">
              <a:gsLst>
                <a:gs pos="0">
                  <a:schemeClr val="tx1"/>
                </a:gs>
                <a:gs pos="50000">
                  <a:schemeClr val="bg1"/>
                </a:gs>
                <a:gs pos="100000">
                  <a:schemeClr val="tx1"/>
                </a:gs>
              </a:gsLst>
              <a:lin ang="0" scaled="1"/>
            </a:gradFill>
            <a:ln w="9525">
              <a:noFill/>
              <a:miter lim="800000"/>
              <a:headEnd/>
              <a:tailEnd/>
            </a:ln>
          </p:spPr>
          <p:txBody>
            <a:bodyPr lIns="91429" tIns="45714" rIns="91429" bIns="45714"/>
            <a:lstStyle/>
            <a:p>
              <a:endParaRPr lang="en-US"/>
            </a:p>
          </p:txBody>
        </p:sp>
        <p:sp>
          <p:nvSpPr>
            <p:cNvPr id="17" name="Rectangle 16"/>
            <p:cNvSpPr>
              <a:spLocks noChangeArrowheads="1"/>
            </p:cNvSpPr>
            <p:nvPr/>
          </p:nvSpPr>
          <p:spPr bwMode="auto">
            <a:xfrm>
              <a:off x="4255518" y="5255709"/>
              <a:ext cx="407599" cy="740769"/>
            </a:xfrm>
            <a:prstGeom prst="rect">
              <a:avLst/>
            </a:prstGeom>
            <a:gradFill rotWithShape="1">
              <a:gsLst>
                <a:gs pos="0">
                  <a:schemeClr val="tx1"/>
                </a:gs>
                <a:gs pos="50000">
                  <a:schemeClr val="bg1">
                    <a:lumMod val="65000"/>
                  </a:schemeClr>
                </a:gs>
                <a:gs pos="100000">
                  <a:schemeClr val="tx1"/>
                </a:gs>
              </a:gsLst>
              <a:lin ang="0" scaled="1"/>
            </a:gradFill>
            <a:ln w="9525">
              <a:noFill/>
              <a:miter lim="800000"/>
              <a:headEnd/>
              <a:tailEnd/>
            </a:ln>
          </p:spPr>
          <p:txBody>
            <a:bodyPr lIns="91429" tIns="45714" rIns="91429" bIns="45714"/>
            <a:lstStyle/>
            <a:p>
              <a:endParaRPr lang="en-US"/>
            </a:p>
          </p:txBody>
        </p:sp>
        <p:sp>
          <p:nvSpPr>
            <p:cNvPr id="18" name="Rectangle 17"/>
            <p:cNvSpPr>
              <a:spLocks noChangeArrowheads="1"/>
            </p:cNvSpPr>
            <p:nvPr/>
          </p:nvSpPr>
          <p:spPr bwMode="auto">
            <a:xfrm>
              <a:off x="4819610" y="4496016"/>
              <a:ext cx="407599" cy="1500462"/>
            </a:xfrm>
            <a:prstGeom prst="rect">
              <a:avLst/>
            </a:prstGeom>
            <a:gradFill rotWithShape="1">
              <a:gsLst>
                <a:gs pos="0">
                  <a:schemeClr val="tx1"/>
                </a:gs>
                <a:gs pos="50000">
                  <a:schemeClr val="bg1">
                    <a:lumMod val="65000"/>
                  </a:schemeClr>
                </a:gs>
                <a:gs pos="100000">
                  <a:schemeClr val="tx1"/>
                </a:gs>
              </a:gsLst>
              <a:lin ang="0" scaled="1"/>
            </a:gradFill>
            <a:ln w="9525">
              <a:noFill/>
              <a:miter lim="800000"/>
              <a:headEnd/>
              <a:tailEnd/>
            </a:ln>
          </p:spPr>
          <p:txBody>
            <a:bodyPr lIns="91429" tIns="45714" rIns="91429" bIns="45714"/>
            <a:lstStyle/>
            <a:p>
              <a:endParaRPr lang="en-US"/>
            </a:p>
          </p:txBody>
        </p:sp>
        <p:sp>
          <p:nvSpPr>
            <p:cNvPr id="19" name="Rectangle 18"/>
            <p:cNvSpPr>
              <a:spLocks noChangeArrowheads="1"/>
            </p:cNvSpPr>
            <p:nvPr/>
          </p:nvSpPr>
          <p:spPr bwMode="auto">
            <a:xfrm>
              <a:off x="5436728" y="5431436"/>
              <a:ext cx="409291" cy="565040"/>
            </a:xfrm>
            <a:prstGeom prst="rect">
              <a:avLst/>
            </a:prstGeom>
            <a:gradFill rotWithShape="1">
              <a:gsLst>
                <a:gs pos="0">
                  <a:schemeClr val="tx1"/>
                </a:gs>
                <a:gs pos="50000">
                  <a:schemeClr val="tx1">
                    <a:lumMod val="75000"/>
                    <a:lumOff val="25000"/>
                  </a:schemeClr>
                </a:gs>
                <a:gs pos="100000">
                  <a:schemeClr val="tx1"/>
                </a:gs>
              </a:gsLst>
              <a:lin ang="0" scaled="1"/>
            </a:gradFill>
            <a:ln w="9525">
              <a:noFill/>
              <a:miter lim="800000"/>
              <a:headEnd/>
              <a:tailEnd/>
            </a:ln>
          </p:spPr>
          <p:txBody>
            <a:bodyPr lIns="91429" tIns="45714" rIns="91429" bIns="45714"/>
            <a:lstStyle/>
            <a:p>
              <a:endParaRPr lang="en-US"/>
            </a:p>
          </p:txBody>
        </p:sp>
        <p:sp>
          <p:nvSpPr>
            <p:cNvPr id="20" name="Rectangle 19"/>
            <p:cNvSpPr>
              <a:spLocks noChangeArrowheads="1"/>
            </p:cNvSpPr>
            <p:nvPr/>
          </p:nvSpPr>
          <p:spPr bwMode="auto">
            <a:xfrm>
              <a:off x="6018825" y="5539578"/>
              <a:ext cx="405909" cy="456898"/>
            </a:xfrm>
            <a:prstGeom prst="rect">
              <a:avLst/>
            </a:prstGeom>
            <a:gradFill rotWithShape="1">
              <a:gsLst>
                <a:gs pos="0">
                  <a:schemeClr val="tx1"/>
                </a:gs>
                <a:gs pos="50000">
                  <a:schemeClr val="tx1">
                    <a:lumMod val="75000"/>
                    <a:lumOff val="25000"/>
                  </a:schemeClr>
                </a:gs>
                <a:gs pos="100000">
                  <a:schemeClr val="tx1"/>
                </a:gs>
              </a:gsLst>
              <a:lin ang="0" scaled="1"/>
            </a:gradFill>
            <a:ln w="9525">
              <a:noFill/>
              <a:miter lim="800000"/>
              <a:headEnd/>
              <a:tailEnd/>
            </a:ln>
          </p:spPr>
          <p:txBody>
            <a:bodyPr lIns="91429" tIns="45714" rIns="91429" bIns="45714"/>
            <a:lstStyle/>
            <a:p>
              <a:endParaRPr lang="en-US"/>
            </a:p>
          </p:txBody>
        </p:sp>
        <p:sp>
          <p:nvSpPr>
            <p:cNvPr id="21" name="Line 25"/>
            <p:cNvSpPr>
              <a:spLocks noChangeShapeType="1"/>
            </p:cNvSpPr>
            <p:nvPr/>
          </p:nvSpPr>
          <p:spPr bwMode="auto">
            <a:xfrm>
              <a:off x="2921813" y="5996476"/>
              <a:ext cx="3670095" cy="0"/>
            </a:xfrm>
            <a:prstGeom prst="line">
              <a:avLst/>
            </a:prstGeom>
            <a:noFill/>
            <a:ln w="25400">
              <a:solidFill>
                <a:schemeClr val="tx1"/>
              </a:solidFill>
              <a:round/>
              <a:headEnd/>
              <a:tailEnd/>
            </a:ln>
          </p:spPr>
          <p:txBody>
            <a:bodyPr lIns="91429" tIns="45714" rIns="91429" bIns="45714"/>
            <a:lstStyle/>
            <a:p>
              <a:endParaRPr lang="en-US"/>
            </a:p>
          </p:txBody>
        </p:sp>
        <p:sp>
          <p:nvSpPr>
            <p:cNvPr id="22" name="Line 26"/>
            <p:cNvSpPr>
              <a:spLocks noChangeShapeType="1"/>
            </p:cNvSpPr>
            <p:nvPr/>
          </p:nvSpPr>
          <p:spPr bwMode="auto">
            <a:xfrm flipV="1">
              <a:off x="2921811" y="3766059"/>
              <a:ext cx="0" cy="2230416"/>
            </a:xfrm>
            <a:prstGeom prst="line">
              <a:avLst/>
            </a:prstGeom>
            <a:noFill/>
            <a:ln w="25400">
              <a:solidFill>
                <a:schemeClr val="tx1"/>
              </a:solidFill>
              <a:round/>
              <a:headEnd/>
              <a:tailEnd/>
            </a:ln>
          </p:spPr>
          <p:txBody>
            <a:bodyPr lIns="91429" tIns="45714" rIns="91429" bIns="45714"/>
            <a:lstStyle/>
            <a:p>
              <a:endParaRPr lang="en-US"/>
            </a:p>
          </p:txBody>
        </p:sp>
        <p:sp>
          <p:nvSpPr>
            <p:cNvPr id="23" name="Line 27"/>
            <p:cNvSpPr>
              <a:spLocks noChangeShapeType="1"/>
            </p:cNvSpPr>
            <p:nvPr/>
          </p:nvSpPr>
          <p:spPr bwMode="auto">
            <a:xfrm flipH="1">
              <a:off x="2881222" y="5996476"/>
              <a:ext cx="40591" cy="0"/>
            </a:xfrm>
            <a:prstGeom prst="line">
              <a:avLst/>
            </a:prstGeom>
            <a:noFill/>
            <a:ln w="25400">
              <a:solidFill>
                <a:schemeClr val="tx1"/>
              </a:solidFill>
              <a:round/>
              <a:headEnd/>
              <a:tailEnd/>
            </a:ln>
          </p:spPr>
          <p:txBody>
            <a:bodyPr lIns="91429" tIns="45714" rIns="91429" bIns="45714"/>
            <a:lstStyle/>
            <a:p>
              <a:endParaRPr lang="en-US"/>
            </a:p>
          </p:txBody>
        </p:sp>
        <p:sp>
          <p:nvSpPr>
            <p:cNvPr id="24" name="Line 29"/>
            <p:cNvSpPr>
              <a:spLocks noChangeShapeType="1"/>
            </p:cNvSpPr>
            <p:nvPr/>
          </p:nvSpPr>
          <p:spPr bwMode="auto">
            <a:xfrm flipH="1">
              <a:off x="2881222" y="5553095"/>
              <a:ext cx="40591" cy="0"/>
            </a:xfrm>
            <a:prstGeom prst="line">
              <a:avLst/>
            </a:prstGeom>
            <a:noFill/>
            <a:ln w="25400">
              <a:solidFill>
                <a:schemeClr val="tx1"/>
              </a:solidFill>
              <a:round/>
              <a:headEnd/>
              <a:tailEnd/>
            </a:ln>
          </p:spPr>
          <p:txBody>
            <a:bodyPr lIns="91429" tIns="45714" rIns="91429" bIns="45714"/>
            <a:lstStyle/>
            <a:p>
              <a:endParaRPr lang="en-US"/>
            </a:p>
          </p:txBody>
        </p:sp>
        <p:sp>
          <p:nvSpPr>
            <p:cNvPr id="25" name="Rectangle 24"/>
            <p:cNvSpPr>
              <a:spLocks noChangeArrowheads="1"/>
            </p:cNvSpPr>
            <p:nvPr/>
          </p:nvSpPr>
          <p:spPr bwMode="auto">
            <a:xfrm>
              <a:off x="2606603" y="5422872"/>
              <a:ext cx="227626"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50</a:t>
              </a:r>
            </a:p>
          </p:txBody>
        </p:sp>
        <p:sp>
          <p:nvSpPr>
            <p:cNvPr id="26" name="Line 31"/>
            <p:cNvSpPr>
              <a:spLocks noChangeShapeType="1"/>
            </p:cNvSpPr>
            <p:nvPr/>
          </p:nvSpPr>
          <p:spPr bwMode="auto">
            <a:xfrm flipH="1">
              <a:off x="2881222" y="5104311"/>
              <a:ext cx="40591" cy="2703"/>
            </a:xfrm>
            <a:prstGeom prst="line">
              <a:avLst/>
            </a:prstGeom>
            <a:noFill/>
            <a:ln w="25400">
              <a:solidFill>
                <a:schemeClr val="tx1"/>
              </a:solidFill>
              <a:round/>
              <a:headEnd/>
              <a:tailEnd/>
            </a:ln>
          </p:spPr>
          <p:txBody>
            <a:bodyPr lIns="91429" tIns="45714" rIns="91429" bIns="45714"/>
            <a:lstStyle/>
            <a:p>
              <a:endParaRPr lang="en-US"/>
            </a:p>
          </p:txBody>
        </p:sp>
        <p:sp>
          <p:nvSpPr>
            <p:cNvPr id="27" name="Rectangle 26"/>
            <p:cNvSpPr>
              <a:spLocks noChangeArrowheads="1"/>
            </p:cNvSpPr>
            <p:nvPr/>
          </p:nvSpPr>
          <p:spPr bwMode="auto">
            <a:xfrm>
              <a:off x="2484107" y="4976789"/>
              <a:ext cx="341440"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100</a:t>
              </a:r>
            </a:p>
          </p:txBody>
        </p:sp>
        <p:sp>
          <p:nvSpPr>
            <p:cNvPr id="28" name="Line 33"/>
            <p:cNvSpPr>
              <a:spLocks noChangeShapeType="1"/>
            </p:cNvSpPr>
            <p:nvPr/>
          </p:nvSpPr>
          <p:spPr bwMode="auto">
            <a:xfrm flipH="1">
              <a:off x="2881222" y="4658225"/>
              <a:ext cx="40591" cy="2704"/>
            </a:xfrm>
            <a:prstGeom prst="line">
              <a:avLst/>
            </a:prstGeom>
            <a:noFill/>
            <a:ln w="25400">
              <a:solidFill>
                <a:schemeClr val="tx1"/>
              </a:solidFill>
              <a:round/>
              <a:headEnd/>
              <a:tailEnd/>
            </a:ln>
          </p:spPr>
          <p:txBody>
            <a:bodyPr lIns="91429" tIns="45714" rIns="91429" bIns="45714"/>
            <a:lstStyle/>
            <a:p>
              <a:endParaRPr lang="en-US"/>
            </a:p>
          </p:txBody>
        </p:sp>
        <p:sp>
          <p:nvSpPr>
            <p:cNvPr id="29" name="Rectangle 28"/>
            <p:cNvSpPr>
              <a:spLocks noChangeArrowheads="1"/>
            </p:cNvSpPr>
            <p:nvPr/>
          </p:nvSpPr>
          <p:spPr bwMode="auto">
            <a:xfrm>
              <a:off x="2484107" y="4530706"/>
              <a:ext cx="341440"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150</a:t>
              </a:r>
            </a:p>
          </p:txBody>
        </p:sp>
        <p:sp>
          <p:nvSpPr>
            <p:cNvPr id="30" name="Line 35"/>
            <p:cNvSpPr>
              <a:spLocks noChangeShapeType="1"/>
            </p:cNvSpPr>
            <p:nvPr/>
          </p:nvSpPr>
          <p:spPr bwMode="auto">
            <a:xfrm flipH="1">
              <a:off x="2881222" y="4212145"/>
              <a:ext cx="40591" cy="5407"/>
            </a:xfrm>
            <a:prstGeom prst="line">
              <a:avLst/>
            </a:prstGeom>
            <a:noFill/>
            <a:ln w="25400">
              <a:solidFill>
                <a:schemeClr val="tx1"/>
              </a:solidFill>
              <a:round/>
              <a:headEnd/>
              <a:tailEnd/>
            </a:ln>
          </p:spPr>
          <p:txBody>
            <a:bodyPr lIns="91429" tIns="45714" rIns="91429" bIns="45714"/>
            <a:lstStyle/>
            <a:p>
              <a:endParaRPr lang="en-US"/>
            </a:p>
          </p:txBody>
        </p:sp>
        <p:sp>
          <p:nvSpPr>
            <p:cNvPr id="31" name="Rectangle 30"/>
            <p:cNvSpPr>
              <a:spLocks noChangeArrowheads="1"/>
            </p:cNvSpPr>
            <p:nvPr/>
          </p:nvSpPr>
          <p:spPr bwMode="auto">
            <a:xfrm>
              <a:off x="2484107" y="4087327"/>
              <a:ext cx="341440"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200</a:t>
              </a:r>
            </a:p>
          </p:txBody>
        </p:sp>
        <p:sp>
          <p:nvSpPr>
            <p:cNvPr id="32" name="Line 37"/>
            <p:cNvSpPr>
              <a:spLocks noChangeShapeType="1"/>
            </p:cNvSpPr>
            <p:nvPr/>
          </p:nvSpPr>
          <p:spPr bwMode="auto">
            <a:xfrm flipH="1">
              <a:off x="2881222" y="3766059"/>
              <a:ext cx="40591" cy="2704"/>
            </a:xfrm>
            <a:prstGeom prst="line">
              <a:avLst/>
            </a:prstGeom>
            <a:noFill/>
            <a:ln w="25400">
              <a:solidFill>
                <a:schemeClr val="tx1"/>
              </a:solidFill>
              <a:round/>
              <a:headEnd/>
              <a:tailEnd/>
            </a:ln>
          </p:spPr>
          <p:txBody>
            <a:bodyPr lIns="91429" tIns="45714" rIns="91429" bIns="45714"/>
            <a:lstStyle/>
            <a:p>
              <a:endParaRPr lang="en-US"/>
            </a:p>
          </p:txBody>
        </p:sp>
        <p:sp>
          <p:nvSpPr>
            <p:cNvPr id="33" name="Rectangle 32"/>
            <p:cNvSpPr>
              <a:spLocks noChangeArrowheads="1"/>
            </p:cNvSpPr>
            <p:nvPr/>
          </p:nvSpPr>
          <p:spPr bwMode="auto">
            <a:xfrm>
              <a:off x="2484107" y="3638540"/>
              <a:ext cx="341440"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250</a:t>
              </a:r>
            </a:p>
          </p:txBody>
        </p:sp>
        <p:sp>
          <p:nvSpPr>
            <p:cNvPr id="34" name="Rectangle 33"/>
            <p:cNvSpPr>
              <a:spLocks noChangeArrowheads="1"/>
            </p:cNvSpPr>
            <p:nvPr/>
          </p:nvSpPr>
          <p:spPr bwMode="auto">
            <a:xfrm rot="16200000">
              <a:off x="1788700" y="4616664"/>
              <a:ext cx="900888"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 Control</a:t>
              </a:r>
              <a:endParaRPr lang="en-US" sz="1600" b="0" dirty="0">
                <a:latin typeface="Arial" pitchFamily="34" charset="0"/>
                <a:cs typeface="Arial" pitchFamily="34" charset="0"/>
              </a:endParaRPr>
            </a:p>
          </p:txBody>
        </p:sp>
        <p:sp>
          <p:nvSpPr>
            <p:cNvPr id="35" name="Text Box 40"/>
            <p:cNvSpPr txBox="1">
              <a:spLocks noChangeArrowheads="1"/>
            </p:cNvSpPr>
            <p:nvPr/>
          </p:nvSpPr>
          <p:spPr bwMode="auto">
            <a:xfrm>
              <a:off x="3673821" y="3532214"/>
              <a:ext cx="274412" cy="369320"/>
            </a:xfrm>
            <a:prstGeom prst="rect">
              <a:avLst/>
            </a:prstGeom>
            <a:noFill/>
            <a:ln w="9525">
              <a:noFill/>
              <a:miter lim="800000"/>
              <a:headEnd/>
              <a:tailEnd/>
            </a:ln>
          </p:spPr>
          <p:txBody>
            <a:bodyPr wrap="none" lIns="91429" tIns="45714" rIns="91429" bIns="45714">
              <a:spAutoFit/>
            </a:bodyPr>
            <a:lstStyle/>
            <a:p>
              <a:pPr algn="ctr" eaLnBrk="1" hangingPunct="1"/>
              <a:r>
                <a:rPr lang="en-US" dirty="0">
                  <a:latin typeface="Microsoft Sans Serif" pitchFamily="34" charset="0"/>
                  <a:cs typeface="Microsoft Sans Serif" pitchFamily="34" charset="0"/>
                </a:rPr>
                <a:t>*</a:t>
              </a:r>
            </a:p>
          </p:txBody>
        </p:sp>
        <p:sp>
          <p:nvSpPr>
            <p:cNvPr id="36" name="Text Box 42"/>
            <p:cNvSpPr txBox="1">
              <a:spLocks noChangeArrowheads="1"/>
            </p:cNvSpPr>
            <p:nvPr/>
          </p:nvSpPr>
          <p:spPr bwMode="auto">
            <a:xfrm>
              <a:off x="4866967" y="3813782"/>
              <a:ext cx="312884" cy="369320"/>
            </a:xfrm>
            <a:prstGeom prst="rect">
              <a:avLst/>
            </a:prstGeom>
            <a:noFill/>
            <a:ln w="9525">
              <a:noFill/>
              <a:miter lim="800000"/>
              <a:headEnd/>
              <a:tailEnd/>
            </a:ln>
          </p:spPr>
          <p:txBody>
            <a:bodyPr wrap="none" lIns="91429" tIns="45714" rIns="91429" bIns="45714">
              <a:spAutoFit/>
            </a:bodyPr>
            <a:lstStyle/>
            <a:p>
              <a:pPr algn="ctr" eaLnBrk="1" hangingPunct="1"/>
              <a:r>
                <a:rPr lang="en-US" dirty="0">
                  <a:latin typeface="Microsoft Sans Serif" pitchFamily="34" charset="0"/>
                  <a:cs typeface="Microsoft Sans Serif" pitchFamily="34" charset="0"/>
                </a:rPr>
                <a:t>†</a:t>
              </a:r>
            </a:p>
          </p:txBody>
        </p:sp>
        <p:sp>
          <p:nvSpPr>
            <p:cNvPr id="37" name="Text Box 252"/>
            <p:cNvSpPr txBox="1">
              <a:spLocks noChangeArrowheads="1"/>
            </p:cNvSpPr>
            <p:nvPr/>
          </p:nvSpPr>
          <p:spPr bwMode="auto">
            <a:xfrm rot="16200000">
              <a:off x="711545" y="4570503"/>
              <a:ext cx="2347095" cy="338542"/>
            </a:xfrm>
            <a:prstGeom prst="rect">
              <a:avLst/>
            </a:prstGeom>
            <a:noFill/>
            <a:ln w="9525">
              <a:noFill/>
              <a:miter lim="800000"/>
              <a:headEnd/>
              <a:tailEnd/>
            </a:ln>
          </p:spPr>
          <p:txBody>
            <a:bodyPr wrap="none" lIns="91429" tIns="45714" rIns="91429" bIns="45714">
              <a:spAutoFit/>
            </a:bodyPr>
            <a:lstStyle/>
            <a:p>
              <a:r>
                <a:rPr lang="en-US" sz="1600" dirty="0">
                  <a:latin typeface="Arial" pitchFamily="34" charset="0"/>
                  <a:cs typeface="Arial" pitchFamily="34" charset="0"/>
                </a:rPr>
                <a:t>NADPH </a:t>
              </a:r>
              <a:r>
                <a:rPr lang="en-US" sz="1600" dirty="0" err="1">
                  <a:latin typeface="Arial" pitchFamily="34" charset="0"/>
                  <a:cs typeface="Arial" pitchFamily="34" charset="0"/>
                </a:rPr>
                <a:t>oxidase</a:t>
              </a:r>
              <a:r>
                <a:rPr lang="en-US" sz="1600" dirty="0">
                  <a:latin typeface="Arial" pitchFamily="34" charset="0"/>
                  <a:cs typeface="Arial" pitchFamily="34" charset="0"/>
                </a:rPr>
                <a:t> activity</a:t>
              </a:r>
            </a:p>
          </p:txBody>
        </p:sp>
        <p:sp>
          <p:nvSpPr>
            <p:cNvPr id="38" name="Text Box 40"/>
            <p:cNvSpPr txBox="1">
              <a:spLocks noChangeArrowheads="1"/>
            </p:cNvSpPr>
            <p:nvPr/>
          </p:nvSpPr>
          <p:spPr bwMode="auto">
            <a:xfrm>
              <a:off x="6065337" y="4955677"/>
              <a:ext cx="312884" cy="369320"/>
            </a:xfrm>
            <a:prstGeom prst="rect">
              <a:avLst/>
            </a:prstGeom>
            <a:noFill/>
            <a:ln w="9525">
              <a:noFill/>
              <a:miter lim="800000"/>
              <a:headEnd/>
              <a:tailEnd/>
            </a:ln>
          </p:spPr>
          <p:txBody>
            <a:bodyPr wrap="none" lIns="91429" tIns="45714" rIns="91429" bIns="45714">
              <a:spAutoFit/>
            </a:bodyPr>
            <a:lstStyle/>
            <a:p>
              <a:pPr algn="ctr" eaLnBrk="1" hangingPunct="1"/>
              <a:r>
                <a:rPr lang="en-US" dirty="0" smtClean="0">
                  <a:latin typeface="Microsoft Sans Serif" pitchFamily="34" charset="0"/>
                  <a:cs typeface="Microsoft Sans Serif" pitchFamily="34" charset="0"/>
                </a:rPr>
                <a:t>‡</a:t>
              </a:r>
              <a:endParaRPr lang="en-US" dirty="0">
                <a:latin typeface="Microsoft Sans Serif" pitchFamily="34" charset="0"/>
                <a:cs typeface="Microsoft Sans Serif" pitchFamily="34" charset="0"/>
              </a:endParaRPr>
            </a:p>
          </p:txBody>
        </p:sp>
        <p:sp>
          <p:nvSpPr>
            <p:cNvPr id="39" name="Text Box 4"/>
            <p:cNvSpPr txBox="1">
              <a:spLocks noChangeArrowheads="1"/>
            </p:cNvSpPr>
            <p:nvPr/>
          </p:nvSpPr>
          <p:spPr bwMode="auto">
            <a:xfrm>
              <a:off x="1749787" y="6003604"/>
              <a:ext cx="1115989" cy="338542"/>
            </a:xfrm>
            <a:prstGeom prst="rect">
              <a:avLst/>
            </a:prstGeom>
            <a:noFill/>
            <a:ln w="9525">
              <a:noFill/>
              <a:miter lim="800000"/>
              <a:headEnd/>
              <a:tailEnd/>
            </a:ln>
          </p:spPr>
          <p:txBody>
            <a:bodyPr wrap="none" lIns="91429" tIns="45714" rIns="91429" bIns="45714">
              <a:spAutoFit/>
            </a:bodyPr>
            <a:lstStyle/>
            <a:p>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40" name="TextBox 39"/>
            <p:cNvSpPr txBox="1"/>
            <p:nvPr/>
          </p:nvSpPr>
          <p:spPr>
            <a:xfrm>
              <a:off x="3076920" y="6003604"/>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1" name="TextBox 40"/>
            <p:cNvSpPr txBox="1"/>
            <p:nvPr/>
          </p:nvSpPr>
          <p:spPr>
            <a:xfrm>
              <a:off x="3658593" y="6003604"/>
              <a:ext cx="304869" cy="338542"/>
            </a:xfrm>
            <a:prstGeom prst="rect">
              <a:avLst/>
            </a:prstGeom>
            <a:noFill/>
          </p:spPr>
          <p:txBody>
            <a:bodyPr wrap="none" lIns="91429" tIns="45714" rIns="91429" bIns="45714"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2" name="TextBox 41"/>
            <p:cNvSpPr txBox="1"/>
            <p:nvPr/>
          </p:nvSpPr>
          <p:spPr>
            <a:xfrm>
              <a:off x="4294059" y="6003604"/>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3" name="TextBox 42"/>
            <p:cNvSpPr txBox="1"/>
            <p:nvPr/>
          </p:nvSpPr>
          <p:spPr>
            <a:xfrm>
              <a:off x="4870975" y="6003604"/>
              <a:ext cx="304869" cy="338542"/>
            </a:xfrm>
            <a:prstGeom prst="rect">
              <a:avLst/>
            </a:prstGeom>
            <a:noFill/>
          </p:spPr>
          <p:txBody>
            <a:bodyPr wrap="none" lIns="91429" tIns="45714" rIns="91429" bIns="45714"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4" name="TextBox 43"/>
            <p:cNvSpPr txBox="1"/>
            <p:nvPr/>
          </p:nvSpPr>
          <p:spPr>
            <a:xfrm>
              <a:off x="5476115" y="6003604"/>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5" name="TextBox 44"/>
            <p:cNvSpPr txBox="1"/>
            <p:nvPr/>
          </p:nvSpPr>
          <p:spPr>
            <a:xfrm>
              <a:off x="6069345" y="6003604"/>
              <a:ext cx="304869" cy="338542"/>
            </a:xfrm>
            <a:prstGeom prst="rect">
              <a:avLst/>
            </a:prstGeom>
            <a:noFill/>
          </p:spPr>
          <p:txBody>
            <a:bodyPr wrap="none" lIns="91429" tIns="45714" rIns="91429" bIns="45714"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46" name="Straight Connector 45"/>
            <p:cNvCxnSpPr/>
            <p:nvPr/>
          </p:nvCxnSpPr>
          <p:spPr>
            <a:xfrm>
              <a:off x="3013793" y="6420500"/>
              <a:ext cx="1005840" cy="247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40025" y="6420500"/>
              <a:ext cx="1005840" cy="247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443756" y="6420500"/>
              <a:ext cx="1005840" cy="247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145522" y="6457550"/>
              <a:ext cx="742383" cy="338554"/>
            </a:xfrm>
            <a:prstGeom prst="rect">
              <a:avLst/>
            </a:prstGeom>
            <a:noFill/>
          </p:spPr>
          <p:txBody>
            <a:bodyPr wrap="none" rtlCol="0">
              <a:spAutoFit/>
            </a:bodyPr>
            <a:lstStyle/>
            <a:p>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50" name="TextBox 49"/>
            <p:cNvSpPr txBox="1"/>
            <p:nvPr/>
          </p:nvSpPr>
          <p:spPr>
            <a:xfrm>
              <a:off x="4314783" y="6457550"/>
              <a:ext cx="856325" cy="338554"/>
            </a:xfrm>
            <a:prstGeom prst="rect">
              <a:avLst/>
            </a:prstGeom>
            <a:noFill/>
          </p:spPr>
          <p:txBody>
            <a:bodyPr wrap="none" rtlCol="0">
              <a:spAutoFit/>
            </a:bodyPr>
            <a:lstStyle/>
            <a:p>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51" name="TextBox 50"/>
            <p:cNvSpPr txBox="1"/>
            <p:nvPr/>
          </p:nvSpPr>
          <p:spPr>
            <a:xfrm>
              <a:off x="5354206" y="6457550"/>
              <a:ext cx="1184940" cy="338554"/>
            </a:xfrm>
            <a:prstGeom prst="rect">
              <a:avLst/>
            </a:prstGeom>
            <a:noFill/>
          </p:spPr>
          <p:txBody>
            <a:bodyPr wrap="none" rtlCol="0">
              <a:spAutoFit/>
            </a:bodyPr>
            <a:lstStyle/>
            <a:p>
              <a:r>
                <a:rPr lang="en-US" sz="1600" dirty="0" smtClean="0">
                  <a:latin typeface="Arial" pitchFamily="34" charset="0"/>
                  <a:cs typeface="Arial" pitchFamily="34" charset="0"/>
                </a:rPr>
                <a:t>AdNox4AS</a:t>
              </a:r>
              <a:endParaRPr lang="en-US" sz="1600" dirty="0">
                <a:latin typeface="Arial" pitchFamily="34" charset="0"/>
                <a:cs typeface="Arial" pitchFamily="34" charset="0"/>
              </a:endParaRPr>
            </a:p>
          </p:txBody>
        </p:sp>
      </p:grpSp>
      <p:sp>
        <p:nvSpPr>
          <p:cNvPr id="52" name="TextBox 51"/>
          <p:cNvSpPr txBox="1"/>
          <p:nvPr/>
        </p:nvSpPr>
        <p:spPr>
          <a:xfrm>
            <a:off x="1389411" y="4429495"/>
            <a:ext cx="5486400" cy="3785652"/>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3.4.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Basal </a:t>
            </a:r>
            <a:r>
              <a:rPr lang="en-US" sz="1200" b="1" dirty="0" err="1" smtClean="0">
                <a:latin typeface="Arial" pitchFamily="34" charset="0"/>
                <a:cs typeface="Arial" pitchFamily="34" charset="0"/>
              </a:rPr>
              <a:t>Oxidase</a:t>
            </a:r>
            <a:r>
              <a:rPr lang="en-US" sz="1200" b="1" dirty="0" smtClean="0">
                <a:latin typeface="Arial" pitchFamily="34" charset="0"/>
                <a:cs typeface="Arial" pitchFamily="34" charset="0"/>
              </a:rPr>
              <a:t> Activity, which is Blocked by Nox4 Antisense, as Measured by </a:t>
            </a:r>
            <a:r>
              <a:rPr lang="en-US" sz="1200" b="1" dirty="0" err="1" smtClean="0">
                <a:latin typeface="Arial" pitchFamily="34" charset="0"/>
                <a:cs typeface="Arial" pitchFamily="34" charset="0"/>
              </a:rPr>
              <a:t>Lucigenin</a:t>
            </a:r>
            <a:r>
              <a:rPr lang="en-US" sz="1200" b="1" dirty="0" smtClean="0">
                <a:latin typeface="Arial" pitchFamily="34" charset="0"/>
                <a:cs typeface="Arial" pitchFamily="34" charset="0"/>
              </a:rPr>
              <a:t> Enhanced </a:t>
            </a:r>
            <a:r>
              <a:rPr lang="en-US" sz="1200" b="1" dirty="0" err="1" smtClean="0">
                <a:latin typeface="Arial" pitchFamily="34" charset="0"/>
                <a:cs typeface="Arial" pitchFamily="34" charset="0"/>
              </a:rPr>
              <a:t>Chemiluminescence</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express antisense Nox4 (AdNox4AS) for 48 h prior to </a:t>
            </a:r>
            <a:r>
              <a:rPr lang="en-US" sz="1200" dirty="0" err="1" smtClean="0">
                <a:latin typeface="Arial" pitchFamily="34" charset="0"/>
                <a:cs typeface="Arial" pitchFamily="34" charset="0"/>
              </a:rPr>
              <a:t>transducing</a:t>
            </a:r>
            <a:r>
              <a:rPr lang="en-US" sz="1200" dirty="0" smtClean="0">
                <a:latin typeface="Arial" pitchFamily="34" charset="0"/>
                <a:cs typeface="Arial" pitchFamily="34" charset="0"/>
              </a:rPr>
              <a:t> cells with either control adenovirus ( - ,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 +, AdPoldip2) for an additional 72 h before using </a:t>
            </a:r>
            <a:r>
              <a:rPr lang="en-US" sz="1200" dirty="0" err="1" smtClean="0">
                <a:latin typeface="Arial" pitchFamily="34" charset="0"/>
                <a:cs typeface="Arial" pitchFamily="34" charset="0"/>
              </a:rPr>
              <a:t>lucigenin</a:t>
            </a:r>
            <a:r>
              <a:rPr lang="en-US" sz="1200" dirty="0" smtClean="0">
                <a:latin typeface="Arial" pitchFamily="34" charset="0"/>
                <a:cs typeface="Arial" pitchFamily="34" charset="0"/>
              </a:rPr>
              <a:t> enhanced </a:t>
            </a:r>
            <a:r>
              <a:rPr lang="en-US" sz="1200" dirty="0" err="1" smtClean="0">
                <a:latin typeface="Arial" pitchFamily="34" charset="0"/>
                <a:cs typeface="Arial" pitchFamily="34" charset="0"/>
              </a:rPr>
              <a:t>chemiluminescence</a:t>
            </a:r>
            <a:r>
              <a:rPr lang="en-US" sz="1200" dirty="0" smtClean="0">
                <a:latin typeface="Arial" pitchFamily="34" charset="0"/>
                <a:cs typeface="Arial" pitchFamily="34" charset="0"/>
              </a:rPr>
              <a:t> to measure NADPH </a:t>
            </a:r>
            <a:r>
              <a:rPr lang="en-US" sz="1200" dirty="0" err="1" smtClean="0">
                <a:latin typeface="Arial" pitchFamily="34" charset="0"/>
                <a:cs typeface="Arial" pitchFamily="34" charset="0"/>
              </a:rPr>
              <a:t>oxidase</a:t>
            </a:r>
            <a:r>
              <a:rPr lang="en-US" sz="1200" dirty="0" smtClean="0">
                <a:latin typeface="Arial" pitchFamily="34" charset="0"/>
                <a:cs typeface="Arial" pitchFamily="34" charset="0"/>
              </a:rPr>
              <a:t> activity.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4 independent experiments.  *p&lt;0.001 vs. No Ad – AdPoldip2; †p&lt;0.01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‡p&lt;0.001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84"/>
          <p:cNvSpPr>
            <a:spLocks noChangeArrowheads="1"/>
          </p:cNvSpPr>
          <p:nvPr/>
        </p:nvSpPr>
        <p:spPr bwMode="auto">
          <a:xfrm rot="16200000">
            <a:off x="136697" y="1935075"/>
            <a:ext cx="3478715" cy="492443"/>
          </a:xfrm>
          <a:prstGeom prst="rect">
            <a:avLst/>
          </a:prstGeom>
          <a:noFill/>
          <a:ln w="9525">
            <a:noFill/>
            <a:miter lim="800000"/>
            <a:headEnd/>
            <a:tailEnd/>
          </a:ln>
        </p:spPr>
        <p:txBody>
          <a:bodyPr wrap="square" lIns="0" tIns="0" rIns="0" bIns="0">
            <a:spAutoFit/>
          </a:bodyPr>
          <a:lstStyle/>
          <a:p>
            <a:pPr algn="ctr"/>
            <a:r>
              <a:rPr lang="en-US" sz="1600" dirty="0" smtClean="0">
                <a:latin typeface="Arial" pitchFamily="34" charset="0"/>
                <a:cs typeface="Arial" pitchFamily="34" charset="0"/>
              </a:rPr>
              <a:t>Superoxide </a:t>
            </a:r>
          </a:p>
          <a:p>
            <a:pPr algn="ctr"/>
            <a:r>
              <a:rPr lang="en-US" sz="1600" dirty="0" smtClean="0">
                <a:latin typeface="Arial" pitchFamily="34" charset="0"/>
                <a:cs typeface="Arial" pitchFamily="34" charset="0"/>
              </a:rPr>
              <a:t>(µmol/µg protein)</a:t>
            </a:r>
          </a:p>
        </p:txBody>
      </p:sp>
      <p:sp>
        <p:nvSpPr>
          <p:cNvPr id="54" name="TextBox 53"/>
          <p:cNvSpPr txBox="1"/>
          <p:nvPr/>
        </p:nvSpPr>
        <p:spPr>
          <a:xfrm>
            <a:off x="1419099" y="4524499"/>
            <a:ext cx="5486400" cy="3416320"/>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3.5.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Superoxide Production, which is Blocked by Nox4 Antisense, as Measured by DHE-HPLC.  </a:t>
            </a:r>
            <a:r>
              <a:rPr lang="en-US" sz="1200" dirty="0" smtClean="0">
                <a:latin typeface="Arial" pitchFamily="34" charset="0"/>
                <a:cs typeface="Arial" pitchFamily="34" charset="0"/>
              </a:rPr>
              <a:t>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express antisense Nox4 (AdNox4AS) for 48 h prior to </a:t>
            </a:r>
            <a:r>
              <a:rPr lang="en-US" sz="1200" dirty="0" err="1" smtClean="0">
                <a:latin typeface="Arial" pitchFamily="34" charset="0"/>
                <a:cs typeface="Arial" pitchFamily="34" charset="0"/>
              </a:rPr>
              <a:t>transducing</a:t>
            </a:r>
            <a:r>
              <a:rPr lang="en-US" sz="1200" dirty="0" smtClean="0">
                <a:latin typeface="Arial" pitchFamily="34" charset="0"/>
                <a:cs typeface="Arial" pitchFamily="34" charset="0"/>
              </a:rPr>
              <a:t> cells with either control adenovirus ( - ,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 + , AdPoldip2) for an additional 72 h prior to using DHE-HPLC to measure O</a:t>
            </a:r>
            <a:r>
              <a:rPr lang="en-US" sz="1200" baseline="-25000" dirty="0" smtClean="0">
                <a:latin typeface="Arial" pitchFamily="34" charset="0"/>
                <a:cs typeface="Arial" pitchFamily="34" charset="0"/>
              </a:rPr>
              <a:t>2</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production.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4 independent experiments.  *p&lt;0.001 vs. No Ad – AdPoldip2; †p&lt;0.001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‡p&lt;0.001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a:t>
            </a:r>
            <a:endParaRPr lang="en-US" sz="1200" dirty="0">
              <a:latin typeface="Arial" pitchFamily="34" charset="0"/>
              <a:cs typeface="Arial" pitchFamily="34" charset="0"/>
            </a:endParaRPr>
          </a:p>
        </p:txBody>
      </p:sp>
      <p:grpSp>
        <p:nvGrpSpPr>
          <p:cNvPr id="56" name="Group 55"/>
          <p:cNvGrpSpPr/>
          <p:nvPr/>
        </p:nvGrpSpPr>
        <p:grpSpPr>
          <a:xfrm>
            <a:off x="1484076" y="902453"/>
            <a:ext cx="5356446" cy="3417114"/>
            <a:chOff x="1554992" y="902453"/>
            <a:chExt cx="5356446" cy="3417114"/>
          </a:xfrm>
        </p:grpSpPr>
        <p:sp>
          <p:nvSpPr>
            <p:cNvPr id="15" name="Line 66"/>
            <p:cNvSpPr>
              <a:spLocks noChangeShapeType="1"/>
            </p:cNvSpPr>
            <p:nvPr/>
          </p:nvSpPr>
          <p:spPr bwMode="auto">
            <a:xfrm flipH="1">
              <a:off x="5852972" y="2457338"/>
              <a:ext cx="8852" cy="129797"/>
            </a:xfrm>
            <a:prstGeom prst="line">
              <a:avLst/>
            </a:prstGeom>
            <a:noFill/>
            <a:ln w="19050">
              <a:solidFill>
                <a:schemeClr val="tx1"/>
              </a:solidFill>
              <a:round/>
              <a:headEnd/>
              <a:tailEnd/>
            </a:ln>
          </p:spPr>
          <p:txBody>
            <a:bodyPr/>
            <a:lstStyle/>
            <a:p>
              <a:endParaRPr lang="en-US"/>
            </a:p>
          </p:txBody>
        </p:sp>
        <p:sp>
          <p:nvSpPr>
            <p:cNvPr id="17" name="Line 60"/>
            <p:cNvSpPr>
              <a:spLocks noChangeShapeType="1"/>
            </p:cNvSpPr>
            <p:nvPr/>
          </p:nvSpPr>
          <p:spPr bwMode="auto">
            <a:xfrm>
              <a:off x="4457600" y="2187712"/>
              <a:ext cx="1770" cy="33039"/>
            </a:xfrm>
            <a:prstGeom prst="line">
              <a:avLst/>
            </a:prstGeom>
            <a:noFill/>
            <a:ln w="19050">
              <a:solidFill>
                <a:schemeClr val="tx1"/>
              </a:solidFill>
              <a:round/>
              <a:headEnd/>
              <a:tailEnd/>
            </a:ln>
          </p:spPr>
          <p:txBody>
            <a:bodyPr/>
            <a:lstStyle/>
            <a:p>
              <a:endParaRPr lang="en-US"/>
            </a:p>
          </p:txBody>
        </p:sp>
        <p:sp>
          <p:nvSpPr>
            <p:cNvPr id="45" name="Rectangle 52"/>
            <p:cNvSpPr>
              <a:spLocks noChangeArrowheads="1"/>
            </p:cNvSpPr>
            <p:nvPr/>
          </p:nvSpPr>
          <p:spPr bwMode="auto">
            <a:xfrm>
              <a:off x="2875784" y="2583528"/>
              <a:ext cx="472752" cy="849589"/>
            </a:xfrm>
            <a:prstGeom prst="rect">
              <a:avLst/>
            </a:prstGeom>
            <a:gradFill rotWithShape="1">
              <a:gsLst>
                <a:gs pos="0">
                  <a:schemeClr val="tx1"/>
                </a:gs>
                <a:gs pos="50000">
                  <a:schemeClr val="bg1"/>
                </a:gs>
                <a:gs pos="100000">
                  <a:schemeClr val="tx1"/>
                </a:gs>
              </a:gsLst>
              <a:lin ang="0" scaled="1"/>
            </a:gradFill>
            <a:ln w="9525">
              <a:noFill/>
              <a:miter lim="800000"/>
              <a:headEnd/>
              <a:tailEnd/>
            </a:ln>
          </p:spPr>
          <p:txBody>
            <a:bodyPr/>
            <a:lstStyle/>
            <a:p>
              <a:endParaRPr lang="en-US"/>
            </a:p>
          </p:txBody>
        </p:sp>
        <p:sp>
          <p:nvSpPr>
            <p:cNvPr id="46" name="Rectangle 55"/>
            <p:cNvSpPr>
              <a:spLocks noChangeArrowheads="1"/>
            </p:cNvSpPr>
            <p:nvPr/>
          </p:nvSpPr>
          <p:spPr bwMode="auto">
            <a:xfrm>
              <a:off x="3472203" y="1800019"/>
              <a:ext cx="472751" cy="1633098"/>
            </a:xfrm>
            <a:prstGeom prst="rect">
              <a:avLst/>
            </a:prstGeom>
            <a:gradFill rotWithShape="1">
              <a:gsLst>
                <a:gs pos="0">
                  <a:schemeClr val="tx1"/>
                </a:gs>
                <a:gs pos="50000">
                  <a:schemeClr val="bg1"/>
                </a:gs>
                <a:gs pos="100000">
                  <a:schemeClr val="tx1"/>
                </a:gs>
              </a:gsLst>
              <a:lin ang="0" scaled="1"/>
            </a:gradFill>
            <a:ln w="9525">
              <a:noFill/>
              <a:miter lim="800000"/>
              <a:headEnd/>
              <a:tailEnd/>
            </a:ln>
          </p:spPr>
          <p:txBody>
            <a:bodyPr/>
            <a:lstStyle/>
            <a:p>
              <a:endParaRPr lang="en-US"/>
            </a:p>
          </p:txBody>
        </p:sp>
        <p:sp>
          <p:nvSpPr>
            <p:cNvPr id="47" name="Rectangle 58"/>
            <p:cNvSpPr>
              <a:spLocks noChangeArrowheads="1"/>
            </p:cNvSpPr>
            <p:nvPr/>
          </p:nvSpPr>
          <p:spPr bwMode="auto">
            <a:xfrm>
              <a:off x="4222109" y="2213013"/>
              <a:ext cx="472752" cy="1220104"/>
            </a:xfrm>
            <a:prstGeom prst="rect">
              <a:avLst/>
            </a:prstGeom>
            <a:gradFill>
              <a:gsLst>
                <a:gs pos="0">
                  <a:schemeClr val="tx1"/>
                </a:gs>
                <a:gs pos="50000">
                  <a:schemeClr val="bg1">
                    <a:lumMod val="65000"/>
                  </a:schemeClr>
                </a:gs>
                <a:gs pos="100000">
                  <a:schemeClr val="tx1"/>
                </a:gs>
              </a:gsLst>
              <a:lin ang="0" scaled="1"/>
            </a:gradFill>
            <a:ln w="9525">
              <a:noFill/>
              <a:miter lim="800000"/>
              <a:headEnd/>
              <a:tailEnd/>
            </a:ln>
            <a:effectLst/>
            <a:scene3d>
              <a:camera prst="orthographicFront"/>
              <a:lightRig rig="threePt" dir="t"/>
            </a:scene3d>
            <a:sp3d extrusionH="76200">
              <a:extrusionClr>
                <a:srgbClr val="33CC33"/>
              </a:extrusionClr>
            </a:sp3d>
          </p:spPr>
          <p:txBody>
            <a:bodyPr/>
            <a:lstStyle/>
            <a:p>
              <a:pPr>
                <a:defRPr/>
              </a:pPr>
              <a:endParaRPr lang="en-US"/>
            </a:p>
          </p:txBody>
        </p:sp>
        <p:sp>
          <p:nvSpPr>
            <p:cNvPr id="48" name="Rectangle 61"/>
            <p:cNvSpPr>
              <a:spLocks noChangeArrowheads="1"/>
            </p:cNvSpPr>
            <p:nvPr/>
          </p:nvSpPr>
          <p:spPr bwMode="auto">
            <a:xfrm>
              <a:off x="4858350" y="1363424"/>
              <a:ext cx="470980" cy="2069693"/>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a:lstStyle/>
            <a:p>
              <a:endParaRPr lang="en-US"/>
            </a:p>
          </p:txBody>
        </p:sp>
        <p:sp>
          <p:nvSpPr>
            <p:cNvPr id="49" name="Rectangle 64"/>
            <p:cNvSpPr>
              <a:spLocks noChangeArrowheads="1"/>
            </p:cNvSpPr>
            <p:nvPr/>
          </p:nvSpPr>
          <p:spPr bwMode="auto">
            <a:xfrm>
              <a:off x="5621023" y="2557568"/>
              <a:ext cx="472751" cy="875549"/>
            </a:xfrm>
            <a:prstGeom prst="rect">
              <a:avLst/>
            </a:prstGeom>
            <a:gradFill rotWithShape="1">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endParaRPr lang="en-US"/>
            </a:p>
          </p:txBody>
        </p:sp>
        <p:sp>
          <p:nvSpPr>
            <p:cNvPr id="50" name="Rectangle 67"/>
            <p:cNvSpPr>
              <a:spLocks noChangeArrowheads="1"/>
            </p:cNvSpPr>
            <p:nvPr/>
          </p:nvSpPr>
          <p:spPr bwMode="auto">
            <a:xfrm>
              <a:off x="6244598" y="2220093"/>
              <a:ext cx="476294" cy="1213024"/>
            </a:xfrm>
            <a:prstGeom prst="rect">
              <a:avLst/>
            </a:prstGeom>
            <a:gradFill rotWithShape="1">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endParaRPr lang="en-US"/>
            </a:p>
          </p:txBody>
        </p:sp>
        <p:sp>
          <p:nvSpPr>
            <p:cNvPr id="10" name="Freeform 56"/>
            <p:cNvSpPr>
              <a:spLocks/>
            </p:cNvSpPr>
            <p:nvPr/>
          </p:nvSpPr>
          <p:spPr bwMode="auto">
            <a:xfrm>
              <a:off x="3589062" y="1715718"/>
              <a:ext cx="239033" cy="2360"/>
            </a:xfrm>
            <a:custGeom>
              <a:avLst/>
              <a:gdLst>
                <a:gd name="T0" fmla="*/ 0 w 160"/>
                <a:gd name="T1" fmla="*/ 0 h 1588"/>
                <a:gd name="T2" fmla="*/ 2147483647 w 160"/>
                <a:gd name="T3" fmla="*/ 0 h 1588"/>
                <a:gd name="T4" fmla="*/ 0 w 160"/>
                <a:gd name="T5" fmla="*/ 0 h 1588"/>
                <a:gd name="T6" fmla="*/ 0 60000 65536"/>
                <a:gd name="T7" fmla="*/ 0 60000 65536"/>
                <a:gd name="T8" fmla="*/ 0 60000 65536"/>
                <a:gd name="T9" fmla="*/ 0 w 160"/>
                <a:gd name="T10" fmla="*/ 0 h 1588"/>
                <a:gd name="T11" fmla="*/ 160 w 160"/>
                <a:gd name="T12" fmla="*/ 1588 h 1588"/>
              </a:gdLst>
              <a:ahLst/>
              <a:cxnLst>
                <a:cxn ang="T6">
                  <a:pos x="T0" y="T1"/>
                </a:cxn>
                <a:cxn ang="T7">
                  <a:pos x="T2" y="T3"/>
                </a:cxn>
                <a:cxn ang="T8">
                  <a:pos x="T4" y="T5"/>
                </a:cxn>
              </a:cxnLst>
              <a:rect l="T9" t="T10" r="T11" b="T12"/>
              <a:pathLst>
                <a:path w="160" h="1588">
                  <a:moveTo>
                    <a:pt x="0" y="0"/>
                  </a:moveTo>
                  <a:lnTo>
                    <a:pt x="160" y="0"/>
                  </a:lnTo>
                  <a:lnTo>
                    <a:pt x="0" y="0"/>
                  </a:lnTo>
                </a:path>
              </a:pathLst>
            </a:custGeom>
            <a:noFill/>
            <a:ln w="19050">
              <a:solidFill>
                <a:schemeClr val="tx1"/>
              </a:solidFill>
              <a:round/>
              <a:headEnd/>
              <a:tailEnd/>
            </a:ln>
          </p:spPr>
          <p:txBody>
            <a:bodyPr/>
            <a:lstStyle/>
            <a:p>
              <a:endParaRPr lang="en-US"/>
            </a:p>
          </p:txBody>
        </p:sp>
        <p:sp>
          <p:nvSpPr>
            <p:cNvPr id="11" name="Line 57"/>
            <p:cNvSpPr>
              <a:spLocks noChangeShapeType="1"/>
            </p:cNvSpPr>
            <p:nvPr/>
          </p:nvSpPr>
          <p:spPr bwMode="auto">
            <a:xfrm>
              <a:off x="3707693" y="1715718"/>
              <a:ext cx="1770" cy="89679"/>
            </a:xfrm>
            <a:prstGeom prst="line">
              <a:avLst/>
            </a:prstGeom>
            <a:noFill/>
            <a:ln w="19050">
              <a:solidFill>
                <a:schemeClr val="tx1"/>
              </a:solidFill>
              <a:round/>
              <a:headEnd/>
              <a:tailEnd/>
            </a:ln>
          </p:spPr>
          <p:txBody>
            <a:bodyPr/>
            <a:lstStyle/>
            <a:p>
              <a:endParaRPr lang="en-US"/>
            </a:p>
          </p:txBody>
        </p:sp>
        <p:sp>
          <p:nvSpPr>
            <p:cNvPr id="12" name="Freeform 53"/>
            <p:cNvSpPr>
              <a:spLocks/>
            </p:cNvSpPr>
            <p:nvPr/>
          </p:nvSpPr>
          <p:spPr bwMode="auto">
            <a:xfrm>
              <a:off x="2993530" y="2503948"/>
              <a:ext cx="237261" cy="2360"/>
            </a:xfrm>
            <a:custGeom>
              <a:avLst/>
              <a:gdLst>
                <a:gd name="T0" fmla="*/ 0 w 160"/>
                <a:gd name="T1" fmla="*/ 0 h 1588"/>
                <a:gd name="T2" fmla="*/ 2147483647 w 160"/>
                <a:gd name="T3" fmla="*/ 0 h 1588"/>
                <a:gd name="T4" fmla="*/ 0 w 160"/>
                <a:gd name="T5" fmla="*/ 0 h 1588"/>
                <a:gd name="T6" fmla="*/ 0 60000 65536"/>
                <a:gd name="T7" fmla="*/ 0 60000 65536"/>
                <a:gd name="T8" fmla="*/ 0 60000 65536"/>
                <a:gd name="T9" fmla="*/ 0 w 160"/>
                <a:gd name="T10" fmla="*/ 0 h 1588"/>
                <a:gd name="T11" fmla="*/ 160 w 160"/>
                <a:gd name="T12" fmla="*/ 1588 h 1588"/>
              </a:gdLst>
              <a:ahLst/>
              <a:cxnLst>
                <a:cxn ang="T6">
                  <a:pos x="T0" y="T1"/>
                </a:cxn>
                <a:cxn ang="T7">
                  <a:pos x="T2" y="T3"/>
                </a:cxn>
                <a:cxn ang="T8">
                  <a:pos x="T4" y="T5"/>
                </a:cxn>
              </a:cxnLst>
              <a:rect l="T9" t="T10" r="T11" b="T12"/>
              <a:pathLst>
                <a:path w="160" h="1588">
                  <a:moveTo>
                    <a:pt x="0" y="0"/>
                  </a:moveTo>
                  <a:lnTo>
                    <a:pt x="160" y="0"/>
                  </a:lnTo>
                  <a:lnTo>
                    <a:pt x="0" y="0"/>
                  </a:lnTo>
                </a:path>
              </a:pathLst>
            </a:custGeom>
            <a:noFill/>
            <a:ln w="19050">
              <a:solidFill>
                <a:schemeClr val="tx1"/>
              </a:solidFill>
              <a:round/>
              <a:headEnd/>
              <a:tailEnd/>
            </a:ln>
          </p:spPr>
          <p:txBody>
            <a:bodyPr/>
            <a:lstStyle/>
            <a:p>
              <a:endParaRPr lang="en-US"/>
            </a:p>
          </p:txBody>
        </p:sp>
        <p:sp>
          <p:nvSpPr>
            <p:cNvPr id="13" name="Line 54"/>
            <p:cNvSpPr>
              <a:spLocks noChangeShapeType="1"/>
            </p:cNvSpPr>
            <p:nvPr/>
          </p:nvSpPr>
          <p:spPr bwMode="auto">
            <a:xfrm>
              <a:off x="3112160" y="2503948"/>
              <a:ext cx="0" cy="87319"/>
            </a:xfrm>
            <a:prstGeom prst="line">
              <a:avLst/>
            </a:prstGeom>
            <a:noFill/>
            <a:ln w="19050">
              <a:solidFill>
                <a:schemeClr val="tx1"/>
              </a:solidFill>
              <a:round/>
              <a:headEnd/>
              <a:tailEnd/>
            </a:ln>
          </p:spPr>
          <p:txBody>
            <a:bodyPr/>
            <a:lstStyle/>
            <a:p>
              <a:endParaRPr lang="en-US"/>
            </a:p>
          </p:txBody>
        </p:sp>
        <p:sp>
          <p:nvSpPr>
            <p:cNvPr id="14" name="Freeform 65"/>
            <p:cNvSpPr>
              <a:spLocks/>
            </p:cNvSpPr>
            <p:nvPr/>
          </p:nvSpPr>
          <p:spPr bwMode="auto">
            <a:xfrm>
              <a:off x="5738768" y="2457338"/>
              <a:ext cx="237261" cy="4720"/>
            </a:xfrm>
            <a:custGeom>
              <a:avLst/>
              <a:gdLst>
                <a:gd name="T0" fmla="*/ 0 w 160"/>
                <a:gd name="T1" fmla="*/ 0 h 3175"/>
                <a:gd name="T2" fmla="*/ 2147483647 w 160"/>
                <a:gd name="T3" fmla="*/ 0 h 3175"/>
                <a:gd name="T4" fmla="*/ 0 w 160"/>
                <a:gd name="T5" fmla="*/ 0 h 3175"/>
                <a:gd name="T6" fmla="*/ 0 60000 65536"/>
                <a:gd name="T7" fmla="*/ 0 60000 65536"/>
                <a:gd name="T8" fmla="*/ 0 60000 65536"/>
                <a:gd name="T9" fmla="*/ 0 w 160"/>
                <a:gd name="T10" fmla="*/ 0 h 3175"/>
                <a:gd name="T11" fmla="*/ 160 w 160"/>
                <a:gd name="T12" fmla="*/ 3175 h 3175"/>
              </a:gdLst>
              <a:ahLst/>
              <a:cxnLst>
                <a:cxn ang="T6">
                  <a:pos x="T0" y="T1"/>
                </a:cxn>
                <a:cxn ang="T7">
                  <a:pos x="T2" y="T3"/>
                </a:cxn>
                <a:cxn ang="T8">
                  <a:pos x="T4" y="T5"/>
                </a:cxn>
              </a:cxnLst>
              <a:rect l="T9" t="T10" r="T11" b="T12"/>
              <a:pathLst>
                <a:path w="160" h="3175">
                  <a:moveTo>
                    <a:pt x="0" y="0"/>
                  </a:moveTo>
                  <a:lnTo>
                    <a:pt x="160" y="0"/>
                  </a:lnTo>
                  <a:lnTo>
                    <a:pt x="0" y="0"/>
                  </a:lnTo>
                </a:path>
              </a:pathLst>
            </a:custGeom>
            <a:noFill/>
            <a:ln w="19050">
              <a:solidFill>
                <a:schemeClr val="tx1"/>
              </a:solidFill>
              <a:round/>
              <a:headEnd/>
              <a:tailEnd/>
            </a:ln>
          </p:spPr>
          <p:txBody>
            <a:bodyPr/>
            <a:lstStyle/>
            <a:p>
              <a:endParaRPr lang="en-US"/>
            </a:p>
          </p:txBody>
        </p:sp>
        <p:sp>
          <p:nvSpPr>
            <p:cNvPr id="16" name="Freeform 59"/>
            <p:cNvSpPr>
              <a:spLocks/>
            </p:cNvSpPr>
            <p:nvPr/>
          </p:nvSpPr>
          <p:spPr bwMode="auto">
            <a:xfrm>
              <a:off x="4340740" y="2187712"/>
              <a:ext cx="235491" cy="2360"/>
            </a:xfrm>
            <a:custGeom>
              <a:avLst/>
              <a:gdLst>
                <a:gd name="T0" fmla="*/ 0 w 160"/>
                <a:gd name="T1" fmla="*/ 0 h 1588"/>
                <a:gd name="T2" fmla="*/ 2147483647 w 160"/>
                <a:gd name="T3" fmla="*/ 0 h 1588"/>
                <a:gd name="T4" fmla="*/ 0 w 160"/>
                <a:gd name="T5" fmla="*/ 0 h 1588"/>
                <a:gd name="T6" fmla="*/ 0 60000 65536"/>
                <a:gd name="T7" fmla="*/ 0 60000 65536"/>
                <a:gd name="T8" fmla="*/ 0 60000 65536"/>
                <a:gd name="T9" fmla="*/ 0 w 160"/>
                <a:gd name="T10" fmla="*/ 0 h 1588"/>
                <a:gd name="T11" fmla="*/ 160 w 160"/>
                <a:gd name="T12" fmla="*/ 1588 h 1588"/>
              </a:gdLst>
              <a:ahLst/>
              <a:cxnLst>
                <a:cxn ang="T6">
                  <a:pos x="T0" y="T1"/>
                </a:cxn>
                <a:cxn ang="T7">
                  <a:pos x="T2" y="T3"/>
                </a:cxn>
                <a:cxn ang="T8">
                  <a:pos x="T4" y="T5"/>
                </a:cxn>
              </a:cxnLst>
              <a:rect l="T9" t="T10" r="T11" b="T12"/>
              <a:pathLst>
                <a:path w="160" h="1588">
                  <a:moveTo>
                    <a:pt x="0" y="0"/>
                  </a:moveTo>
                  <a:lnTo>
                    <a:pt x="160" y="0"/>
                  </a:lnTo>
                  <a:lnTo>
                    <a:pt x="0" y="0"/>
                  </a:lnTo>
                </a:path>
              </a:pathLst>
            </a:custGeom>
            <a:noFill/>
            <a:ln w="19050">
              <a:solidFill>
                <a:schemeClr val="tx1"/>
              </a:solidFill>
              <a:round/>
              <a:headEnd/>
              <a:tailEnd/>
            </a:ln>
          </p:spPr>
          <p:txBody>
            <a:bodyPr/>
            <a:lstStyle/>
            <a:p>
              <a:endParaRPr lang="en-US"/>
            </a:p>
          </p:txBody>
        </p:sp>
        <p:sp>
          <p:nvSpPr>
            <p:cNvPr id="18" name="Freeform 62"/>
            <p:cNvSpPr>
              <a:spLocks/>
            </p:cNvSpPr>
            <p:nvPr/>
          </p:nvSpPr>
          <p:spPr bwMode="auto">
            <a:xfrm>
              <a:off x="4976095" y="1314523"/>
              <a:ext cx="235491" cy="4720"/>
            </a:xfrm>
            <a:custGeom>
              <a:avLst/>
              <a:gdLst>
                <a:gd name="T0" fmla="*/ 0 w 160"/>
                <a:gd name="T1" fmla="*/ 0 h 3175"/>
                <a:gd name="T2" fmla="*/ 2147483647 w 160"/>
                <a:gd name="T3" fmla="*/ 0 h 3175"/>
                <a:gd name="T4" fmla="*/ 0 w 160"/>
                <a:gd name="T5" fmla="*/ 0 h 3175"/>
                <a:gd name="T6" fmla="*/ 0 60000 65536"/>
                <a:gd name="T7" fmla="*/ 0 60000 65536"/>
                <a:gd name="T8" fmla="*/ 0 60000 65536"/>
                <a:gd name="T9" fmla="*/ 0 w 160"/>
                <a:gd name="T10" fmla="*/ 0 h 3175"/>
                <a:gd name="T11" fmla="*/ 160 w 160"/>
                <a:gd name="T12" fmla="*/ 3175 h 3175"/>
              </a:gdLst>
              <a:ahLst/>
              <a:cxnLst>
                <a:cxn ang="T6">
                  <a:pos x="T0" y="T1"/>
                </a:cxn>
                <a:cxn ang="T7">
                  <a:pos x="T2" y="T3"/>
                </a:cxn>
                <a:cxn ang="T8">
                  <a:pos x="T4" y="T5"/>
                </a:cxn>
              </a:cxnLst>
              <a:rect l="T9" t="T10" r="T11" b="T12"/>
              <a:pathLst>
                <a:path w="160" h="3175">
                  <a:moveTo>
                    <a:pt x="0" y="0"/>
                  </a:moveTo>
                  <a:lnTo>
                    <a:pt x="160" y="0"/>
                  </a:lnTo>
                  <a:lnTo>
                    <a:pt x="0" y="0"/>
                  </a:lnTo>
                </a:path>
              </a:pathLst>
            </a:custGeom>
            <a:noFill/>
            <a:ln w="19050">
              <a:solidFill>
                <a:schemeClr val="tx1"/>
              </a:solidFill>
              <a:round/>
              <a:headEnd/>
              <a:tailEnd/>
            </a:ln>
          </p:spPr>
          <p:txBody>
            <a:bodyPr/>
            <a:lstStyle/>
            <a:p>
              <a:endParaRPr lang="en-US"/>
            </a:p>
          </p:txBody>
        </p:sp>
        <p:sp>
          <p:nvSpPr>
            <p:cNvPr id="19" name="Line 63"/>
            <p:cNvSpPr>
              <a:spLocks noChangeShapeType="1"/>
            </p:cNvSpPr>
            <p:nvPr/>
          </p:nvSpPr>
          <p:spPr bwMode="auto">
            <a:xfrm>
              <a:off x="5093840" y="1314523"/>
              <a:ext cx="0" cy="59000"/>
            </a:xfrm>
            <a:prstGeom prst="line">
              <a:avLst/>
            </a:prstGeom>
            <a:noFill/>
            <a:ln w="19050">
              <a:solidFill>
                <a:schemeClr val="tx1"/>
              </a:solidFill>
              <a:round/>
              <a:headEnd/>
              <a:tailEnd/>
            </a:ln>
          </p:spPr>
          <p:txBody>
            <a:bodyPr/>
            <a:lstStyle/>
            <a:p>
              <a:endParaRPr lang="en-US"/>
            </a:p>
          </p:txBody>
        </p:sp>
        <p:sp>
          <p:nvSpPr>
            <p:cNvPr id="20" name="Freeform 68"/>
            <p:cNvSpPr>
              <a:spLocks/>
            </p:cNvSpPr>
            <p:nvPr/>
          </p:nvSpPr>
          <p:spPr bwMode="auto">
            <a:xfrm>
              <a:off x="6364115" y="2128714"/>
              <a:ext cx="237261" cy="4720"/>
            </a:xfrm>
            <a:custGeom>
              <a:avLst/>
              <a:gdLst>
                <a:gd name="T0" fmla="*/ 0 w 160"/>
                <a:gd name="T1" fmla="*/ 0 h 3175"/>
                <a:gd name="T2" fmla="*/ 2147483647 w 160"/>
                <a:gd name="T3" fmla="*/ 0 h 3175"/>
                <a:gd name="T4" fmla="*/ 0 w 160"/>
                <a:gd name="T5" fmla="*/ 0 h 3175"/>
                <a:gd name="T6" fmla="*/ 0 60000 65536"/>
                <a:gd name="T7" fmla="*/ 0 60000 65536"/>
                <a:gd name="T8" fmla="*/ 0 60000 65536"/>
                <a:gd name="T9" fmla="*/ 0 w 160"/>
                <a:gd name="T10" fmla="*/ 0 h 3175"/>
                <a:gd name="T11" fmla="*/ 160 w 160"/>
                <a:gd name="T12" fmla="*/ 3175 h 3175"/>
              </a:gdLst>
              <a:ahLst/>
              <a:cxnLst>
                <a:cxn ang="T6">
                  <a:pos x="T0" y="T1"/>
                </a:cxn>
                <a:cxn ang="T7">
                  <a:pos x="T2" y="T3"/>
                </a:cxn>
                <a:cxn ang="T8">
                  <a:pos x="T4" y="T5"/>
                </a:cxn>
              </a:cxnLst>
              <a:rect l="T9" t="T10" r="T11" b="T12"/>
              <a:pathLst>
                <a:path w="160" h="3175">
                  <a:moveTo>
                    <a:pt x="0" y="0"/>
                  </a:moveTo>
                  <a:lnTo>
                    <a:pt x="160" y="0"/>
                  </a:lnTo>
                  <a:lnTo>
                    <a:pt x="0" y="0"/>
                  </a:lnTo>
                </a:path>
              </a:pathLst>
            </a:custGeom>
            <a:noFill/>
            <a:ln w="19050">
              <a:solidFill>
                <a:schemeClr val="tx1"/>
              </a:solidFill>
              <a:round/>
              <a:headEnd/>
              <a:tailEnd/>
            </a:ln>
          </p:spPr>
          <p:txBody>
            <a:bodyPr/>
            <a:lstStyle/>
            <a:p>
              <a:endParaRPr lang="en-US"/>
            </a:p>
          </p:txBody>
        </p:sp>
        <p:sp>
          <p:nvSpPr>
            <p:cNvPr id="21" name="Line 69"/>
            <p:cNvSpPr>
              <a:spLocks noChangeShapeType="1"/>
            </p:cNvSpPr>
            <p:nvPr/>
          </p:nvSpPr>
          <p:spPr bwMode="auto">
            <a:xfrm>
              <a:off x="6480974" y="2128714"/>
              <a:ext cx="3542" cy="99118"/>
            </a:xfrm>
            <a:prstGeom prst="line">
              <a:avLst/>
            </a:prstGeom>
            <a:noFill/>
            <a:ln w="19050">
              <a:solidFill>
                <a:schemeClr val="tx1"/>
              </a:solidFill>
              <a:round/>
              <a:headEnd/>
              <a:tailEnd/>
            </a:ln>
          </p:spPr>
          <p:txBody>
            <a:bodyPr/>
            <a:lstStyle/>
            <a:p>
              <a:endParaRPr lang="en-US"/>
            </a:p>
          </p:txBody>
        </p:sp>
        <p:sp>
          <p:nvSpPr>
            <p:cNvPr id="22" name="Line 71"/>
            <p:cNvSpPr>
              <a:spLocks noChangeShapeType="1"/>
            </p:cNvSpPr>
            <p:nvPr/>
          </p:nvSpPr>
          <p:spPr bwMode="auto">
            <a:xfrm flipV="1">
              <a:off x="2760488" y="1073807"/>
              <a:ext cx="1770" cy="2367049"/>
            </a:xfrm>
            <a:prstGeom prst="line">
              <a:avLst/>
            </a:prstGeom>
            <a:noFill/>
            <a:ln w="25400">
              <a:solidFill>
                <a:schemeClr val="tx1"/>
              </a:solidFill>
              <a:round/>
              <a:headEnd/>
              <a:tailEnd/>
            </a:ln>
          </p:spPr>
          <p:txBody>
            <a:bodyPr/>
            <a:lstStyle/>
            <a:p>
              <a:endParaRPr lang="en-US"/>
            </a:p>
          </p:txBody>
        </p:sp>
        <p:sp>
          <p:nvSpPr>
            <p:cNvPr id="23" name="Line 72"/>
            <p:cNvSpPr>
              <a:spLocks noChangeShapeType="1"/>
            </p:cNvSpPr>
            <p:nvPr/>
          </p:nvSpPr>
          <p:spPr bwMode="auto">
            <a:xfrm flipH="1">
              <a:off x="2709140" y="3440856"/>
              <a:ext cx="51348" cy="2358"/>
            </a:xfrm>
            <a:prstGeom prst="line">
              <a:avLst/>
            </a:prstGeom>
            <a:noFill/>
            <a:ln w="25400">
              <a:solidFill>
                <a:schemeClr val="tx1"/>
              </a:solidFill>
              <a:round/>
              <a:headEnd/>
              <a:tailEnd/>
            </a:ln>
          </p:spPr>
          <p:txBody>
            <a:bodyPr/>
            <a:lstStyle/>
            <a:p>
              <a:endParaRPr lang="en-US"/>
            </a:p>
          </p:txBody>
        </p:sp>
        <p:sp>
          <p:nvSpPr>
            <p:cNvPr id="24" name="Line 74"/>
            <p:cNvSpPr>
              <a:spLocks noChangeShapeType="1"/>
            </p:cNvSpPr>
            <p:nvPr/>
          </p:nvSpPr>
          <p:spPr bwMode="auto">
            <a:xfrm flipH="1">
              <a:off x="2709140" y="2966501"/>
              <a:ext cx="51348" cy="2360"/>
            </a:xfrm>
            <a:prstGeom prst="line">
              <a:avLst/>
            </a:prstGeom>
            <a:noFill/>
            <a:ln w="25400">
              <a:solidFill>
                <a:schemeClr val="tx1"/>
              </a:solidFill>
              <a:round/>
              <a:headEnd/>
              <a:tailEnd/>
            </a:ln>
          </p:spPr>
          <p:txBody>
            <a:bodyPr/>
            <a:lstStyle/>
            <a:p>
              <a:endParaRPr lang="en-US"/>
            </a:p>
          </p:txBody>
        </p:sp>
        <p:sp>
          <p:nvSpPr>
            <p:cNvPr id="25" name="Rectangle 75"/>
            <p:cNvSpPr>
              <a:spLocks noChangeArrowheads="1"/>
            </p:cNvSpPr>
            <p:nvPr/>
          </p:nvSpPr>
          <p:spPr bwMode="auto">
            <a:xfrm>
              <a:off x="2514714" y="2828900"/>
              <a:ext cx="113814"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5</a:t>
              </a:r>
            </a:p>
          </p:txBody>
        </p:sp>
        <p:sp>
          <p:nvSpPr>
            <p:cNvPr id="26" name="Line 76"/>
            <p:cNvSpPr>
              <a:spLocks noChangeShapeType="1"/>
            </p:cNvSpPr>
            <p:nvPr/>
          </p:nvSpPr>
          <p:spPr bwMode="auto">
            <a:xfrm flipH="1">
              <a:off x="2709140" y="2496869"/>
              <a:ext cx="51348" cy="0"/>
            </a:xfrm>
            <a:prstGeom prst="line">
              <a:avLst/>
            </a:prstGeom>
            <a:noFill/>
            <a:ln w="25400">
              <a:solidFill>
                <a:schemeClr val="tx1"/>
              </a:solidFill>
              <a:round/>
              <a:headEnd/>
              <a:tailEnd/>
            </a:ln>
          </p:spPr>
          <p:txBody>
            <a:bodyPr/>
            <a:lstStyle/>
            <a:p>
              <a:endParaRPr lang="en-US"/>
            </a:p>
          </p:txBody>
        </p:sp>
        <p:sp>
          <p:nvSpPr>
            <p:cNvPr id="27" name="Rectangle 77"/>
            <p:cNvSpPr>
              <a:spLocks noChangeArrowheads="1"/>
            </p:cNvSpPr>
            <p:nvPr/>
          </p:nvSpPr>
          <p:spPr bwMode="auto">
            <a:xfrm>
              <a:off x="2400902" y="2356906"/>
              <a:ext cx="227626"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10</a:t>
              </a:r>
            </a:p>
          </p:txBody>
        </p:sp>
        <p:sp>
          <p:nvSpPr>
            <p:cNvPr id="28" name="Line 78"/>
            <p:cNvSpPr>
              <a:spLocks noChangeShapeType="1"/>
            </p:cNvSpPr>
            <p:nvPr/>
          </p:nvSpPr>
          <p:spPr bwMode="auto">
            <a:xfrm flipH="1">
              <a:off x="2709140" y="2022515"/>
              <a:ext cx="51348" cy="2360"/>
            </a:xfrm>
            <a:prstGeom prst="line">
              <a:avLst/>
            </a:prstGeom>
            <a:noFill/>
            <a:ln w="25400">
              <a:solidFill>
                <a:schemeClr val="tx1"/>
              </a:solidFill>
              <a:round/>
              <a:headEnd/>
              <a:tailEnd/>
            </a:ln>
          </p:spPr>
          <p:txBody>
            <a:bodyPr/>
            <a:lstStyle/>
            <a:p>
              <a:endParaRPr lang="en-US"/>
            </a:p>
          </p:txBody>
        </p:sp>
        <p:sp>
          <p:nvSpPr>
            <p:cNvPr id="29" name="Rectangle 79"/>
            <p:cNvSpPr>
              <a:spLocks noChangeArrowheads="1"/>
            </p:cNvSpPr>
            <p:nvPr/>
          </p:nvSpPr>
          <p:spPr bwMode="auto">
            <a:xfrm>
              <a:off x="2400902" y="1877833"/>
              <a:ext cx="227626"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15</a:t>
              </a:r>
            </a:p>
          </p:txBody>
        </p:sp>
        <p:sp>
          <p:nvSpPr>
            <p:cNvPr id="30" name="Line 80"/>
            <p:cNvSpPr>
              <a:spLocks noChangeShapeType="1"/>
            </p:cNvSpPr>
            <p:nvPr/>
          </p:nvSpPr>
          <p:spPr bwMode="auto">
            <a:xfrm flipH="1">
              <a:off x="2709140" y="1550521"/>
              <a:ext cx="51348" cy="2360"/>
            </a:xfrm>
            <a:prstGeom prst="line">
              <a:avLst/>
            </a:prstGeom>
            <a:noFill/>
            <a:ln w="25400">
              <a:solidFill>
                <a:schemeClr val="tx1"/>
              </a:solidFill>
              <a:round/>
              <a:headEnd/>
              <a:tailEnd/>
            </a:ln>
          </p:spPr>
          <p:txBody>
            <a:bodyPr/>
            <a:lstStyle/>
            <a:p>
              <a:endParaRPr lang="en-US"/>
            </a:p>
          </p:txBody>
        </p:sp>
        <p:sp>
          <p:nvSpPr>
            <p:cNvPr id="31" name="Rectangle 81"/>
            <p:cNvSpPr>
              <a:spLocks noChangeArrowheads="1"/>
            </p:cNvSpPr>
            <p:nvPr/>
          </p:nvSpPr>
          <p:spPr bwMode="auto">
            <a:xfrm>
              <a:off x="2400902" y="1410559"/>
              <a:ext cx="227626"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20</a:t>
              </a:r>
            </a:p>
          </p:txBody>
        </p:sp>
        <p:sp>
          <p:nvSpPr>
            <p:cNvPr id="32" name="Line 82"/>
            <p:cNvSpPr>
              <a:spLocks noChangeShapeType="1"/>
            </p:cNvSpPr>
            <p:nvPr/>
          </p:nvSpPr>
          <p:spPr bwMode="auto">
            <a:xfrm flipH="1">
              <a:off x="2709140" y="1073807"/>
              <a:ext cx="51348" cy="2360"/>
            </a:xfrm>
            <a:prstGeom prst="line">
              <a:avLst/>
            </a:prstGeom>
            <a:noFill/>
            <a:ln w="25400">
              <a:solidFill>
                <a:schemeClr val="tx1"/>
              </a:solidFill>
              <a:round/>
              <a:headEnd/>
              <a:tailEnd/>
            </a:ln>
          </p:spPr>
          <p:txBody>
            <a:bodyPr/>
            <a:lstStyle/>
            <a:p>
              <a:endParaRPr lang="en-US"/>
            </a:p>
          </p:txBody>
        </p:sp>
        <p:sp>
          <p:nvSpPr>
            <p:cNvPr id="33" name="Rectangle 83"/>
            <p:cNvSpPr>
              <a:spLocks noChangeArrowheads="1"/>
            </p:cNvSpPr>
            <p:nvPr/>
          </p:nvSpPr>
          <p:spPr bwMode="auto">
            <a:xfrm>
              <a:off x="2400902" y="936205"/>
              <a:ext cx="227626" cy="246221"/>
            </a:xfrm>
            <a:prstGeom prst="rect">
              <a:avLst/>
            </a:prstGeom>
            <a:noFill/>
            <a:ln w="9525">
              <a:noFill/>
              <a:miter lim="800000"/>
              <a:headEnd/>
              <a:tailEnd/>
            </a:ln>
          </p:spPr>
          <p:txBody>
            <a:bodyPr wrap="none" lIns="0" tIns="0" rIns="0" bIns="0">
              <a:spAutoFit/>
            </a:bodyPr>
            <a:lstStyle/>
            <a:p>
              <a:pPr eaLnBrk="1" hangingPunct="1"/>
              <a:r>
                <a:rPr lang="en-US" sz="1600" dirty="0">
                  <a:latin typeface="Arial" pitchFamily="34" charset="0"/>
                  <a:cs typeface="Arial" pitchFamily="34" charset="0"/>
                </a:rPr>
                <a:t>25</a:t>
              </a:r>
            </a:p>
          </p:txBody>
        </p:sp>
        <p:sp>
          <p:nvSpPr>
            <p:cNvPr id="35" name="Text Box 85"/>
            <p:cNvSpPr txBox="1">
              <a:spLocks noChangeArrowheads="1"/>
            </p:cNvSpPr>
            <p:nvPr/>
          </p:nvSpPr>
          <p:spPr bwMode="auto">
            <a:xfrm>
              <a:off x="3571361" y="1400533"/>
              <a:ext cx="274434" cy="369332"/>
            </a:xfrm>
            <a:prstGeom prst="rect">
              <a:avLst/>
            </a:prstGeom>
            <a:noFill/>
            <a:ln w="9525">
              <a:noFill/>
              <a:miter lim="800000"/>
              <a:headEnd/>
              <a:tailEnd/>
            </a:ln>
          </p:spPr>
          <p:txBody>
            <a:bodyPr wrap="none">
              <a:spAutoFit/>
            </a:bodyPr>
            <a:lstStyle/>
            <a:p>
              <a:pPr algn="ctr" eaLnBrk="1" hangingPunct="1"/>
              <a:r>
                <a:rPr lang="en-US" b="0" dirty="0">
                  <a:latin typeface="Microsoft Sans Serif" pitchFamily="34" charset="0"/>
                  <a:cs typeface="Microsoft Sans Serif" pitchFamily="34" charset="0"/>
                </a:rPr>
                <a:t>*</a:t>
              </a:r>
            </a:p>
          </p:txBody>
        </p:sp>
        <p:sp>
          <p:nvSpPr>
            <p:cNvPr id="36" name="Text Box 87"/>
            <p:cNvSpPr txBox="1">
              <a:spLocks noChangeArrowheads="1"/>
            </p:cNvSpPr>
            <p:nvPr/>
          </p:nvSpPr>
          <p:spPr bwMode="auto">
            <a:xfrm>
              <a:off x="6326292" y="1725651"/>
              <a:ext cx="312906" cy="369332"/>
            </a:xfrm>
            <a:prstGeom prst="rect">
              <a:avLst/>
            </a:prstGeom>
            <a:noFill/>
            <a:ln w="9525">
              <a:noFill/>
              <a:miter lim="800000"/>
              <a:headEnd/>
              <a:tailEnd/>
            </a:ln>
          </p:spPr>
          <p:txBody>
            <a:bodyPr wrap="none">
              <a:spAutoFit/>
            </a:bodyPr>
            <a:lstStyle/>
            <a:p>
              <a:pPr algn="ctr" eaLnBrk="1" hangingPunct="1"/>
              <a:r>
                <a:rPr lang="en-US" b="0" dirty="0" smtClean="0">
                  <a:latin typeface="Microsoft Sans Serif" pitchFamily="34" charset="0"/>
                  <a:cs typeface="Microsoft Sans Serif" pitchFamily="34" charset="0"/>
                </a:rPr>
                <a:t>‡</a:t>
              </a:r>
              <a:endParaRPr lang="en-US" b="0" dirty="0">
                <a:latin typeface="Microsoft Sans Serif" pitchFamily="34" charset="0"/>
                <a:cs typeface="Microsoft Sans Serif" pitchFamily="34" charset="0"/>
              </a:endParaRPr>
            </a:p>
          </p:txBody>
        </p:sp>
        <p:sp>
          <p:nvSpPr>
            <p:cNvPr id="37" name="Text Box 88"/>
            <p:cNvSpPr txBox="1">
              <a:spLocks noChangeArrowheads="1"/>
            </p:cNvSpPr>
            <p:nvPr/>
          </p:nvSpPr>
          <p:spPr bwMode="auto">
            <a:xfrm>
              <a:off x="1554992" y="3461689"/>
              <a:ext cx="1116011" cy="338554"/>
            </a:xfrm>
            <a:prstGeom prst="rect">
              <a:avLst/>
            </a:prstGeom>
            <a:noFill/>
            <a:ln w="9525">
              <a:noFill/>
              <a:miter lim="800000"/>
              <a:headEnd/>
              <a:tailEnd/>
            </a:ln>
          </p:spPr>
          <p:txBody>
            <a:bodyPr wrap="none">
              <a:spAutoFit/>
            </a:bodyPr>
            <a:lstStyle/>
            <a:p>
              <a:pPr eaLnBrk="1" hangingPunct="1"/>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38" name="Text Box 42"/>
            <p:cNvSpPr txBox="1">
              <a:spLocks noChangeArrowheads="1"/>
            </p:cNvSpPr>
            <p:nvPr/>
          </p:nvSpPr>
          <p:spPr bwMode="auto">
            <a:xfrm>
              <a:off x="4937387" y="902453"/>
              <a:ext cx="312906" cy="369332"/>
            </a:xfrm>
            <a:prstGeom prst="rect">
              <a:avLst/>
            </a:prstGeom>
            <a:noFill/>
            <a:ln w="9525">
              <a:noFill/>
              <a:miter lim="800000"/>
              <a:headEnd/>
              <a:tailEnd/>
            </a:ln>
          </p:spPr>
          <p:txBody>
            <a:bodyPr wrap="none">
              <a:spAutoFit/>
            </a:bodyPr>
            <a:lstStyle/>
            <a:p>
              <a:pPr algn="ctr" eaLnBrk="1" hangingPunct="1"/>
              <a:r>
                <a:rPr lang="en-US" b="0" dirty="0">
                  <a:latin typeface="Microsoft Sans Serif" pitchFamily="34" charset="0"/>
                  <a:cs typeface="Microsoft Sans Serif" pitchFamily="34" charset="0"/>
                </a:rPr>
                <a:t>†</a:t>
              </a:r>
            </a:p>
          </p:txBody>
        </p:sp>
        <p:sp>
          <p:nvSpPr>
            <p:cNvPr id="39" name="TextBox 38"/>
            <p:cNvSpPr txBox="1"/>
            <p:nvPr/>
          </p:nvSpPr>
          <p:spPr>
            <a:xfrm>
              <a:off x="2946890" y="3461689"/>
              <a:ext cx="253595"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0" name="TextBox 39"/>
            <p:cNvSpPr txBox="1"/>
            <p:nvPr/>
          </p:nvSpPr>
          <p:spPr>
            <a:xfrm>
              <a:off x="3556132" y="3461689"/>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1" name="TextBox 40"/>
            <p:cNvSpPr txBox="1"/>
            <p:nvPr/>
          </p:nvSpPr>
          <p:spPr>
            <a:xfrm>
              <a:off x="4293215" y="3461689"/>
              <a:ext cx="253595"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2" name="TextBox 41"/>
            <p:cNvSpPr txBox="1"/>
            <p:nvPr/>
          </p:nvSpPr>
          <p:spPr>
            <a:xfrm>
              <a:off x="4941394" y="3461689"/>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3" name="TextBox 42"/>
            <p:cNvSpPr txBox="1"/>
            <p:nvPr/>
          </p:nvSpPr>
          <p:spPr>
            <a:xfrm>
              <a:off x="5692128" y="3461689"/>
              <a:ext cx="253595"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4" name="TextBox 43"/>
            <p:cNvSpPr txBox="1"/>
            <p:nvPr/>
          </p:nvSpPr>
          <p:spPr>
            <a:xfrm>
              <a:off x="6330299" y="3461689"/>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4" name="Straight Connector 3"/>
            <p:cNvCxnSpPr/>
            <p:nvPr/>
          </p:nvCxnSpPr>
          <p:spPr>
            <a:xfrm>
              <a:off x="2834514" y="3902181"/>
              <a:ext cx="1188720" cy="2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202432" y="3902181"/>
              <a:ext cx="1188720" cy="2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558131" y="3902181"/>
              <a:ext cx="1188720" cy="2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57683" y="3981011"/>
              <a:ext cx="742383" cy="338554"/>
            </a:xfrm>
            <a:prstGeom prst="rect">
              <a:avLst/>
            </a:prstGeom>
            <a:noFill/>
          </p:spPr>
          <p:txBody>
            <a:bodyPr wrap="none" rtlCol="0">
              <a:spAutoFit/>
            </a:bodyPr>
            <a:lstStyle/>
            <a:p>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8" name="TextBox 7"/>
            <p:cNvSpPr txBox="1"/>
            <p:nvPr/>
          </p:nvSpPr>
          <p:spPr>
            <a:xfrm>
              <a:off x="4368630" y="3981011"/>
              <a:ext cx="856325" cy="338554"/>
            </a:xfrm>
            <a:prstGeom prst="rect">
              <a:avLst/>
            </a:prstGeom>
            <a:noFill/>
          </p:spPr>
          <p:txBody>
            <a:bodyPr wrap="none" rtlCol="0">
              <a:spAutoFit/>
            </a:bodyPr>
            <a:lstStyle/>
            <a:p>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9" name="TextBox 8"/>
            <p:cNvSpPr txBox="1"/>
            <p:nvPr/>
          </p:nvSpPr>
          <p:spPr>
            <a:xfrm>
              <a:off x="5560021" y="3981013"/>
              <a:ext cx="1184940" cy="338554"/>
            </a:xfrm>
            <a:prstGeom prst="rect">
              <a:avLst/>
            </a:prstGeom>
            <a:noFill/>
          </p:spPr>
          <p:txBody>
            <a:bodyPr wrap="none" rtlCol="0">
              <a:spAutoFit/>
            </a:bodyPr>
            <a:lstStyle/>
            <a:p>
              <a:r>
                <a:rPr lang="en-US" sz="1600" dirty="0" smtClean="0">
                  <a:latin typeface="Arial" pitchFamily="34" charset="0"/>
                  <a:cs typeface="Arial" pitchFamily="34" charset="0"/>
                </a:rPr>
                <a:t>AdNox4AS</a:t>
              </a:r>
              <a:endParaRPr lang="en-US" sz="1600" dirty="0">
                <a:latin typeface="Arial" pitchFamily="34" charset="0"/>
                <a:cs typeface="Arial" pitchFamily="34" charset="0"/>
              </a:endParaRPr>
            </a:p>
          </p:txBody>
        </p:sp>
        <p:cxnSp>
          <p:nvCxnSpPr>
            <p:cNvPr id="55" name="Straight Connector 54"/>
            <p:cNvCxnSpPr>
              <a:stCxn id="23" idx="0"/>
            </p:cNvCxnSpPr>
            <p:nvPr/>
          </p:nvCxnSpPr>
          <p:spPr>
            <a:xfrm rot="16200000" flipH="1">
              <a:off x="4834469" y="1366874"/>
              <a:ext cx="2988" cy="4150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1394837" y="634129"/>
            <a:ext cx="5564710" cy="3681064"/>
            <a:chOff x="1495264" y="847879"/>
            <a:chExt cx="5564710" cy="3681064"/>
          </a:xfrm>
        </p:grpSpPr>
        <p:sp>
          <p:nvSpPr>
            <p:cNvPr id="10" name="Rectangle 4"/>
            <p:cNvSpPr>
              <a:spLocks noChangeArrowheads="1"/>
            </p:cNvSpPr>
            <p:nvPr/>
          </p:nvSpPr>
          <p:spPr bwMode="auto">
            <a:xfrm>
              <a:off x="2703331" y="977128"/>
              <a:ext cx="4356643" cy="2646232"/>
            </a:xfrm>
            <a:prstGeom prst="rect">
              <a:avLst/>
            </a:prstGeom>
            <a:noFill/>
            <a:ln w="9525">
              <a:noFill/>
              <a:miter lim="800000"/>
              <a:headEnd/>
              <a:tailEnd/>
            </a:ln>
          </p:spPr>
          <p:txBody>
            <a:bodyPr/>
            <a:lstStyle/>
            <a:p>
              <a:pPr eaLnBrk="0" hangingPunct="0"/>
              <a:endParaRPr lang="en-US"/>
            </a:p>
          </p:txBody>
        </p:sp>
        <p:sp>
          <p:nvSpPr>
            <p:cNvPr id="11" name="Freeform 7"/>
            <p:cNvSpPr>
              <a:spLocks/>
            </p:cNvSpPr>
            <p:nvPr/>
          </p:nvSpPr>
          <p:spPr bwMode="auto">
            <a:xfrm>
              <a:off x="2956536" y="2051463"/>
              <a:ext cx="240341" cy="5074"/>
            </a:xfrm>
            <a:custGeom>
              <a:avLst/>
              <a:gdLst>
                <a:gd name="T0" fmla="*/ 0 w 194"/>
                <a:gd name="T1" fmla="*/ 0 h 3175"/>
                <a:gd name="T2" fmla="*/ 2147483647 w 194"/>
                <a:gd name="T3" fmla="*/ 0 h 3175"/>
                <a:gd name="T4" fmla="*/ 0 w 194"/>
                <a:gd name="T5" fmla="*/ 0 h 3175"/>
                <a:gd name="T6" fmla="*/ 0 60000 65536"/>
                <a:gd name="T7" fmla="*/ 0 60000 65536"/>
                <a:gd name="T8" fmla="*/ 0 60000 65536"/>
                <a:gd name="T9" fmla="*/ 0 w 194"/>
                <a:gd name="T10" fmla="*/ 0 h 3175"/>
                <a:gd name="T11" fmla="*/ 194 w 194"/>
                <a:gd name="T12" fmla="*/ 3175 h 3175"/>
              </a:gdLst>
              <a:ahLst/>
              <a:cxnLst>
                <a:cxn ang="T6">
                  <a:pos x="T0" y="T1"/>
                </a:cxn>
                <a:cxn ang="T7">
                  <a:pos x="T2" y="T3"/>
                </a:cxn>
                <a:cxn ang="T8">
                  <a:pos x="T4" y="T5"/>
                </a:cxn>
              </a:cxnLst>
              <a:rect l="T9" t="T10" r="T11" b="T12"/>
              <a:pathLst>
                <a:path w="194" h="3175">
                  <a:moveTo>
                    <a:pt x="0" y="0"/>
                  </a:moveTo>
                  <a:lnTo>
                    <a:pt x="194" y="0"/>
                  </a:lnTo>
                  <a:lnTo>
                    <a:pt x="0" y="0"/>
                  </a:lnTo>
                </a:path>
              </a:pathLst>
            </a:custGeom>
            <a:noFill/>
            <a:ln w="19050">
              <a:solidFill>
                <a:schemeClr val="tx1"/>
              </a:solidFill>
              <a:round/>
              <a:headEnd/>
              <a:tailEnd/>
            </a:ln>
          </p:spPr>
          <p:txBody>
            <a:bodyPr/>
            <a:lstStyle/>
            <a:p>
              <a:pPr eaLnBrk="0" hangingPunct="0"/>
              <a:endParaRPr lang="en-US"/>
            </a:p>
          </p:txBody>
        </p:sp>
        <p:sp>
          <p:nvSpPr>
            <p:cNvPr id="12" name="Line 8"/>
            <p:cNvSpPr>
              <a:spLocks noChangeShapeType="1"/>
            </p:cNvSpPr>
            <p:nvPr/>
          </p:nvSpPr>
          <p:spPr bwMode="auto">
            <a:xfrm>
              <a:off x="3075752" y="2051463"/>
              <a:ext cx="1908" cy="81188"/>
            </a:xfrm>
            <a:prstGeom prst="line">
              <a:avLst/>
            </a:prstGeom>
            <a:noFill/>
            <a:ln w="19050">
              <a:solidFill>
                <a:schemeClr val="tx1"/>
              </a:solidFill>
              <a:round/>
              <a:headEnd/>
              <a:tailEnd/>
            </a:ln>
          </p:spPr>
          <p:txBody>
            <a:bodyPr/>
            <a:lstStyle/>
            <a:p>
              <a:endParaRPr lang="en-US"/>
            </a:p>
          </p:txBody>
        </p:sp>
        <p:sp>
          <p:nvSpPr>
            <p:cNvPr id="13" name="Freeform 10"/>
            <p:cNvSpPr>
              <a:spLocks/>
            </p:cNvSpPr>
            <p:nvPr/>
          </p:nvSpPr>
          <p:spPr bwMode="auto">
            <a:xfrm>
              <a:off x="3605153" y="1315694"/>
              <a:ext cx="240341" cy="2536"/>
            </a:xfrm>
            <a:custGeom>
              <a:avLst/>
              <a:gdLst>
                <a:gd name="T0" fmla="*/ 0 w 194"/>
                <a:gd name="T1" fmla="*/ 0 h 1587"/>
                <a:gd name="T2" fmla="*/ 2147483647 w 194"/>
                <a:gd name="T3" fmla="*/ 0 h 1587"/>
                <a:gd name="T4" fmla="*/ 0 w 194"/>
                <a:gd name="T5" fmla="*/ 0 h 1587"/>
                <a:gd name="T6" fmla="*/ 0 60000 65536"/>
                <a:gd name="T7" fmla="*/ 0 60000 65536"/>
                <a:gd name="T8" fmla="*/ 0 60000 65536"/>
                <a:gd name="T9" fmla="*/ 0 w 194"/>
                <a:gd name="T10" fmla="*/ 0 h 1587"/>
                <a:gd name="T11" fmla="*/ 194 w 194"/>
                <a:gd name="T12" fmla="*/ 1587 h 1587"/>
              </a:gdLst>
              <a:ahLst/>
              <a:cxnLst>
                <a:cxn ang="T6">
                  <a:pos x="T0" y="T1"/>
                </a:cxn>
                <a:cxn ang="T7">
                  <a:pos x="T2" y="T3"/>
                </a:cxn>
                <a:cxn ang="T8">
                  <a:pos x="T4" y="T5"/>
                </a:cxn>
              </a:cxnLst>
              <a:rect l="T9" t="T10" r="T11" b="T12"/>
              <a:pathLst>
                <a:path w="194" h="1587">
                  <a:moveTo>
                    <a:pt x="0" y="0"/>
                  </a:moveTo>
                  <a:lnTo>
                    <a:pt x="194" y="0"/>
                  </a:lnTo>
                  <a:lnTo>
                    <a:pt x="0" y="0"/>
                  </a:lnTo>
                </a:path>
              </a:pathLst>
            </a:custGeom>
            <a:noFill/>
            <a:ln w="19050">
              <a:solidFill>
                <a:schemeClr val="tx1"/>
              </a:solidFill>
              <a:round/>
              <a:headEnd/>
              <a:tailEnd/>
            </a:ln>
          </p:spPr>
          <p:txBody>
            <a:bodyPr/>
            <a:lstStyle/>
            <a:p>
              <a:pPr eaLnBrk="0" hangingPunct="0"/>
              <a:endParaRPr lang="en-US"/>
            </a:p>
          </p:txBody>
        </p:sp>
        <p:sp>
          <p:nvSpPr>
            <p:cNvPr id="14" name="Line 11"/>
            <p:cNvSpPr>
              <a:spLocks noChangeShapeType="1"/>
            </p:cNvSpPr>
            <p:nvPr/>
          </p:nvSpPr>
          <p:spPr bwMode="auto">
            <a:xfrm>
              <a:off x="3725323" y="1315694"/>
              <a:ext cx="0" cy="223267"/>
            </a:xfrm>
            <a:prstGeom prst="line">
              <a:avLst/>
            </a:prstGeom>
            <a:noFill/>
            <a:ln w="19050">
              <a:solidFill>
                <a:schemeClr val="tx1"/>
              </a:solidFill>
              <a:round/>
              <a:headEnd/>
              <a:tailEnd/>
            </a:ln>
          </p:spPr>
          <p:txBody>
            <a:bodyPr/>
            <a:lstStyle/>
            <a:p>
              <a:endParaRPr lang="en-US"/>
            </a:p>
          </p:txBody>
        </p:sp>
        <p:sp>
          <p:nvSpPr>
            <p:cNvPr id="15" name="Freeform 13"/>
            <p:cNvSpPr>
              <a:spLocks/>
            </p:cNvSpPr>
            <p:nvPr/>
          </p:nvSpPr>
          <p:spPr bwMode="auto">
            <a:xfrm>
              <a:off x="4395254" y="2492925"/>
              <a:ext cx="240341" cy="5074"/>
            </a:xfrm>
            <a:custGeom>
              <a:avLst/>
              <a:gdLst>
                <a:gd name="T0" fmla="*/ 0 w 194"/>
                <a:gd name="T1" fmla="*/ 0 h 3175"/>
                <a:gd name="T2" fmla="*/ 2147483647 w 194"/>
                <a:gd name="T3" fmla="*/ 0 h 3175"/>
                <a:gd name="T4" fmla="*/ 0 w 194"/>
                <a:gd name="T5" fmla="*/ 0 h 3175"/>
                <a:gd name="T6" fmla="*/ 0 60000 65536"/>
                <a:gd name="T7" fmla="*/ 0 60000 65536"/>
                <a:gd name="T8" fmla="*/ 0 60000 65536"/>
                <a:gd name="T9" fmla="*/ 0 w 194"/>
                <a:gd name="T10" fmla="*/ 0 h 3175"/>
                <a:gd name="T11" fmla="*/ 194 w 194"/>
                <a:gd name="T12" fmla="*/ 3175 h 3175"/>
              </a:gdLst>
              <a:ahLst/>
              <a:cxnLst>
                <a:cxn ang="T6">
                  <a:pos x="T0" y="T1"/>
                </a:cxn>
                <a:cxn ang="T7">
                  <a:pos x="T2" y="T3"/>
                </a:cxn>
                <a:cxn ang="T8">
                  <a:pos x="T4" y="T5"/>
                </a:cxn>
              </a:cxnLst>
              <a:rect l="T9" t="T10" r="T11" b="T12"/>
              <a:pathLst>
                <a:path w="194" h="3175">
                  <a:moveTo>
                    <a:pt x="0" y="0"/>
                  </a:moveTo>
                  <a:lnTo>
                    <a:pt x="194" y="0"/>
                  </a:lnTo>
                  <a:lnTo>
                    <a:pt x="0" y="0"/>
                  </a:lnTo>
                </a:path>
              </a:pathLst>
            </a:custGeom>
            <a:noFill/>
            <a:ln w="19050">
              <a:solidFill>
                <a:schemeClr val="tx1"/>
              </a:solidFill>
              <a:round/>
              <a:headEnd/>
              <a:tailEnd/>
            </a:ln>
          </p:spPr>
          <p:txBody>
            <a:bodyPr/>
            <a:lstStyle/>
            <a:p>
              <a:pPr eaLnBrk="0" hangingPunct="0"/>
              <a:endParaRPr lang="en-US"/>
            </a:p>
          </p:txBody>
        </p:sp>
        <p:sp>
          <p:nvSpPr>
            <p:cNvPr id="16" name="Line 14"/>
            <p:cNvSpPr>
              <a:spLocks noChangeShapeType="1"/>
            </p:cNvSpPr>
            <p:nvPr/>
          </p:nvSpPr>
          <p:spPr bwMode="auto">
            <a:xfrm>
              <a:off x="4514470" y="2492925"/>
              <a:ext cx="1908" cy="111635"/>
            </a:xfrm>
            <a:prstGeom prst="line">
              <a:avLst/>
            </a:prstGeom>
            <a:noFill/>
            <a:ln w="19050">
              <a:solidFill>
                <a:schemeClr val="tx1"/>
              </a:solidFill>
              <a:round/>
              <a:headEnd/>
              <a:tailEnd/>
            </a:ln>
          </p:spPr>
          <p:txBody>
            <a:bodyPr/>
            <a:lstStyle/>
            <a:p>
              <a:endParaRPr lang="en-US"/>
            </a:p>
          </p:txBody>
        </p:sp>
        <p:sp>
          <p:nvSpPr>
            <p:cNvPr id="17" name="Freeform 16"/>
            <p:cNvSpPr>
              <a:spLocks/>
            </p:cNvSpPr>
            <p:nvPr/>
          </p:nvSpPr>
          <p:spPr bwMode="auto">
            <a:xfrm>
              <a:off x="5030322" y="1734321"/>
              <a:ext cx="240341" cy="0"/>
            </a:xfrm>
            <a:custGeom>
              <a:avLst/>
              <a:gdLst>
                <a:gd name="T0" fmla="*/ 0 w 194"/>
                <a:gd name="T1" fmla="*/ 2147483647 w 194"/>
                <a:gd name="T2" fmla="*/ 0 w 194"/>
                <a:gd name="T3" fmla="*/ 0 60000 65536"/>
                <a:gd name="T4" fmla="*/ 0 60000 65536"/>
                <a:gd name="T5" fmla="*/ 0 60000 65536"/>
                <a:gd name="T6" fmla="*/ 0 w 194"/>
                <a:gd name="T7" fmla="*/ 194 w 194"/>
              </a:gdLst>
              <a:ahLst/>
              <a:cxnLst>
                <a:cxn ang="T3">
                  <a:pos x="T0" y="0"/>
                </a:cxn>
                <a:cxn ang="T4">
                  <a:pos x="T1" y="0"/>
                </a:cxn>
                <a:cxn ang="T5">
                  <a:pos x="T2" y="0"/>
                </a:cxn>
              </a:cxnLst>
              <a:rect l="T6" t="0" r="T7" b="0"/>
              <a:pathLst>
                <a:path w="194">
                  <a:moveTo>
                    <a:pt x="0" y="0"/>
                  </a:moveTo>
                  <a:lnTo>
                    <a:pt x="194" y="0"/>
                  </a:lnTo>
                  <a:lnTo>
                    <a:pt x="0" y="0"/>
                  </a:lnTo>
                </a:path>
              </a:pathLst>
            </a:custGeom>
            <a:noFill/>
            <a:ln w="19050">
              <a:solidFill>
                <a:schemeClr val="tx1"/>
              </a:solidFill>
              <a:round/>
              <a:headEnd/>
              <a:tailEnd/>
            </a:ln>
          </p:spPr>
          <p:txBody>
            <a:bodyPr/>
            <a:lstStyle/>
            <a:p>
              <a:pPr eaLnBrk="0" hangingPunct="0"/>
              <a:endParaRPr lang="en-US"/>
            </a:p>
          </p:txBody>
        </p:sp>
        <p:sp>
          <p:nvSpPr>
            <p:cNvPr id="18" name="Line 17"/>
            <p:cNvSpPr>
              <a:spLocks noChangeShapeType="1"/>
            </p:cNvSpPr>
            <p:nvPr/>
          </p:nvSpPr>
          <p:spPr bwMode="auto">
            <a:xfrm>
              <a:off x="5150492" y="1734321"/>
              <a:ext cx="0" cy="111635"/>
            </a:xfrm>
            <a:prstGeom prst="line">
              <a:avLst/>
            </a:prstGeom>
            <a:noFill/>
            <a:ln w="19050">
              <a:solidFill>
                <a:schemeClr val="tx1"/>
              </a:solidFill>
              <a:round/>
              <a:headEnd/>
              <a:tailEnd/>
            </a:ln>
          </p:spPr>
          <p:txBody>
            <a:bodyPr/>
            <a:lstStyle/>
            <a:p>
              <a:endParaRPr lang="en-US"/>
            </a:p>
          </p:txBody>
        </p:sp>
        <p:sp>
          <p:nvSpPr>
            <p:cNvPr id="19" name="Freeform 19"/>
            <p:cNvSpPr>
              <a:spLocks/>
            </p:cNvSpPr>
            <p:nvPr/>
          </p:nvSpPr>
          <p:spPr bwMode="auto">
            <a:xfrm>
              <a:off x="5824227" y="2491234"/>
              <a:ext cx="238434" cy="0"/>
            </a:xfrm>
            <a:custGeom>
              <a:avLst/>
              <a:gdLst>
                <a:gd name="T0" fmla="*/ 0 w 194"/>
                <a:gd name="T1" fmla="*/ 2147483647 w 194"/>
                <a:gd name="T2" fmla="*/ 0 w 194"/>
                <a:gd name="T3" fmla="*/ 0 60000 65536"/>
                <a:gd name="T4" fmla="*/ 0 60000 65536"/>
                <a:gd name="T5" fmla="*/ 0 60000 65536"/>
                <a:gd name="T6" fmla="*/ 0 w 194"/>
                <a:gd name="T7" fmla="*/ 194 w 194"/>
              </a:gdLst>
              <a:ahLst/>
              <a:cxnLst>
                <a:cxn ang="T3">
                  <a:pos x="T0" y="0"/>
                </a:cxn>
                <a:cxn ang="T4">
                  <a:pos x="T1" y="0"/>
                </a:cxn>
                <a:cxn ang="T5">
                  <a:pos x="T2" y="0"/>
                </a:cxn>
              </a:cxnLst>
              <a:rect l="T6" t="0" r="T7" b="0"/>
              <a:pathLst>
                <a:path w="194">
                  <a:moveTo>
                    <a:pt x="0" y="0"/>
                  </a:moveTo>
                  <a:lnTo>
                    <a:pt x="194" y="0"/>
                  </a:lnTo>
                  <a:lnTo>
                    <a:pt x="0" y="0"/>
                  </a:lnTo>
                </a:path>
              </a:pathLst>
            </a:custGeom>
            <a:noFill/>
            <a:ln w="19050">
              <a:solidFill>
                <a:schemeClr val="tx1"/>
              </a:solidFill>
              <a:round/>
              <a:headEnd/>
              <a:tailEnd/>
            </a:ln>
          </p:spPr>
          <p:txBody>
            <a:bodyPr/>
            <a:lstStyle/>
            <a:p>
              <a:pPr eaLnBrk="0" hangingPunct="0"/>
              <a:endParaRPr lang="en-US"/>
            </a:p>
          </p:txBody>
        </p:sp>
        <p:sp>
          <p:nvSpPr>
            <p:cNvPr id="20" name="Line 20"/>
            <p:cNvSpPr>
              <a:spLocks noChangeShapeType="1"/>
            </p:cNvSpPr>
            <p:nvPr/>
          </p:nvSpPr>
          <p:spPr bwMode="auto">
            <a:xfrm>
              <a:off x="5943444" y="2491234"/>
              <a:ext cx="0" cy="83725"/>
            </a:xfrm>
            <a:prstGeom prst="line">
              <a:avLst/>
            </a:prstGeom>
            <a:noFill/>
            <a:ln w="19050">
              <a:solidFill>
                <a:schemeClr val="tx1"/>
              </a:solidFill>
              <a:round/>
              <a:headEnd/>
              <a:tailEnd/>
            </a:ln>
          </p:spPr>
          <p:txBody>
            <a:bodyPr/>
            <a:lstStyle/>
            <a:p>
              <a:endParaRPr lang="en-US"/>
            </a:p>
          </p:txBody>
        </p:sp>
        <p:sp>
          <p:nvSpPr>
            <p:cNvPr id="21" name="Freeform 22"/>
            <p:cNvSpPr>
              <a:spLocks/>
            </p:cNvSpPr>
            <p:nvPr/>
          </p:nvSpPr>
          <p:spPr bwMode="auto">
            <a:xfrm>
              <a:off x="6469870" y="2907324"/>
              <a:ext cx="240341" cy="2536"/>
            </a:xfrm>
            <a:custGeom>
              <a:avLst/>
              <a:gdLst>
                <a:gd name="T0" fmla="*/ 0 w 194"/>
                <a:gd name="T1" fmla="*/ 0 h 1587"/>
                <a:gd name="T2" fmla="*/ 2147483647 w 194"/>
                <a:gd name="T3" fmla="*/ 0 h 1587"/>
                <a:gd name="T4" fmla="*/ 0 w 194"/>
                <a:gd name="T5" fmla="*/ 0 h 1587"/>
                <a:gd name="T6" fmla="*/ 0 60000 65536"/>
                <a:gd name="T7" fmla="*/ 0 60000 65536"/>
                <a:gd name="T8" fmla="*/ 0 60000 65536"/>
                <a:gd name="T9" fmla="*/ 0 w 194"/>
                <a:gd name="T10" fmla="*/ 0 h 1587"/>
                <a:gd name="T11" fmla="*/ 194 w 194"/>
                <a:gd name="T12" fmla="*/ 1587 h 1587"/>
              </a:gdLst>
              <a:ahLst/>
              <a:cxnLst>
                <a:cxn ang="T6">
                  <a:pos x="T0" y="T1"/>
                </a:cxn>
                <a:cxn ang="T7">
                  <a:pos x="T2" y="T3"/>
                </a:cxn>
                <a:cxn ang="T8">
                  <a:pos x="T4" y="T5"/>
                </a:cxn>
              </a:cxnLst>
              <a:rect l="T9" t="T10" r="T11" b="T12"/>
              <a:pathLst>
                <a:path w="194" h="1587">
                  <a:moveTo>
                    <a:pt x="0" y="0"/>
                  </a:moveTo>
                  <a:lnTo>
                    <a:pt x="194" y="0"/>
                  </a:lnTo>
                  <a:lnTo>
                    <a:pt x="0" y="0"/>
                  </a:lnTo>
                </a:path>
              </a:pathLst>
            </a:custGeom>
            <a:noFill/>
            <a:ln w="19050">
              <a:solidFill>
                <a:schemeClr val="tx1"/>
              </a:solidFill>
              <a:round/>
              <a:headEnd/>
              <a:tailEnd/>
            </a:ln>
          </p:spPr>
          <p:txBody>
            <a:bodyPr/>
            <a:lstStyle/>
            <a:p>
              <a:pPr eaLnBrk="0" hangingPunct="0"/>
              <a:endParaRPr lang="en-US"/>
            </a:p>
          </p:txBody>
        </p:sp>
        <p:sp>
          <p:nvSpPr>
            <p:cNvPr id="22" name="Line 23"/>
            <p:cNvSpPr>
              <a:spLocks noChangeShapeType="1"/>
            </p:cNvSpPr>
            <p:nvPr/>
          </p:nvSpPr>
          <p:spPr bwMode="auto">
            <a:xfrm>
              <a:off x="6589086" y="2907324"/>
              <a:ext cx="1908" cy="43131"/>
            </a:xfrm>
            <a:prstGeom prst="line">
              <a:avLst/>
            </a:prstGeom>
            <a:noFill/>
            <a:ln w="19050">
              <a:solidFill>
                <a:schemeClr val="tx1"/>
              </a:solidFill>
              <a:round/>
              <a:headEnd/>
              <a:tailEnd/>
            </a:ln>
          </p:spPr>
          <p:txBody>
            <a:bodyPr/>
            <a:lstStyle/>
            <a:p>
              <a:endParaRPr lang="en-US"/>
            </a:p>
          </p:txBody>
        </p:sp>
        <p:sp>
          <p:nvSpPr>
            <p:cNvPr id="23" name="Line 24"/>
            <p:cNvSpPr>
              <a:spLocks noChangeShapeType="1"/>
            </p:cNvSpPr>
            <p:nvPr/>
          </p:nvSpPr>
          <p:spPr bwMode="auto">
            <a:xfrm flipV="1">
              <a:off x="2713877" y="977128"/>
              <a:ext cx="1908" cy="2633549"/>
            </a:xfrm>
            <a:prstGeom prst="line">
              <a:avLst/>
            </a:prstGeom>
            <a:noFill/>
            <a:ln w="25400">
              <a:solidFill>
                <a:schemeClr val="tx1"/>
              </a:solidFill>
              <a:round/>
              <a:headEnd/>
              <a:tailEnd/>
            </a:ln>
          </p:spPr>
          <p:txBody>
            <a:bodyPr/>
            <a:lstStyle/>
            <a:p>
              <a:endParaRPr lang="en-US"/>
            </a:p>
          </p:txBody>
        </p:sp>
        <p:sp>
          <p:nvSpPr>
            <p:cNvPr id="24" name="Line 25"/>
            <p:cNvSpPr>
              <a:spLocks noChangeShapeType="1"/>
            </p:cNvSpPr>
            <p:nvPr/>
          </p:nvSpPr>
          <p:spPr bwMode="auto">
            <a:xfrm flipH="1">
              <a:off x="2661366" y="3610677"/>
              <a:ext cx="41964" cy="5074"/>
            </a:xfrm>
            <a:prstGeom prst="line">
              <a:avLst/>
            </a:prstGeom>
            <a:noFill/>
            <a:ln w="25400">
              <a:solidFill>
                <a:schemeClr val="tx1"/>
              </a:solidFill>
              <a:round/>
              <a:headEnd/>
              <a:tailEnd/>
            </a:ln>
          </p:spPr>
          <p:txBody>
            <a:bodyPr/>
            <a:lstStyle/>
            <a:p>
              <a:endParaRPr lang="en-US"/>
            </a:p>
          </p:txBody>
        </p:sp>
        <p:sp>
          <p:nvSpPr>
            <p:cNvPr id="25" name="Line 27"/>
            <p:cNvSpPr>
              <a:spLocks noChangeShapeType="1"/>
            </p:cNvSpPr>
            <p:nvPr/>
          </p:nvSpPr>
          <p:spPr bwMode="auto">
            <a:xfrm flipH="1">
              <a:off x="2661366" y="3237716"/>
              <a:ext cx="41964" cy="2538"/>
            </a:xfrm>
            <a:prstGeom prst="line">
              <a:avLst/>
            </a:prstGeom>
            <a:noFill/>
            <a:ln w="25400">
              <a:solidFill>
                <a:schemeClr val="tx1"/>
              </a:solidFill>
              <a:round/>
              <a:headEnd/>
              <a:tailEnd/>
            </a:ln>
          </p:spPr>
          <p:txBody>
            <a:bodyPr/>
            <a:lstStyle/>
            <a:p>
              <a:endParaRPr lang="en-US"/>
            </a:p>
          </p:txBody>
        </p:sp>
        <p:sp>
          <p:nvSpPr>
            <p:cNvPr id="26" name="Rectangle 28"/>
            <p:cNvSpPr>
              <a:spLocks noChangeArrowheads="1"/>
            </p:cNvSpPr>
            <p:nvPr/>
          </p:nvSpPr>
          <p:spPr bwMode="auto">
            <a:xfrm>
              <a:off x="2497461" y="3105931"/>
              <a:ext cx="113814"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5</a:t>
              </a:r>
            </a:p>
          </p:txBody>
        </p:sp>
        <p:sp>
          <p:nvSpPr>
            <p:cNvPr id="27" name="Line 29"/>
            <p:cNvSpPr>
              <a:spLocks noChangeShapeType="1"/>
            </p:cNvSpPr>
            <p:nvPr/>
          </p:nvSpPr>
          <p:spPr bwMode="auto">
            <a:xfrm flipH="1">
              <a:off x="2661366" y="2862221"/>
              <a:ext cx="41964" cy="2538"/>
            </a:xfrm>
            <a:prstGeom prst="line">
              <a:avLst/>
            </a:prstGeom>
            <a:noFill/>
            <a:ln w="25400">
              <a:solidFill>
                <a:schemeClr val="tx1"/>
              </a:solidFill>
              <a:round/>
              <a:headEnd/>
              <a:tailEnd/>
            </a:ln>
          </p:spPr>
          <p:txBody>
            <a:bodyPr/>
            <a:lstStyle/>
            <a:p>
              <a:endParaRPr lang="en-US"/>
            </a:p>
          </p:txBody>
        </p:sp>
        <p:sp>
          <p:nvSpPr>
            <p:cNvPr id="28" name="Rectangle 30"/>
            <p:cNvSpPr>
              <a:spLocks noChangeArrowheads="1"/>
            </p:cNvSpPr>
            <p:nvPr/>
          </p:nvSpPr>
          <p:spPr bwMode="auto">
            <a:xfrm>
              <a:off x="2353593" y="2730434"/>
              <a:ext cx="227626"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10</a:t>
              </a:r>
            </a:p>
          </p:txBody>
        </p:sp>
        <p:sp>
          <p:nvSpPr>
            <p:cNvPr id="29" name="Line 31"/>
            <p:cNvSpPr>
              <a:spLocks noChangeShapeType="1"/>
            </p:cNvSpPr>
            <p:nvPr/>
          </p:nvSpPr>
          <p:spPr bwMode="auto">
            <a:xfrm flipH="1">
              <a:off x="2661366" y="2486725"/>
              <a:ext cx="41964" cy="0"/>
            </a:xfrm>
            <a:prstGeom prst="line">
              <a:avLst/>
            </a:prstGeom>
            <a:noFill/>
            <a:ln w="25400">
              <a:solidFill>
                <a:schemeClr val="tx1"/>
              </a:solidFill>
              <a:round/>
              <a:headEnd/>
              <a:tailEnd/>
            </a:ln>
          </p:spPr>
          <p:txBody>
            <a:bodyPr/>
            <a:lstStyle/>
            <a:p>
              <a:endParaRPr lang="en-US"/>
            </a:p>
          </p:txBody>
        </p:sp>
        <p:sp>
          <p:nvSpPr>
            <p:cNvPr id="30" name="Rectangle 32"/>
            <p:cNvSpPr>
              <a:spLocks noChangeArrowheads="1"/>
            </p:cNvSpPr>
            <p:nvPr/>
          </p:nvSpPr>
          <p:spPr bwMode="auto">
            <a:xfrm>
              <a:off x="2353593" y="2352403"/>
              <a:ext cx="227626"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15</a:t>
              </a:r>
            </a:p>
          </p:txBody>
        </p:sp>
        <p:sp>
          <p:nvSpPr>
            <p:cNvPr id="31" name="Line 33"/>
            <p:cNvSpPr>
              <a:spLocks noChangeShapeType="1"/>
            </p:cNvSpPr>
            <p:nvPr/>
          </p:nvSpPr>
          <p:spPr bwMode="auto">
            <a:xfrm flipH="1">
              <a:off x="2661366" y="2111228"/>
              <a:ext cx="41964" cy="2538"/>
            </a:xfrm>
            <a:prstGeom prst="line">
              <a:avLst/>
            </a:prstGeom>
            <a:noFill/>
            <a:ln w="25400">
              <a:solidFill>
                <a:schemeClr val="tx1"/>
              </a:solidFill>
              <a:round/>
              <a:headEnd/>
              <a:tailEnd/>
            </a:ln>
          </p:spPr>
          <p:txBody>
            <a:bodyPr/>
            <a:lstStyle/>
            <a:p>
              <a:endParaRPr lang="en-US"/>
            </a:p>
          </p:txBody>
        </p:sp>
        <p:sp>
          <p:nvSpPr>
            <p:cNvPr id="32" name="Rectangle 34"/>
            <p:cNvSpPr>
              <a:spLocks noChangeArrowheads="1"/>
            </p:cNvSpPr>
            <p:nvPr/>
          </p:nvSpPr>
          <p:spPr bwMode="auto">
            <a:xfrm>
              <a:off x="2353593" y="1979442"/>
              <a:ext cx="227626"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20</a:t>
              </a:r>
            </a:p>
          </p:txBody>
        </p:sp>
        <p:sp>
          <p:nvSpPr>
            <p:cNvPr id="33" name="Line 35"/>
            <p:cNvSpPr>
              <a:spLocks noChangeShapeType="1"/>
            </p:cNvSpPr>
            <p:nvPr/>
          </p:nvSpPr>
          <p:spPr bwMode="auto">
            <a:xfrm flipH="1">
              <a:off x="2661366" y="1733196"/>
              <a:ext cx="41964" cy="0"/>
            </a:xfrm>
            <a:prstGeom prst="line">
              <a:avLst/>
            </a:prstGeom>
            <a:noFill/>
            <a:ln w="25400">
              <a:solidFill>
                <a:schemeClr val="tx1"/>
              </a:solidFill>
              <a:round/>
              <a:headEnd/>
              <a:tailEnd/>
            </a:ln>
          </p:spPr>
          <p:txBody>
            <a:bodyPr/>
            <a:lstStyle/>
            <a:p>
              <a:endParaRPr lang="en-US"/>
            </a:p>
          </p:txBody>
        </p:sp>
        <p:sp>
          <p:nvSpPr>
            <p:cNvPr id="34" name="Rectangle 36"/>
            <p:cNvSpPr>
              <a:spLocks noChangeArrowheads="1"/>
            </p:cNvSpPr>
            <p:nvPr/>
          </p:nvSpPr>
          <p:spPr bwMode="auto">
            <a:xfrm>
              <a:off x="2353593" y="1601409"/>
              <a:ext cx="227626"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25</a:t>
              </a:r>
            </a:p>
          </p:txBody>
        </p:sp>
        <p:sp>
          <p:nvSpPr>
            <p:cNvPr id="35" name="Line 37"/>
            <p:cNvSpPr>
              <a:spLocks noChangeShapeType="1"/>
            </p:cNvSpPr>
            <p:nvPr/>
          </p:nvSpPr>
          <p:spPr bwMode="auto">
            <a:xfrm flipH="1">
              <a:off x="2661366" y="1357699"/>
              <a:ext cx="41964" cy="0"/>
            </a:xfrm>
            <a:prstGeom prst="line">
              <a:avLst/>
            </a:prstGeom>
            <a:noFill/>
            <a:ln w="25400">
              <a:solidFill>
                <a:schemeClr val="tx1"/>
              </a:solidFill>
              <a:round/>
              <a:headEnd/>
              <a:tailEnd/>
            </a:ln>
          </p:spPr>
          <p:txBody>
            <a:bodyPr/>
            <a:lstStyle/>
            <a:p>
              <a:endParaRPr lang="en-US"/>
            </a:p>
          </p:txBody>
        </p:sp>
        <p:sp>
          <p:nvSpPr>
            <p:cNvPr id="36" name="Rectangle 38"/>
            <p:cNvSpPr>
              <a:spLocks noChangeArrowheads="1"/>
            </p:cNvSpPr>
            <p:nvPr/>
          </p:nvSpPr>
          <p:spPr bwMode="auto">
            <a:xfrm>
              <a:off x="2353593" y="1225914"/>
              <a:ext cx="227626"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30</a:t>
              </a:r>
            </a:p>
          </p:txBody>
        </p:sp>
        <p:sp>
          <p:nvSpPr>
            <p:cNvPr id="37" name="Line 39"/>
            <p:cNvSpPr>
              <a:spLocks noChangeShapeType="1"/>
            </p:cNvSpPr>
            <p:nvPr/>
          </p:nvSpPr>
          <p:spPr bwMode="auto">
            <a:xfrm flipH="1">
              <a:off x="2661366" y="979665"/>
              <a:ext cx="41964" cy="5074"/>
            </a:xfrm>
            <a:prstGeom prst="line">
              <a:avLst/>
            </a:prstGeom>
            <a:noFill/>
            <a:ln w="25400">
              <a:solidFill>
                <a:schemeClr val="tx1"/>
              </a:solidFill>
              <a:round/>
              <a:headEnd/>
              <a:tailEnd/>
            </a:ln>
          </p:spPr>
          <p:txBody>
            <a:bodyPr/>
            <a:lstStyle/>
            <a:p>
              <a:endParaRPr lang="en-US"/>
            </a:p>
          </p:txBody>
        </p:sp>
        <p:sp>
          <p:nvSpPr>
            <p:cNvPr id="38" name="Rectangle 40"/>
            <p:cNvSpPr>
              <a:spLocks noChangeArrowheads="1"/>
            </p:cNvSpPr>
            <p:nvPr/>
          </p:nvSpPr>
          <p:spPr bwMode="auto">
            <a:xfrm>
              <a:off x="2353593" y="847879"/>
              <a:ext cx="227626"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35</a:t>
              </a:r>
            </a:p>
          </p:txBody>
        </p:sp>
        <p:sp>
          <p:nvSpPr>
            <p:cNvPr id="39" name="Rectangle 41"/>
            <p:cNvSpPr>
              <a:spLocks noChangeArrowheads="1"/>
            </p:cNvSpPr>
            <p:nvPr/>
          </p:nvSpPr>
          <p:spPr bwMode="auto">
            <a:xfrm rot="16200000">
              <a:off x="887046" y="2067072"/>
              <a:ext cx="2192908" cy="246221"/>
            </a:xfrm>
            <a:prstGeom prst="rect">
              <a:avLst/>
            </a:prstGeom>
            <a:noFill/>
            <a:ln w="9525">
              <a:noFill/>
              <a:miter lim="800000"/>
              <a:headEnd/>
              <a:tailEnd/>
            </a:ln>
          </p:spPr>
          <p:txBody>
            <a:bodyPr wrap="none" lIns="0" tIns="0" rIns="0" bIns="0">
              <a:spAutoFit/>
            </a:bodyPr>
            <a:lstStyle/>
            <a:p>
              <a:r>
                <a:rPr lang="en-US" sz="1600" dirty="0" smtClean="0">
                  <a:latin typeface="Arial" pitchFamily="34" charset="0"/>
                  <a:cs typeface="Arial" pitchFamily="34" charset="0"/>
                </a:rPr>
                <a:t>H</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(µmol/ µg protein) </a:t>
              </a:r>
              <a:endParaRPr lang="en-US" sz="1600" b="0" dirty="0">
                <a:latin typeface="Arial" pitchFamily="34" charset="0"/>
                <a:cs typeface="Arial" pitchFamily="34" charset="0"/>
              </a:endParaRPr>
            </a:p>
          </p:txBody>
        </p:sp>
        <p:sp>
          <p:nvSpPr>
            <p:cNvPr id="40" name="Text Box 42"/>
            <p:cNvSpPr txBox="1">
              <a:spLocks noChangeArrowheads="1"/>
            </p:cNvSpPr>
            <p:nvPr/>
          </p:nvSpPr>
          <p:spPr bwMode="auto">
            <a:xfrm>
              <a:off x="3588106" y="927147"/>
              <a:ext cx="274434" cy="369332"/>
            </a:xfrm>
            <a:prstGeom prst="rect">
              <a:avLst/>
            </a:prstGeom>
            <a:noFill/>
            <a:ln w="9525">
              <a:noFill/>
              <a:miter lim="800000"/>
              <a:headEnd/>
              <a:tailEnd/>
            </a:ln>
          </p:spPr>
          <p:txBody>
            <a:bodyPr wrap="none">
              <a:spAutoFit/>
            </a:bodyPr>
            <a:lstStyle/>
            <a:p>
              <a:pPr algn="ctr"/>
              <a:r>
                <a:rPr lang="en-US" b="0" dirty="0">
                  <a:latin typeface="Microsoft Sans Serif" pitchFamily="34" charset="0"/>
                  <a:cs typeface="Microsoft Sans Serif" pitchFamily="34" charset="0"/>
                </a:rPr>
                <a:t>*</a:t>
              </a:r>
            </a:p>
          </p:txBody>
        </p:sp>
        <p:sp>
          <p:nvSpPr>
            <p:cNvPr id="41" name="Text Box 44"/>
            <p:cNvSpPr txBox="1">
              <a:spLocks noChangeArrowheads="1"/>
            </p:cNvSpPr>
            <p:nvPr/>
          </p:nvSpPr>
          <p:spPr bwMode="auto">
            <a:xfrm>
              <a:off x="6433587" y="2517865"/>
              <a:ext cx="312906" cy="369332"/>
            </a:xfrm>
            <a:prstGeom prst="rect">
              <a:avLst/>
            </a:prstGeom>
            <a:noFill/>
            <a:ln w="9525">
              <a:noFill/>
              <a:miter lim="800000"/>
              <a:headEnd/>
              <a:tailEnd/>
            </a:ln>
          </p:spPr>
          <p:txBody>
            <a:bodyPr wrap="none">
              <a:spAutoFit/>
            </a:bodyPr>
            <a:lstStyle/>
            <a:p>
              <a:pPr algn="ctr"/>
              <a:r>
                <a:rPr lang="en-US" b="0" dirty="0">
                  <a:latin typeface="Microsoft Sans Serif" pitchFamily="34" charset="0"/>
                  <a:cs typeface="Microsoft Sans Serif" pitchFamily="34" charset="0"/>
                </a:rPr>
                <a:t>‡</a:t>
              </a:r>
            </a:p>
          </p:txBody>
        </p:sp>
        <p:sp>
          <p:nvSpPr>
            <p:cNvPr id="42" name="Text Box 42"/>
            <p:cNvSpPr txBox="1">
              <a:spLocks noChangeArrowheads="1"/>
            </p:cNvSpPr>
            <p:nvPr/>
          </p:nvSpPr>
          <p:spPr bwMode="auto">
            <a:xfrm>
              <a:off x="4994039" y="1359581"/>
              <a:ext cx="312906" cy="369332"/>
            </a:xfrm>
            <a:prstGeom prst="rect">
              <a:avLst/>
            </a:prstGeom>
            <a:noFill/>
            <a:ln w="9525">
              <a:noFill/>
              <a:miter lim="800000"/>
              <a:headEnd/>
              <a:tailEnd/>
            </a:ln>
          </p:spPr>
          <p:txBody>
            <a:bodyPr wrap="none">
              <a:spAutoFit/>
            </a:bodyPr>
            <a:lstStyle/>
            <a:p>
              <a:pPr algn="ctr"/>
              <a:r>
                <a:rPr lang="en-US" b="0" dirty="0">
                  <a:latin typeface="Microsoft Sans Serif" pitchFamily="34" charset="0"/>
                  <a:cs typeface="Microsoft Sans Serif" pitchFamily="34" charset="0"/>
                </a:rPr>
                <a:t>†</a:t>
              </a:r>
            </a:p>
          </p:txBody>
        </p:sp>
        <p:sp>
          <p:nvSpPr>
            <p:cNvPr id="43" name="Text Box 45"/>
            <p:cNvSpPr txBox="1">
              <a:spLocks noChangeArrowheads="1"/>
            </p:cNvSpPr>
            <p:nvPr/>
          </p:nvSpPr>
          <p:spPr bwMode="auto">
            <a:xfrm>
              <a:off x="1495264" y="3650738"/>
              <a:ext cx="1116011"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44" name="TextBox 43"/>
            <p:cNvSpPr txBox="1"/>
            <p:nvPr/>
          </p:nvSpPr>
          <p:spPr>
            <a:xfrm>
              <a:off x="2911436" y="3650738"/>
              <a:ext cx="253595"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5" name="TextBox 44"/>
            <p:cNvSpPr txBox="1"/>
            <p:nvPr/>
          </p:nvSpPr>
          <p:spPr>
            <a:xfrm>
              <a:off x="3572877" y="3650738"/>
              <a:ext cx="304892"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6" name="TextBox 45"/>
            <p:cNvSpPr txBox="1"/>
            <p:nvPr/>
          </p:nvSpPr>
          <p:spPr>
            <a:xfrm>
              <a:off x="4350154" y="3650738"/>
              <a:ext cx="253595"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7" name="TextBox 46"/>
            <p:cNvSpPr txBox="1"/>
            <p:nvPr/>
          </p:nvSpPr>
          <p:spPr>
            <a:xfrm>
              <a:off x="4898568" y="3650738"/>
              <a:ext cx="503848" cy="338554"/>
            </a:xfrm>
            <a:prstGeom prst="rect">
              <a:avLst/>
            </a:prstGeom>
            <a:noFill/>
          </p:spPr>
          <p:txBody>
            <a:bodyPr wrap="squar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8" name="TextBox 47"/>
            <p:cNvSpPr txBox="1"/>
            <p:nvPr/>
          </p:nvSpPr>
          <p:spPr>
            <a:xfrm>
              <a:off x="5778174" y="3650738"/>
              <a:ext cx="253595"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9" name="TextBox 48"/>
            <p:cNvSpPr txBox="1"/>
            <p:nvPr/>
          </p:nvSpPr>
          <p:spPr>
            <a:xfrm>
              <a:off x="6437594" y="3650738"/>
              <a:ext cx="304892"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0" name="Rectangle 6"/>
            <p:cNvSpPr>
              <a:spLocks noChangeArrowheads="1"/>
            </p:cNvSpPr>
            <p:nvPr/>
          </p:nvSpPr>
          <p:spPr bwMode="auto">
            <a:xfrm>
              <a:off x="2835412" y="2145336"/>
              <a:ext cx="482588" cy="1456316"/>
            </a:xfrm>
            <a:prstGeom prst="rect">
              <a:avLst/>
            </a:prstGeom>
            <a:gradFill rotWithShape="1">
              <a:gsLst>
                <a:gs pos="0">
                  <a:schemeClr val="tx1"/>
                </a:gs>
                <a:gs pos="50000">
                  <a:schemeClr val="bg1"/>
                </a:gs>
                <a:gs pos="100000">
                  <a:schemeClr val="tx1"/>
                </a:gs>
              </a:gsLst>
              <a:lin ang="0" scaled="1"/>
            </a:gradFill>
            <a:ln w="9525">
              <a:noFill/>
              <a:miter lim="800000"/>
              <a:headEnd/>
              <a:tailEnd/>
            </a:ln>
          </p:spPr>
          <p:txBody>
            <a:bodyPr/>
            <a:lstStyle/>
            <a:p>
              <a:pPr eaLnBrk="0" hangingPunct="0"/>
              <a:endParaRPr lang="en-US"/>
            </a:p>
          </p:txBody>
        </p:sp>
        <p:sp>
          <p:nvSpPr>
            <p:cNvPr id="51" name="Rectangle 9"/>
            <p:cNvSpPr>
              <a:spLocks noChangeArrowheads="1"/>
            </p:cNvSpPr>
            <p:nvPr/>
          </p:nvSpPr>
          <p:spPr bwMode="auto">
            <a:xfrm>
              <a:off x="3484029" y="1551647"/>
              <a:ext cx="482588" cy="2050006"/>
            </a:xfrm>
            <a:prstGeom prst="rect">
              <a:avLst/>
            </a:prstGeom>
            <a:gradFill rotWithShape="1">
              <a:gsLst>
                <a:gs pos="0">
                  <a:schemeClr val="tx1"/>
                </a:gs>
                <a:gs pos="50000">
                  <a:schemeClr val="bg1"/>
                </a:gs>
                <a:gs pos="100000">
                  <a:schemeClr val="tx1"/>
                </a:gs>
              </a:gsLst>
              <a:lin ang="0" scaled="1"/>
            </a:gradFill>
            <a:ln w="9525">
              <a:noFill/>
              <a:miter lim="800000"/>
              <a:headEnd/>
              <a:tailEnd/>
            </a:ln>
          </p:spPr>
          <p:txBody>
            <a:bodyPr/>
            <a:lstStyle/>
            <a:p>
              <a:pPr eaLnBrk="0" hangingPunct="0"/>
              <a:endParaRPr lang="en-US"/>
            </a:p>
          </p:txBody>
        </p:sp>
        <p:sp>
          <p:nvSpPr>
            <p:cNvPr id="52" name="Rectangle 12"/>
            <p:cNvSpPr>
              <a:spLocks noChangeArrowheads="1"/>
            </p:cNvSpPr>
            <p:nvPr/>
          </p:nvSpPr>
          <p:spPr bwMode="auto">
            <a:xfrm>
              <a:off x="4273176" y="2614708"/>
              <a:ext cx="484496" cy="986946"/>
            </a:xfrm>
            <a:prstGeom prst="rect">
              <a:avLst/>
            </a:prstGeom>
            <a:gradFill rotWithShape="1">
              <a:gsLst>
                <a:gs pos="0">
                  <a:schemeClr val="tx1"/>
                </a:gs>
                <a:gs pos="50000">
                  <a:schemeClr val="bg1">
                    <a:lumMod val="65000"/>
                  </a:schemeClr>
                </a:gs>
                <a:gs pos="100000">
                  <a:schemeClr val="tx1"/>
                </a:gs>
              </a:gsLst>
              <a:lin ang="0" scaled="1"/>
            </a:gradFill>
            <a:ln w="9525">
              <a:noFill/>
              <a:miter lim="800000"/>
              <a:headEnd/>
              <a:tailEnd/>
            </a:ln>
          </p:spPr>
          <p:txBody>
            <a:bodyPr/>
            <a:lstStyle/>
            <a:p>
              <a:pPr eaLnBrk="0" hangingPunct="0"/>
              <a:endParaRPr lang="en-US"/>
            </a:p>
          </p:txBody>
        </p:sp>
        <p:sp>
          <p:nvSpPr>
            <p:cNvPr id="53" name="Rectangle 15"/>
            <p:cNvSpPr>
              <a:spLocks noChangeArrowheads="1"/>
            </p:cNvSpPr>
            <p:nvPr/>
          </p:nvSpPr>
          <p:spPr bwMode="auto">
            <a:xfrm>
              <a:off x="4908244" y="1858640"/>
              <a:ext cx="484496" cy="1743012"/>
            </a:xfrm>
            <a:prstGeom prst="rect">
              <a:avLst/>
            </a:prstGeom>
            <a:gradFill rotWithShape="1">
              <a:gsLst>
                <a:gs pos="0">
                  <a:schemeClr val="tx1"/>
                </a:gs>
                <a:gs pos="50000">
                  <a:schemeClr val="bg1">
                    <a:lumMod val="65000"/>
                  </a:schemeClr>
                </a:gs>
                <a:gs pos="100000">
                  <a:schemeClr val="tx1"/>
                </a:gs>
              </a:gsLst>
              <a:lin ang="0" scaled="1"/>
            </a:gradFill>
            <a:ln w="9525">
              <a:noFill/>
              <a:miter lim="800000"/>
              <a:headEnd/>
              <a:tailEnd/>
            </a:ln>
          </p:spPr>
          <p:txBody>
            <a:bodyPr/>
            <a:lstStyle/>
            <a:p>
              <a:pPr eaLnBrk="0" hangingPunct="0"/>
              <a:endParaRPr lang="en-US"/>
            </a:p>
          </p:txBody>
        </p:sp>
        <p:sp>
          <p:nvSpPr>
            <p:cNvPr id="54" name="Rectangle 18"/>
            <p:cNvSpPr>
              <a:spLocks noChangeArrowheads="1"/>
            </p:cNvSpPr>
            <p:nvPr/>
          </p:nvSpPr>
          <p:spPr bwMode="auto">
            <a:xfrm>
              <a:off x="5702150" y="2585107"/>
              <a:ext cx="482588" cy="1009780"/>
            </a:xfrm>
            <a:prstGeom prst="rect">
              <a:avLst/>
            </a:prstGeom>
            <a:gradFill rotWithShape="1">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eaLnBrk="0" hangingPunct="0"/>
              <a:endParaRPr lang="en-US"/>
            </a:p>
          </p:txBody>
        </p:sp>
        <p:sp>
          <p:nvSpPr>
            <p:cNvPr id="55" name="Rectangle 21"/>
            <p:cNvSpPr>
              <a:spLocks noChangeArrowheads="1"/>
            </p:cNvSpPr>
            <p:nvPr/>
          </p:nvSpPr>
          <p:spPr bwMode="auto">
            <a:xfrm>
              <a:off x="6347792" y="2965679"/>
              <a:ext cx="484496" cy="629210"/>
            </a:xfrm>
            <a:prstGeom prst="rect">
              <a:avLst/>
            </a:prstGeom>
            <a:gradFill rotWithShape="1">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eaLnBrk="0" hangingPunct="0"/>
              <a:endParaRPr lang="en-US"/>
            </a:p>
          </p:txBody>
        </p:sp>
        <p:sp>
          <p:nvSpPr>
            <p:cNvPr id="56" name="Line 5"/>
            <p:cNvSpPr>
              <a:spLocks noChangeShapeType="1"/>
            </p:cNvSpPr>
            <p:nvPr/>
          </p:nvSpPr>
          <p:spPr bwMode="auto">
            <a:xfrm>
              <a:off x="2703331" y="3610677"/>
              <a:ext cx="4356643" cy="5074"/>
            </a:xfrm>
            <a:prstGeom prst="line">
              <a:avLst/>
            </a:prstGeom>
            <a:noFill/>
            <a:ln w="25400">
              <a:solidFill>
                <a:schemeClr val="tx1"/>
              </a:solidFill>
              <a:round/>
              <a:headEnd/>
              <a:tailEnd/>
            </a:ln>
          </p:spPr>
          <p:txBody>
            <a:bodyPr/>
            <a:lstStyle/>
            <a:p>
              <a:endParaRPr lang="en-US"/>
            </a:p>
          </p:txBody>
        </p:sp>
        <p:cxnSp>
          <p:nvCxnSpPr>
            <p:cNvPr id="4" name="Straight Connector 3"/>
            <p:cNvCxnSpPr/>
            <p:nvPr/>
          </p:nvCxnSpPr>
          <p:spPr>
            <a:xfrm>
              <a:off x="2831396" y="4095793"/>
              <a:ext cx="1188720" cy="282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259502" y="4095793"/>
              <a:ext cx="1188720" cy="282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711802" y="4095793"/>
              <a:ext cx="1188720" cy="282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54565" y="4190389"/>
              <a:ext cx="742383" cy="338554"/>
            </a:xfrm>
            <a:prstGeom prst="rect">
              <a:avLst/>
            </a:prstGeom>
            <a:noFill/>
          </p:spPr>
          <p:txBody>
            <a:bodyPr wrap="none" rtlCol="0">
              <a:spAutoFit/>
            </a:bodyPr>
            <a:lstStyle/>
            <a:p>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8" name="TextBox 7"/>
            <p:cNvSpPr txBox="1"/>
            <p:nvPr/>
          </p:nvSpPr>
          <p:spPr>
            <a:xfrm>
              <a:off x="4425700" y="4190389"/>
              <a:ext cx="856325" cy="338554"/>
            </a:xfrm>
            <a:prstGeom prst="rect">
              <a:avLst/>
            </a:prstGeom>
            <a:noFill/>
          </p:spPr>
          <p:txBody>
            <a:bodyPr wrap="none" rtlCol="0">
              <a:spAutoFit/>
            </a:bodyPr>
            <a:lstStyle/>
            <a:p>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9" name="TextBox 8"/>
            <p:cNvSpPr txBox="1"/>
            <p:nvPr/>
          </p:nvSpPr>
          <p:spPr>
            <a:xfrm>
              <a:off x="5713692" y="4190389"/>
              <a:ext cx="1184940" cy="338554"/>
            </a:xfrm>
            <a:prstGeom prst="rect">
              <a:avLst/>
            </a:prstGeom>
            <a:noFill/>
          </p:spPr>
          <p:txBody>
            <a:bodyPr wrap="none" rtlCol="0">
              <a:spAutoFit/>
            </a:bodyPr>
            <a:lstStyle/>
            <a:p>
              <a:r>
                <a:rPr lang="en-US" sz="1600" dirty="0" smtClean="0">
                  <a:latin typeface="Arial" pitchFamily="34" charset="0"/>
                  <a:cs typeface="Arial" pitchFamily="34" charset="0"/>
                </a:rPr>
                <a:t>AdNox4AS</a:t>
              </a:r>
              <a:endParaRPr lang="en-US" sz="1600" dirty="0">
                <a:latin typeface="Arial" pitchFamily="34" charset="0"/>
                <a:cs typeface="Arial" pitchFamily="34" charset="0"/>
              </a:endParaRPr>
            </a:p>
          </p:txBody>
        </p:sp>
      </p:grpSp>
      <p:sp>
        <p:nvSpPr>
          <p:cNvPr id="59" name="TextBox 58"/>
          <p:cNvSpPr txBox="1"/>
          <p:nvPr/>
        </p:nvSpPr>
        <p:spPr>
          <a:xfrm>
            <a:off x="1433992" y="4572001"/>
            <a:ext cx="5486400" cy="3847603"/>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3.6.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Basal Hydrogen Peroxide Production, which is Blocked by Nox4 Antisense, as Measured by </a:t>
            </a:r>
            <a:r>
              <a:rPr lang="en-US" sz="1200" b="1" dirty="0" err="1" smtClean="0">
                <a:latin typeface="Arial" pitchFamily="34" charset="0"/>
                <a:cs typeface="Arial" pitchFamily="34" charset="0"/>
              </a:rPr>
              <a:t>Amplex</a:t>
            </a:r>
            <a:r>
              <a:rPr lang="en-US" sz="1200" b="1" dirty="0" smtClean="0">
                <a:latin typeface="Arial" pitchFamily="34" charset="0"/>
                <a:cs typeface="Arial" pitchFamily="34" charset="0"/>
              </a:rPr>
              <a:t> Red Assay.  </a:t>
            </a:r>
            <a:r>
              <a:rPr lang="en-US" sz="1200" dirty="0" smtClean="0">
                <a:latin typeface="Arial" pitchFamily="34" charset="0"/>
                <a:cs typeface="Arial" pitchFamily="34" charset="0"/>
              </a:rPr>
              <a:t>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express antisense Nox4 (AdNox4AS) for 48 h prior to </a:t>
            </a:r>
            <a:r>
              <a:rPr lang="en-US" sz="1200" dirty="0" err="1" smtClean="0">
                <a:latin typeface="Arial" pitchFamily="34" charset="0"/>
                <a:cs typeface="Arial" pitchFamily="34" charset="0"/>
              </a:rPr>
              <a:t>transducing</a:t>
            </a:r>
            <a:r>
              <a:rPr lang="en-US" sz="1200" dirty="0" smtClean="0">
                <a:latin typeface="Arial" pitchFamily="34" charset="0"/>
                <a:cs typeface="Arial" pitchFamily="34" charset="0"/>
              </a:rPr>
              <a:t> cells with either control adenovirus ( - ,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 + , AdPoldip2) for an additional 72 h prior to using the </a:t>
            </a:r>
            <a:r>
              <a:rPr lang="en-US" sz="1200" dirty="0" err="1" smtClean="0">
                <a:latin typeface="Arial" pitchFamily="34" charset="0"/>
                <a:cs typeface="Arial" pitchFamily="34" charset="0"/>
              </a:rPr>
              <a:t>Amplex</a:t>
            </a:r>
            <a:r>
              <a:rPr lang="en-US" sz="1200" dirty="0" smtClean="0">
                <a:latin typeface="Arial" pitchFamily="34" charset="0"/>
                <a:cs typeface="Arial" pitchFamily="34" charset="0"/>
              </a:rPr>
              <a:t> Red Assay to measure 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production.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4 independent experiments.  *p&lt;0.05 vs. No Ad – AdPoldip2; †p&lt;0.01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 p&lt;0.001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037411" y="701800"/>
            <a:ext cx="4285394" cy="3945026"/>
            <a:chOff x="2128365" y="879925"/>
            <a:chExt cx="4285394" cy="3945026"/>
          </a:xfrm>
        </p:grpSpPr>
        <p:sp>
          <p:nvSpPr>
            <p:cNvPr id="64" name="TextBox 63"/>
            <p:cNvSpPr txBox="1"/>
            <p:nvPr/>
          </p:nvSpPr>
          <p:spPr>
            <a:xfrm>
              <a:off x="2128365" y="3959182"/>
              <a:ext cx="1115943"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65" name="TextBox 64"/>
            <p:cNvSpPr txBox="1"/>
            <p:nvPr/>
          </p:nvSpPr>
          <p:spPr>
            <a:xfrm>
              <a:off x="4265957" y="3959182"/>
              <a:ext cx="304824"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6" name="TextBox 65"/>
            <p:cNvSpPr txBox="1"/>
            <p:nvPr/>
          </p:nvSpPr>
          <p:spPr>
            <a:xfrm>
              <a:off x="3483444" y="3959182"/>
              <a:ext cx="298412"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7" name="TextBox 66"/>
            <p:cNvSpPr txBox="1"/>
            <p:nvPr/>
          </p:nvSpPr>
          <p:spPr>
            <a:xfrm>
              <a:off x="5844512" y="3959182"/>
              <a:ext cx="304824"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8" name="TextBox 67"/>
            <p:cNvSpPr txBox="1"/>
            <p:nvPr/>
          </p:nvSpPr>
          <p:spPr>
            <a:xfrm>
              <a:off x="5058302" y="3959182"/>
              <a:ext cx="298412"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69" name="Straight Connector 68"/>
            <p:cNvCxnSpPr/>
            <p:nvPr/>
          </p:nvCxnSpPr>
          <p:spPr>
            <a:xfrm>
              <a:off x="3409045" y="4408110"/>
              <a:ext cx="1371600" cy="1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978625" y="4408110"/>
              <a:ext cx="1371600" cy="1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711664" y="4486429"/>
              <a:ext cx="766362"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Vector</a:t>
              </a:r>
              <a:endParaRPr lang="en-US" sz="1600" dirty="0">
                <a:latin typeface="Arial" pitchFamily="34" charset="0"/>
                <a:cs typeface="Arial" pitchFamily="34" charset="0"/>
              </a:endParaRPr>
            </a:p>
          </p:txBody>
        </p:sp>
        <p:sp>
          <p:nvSpPr>
            <p:cNvPr id="72" name="TextBox 71"/>
            <p:cNvSpPr txBox="1"/>
            <p:nvPr/>
          </p:nvSpPr>
          <p:spPr>
            <a:xfrm>
              <a:off x="5253929" y="4486429"/>
              <a:ext cx="820992"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p22AS</a:t>
              </a:r>
              <a:endParaRPr lang="en-US" sz="1600" dirty="0">
                <a:latin typeface="Arial" pitchFamily="34" charset="0"/>
                <a:cs typeface="Arial" pitchFamily="34" charset="0"/>
              </a:endParaRPr>
            </a:p>
          </p:txBody>
        </p:sp>
        <p:sp>
          <p:nvSpPr>
            <p:cNvPr id="73" name="Rectangle 43"/>
            <p:cNvSpPr>
              <a:spLocks noChangeArrowheads="1"/>
            </p:cNvSpPr>
            <p:nvPr/>
          </p:nvSpPr>
          <p:spPr bwMode="auto">
            <a:xfrm>
              <a:off x="3395680" y="2466031"/>
              <a:ext cx="521996" cy="1439283"/>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44"/>
            <p:cNvSpPr>
              <a:spLocks/>
            </p:cNvSpPr>
            <p:nvPr/>
          </p:nvSpPr>
          <p:spPr bwMode="auto">
            <a:xfrm>
              <a:off x="3396646" y="2466031"/>
              <a:ext cx="520062" cy="1439283"/>
            </a:xfrm>
            <a:custGeom>
              <a:avLst/>
              <a:gdLst/>
              <a:ahLst/>
              <a:cxnLst>
                <a:cxn ang="0">
                  <a:pos x="0" y="597"/>
                </a:cxn>
                <a:cxn ang="0">
                  <a:pos x="0" y="0"/>
                </a:cxn>
                <a:cxn ang="0">
                  <a:pos x="231" y="0"/>
                </a:cxn>
                <a:cxn ang="0">
                  <a:pos x="231" y="597"/>
                </a:cxn>
              </a:cxnLst>
              <a:rect l="0" t="0" r="r" b="b"/>
              <a:pathLst>
                <a:path w="231" h="597">
                  <a:moveTo>
                    <a:pt x="0" y="597"/>
                  </a:moveTo>
                  <a:lnTo>
                    <a:pt x="0" y="0"/>
                  </a:lnTo>
                  <a:lnTo>
                    <a:pt x="231" y="0"/>
                  </a:lnTo>
                  <a:lnTo>
                    <a:pt x="231" y="597"/>
                  </a:lnTo>
                </a:path>
              </a:pathLst>
            </a:custGeom>
            <a:noFill/>
            <a:ln w="2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45"/>
            <p:cNvSpPr>
              <a:spLocks/>
            </p:cNvSpPr>
            <p:nvPr/>
          </p:nvSpPr>
          <p:spPr bwMode="auto">
            <a:xfrm>
              <a:off x="3526178" y="2410198"/>
              <a:ext cx="260997" cy="2069"/>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Line 46"/>
            <p:cNvSpPr>
              <a:spLocks noChangeShapeType="1"/>
            </p:cNvSpPr>
            <p:nvPr/>
          </p:nvSpPr>
          <p:spPr bwMode="auto">
            <a:xfrm>
              <a:off x="3655711" y="2410198"/>
              <a:ext cx="1933" cy="55835"/>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47"/>
            <p:cNvSpPr>
              <a:spLocks noChangeArrowheads="1"/>
            </p:cNvSpPr>
            <p:nvPr/>
          </p:nvSpPr>
          <p:spPr bwMode="auto">
            <a:xfrm>
              <a:off x="4180776" y="1874602"/>
              <a:ext cx="523929" cy="2030713"/>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48"/>
            <p:cNvSpPr>
              <a:spLocks/>
            </p:cNvSpPr>
            <p:nvPr/>
          </p:nvSpPr>
          <p:spPr bwMode="auto">
            <a:xfrm>
              <a:off x="4181743" y="1874602"/>
              <a:ext cx="521996" cy="2030713"/>
            </a:xfrm>
            <a:custGeom>
              <a:avLst/>
              <a:gdLst/>
              <a:ahLst/>
              <a:cxnLst>
                <a:cxn ang="0">
                  <a:pos x="0" y="842"/>
                </a:cxn>
                <a:cxn ang="0">
                  <a:pos x="0" y="0"/>
                </a:cxn>
                <a:cxn ang="0">
                  <a:pos x="231" y="0"/>
                </a:cxn>
                <a:cxn ang="0">
                  <a:pos x="231" y="842"/>
                </a:cxn>
              </a:cxnLst>
              <a:rect l="0" t="0" r="r" b="b"/>
              <a:pathLst>
                <a:path w="231" h="842">
                  <a:moveTo>
                    <a:pt x="0" y="842"/>
                  </a:moveTo>
                  <a:lnTo>
                    <a:pt x="0" y="0"/>
                  </a:lnTo>
                  <a:lnTo>
                    <a:pt x="231" y="0"/>
                  </a:lnTo>
                  <a:lnTo>
                    <a:pt x="231" y="842"/>
                  </a:lnTo>
                </a:path>
              </a:pathLst>
            </a:custGeom>
            <a:noFill/>
            <a:ln w="2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49"/>
            <p:cNvSpPr>
              <a:spLocks/>
            </p:cNvSpPr>
            <p:nvPr/>
          </p:nvSpPr>
          <p:spPr bwMode="auto">
            <a:xfrm>
              <a:off x="4312242" y="1802224"/>
              <a:ext cx="260997" cy="2069"/>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Line 50"/>
            <p:cNvSpPr>
              <a:spLocks noChangeShapeType="1"/>
            </p:cNvSpPr>
            <p:nvPr/>
          </p:nvSpPr>
          <p:spPr bwMode="auto">
            <a:xfrm>
              <a:off x="4441775" y="1802224"/>
              <a:ext cx="1933" cy="72378"/>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51"/>
            <p:cNvSpPr>
              <a:spLocks noChangeArrowheads="1"/>
            </p:cNvSpPr>
            <p:nvPr/>
          </p:nvSpPr>
          <p:spPr bwMode="auto">
            <a:xfrm>
              <a:off x="4969570" y="3249780"/>
              <a:ext cx="523929" cy="655536"/>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52"/>
            <p:cNvSpPr>
              <a:spLocks/>
            </p:cNvSpPr>
            <p:nvPr/>
          </p:nvSpPr>
          <p:spPr bwMode="auto">
            <a:xfrm>
              <a:off x="4970537" y="3249780"/>
              <a:ext cx="521996" cy="655536"/>
            </a:xfrm>
            <a:custGeom>
              <a:avLst/>
              <a:gdLst/>
              <a:ahLst/>
              <a:cxnLst>
                <a:cxn ang="0">
                  <a:pos x="0" y="272"/>
                </a:cxn>
                <a:cxn ang="0">
                  <a:pos x="0" y="0"/>
                </a:cxn>
                <a:cxn ang="0">
                  <a:pos x="231" y="0"/>
                </a:cxn>
                <a:cxn ang="0">
                  <a:pos x="231" y="272"/>
                </a:cxn>
              </a:cxnLst>
              <a:rect l="0" t="0" r="r" b="b"/>
              <a:pathLst>
                <a:path w="231" h="272">
                  <a:moveTo>
                    <a:pt x="0" y="272"/>
                  </a:moveTo>
                  <a:lnTo>
                    <a:pt x="0" y="0"/>
                  </a:lnTo>
                  <a:lnTo>
                    <a:pt x="231" y="0"/>
                  </a:lnTo>
                  <a:lnTo>
                    <a:pt x="231" y="272"/>
                  </a:lnTo>
                </a:path>
              </a:pathLst>
            </a:custGeom>
            <a:noFill/>
            <a:ln w="2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53"/>
            <p:cNvSpPr>
              <a:spLocks/>
            </p:cNvSpPr>
            <p:nvPr/>
          </p:nvSpPr>
          <p:spPr bwMode="auto">
            <a:xfrm>
              <a:off x="5101036" y="3171198"/>
              <a:ext cx="260997" cy="2069"/>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Line 54"/>
            <p:cNvSpPr>
              <a:spLocks noChangeShapeType="1"/>
            </p:cNvSpPr>
            <p:nvPr/>
          </p:nvSpPr>
          <p:spPr bwMode="auto">
            <a:xfrm>
              <a:off x="5230569" y="3171198"/>
              <a:ext cx="1933" cy="78582"/>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55"/>
            <p:cNvSpPr>
              <a:spLocks noChangeArrowheads="1"/>
            </p:cNvSpPr>
            <p:nvPr/>
          </p:nvSpPr>
          <p:spPr bwMode="auto">
            <a:xfrm>
              <a:off x="5760298" y="3198080"/>
              <a:ext cx="521996" cy="707234"/>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56"/>
            <p:cNvSpPr>
              <a:spLocks/>
            </p:cNvSpPr>
            <p:nvPr/>
          </p:nvSpPr>
          <p:spPr bwMode="auto">
            <a:xfrm>
              <a:off x="5761265" y="3198080"/>
              <a:ext cx="520062" cy="707234"/>
            </a:xfrm>
            <a:custGeom>
              <a:avLst/>
              <a:gdLst/>
              <a:ahLst/>
              <a:cxnLst>
                <a:cxn ang="0">
                  <a:pos x="0" y="293"/>
                </a:cxn>
                <a:cxn ang="0">
                  <a:pos x="0" y="0"/>
                </a:cxn>
                <a:cxn ang="0">
                  <a:pos x="231" y="0"/>
                </a:cxn>
                <a:cxn ang="0">
                  <a:pos x="231" y="293"/>
                </a:cxn>
              </a:cxnLst>
              <a:rect l="0" t="0" r="r" b="b"/>
              <a:pathLst>
                <a:path w="231" h="293">
                  <a:moveTo>
                    <a:pt x="0" y="293"/>
                  </a:moveTo>
                  <a:lnTo>
                    <a:pt x="0" y="0"/>
                  </a:lnTo>
                  <a:lnTo>
                    <a:pt x="231" y="0"/>
                  </a:lnTo>
                  <a:lnTo>
                    <a:pt x="231" y="293"/>
                  </a:lnTo>
                </a:path>
              </a:pathLst>
            </a:custGeom>
            <a:noFill/>
            <a:ln w="2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57"/>
            <p:cNvSpPr>
              <a:spLocks/>
            </p:cNvSpPr>
            <p:nvPr/>
          </p:nvSpPr>
          <p:spPr bwMode="auto">
            <a:xfrm>
              <a:off x="5890797" y="3090548"/>
              <a:ext cx="260997" cy="2069"/>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Line 58"/>
            <p:cNvSpPr>
              <a:spLocks noChangeShapeType="1"/>
            </p:cNvSpPr>
            <p:nvPr/>
          </p:nvSpPr>
          <p:spPr bwMode="auto">
            <a:xfrm>
              <a:off x="6020330" y="3090548"/>
              <a:ext cx="1933" cy="107533"/>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Line 59"/>
            <p:cNvSpPr>
              <a:spLocks noChangeShapeType="1"/>
            </p:cNvSpPr>
            <p:nvPr/>
          </p:nvSpPr>
          <p:spPr bwMode="auto">
            <a:xfrm>
              <a:off x="3260516" y="3905315"/>
              <a:ext cx="3153243" cy="206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Line 64"/>
            <p:cNvSpPr>
              <a:spLocks noChangeShapeType="1"/>
            </p:cNvSpPr>
            <p:nvPr/>
          </p:nvSpPr>
          <p:spPr bwMode="auto">
            <a:xfrm flipV="1">
              <a:off x="3260516" y="1010204"/>
              <a:ext cx="1933" cy="2895110"/>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Line 65"/>
            <p:cNvSpPr>
              <a:spLocks noChangeShapeType="1"/>
            </p:cNvSpPr>
            <p:nvPr/>
          </p:nvSpPr>
          <p:spPr bwMode="auto">
            <a:xfrm flipH="1">
              <a:off x="3181251" y="3905315"/>
              <a:ext cx="79265" cy="206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Line 67"/>
            <p:cNvSpPr>
              <a:spLocks noChangeShapeType="1"/>
            </p:cNvSpPr>
            <p:nvPr/>
          </p:nvSpPr>
          <p:spPr bwMode="auto">
            <a:xfrm flipH="1">
              <a:off x="3181251" y="2939589"/>
              <a:ext cx="79265" cy="206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68"/>
            <p:cNvSpPr>
              <a:spLocks noChangeArrowheads="1"/>
            </p:cNvSpPr>
            <p:nvPr/>
          </p:nvSpPr>
          <p:spPr bwMode="auto">
            <a:xfrm>
              <a:off x="2912636" y="2809309"/>
              <a:ext cx="22762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50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95" name="Line 69"/>
            <p:cNvSpPr>
              <a:spLocks noChangeShapeType="1"/>
            </p:cNvSpPr>
            <p:nvPr/>
          </p:nvSpPr>
          <p:spPr bwMode="auto">
            <a:xfrm flipH="1">
              <a:off x="3181251" y="1975931"/>
              <a:ext cx="79265" cy="206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70"/>
            <p:cNvSpPr>
              <a:spLocks noChangeArrowheads="1"/>
            </p:cNvSpPr>
            <p:nvPr/>
          </p:nvSpPr>
          <p:spPr bwMode="auto">
            <a:xfrm>
              <a:off x="2798822" y="1845650"/>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97" name="Line 71"/>
            <p:cNvSpPr>
              <a:spLocks noChangeShapeType="1"/>
            </p:cNvSpPr>
            <p:nvPr/>
          </p:nvSpPr>
          <p:spPr bwMode="auto">
            <a:xfrm flipH="1">
              <a:off x="3181251" y="1010204"/>
              <a:ext cx="79265" cy="206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72"/>
            <p:cNvSpPr>
              <a:spLocks noChangeArrowheads="1"/>
            </p:cNvSpPr>
            <p:nvPr/>
          </p:nvSpPr>
          <p:spPr bwMode="auto">
            <a:xfrm>
              <a:off x="2798822" y="879925"/>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150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73"/>
            <p:cNvSpPr>
              <a:spLocks noChangeArrowheads="1"/>
            </p:cNvSpPr>
            <p:nvPr/>
          </p:nvSpPr>
          <p:spPr bwMode="auto">
            <a:xfrm rot="16200000">
              <a:off x="1066528" y="2324132"/>
              <a:ext cx="2844492"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defTabSz="914400" fontAlgn="base">
                <a:spcBef>
                  <a:spcPct val="0"/>
                </a:spcBef>
                <a:spcAft>
                  <a:spcPct val="0"/>
                </a:spcAft>
              </a:pPr>
              <a:r>
                <a:rPr lang="en-US" sz="1600" dirty="0" smtClean="0">
                  <a:latin typeface="Arial" pitchFamily="34" charset="0"/>
                  <a:cs typeface="Arial" pitchFamily="34" charset="0"/>
                </a:rPr>
                <a:t>H</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 </a:t>
              </a:r>
              <a:r>
                <a:rPr lang="en-US" sz="1600" dirty="0" err="1" smtClean="0">
                  <a:solidFill>
                    <a:srgbClr val="000000"/>
                  </a:solidFill>
                  <a:latin typeface="Arial" pitchFamily="34" charset="0"/>
                  <a:cs typeface="Arial" pitchFamily="34" charset="0"/>
                </a:rPr>
                <a:t>pmol</a:t>
              </a:r>
              <a:r>
                <a:rPr lang="en-US" sz="1600" dirty="0" smtClean="0">
                  <a:solidFill>
                    <a:srgbClr val="000000"/>
                  </a:solidFill>
                  <a:latin typeface="Arial" pitchFamily="34" charset="0"/>
                  <a:cs typeface="Arial" pitchFamily="34" charset="0"/>
                </a:rPr>
                <a:t>/mg/min</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62" name="TextBox 61"/>
            <p:cNvSpPr txBox="1"/>
            <p:nvPr/>
          </p:nvSpPr>
          <p:spPr>
            <a:xfrm>
              <a:off x="4284205" y="1424159"/>
              <a:ext cx="300082" cy="369332"/>
            </a:xfrm>
            <a:prstGeom prst="rect">
              <a:avLst/>
            </a:prstGeom>
            <a:noFill/>
          </p:spPr>
          <p:txBody>
            <a:bodyPr wrap="none" rtlCol="0">
              <a:spAutoFit/>
            </a:bodyPr>
            <a:lstStyle/>
            <a:p>
              <a:pPr algn="ctr"/>
              <a:r>
                <a:rPr lang="en-US" dirty="0" smtClean="0"/>
                <a:t>*</a:t>
              </a:r>
              <a:endParaRPr lang="en-US" dirty="0"/>
            </a:p>
          </p:txBody>
        </p:sp>
        <p:sp>
          <p:nvSpPr>
            <p:cNvPr id="63" name="TextBox 62"/>
            <p:cNvSpPr txBox="1"/>
            <p:nvPr/>
          </p:nvSpPr>
          <p:spPr>
            <a:xfrm>
              <a:off x="5781134" y="2677293"/>
              <a:ext cx="516488" cy="338554"/>
            </a:xfrm>
            <a:prstGeom prst="rect">
              <a:avLst/>
            </a:prstGeom>
            <a:noFill/>
          </p:spPr>
          <p:txBody>
            <a:bodyPr wrap="none" rtlCol="0">
              <a:spAutoFit/>
            </a:bodyPr>
            <a:lstStyle/>
            <a:p>
              <a:pPr algn="ctr"/>
              <a:r>
                <a:rPr lang="en-US" sz="1600" dirty="0" err="1" smtClean="0">
                  <a:latin typeface="Arial" pitchFamily="34" charset="0"/>
                  <a:cs typeface="Arial" pitchFamily="34" charset="0"/>
                </a:rPr>
                <a:t>n.s</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grpSp>
      <p:sp>
        <p:nvSpPr>
          <p:cNvPr id="40" name="TextBox 39"/>
          <p:cNvSpPr txBox="1"/>
          <p:nvPr/>
        </p:nvSpPr>
        <p:spPr>
          <a:xfrm>
            <a:off x="1436908" y="4892680"/>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3.7.  Nox4-Dependent ROS Production Mediated by Poldip2 </a:t>
            </a:r>
          </a:p>
          <a:p>
            <a:pPr>
              <a:lnSpc>
                <a:spcPct val="200000"/>
              </a:lnSpc>
            </a:pP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Requires the Presence of p22phox, as Demonstrated </a:t>
            </a:r>
          </a:p>
          <a:p>
            <a:pPr>
              <a:lnSpc>
                <a:spcPct val="200000"/>
              </a:lnSpc>
            </a:pPr>
            <a:r>
              <a:rPr lang="en-US" sz="1200" b="1" dirty="0" smtClean="0">
                <a:latin typeface="Arial" pitchFamily="34" charset="0"/>
                <a:cs typeface="Arial" pitchFamily="34" charset="0"/>
              </a:rPr>
              <a:t>in p22phox Antisense Cells .  </a:t>
            </a:r>
            <a:r>
              <a:rPr lang="en-US" sz="1200" dirty="0" smtClean="0">
                <a:latin typeface="Arial" pitchFamily="34" charset="0"/>
                <a:cs typeface="Arial" pitchFamily="34" charset="0"/>
              </a:rPr>
              <a:t>Rat VSMCs stably transfected with empty vector (Vector) or antisense p22phox (p22AS)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for 72 h with AdPoldip2 ( + ) or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 ) prior to using ESR to detect 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levels.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*p&lt;0.01 vs. Vector – AdPoldip2, not significant (</a:t>
            </a:r>
            <a:r>
              <a:rPr lang="en-US" sz="1200" dirty="0" err="1" smtClean="0">
                <a:latin typeface="Arial" pitchFamily="34" charset="0"/>
                <a:cs typeface="Arial" pitchFamily="34" charset="0"/>
              </a:rPr>
              <a:t>n.s</a:t>
            </a:r>
            <a:r>
              <a:rPr lang="en-US" sz="1200" dirty="0" smtClean="0">
                <a:latin typeface="Arial" pitchFamily="34" charset="0"/>
                <a:cs typeface="Arial" pitchFamily="34" charset="0"/>
              </a:rPr>
              <a:t>.) vs. p22AS – AdPoldip2.</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383888" y="695753"/>
            <a:ext cx="5343651" cy="3688273"/>
            <a:chOff x="1639617" y="1135128"/>
            <a:chExt cx="5343651" cy="3688273"/>
          </a:xfrm>
        </p:grpSpPr>
        <p:sp>
          <p:nvSpPr>
            <p:cNvPr id="13" name="Text Box 94"/>
            <p:cNvSpPr txBox="1">
              <a:spLocks noChangeArrowheads="1"/>
            </p:cNvSpPr>
            <p:nvPr/>
          </p:nvSpPr>
          <p:spPr bwMode="auto">
            <a:xfrm>
              <a:off x="6406552" y="1135128"/>
              <a:ext cx="312884" cy="369320"/>
            </a:xfrm>
            <a:prstGeom prst="rect">
              <a:avLst/>
            </a:prstGeom>
            <a:noFill/>
            <a:ln w="9525">
              <a:noFill/>
              <a:miter lim="800000"/>
              <a:headEnd/>
              <a:tailEnd/>
            </a:ln>
          </p:spPr>
          <p:txBody>
            <a:bodyPr wrap="none" lIns="91429" tIns="45714" rIns="91429" bIns="45714">
              <a:spAutoFit/>
            </a:bodyPr>
            <a:lstStyle/>
            <a:p>
              <a:pPr algn="ctr" eaLnBrk="1" hangingPunct="1"/>
              <a:r>
                <a:rPr lang="en-US" b="0" dirty="0" smtClean="0">
                  <a:latin typeface="Microsoft Sans Serif" pitchFamily="34" charset="0"/>
                  <a:cs typeface="Microsoft Sans Serif" pitchFamily="34" charset="0"/>
                </a:rPr>
                <a:t>‡</a:t>
              </a:r>
              <a:endParaRPr lang="en-US" b="0" dirty="0">
                <a:latin typeface="Microsoft Sans Serif" pitchFamily="34" charset="0"/>
                <a:cs typeface="Microsoft Sans Serif" pitchFamily="34" charset="0"/>
              </a:endParaRPr>
            </a:p>
          </p:txBody>
        </p:sp>
        <p:sp>
          <p:nvSpPr>
            <p:cNvPr id="14" name="Freeform 65"/>
            <p:cNvSpPr>
              <a:spLocks/>
            </p:cNvSpPr>
            <p:nvPr/>
          </p:nvSpPr>
          <p:spPr bwMode="auto">
            <a:xfrm>
              <a:off x="5043066" y="2254510"/>
              <a:ext cx="230055" cy="0"/>
            </a:xfrm>
            <a:custGeom>
              <a:avLst/>
              <a:gdLst>
                <a:gd name="T0" fmla="*/ 0 w 154"/>
                <a:gd name="T1" fmla="*/ 2147483647 w 154"/>
                <a:gd name="T2" fmla="*/ 0 w 154"/>
                <a:gd name="T3" fmla="*/ 0 60000 65536"/>
                <a:gd name="T4" fmla="*/ 0 60000 65536"/>
                <a:gd name="T5" fmla="*/ 0 60000 65536"/>
                <a:gd name="T6" fmla="*/ 0 w 154"/>
                <a:gd name="T7" fmla="*/ 154 w 154"/>
              </a:gdLst>
              <a:ahLst/>
              <a:cxnLst>
                <a:cxn ang="T3">
                  <a:pos x="T0" y="0"/>
                </a:cxn>
                <a:cxn ang="T4">
                  <a:pos x="T1" y="0"/>
                </a:cxn>
                <a:cxn ang="T5">
                  <a:pos x="T2" y="0"/>
                </a:cxn>
              </a:cxnLst>
              <a:rect l="T6" t="0" r="T7" b="0"/>
              <a:pathLst>
                <a:path w="154">
                  <a:moveTo>
                    <a:pt x="0" y="0"/>
                  </a:moveTo>
                  <a:lnTo>
                    <a:pt x="154" y="0"/>
                  </a:lnTo>
                  <a:lnTo>
                    <a:pt x="0" y="0"/>
                  </a:lnTo>
                </a:path>
              </a:pathLst>
            </a:custGeom>
            <a:noFill/>
            <a:ln w="19050">
              <a:solidFill>
                <a:schemeClr val="tx1"/>
              </a:solidFill>
              <a:round/>
              <a:headEnd/>
              <a:tailEnd/>
            </a:ln>
          </p:spPr>
          <p:txBody>
            <a:bodyPr lIns="91429" tIns="45714" rIns="91429" bIns="45714"/>
            <a:lstStyle/>
            <a:p>
              <a:endParaRPr lang="en-US"/>
            </a:p>
          </p:txBody>
        </p:sp>
        <p:sp>
          <p:nvSpPr>
            <p:cNvPr id="15" name="Line 66"/>
            <p:cNvSpPr>
              <a:spLocks noChangeShapeType="1"/>
            </p:cNvSpPr>
            <p:nvPr/>
          </p:nvSpPr>
          <p:spPr bwMode="auto">
            <a:xfrm>
              <a:off x="5158093" y="2254512"/>
              <a:ext cx="0" cy="132655"/>
            </a:xfrm>
            <a:prstGeom prst="line">
              <a:avLst/>
            </a:prstGeom>
            <a:noFill/>
            <a:ln w="19050">
              <a:solidFill>
                <a:schemeClr val="tx1"/>
              </a:solidFill>
              <a:round/>
              <a:headEnd/>
              <a:tailEnd/>
            </a:ln>
          </p:spPr>
          <p:txBody>
            <a:bodyPr lIns="91429" tIns="45714" rIns="91429" bIns="45714"/>
            <a:lstStyle/>
            <a:p>
              <a:endParaRPr lang="en-US"/>
            </a:p>
          </p:txBody>
        </p:sp>
        <p:sp>
          <p:nvSpPr>
            <p:cNvPr id="16" name="Freeform 68"/>
            <p:cNvSpPr>
              <a:spLocks/>
            </p:cNvSpPr>
            <p:nvPr/>
          </p:nvSpPr>
          <p:spPr bwMode="auto">
            <a:xfrm>
              <a:off x="5847539" y="2852706"/>
              <a:ext cx="231911" cy="0"/>
            </a:xfrm>
            <a:custGeom>
              <a:avLst/>
              <a:gdLst>
                <a:gd name="T0" fmla="*/ 0 w 154"/>
                <a:gd name="T1" fmla="*/ 2147483647 w 154"/>
                <a:gd name="T2" fmla="*/ 0 w 154"/>
                <a:gd name="T3" fmla="*/ 0 60000 65536"/>
                <a:gd name="T4" fmla="*/ 0 60000 65536"/>
                <a:gd name="T5" fmla="*/ 0 60000 65536"/>
                <a:gd name="T6" fmla="*/ 0 w 154"/>
                <a:gd name="T7" fmla="*/ 154 w 154"/>
              </a:gdLst>
              <a:ahLst/>
              <a:cxnLst>
                <a:cxn ang="T3">
                  <a:pos x="T0" y="0"/>
                </a:cxn>
                <a:cxn ang="T4">
                  <a:pos x="T1" y="0"/>
                </a:cxn>
                <a:cxn ang="T5">
                  <a:pos x="T2" y="0"/>
                </a:cxn>
              </a:cxnLst>
              <a:rect l="T6" t="0" r="T7" b="0"/>
              <a:pathLst>
                <a:path w="154">
                  <a:moveTo>
                    <a:pt x="0" y="0"/>
                  </a:moveTo>
                  <a:lnTo>
                    <a:pt x="154" y="0"/>
                  </a:lnTo>
                  <a:lnTo>
                    <a:pt x="0" y="0"/>
                  </a:lnTo>
                </a:path>
              </a:pathLst>
            </a:custGeom>
            <a:noFill/>
            <a:ln w="19050">
              <a:solidFill>
                <a:schemeClr val="tx1"/>
              </a:solidFill>
              <a:round/>
              <a:headEnd/>
              <a:tailEnd/>
            </a:ln>
          </p:spPr>
          <p:txBody>
            <a:bodyPr lIns="91429" tIns="45714" rIns="91429" bIns="45714"/>
            <a:lstStyle/>
            <a:p>
              <a:endParaRPr lang="en-US"/>
            </a:p>
          </p:txBody>
        </p:sp>
        <p:sp>
          <p:nvSpPr>
            <p:cNvPr id="17" name="Line 69"/>
            <p:cNvSpPr>
              <a:spLocks noChangeShapeType="1"/>
            </p:cNvSpPr>
            <p:nvPr/>
          </p:nvSpPr>
          <p:spPr bwMode="auto">
            <a:xfrm>
              <a:off x="5963494" y="2852708"/>
              <a:ext cx="0" cy="100116"/>
            </a:xfrm>
            <a:prstGeom prst="line">
              <a:avLst/>
            </a:prstGeom>
            <a:noFill/>
            <a:ln w="19050">
              <a:solidFill>
                <a:schemeClr val="tx1"/>
              </a:solidFill>
              <a:round/>
              <a:headEnd/>
              <a:tailEnd/>
            </a:ln>
          </p:spPr>
          <p:txBody>
            <a:bodyPr lIns="91429" tIns="45714" rIns="91429" bIns="45714"/>
            <a:lstStyle/>
            <a:p>
              <a:endParaRPr lang="en-US"/>
            </a:p>
          </p:txBody>
        </p:sp>
        <p:sp>
          <p:nvSpPr>
            <p:cNvPr id="18" name="Freeform 71"/>
            <p:cNvSpPr>
              <a:spLocks/>
            </p:cNvSpPr>
            <p:nvPr/>
          </p:nvSpPr>
          <p:spPr bwMode="auto">
            <a:xfrm>
              <a:off x="6447039" y="1511150"/>
              <a:ext cx="231911" cy="0"/>
            </a:xfrm>
            <a:custGeom>
              <a:avLst/>
              <a:gdLst>
                <a:gd name="T0" fmla="*/ 0 w 154"/>
                <a:gd name="T1" fmla="*/ 2147483647 w 154"/>
                <a:gd name="T2" fmla="*/ 0 w 154"/>
                <a:gd name="T3" fmla="*/ 0 60000 65536"/>
                <a:gd name="T4" fmla="*/ 0 60000 65536"/>
                <a:gd name="T5" fmla="*/ 0 60000 65536"/>
                <a:gd name="T6" fmla="*/ 0 w 154"/>
                <a:gd name="T7" fmla="*/ 154 w 154"/>
              </a:gdLst>
              <a:ahLst/>
              <a:cxnLst>
                <a:cxn ang="T3">
                  <a:pos x="T0" y="0"/>
                </a:cxn>
                <a:cxn ang="T4">
                  <a:pos x="T1" y="0"/>
                </a:cxn>
                <a:cxn ang="T5">
                  <a:pos x="T2" y="0"/>
                </a:cxn>
              </a:cxnLst>
              <a:rect l="T6" t="0" r="T7" b="0"/>
              <a:pathLst>
                <a:path w="154">
                  <a:moveTo>
                    <a:pt x="0" y="0"/>
                  </a:moveTo>
                  <a:lnTo>
                    <a:pt x="154" y="0"/>
                  </a:lnTo>
                  <a:lnTo>
                    <a:pt x="0" y="0"/>
                  </a:lnTo>
                </a:path>
              </a:pathLst>
            </a:custGeom>
            <a:noFill/>
            <a:ln w="19050">
              <a:solidFill>
                <a:schemeClr val="tx1"/>
              </a:solidFill>
              <a:round/>
              <a:headEnd/>
              <a:tailEnd/>
            </a:ln>
          </p:spPr>
          <p:txBody>
            <a:bodyPr lIns="91429" tIns="45714" rIns="91429" bIns="45714"/>
            <a:lstStyle/>
            <a:p>
              <a:endParaRPr lang="en-US"/>
            </a:p>
          </p:txBody>
        </p:sp>
        <p:sp>
          <p:nvSpPr>
            <p:cNvPr id="19" name="Line 72"/>
            <p:cNvSpPr>
              <a:spLocks noChangeShapeType="1"/>
            </p:cNvSpPr>
            <p:nvPr/>
          </p:nvSpPr>
          <p:spPr bwMode="auto">
            <a:xfrm>
              <a:off x="6562067" y="1511150"/>
              <a:ext cx="1854" cy="92606"/>
            </a:xfrm>
            <a:prstGeom prst="line">
              <a:avLst/>
            </a:prstGeom>
            <a:noFill/>
            <a:ln w="19050">
              <a:solidFill>
                <a:schemeClr val="tx1"/>
              </a:solidFill>
              <a:round/>
              <a:headEnd/>
              <a:tailEnd/>
            </a:ln>
          </p:spPr>
          <p:txBody>
            <a:bodyPr lIns="91429" tIns="45714" rIns="91429" bIns="45714"/>
            <a:lstStyle/>
            <a:p>
              <a:endParaRPr lang="en-US"/>
            </a:p>
          </p:txBody>
        </p:sp>
        <p:sp>
          <p:nvSpPr>
            <p:cNvPr id="20" name="Freeform 62"/>
            <p:cNvSpPr>
              <a:spLocks/>
            </p:cNvSpPr>
            <p:nvPr/>
          </p:nvSpPr>
          <p:spPr bwMode="auto">
            <a:xfrm>
              <a:off x="4445837" y="2895257"/>
              <a:ext cx="231911" cy="2503"/>
            </a:xfrm>
            <a:custGeom>
              <a:avLst/>
              <a:gdLst>
                <a:gd name="T0" fmla="*/ 0 w 154"/>
                <a:gd name="T1" fmla="*/ 0 h 1588"/>
                <a:gd name="T2" fmla="*/ 2147483647 w 154"/>
                <a:gd name="T3" fmla="*/ 0 h 1588"/>
                <a:gd name="T4" fmla="*/ 0 w 154"/>
                <a:gd name="T5" fmla="*/ 0 h 1588"/>
                <a:gd name="T6" fmla="*/ 0 60000 65536"/>
                <a:gd name="T7" fmla="*/ 0 60000 65536"/>
                <a:gd name="T8" fmla="*/ 0 60000 65536"/>
                <a:gd name="T9" fmla="*/ 0 w 154"/>
                <a:gd name="T10" fmla="*/ 0 h 1588"/>
                <a:gd name="T11" fmla="*/ 154 w 154"/>
                <a:gd name="T12" fmla="*/ 1588 h 1588"/>
              </a:gdLst>
              <a:ahLst/>
              <a:cxnLst>
                <a:cxn ang="T6">
                  <a:pos x="T0" y="T1"/>
                </a:cxn>
                <a:cxn ang="T7">
                  <a:pos x="T2" y="T3"/>
                </a:cxn>
                <a:cxn ang="T8">
                  <a:pos x="T4" y="T5"/>
                </a:cxn>
              </a:cxnLst>
              <a:rect l="T9" t="T10" r="T11" b="T12"/>
              <a:pathLst>
                <a:path w="154" h="1588">
                  <a:moveTo>
                    <a:pt x="0" y="0"/>
                  </a:moveTo>
                  <a:lnTo>
                    <a:pt x="154" y="0"/>
                  </a:lnTo>
                  <a:lnTo>
                    <a:pt x="0" y="0"/>
                  </a:lnTo>
                </a:path>
              </a:pathLst>
            </a:custGeom>
            <a:noFill/>
            <a:ln w="19050">
              <a:solidFill>
                <a:schemeClr val="tx1"/>
              </a:solidFill>
              <a:round/>
              <a:headEnd/>
              <a:tailEnd/>
            </a:ln>
          </p:spPr>
          <p:txBody>
            <a:bodyPr lIns="91429" tIns="45714" rIns="91429" bIns="45714"/>
            <a:lstStyle/>
            <a:p>
              <a:endParaRPr lang="en-US"/>
            </a:p>
          </p:txBody>
        </p:sp>
        <p:sp>
          <p:nvSpPr>
            <p:cNvPr id="21" name="Line 63"/>
            <p:cNvSpPr>
              <a:spLocks noChangeShapeType="1"/>
            </p:cNvSpPr>
            <p:nvPr/>
          </p:nvSpPr>
          <p:spPr bwMode="auto">
            <a:xfrm>
              <a:off x="4560865" y="2895255"/>
              <a:ext cx="1854" cy="30034"/>
            </a:xfrm>
            <a:prstGeom prst="line">
              <a:avLst/>
            </a:prstGeom>
            <a:noFill/>
            <a:ln w="19050">
              <a:solidFill>
                <a:schemeClr val="tx1"/>
              </a:solidFill>
              <a:round/>
              <a:headEnd/>
              <a:tailEnd/>
            </a:ln>
          </p:spPr>
          <p:txBody>
            <a:bodyPr lIns="91429" tIns="45714" rIns="91429" bIns="45714"/>
            <a:lstStyle/>
            <a:p>
              <a:endParaRPr lang="en-US"/>
            </a:p>
          </p:txBody>
        </p:sp>
        <p:sp>
          <p:nvSpPr>
            <p:cNvPr id="22" name="Freeform 59"/>
            <p:cNvSpPr>
              <a:spLocks/>
            </p:cNvSpPr>
            <p:nvPr/>
          </p:nvSpPr>
          <p:spPr bwMode="auto">
            <a:xfrm>
              <a:off x="3679760" y="2509807"/>
              <a:ext cx="231911" cy="0"/>
            </a:xfrm>
            <a:custGeom>
              <a:avLst/>
              <a:gdLst>
                <a:gd name="T0" fmla="*/ 0 w 154"/>
                <a:gd name="T1" fmla="*/ 2147483647 w 154"/>
                <a:gd name="T2" fmla="*/ 0 w 154"/>
                <a:gd name="T3" fmla="*/ 0 60000 65536"/>
                <a:gd name="T4" fmla="*/ 0 60000 65536"/>
                <a:gd name="T5" fmla="*/ 0 60000 65536"/>
                <a:gd name="T6" fmla="*/ 0 w 154"/>
                <a:gd name="T7" fmla="*/ 154 w 154"/>
              </a:gdLst>
              <a:ahLst/>
              <a:cxnLst>
                <a:cxn ang="T3">
                  <a:pos x="T0" y="0"/>
                </a:cxn>
                <a:cxn ang="T4">
                  <a:pos x="T1" y="0"/>
                </a:cxn>
                <a:cxn ang="T5">
                  <a:pos x="T2" y="0"/>
                </a:cxn>
              </a:cxnLst>
              <a:rect l="T6" t="0" r="T7" b="0"/>
              <a:pathLst>
                <a:path w="154">
                  <a:moveTo>
                    <a:pt x="0" y="0"/>
                  </a:moveTo>
                  <a:lnTo>
                    <a:pt x="154" y="0"/>
                  </a:lnTo>
                  <a:lnTo>
                    <a:pt x="0" y="0"/>
                  </a:lnTo>
                </a:path>
              </a:pathLst>
            </a:custGeom>
            <a:noFill/>
            <a:ln w="19050">
              <a:solidFill>
                <a:schemeClr val="tx1"/>
              </a:solidFill>
              <a:round/>
              <a:headEnd/>
              <a:tailEnd/>
            </a:ln>
          </p:spPr>
          <p:txBody>
            <a:bodyPr lIns="91429" tIns="45714" rIns="91429" bIns="45714"/>
            <a:lstStyle/>
            <a:p>
              <a:endParaRPr lang="en-US"/>
            </a:p>
          </p:txBody>
        </p:sp>
        <p:sp>
          <p:nvSpPr>
            <p:cNvPr id="23" name="Line 60"/>
            <p:cNvSpPr>
              <a:spLocks noChangeShapeType="1"/>
            </p:cNvSpPr>
            <p:nvPr/>
          </p:nvSpPr>
          <p:spPr bwMode="auto">
            <a:xfrm>
              <a:off x="3794788" y="2509807"/>
              <a:ext cx="1854" cy="157684"/>
            </a:xfrm>
            <a:prstGeom prst="line">
              <a:avLst/>
            </a:prstGeom>
            <a:noFill/>
            <a:ln w="19050">
              <a:solidFill>
                <a:schemeClr val="tx1"/>
              </a:solidFill>
              <a:round/>
              <a:headEnd/>
              <a:tailEnd/>
            </a:ln>
          </p:spPr>
          <p:txBody>
            <a:bodyPr lIns="91429" tIns="45714" rIns="91429" bIns="45714"/>
            <a:lstStyle/>
            <a:p>
              <a:endParaRPr lang="en-US"/>
            </a:p>
          </p:txBody>
        </p:sp>
        <p:sp>
          <p:nvSpPr>
            <p:cNvPr id="24" name="Freeform 56"/>
            <p:cNvSpPr>
              <a:spLocks/>
            </p:cNvSpPr>
            <p:nvPr/>
          </p:nvSpPr>
          <p:spPr bwMode="auto">
            <a:xfrm>
              <a:off x="3059700" y="3175582"/>
              <a:ext cx="231911" cy="2503"/>
            </a:xfrm>
            <a:custGeom>
              <a:avLst/>
              <a:gdLst>
                <a:gd name="T0" fmla="*/ 0 w 154"/>
                <a:gd name="T1" fmla="*/ 0 h 1588"/>
                <a:gd name="T2" fmla="*/ 2147483647 w 154"/>
                <a:gd name="T3" fmla="*/ 0 h 1588"/>
                <a:gd name="T4" fmla="*/ 0 w 154"/>
                <a:gd name="T5" fmla="*/ 0 h 1588"/>
                <a:gd name="T6" fmla="*/ 0 60000 65536"/>
                <a:gd name="T7" fmla="*/ 0 60000 65536"/>
                <a:gd name="T8" fmla="*/ 0 60000 65536"/>
                <a:gd name="T9" fmla="*/ 0 w 154"/>
                <a:gd name="T10" fmla="*/ 0 h 1588"/>
                <a:gd name="T11" fmla="*/ 154 w 154"/>
                <a:gd name="T12" fmla="*/ 1588 h 1588"/>
              </a:gdLst>
              <a:ahLst/>
              <a:cxnLst>
                <a:cxn ang="T6">
                  <a:pos x="T0" y="T1"/>
                </a:cxn>
                <a:cxn ang="T7">
                  <a:pos x="T2" y="T3"/>
                </a:cxn>
                <a:cxn ang="T8">
                  <a:pos x="T4" y="T5"/>
                </a:cxn>
              </a:cxnLst>
              <a:rect l="T9" t="T10" r="T11" b="T12"/>
              <a:pathLst>
                <a:path w="154" h="1588">
                  <a:moveTo>
                    <a:pt x="0" y="0"/>
                  </a:moveTo>
                  <a:lnTo>
                    <a:pt x="154" y="0"/>
                  </a:lnTo>
                  <a:lnTo>
                    <a:pt x="0" y="0"/>
                  </a:lnTo>
                </a:path>
              </a:pathLst>
            </a:custGeom>
            <a:noFill/>
            <a:ln w="19050">
              <a:solidFill>
                <a:schemeClr val="tx1"/>
              </a:solidFill>
              <a:round/>
              <a:headEnd/>
              <a:tailEnd/>
            </a:ln>
          </p:spPr>
          <p:txBody>
            <a:bodyPr lIns="91429" tIns="45714" rIns="91429" bIns="45714"/>
            <a:lstStyle/>
            <a:p>
              <a:endParaRPr lang="en-US"/>
            </a:p>
          </p:txBody>
        </p:sp>
        <p:sp>
          <p:nvSpPr>
            <p:cNvPr id="25" name="Line 57"/>
            <p:cNvSpPr>
              <a:spLocks noChangeShapeType="1"/>
            </p:cNvSpPr>
            <p:nvPr/>
          </p:nvSpPr>
          <p:spPr bwMode="auto">
            <a:xfrm>
              <a:off x="3175655" y="3175581"/>
              <a:ext cx="0" cy="40046"/>
            </a:xfrm>
            <a:prstGeom prst="line">
              <a:avLst/>
            </a:prstGeom>
            <a:noFill/>
            <a:ln w="19050">
              <a:solidFill>
                <a:schemeClr val="tx1"/>
              </a:solidFill>
              <a:round/>
              <a:headEnd/>
              <a:tailEnd/>
            </a:ln>
          </p:spPr>
          <p:txBody>
            <a:bodyPr lIns="91429" tIns="45714" rIns="91429" bIns="45714"/>
            <a:lstStyle/>
            <a:p>
              <a:endParaRPr lang="en-US"/>
            </a:p>
          </p:txBody>
        </p:sp>
        <p:sp>
          <p:nvSpPr>
            <p:cNvPr id="26" name="Rectangle 54"/>
            <p:cNvSpPr>
              <a:spLocks noChangeArrowheads="1"/>
            </p:cNvSpPr>
            <p:nvPr/>
          </p:nvSpPr>
          <p:spPr bwMode="auto">
            <a:xfrm>
              <a:off x="2775469" y="1368485"/>
              <a:ext cx="4207799" cy="2557967"/>
            </a:xfrm>
            <a:prstGeom prst="rect">
              <a:avLst/>
            </a:prstGeom>
            <a:noFill/>
            <a:ln w="9525">
              <a:noFill/>
              <a:miter lim="800000"/>
              <a:headEnd/>
              <a:tailEnd/>
            </a:ln>
          </p:spPr>
          <p:txBody>
            <a:bodyPr lIns="91429" tIns="45714" rIns="91429" bIns="45714"/>
            <a:lstStyle/>
            <a:p>
              <a:endParaRPr lang="en-US"/>
            </a:p>
          </p:txBody>
        </p:sp>
        <p:sp>
          <p:nvSpPr>
            <p:cNvPr id="27" name="Rectangle 55"/>
            <p:cNvSpPr>
              <a:spLocks noChangeArrowheads="1"/>
            </p:cNvSpPr>
            <p:nvPr/>
          </p:nvSpPr>
          <p:spPr bwMode="auto">
            <a:xfrm>
              <a:off x="2941889" y="3200611"/>
              <a:ext cx="467532" cy="700813"/>
            </a:xfrm>
            <a:prstGeom prst="rect">
              <a:avLst/>
            </a:prstGeom>
            <a:gradFill flip="none" rotWithShape="1">
              <a:gsLst>
                <a:gs pos="0">
                  <a:schemeClr val="tx1"/>
                </a:gs>
                <a:gs pos="50000">
                  <a:schemeClr val="bg1"/>
                </a:gs>
                <a:gs pos="100000">
                  <a:schemeClr val="tx1"/>
                </a:gs>
              </a:gsLst>
              <a:lin ang="0" scaled="1"/>
              <a:tileRect/>
            </a:gradFill>
            <a:ln w="9525">
              <a:noFill/>
              <a:miter lim="800000"/>
              <a:headEnd/>
              <a:tailEnd/>
            </a:ln>
          </p:spPr>
          <p:txBody>
            <a:bodyPr lIns="91429" tIns="45714" rIns="91429" bIns="45714"/>
            <a:lstStyle/>
            <a:p>
              <a:endParaRPr lang="en-US"/>
            </a:p>
          </p:txBody>
        </p:sp>
        <p:sp>
          <p:nvSpPr>
            <p:cNvPr id="28" name="Rectangle 58"/>
            <p:cNvSpPr>
              <a:spLocks noChangeArrowheads="1"/>
            </p:cNvSpPr>
            <p:nvPr/>
          </p:nvSpPr>
          <p:spPr bwMode="auto">
            <a:xfrm>
              <a:off x="3561949" y="2652476"/>
              <a:ext cx="467532" cy="1248948"/>
            </a:xfrm>
            <a:prstGeom prst="rect">
              <a:avLst/>
            </a:prstGeom>
            <a:gradFill rotWithShape="0">
              <a:gsLst>
                <a:gs pos="0">
                  <a:schemeClr val="tx1"/>
                </a:gs>
                <a:gs pos="50000">
                  <a:schemeClr val="bg1"/>
                </a:gs>
                <a:gs pos="100000">
                  <a:schemeClr val="tx1"/>
                </a:gs>
              </a:gsLst>
              <a:lin ang="0" scaled="1"/>
            </a:gradFill>
            <a:ln w="9525">
              <a:noFill/>
              <a:miter lim="800000"/>
              <a:headEnd/>
              <a:tailEnd/>
            </a:ln>
          </p:spPr>
          <p:txBody>
            <a:bodyPr lIns="91429" tIns="45714" rIns="91429" bIns="45714"/>
            <a:lstStyle/>
            <a:p>
              <a:endParaRPr lang="en-US"/>
            </a:p>
          </p:txBody>
        </p:sp>
        <p:sp>
          <p:nvSpPr>
            <p:cNvPr id="29" name="Rectangle 61"/>
            <p:cNvSpPr>
              <a:spLocks noChangeArrowheads="1"/>
            </p:cNvSpPr>
            <p:nvPr/>
          </p:nvSpPr>
          <p:spPr bwMode="auto">
            <a:xfrm>
              <a:off x="4328954" y="2910272"/>
              <a:ext cx="465677" cy="991150"/>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lIns="91429" tIns="45714" rIns="91429" bIns="45714"/>
            <a:lstStyle/>
            <a:p>
              <a:endParaRPr lang="en-US"/>
            </a:p>
          </p:txBody>
        </p:sp>
        <p:sp>
          <p:nvSpPr>
            <p:cNvPr id="30" name="Rectangle 64"/>
            <p:cNvSpPr>
              <a:spLocks noChangeArrowheads="1"/>
            </p:cNvSpPr>
            <p:nvPr/>
          </p:nvSpPr>
          <p:spPr bwMode="auto">
            <a:xfrm>
              <a:off x="4925255" y="2372150"/>
              <a:ext cx="465677" cy="1529274"/>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lIns="91429" tIns="45714" rIns="91429" bIns="45714"/>
            <a:lstStyle/>
            <a:p>
              <a:endParaRPr lang="en-US"/>
            </a:p>
          </p:txBody>
        </p:sp>
        <p:sp>
          <p:nvSpPr>
            <p:cNvPr id="31" name="Rectangle 67"/>
            <p:cNvSpPr>
              <a:spLocks noChangeArrowheads="1"/>
            </p:cNvSpPr>
            <p:nvPr/>
          </p:nvSpPr>
          <p:spPr bwMode="auto">
            <a:xfrm>
              <a:off x="5729728" y="2940308"/>
              <a:ext cx="467532" cy="961114"/>
            </a:xfrm>
            <a:prstGeom prst="rect">
              <a:avLst/>
            </a:prstGeom>
            <a:gradFill flip="none" rotWithShape="1">
              <a:gsLst>
                <a:gs pos="0">
                  <a:schemeClr val="tx1"/>
                </a:gs>
                <a:gs pos="50000">
                  <a:schemeClr val="tx1">
                    <a:lumMod val="75000"/>
                    <a:lumOff val="25000"/>
                  </a:schemeClr>
                </a:gs>
                <a:gs pos="100000">
                  <a:schemeClr val="tx1"/>
                </a:gs>
              </a:gsLst>
              <a:lin ang="0" scaled="1"/>
              <a:tileRect/>
            </a:gradFill>
            <a:ln w="9525">
              <a:noFill/>
              <a:miter lim="800000"/>
              <a:headEnd/>
              <a:tailEnd/>
            </a:ln>
          </p:spPr>
          <p:txBody>
            <a:bodyPr lIns="91429" tIns="45714" rIns="91429" bIns="45714"/>
            <a:lstStyle/>
            <a:p>
              <a:endParaRPr lang="en-US"/>
            </a:p>
          </p:txBody>
        </p:sp>
        <p:sp>
          <p:nvSpPr>
            <p:cNvPr id="32" name="Rectangle 70"/>
            <p:cNvSpPr>
              <a:spLocks noChangeArrowheads="1"/>
            </p:cNvSpPr>
            <p:nvPr/>
          </p:nvSpPr>
          <p:spPr bwMode="auto">
            <a:xfrm>
              <a:off x="6329228" y="1588741"/>
              <a:ext cx="467532" cy="2312683"/>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lIns="91429" tIns="45714" rIns="91429" bIns="45714"/>
            <a:lstStyle/>
            <a:p>
              <a:endParaRPr lang="en-US"/>
            </a:p>
          </p:txBody>
        </p:sp>
        <p:sp>
          <p:nvSpPr>
            <p:cNvPr id="33" name="Line 74"/>
            <p:cNvSpPr>
              <a:spLocks noChangeShapeType="1"/>
            </p:cNvSpPr>
            <p:nvPr/>
          </p:nvSpPr>
          <p:spPr bwMode="auto">
            <a:xfrm flipV="1">
              <a:off x="2794886" y="1348279"/>
              <a:ext cx="0" cy="2545455"/>
            </a:xfrm>
            <a:prstGeom prst="line">
              <a:avLst/>
            </a:prstGeom>
            <a:noFill/>
            <a:ln w="25400">
              <a:solidFill>
                <a:schemeClr val="tx1"/>
              </a:solidFill>
              <a:round/>
              <a:headEnd/>
              <a:tailEnd/>
            </a:ln>
          </p:spPr>
          <p:txBody>
            <a:bodyPr lIns="91429" tIns="45714" rIns="91429" bIns="45714"/>
            <a:lstStyle/>
            <a:p>
              <a:endParaRPr lang="en-US"/>
            </a:p>
          </p:txBody>
        </p:sp>
        <p:sp>
          <p:nvSpPr>
            <p:cNvPr id="34" name="Line 75"/>
            <p:cNvSpPr>
              <a:spLocks noChangeShapeType="1"/>
            </p:cNvSpPr>
            <p:nvPr/>
          </p:nvSpPr>
          <p:spPr bwMode="auto">
            <a:xfrm flipH="1">
              <a:off x="2731375" y="3913938"/>
              <a:ext cx="53802" cy="2503"/>
            </a:xfrm>
            <a:prstGeom prst="line">
              <a:avLst/>
            </a:prstGeom>
            <a:noFill/>
            <a:ln w="25400">
              <a:solidFill>
                <a:schemeClr val="tx1"/>
              </a:solidFill>
              <a:round/>
              <a:headEnd/>
              <a:tailEnd/>
            </a:ln>
          </p:spPr>
          <p:txBody>
            <a:bodyPr lIns="91429" tIns="45714" rIns="91429" bIns="45714"/>
            <a:lstStyle/>
            <a:p>
              <a:endParaRPr lang="en-US"/>
            </a:p>
          </p:txBody>
        </p:sp>
        <p:sp>
          <p:nvSpPr>
            <p:cNvPr id="35" name="Line 77"/>
            <p:cNvSpPr>
              <a:spLocks noChangeShapeType="1"/>
            </p:cNvSpPr>
            <p:nvPr/>
          </p:nvSpPr>
          <p:spPr bwMode="auto">
            <a:xfrm flipH="1">
              <a:off x="2731375" y="3551017"/>
              <a:ext cx="53802" cy="2503"/>
            </a:xfrm>
            <a:prstGeom prst="line">
              <a:avLst/>
            </a:prstGeom>
            <a:noFill/>
            <a:ln w="25400">
              <a:solidFill>
                <a:schemeClr val="tx1"/>
              </a:solidFill>
              <a:round/>
              <a:headEnd/>
              <a:tailEnd/>
            </a:ln>
          </p:spPr>
          <p:txBody>
            <a:bodyPr lIns="91429" tIns="45714" rIns="91429" bIns="45714"/>
            <a:lstStyle/>
            <a:p>
              <a:endParaRPr lang="en-US"/>
            </a:p>
          </p:txBody>
        </p:sp>
        <p:sp>
          <p:nvSpPr>
            <p:cNvPr id="36" name="Rectangle 78"/>
            <p:cNvSpPr>
              <a:spLocks noChangeArrowheads="1"/>
            </p:cNvSpPr>
            <p:nvPr/>
          </p:nvSpPr>
          <p:spPr bwMode="auto">
            <a:xfrm>
              <a:off x="2535199" y="3405941"/>
              <a:ext cx="113814"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5</a:t>
              </a:r>
            </a:p>
          </p:txBody>
        </p:sp>
        <p:sp>
          <p:nvSpPr>
            <p:cNvPr id="37" name="Line 79"/>
            <p:cNvSpPr>
              <a:spLocks noChangeShapeType="1"/>
            </p:cNvSpPr>
            <p:nvPr/>
          </p:nvSpPr>
          <p:spPr bwMode="auto">
            <a:xfrm flipH="1">
              <a:off x="2731375" y="3188097"/>
              <a:ext cx="53802" cy="2503"/>
            </a:xfrm>
            <a:prstGeom prst="line">
              <a:avLst/>
            </a:prstGeom>
            <a:noFill/>
            <a:ln w="25400">
              <a:solidFill>
                <a:schemeClr val="tx1"/>
              </a:solidFill>
              <a:round/>
              <a:headEnd/>
              <a:tailEnd/>
            </a:ln>
          </p:spPr>
          <p:txBody>
            <a:bodyPr lIns="91429" tIns="45714" rIns="91429" bIns="45714"/>
            <a:lstStyle/>
            <a:p>
              <a:endParaRPr lang="en-US"/>
            </a:p>
          </p:txBody>
        </p:sp>
        <p:sp>
          <p:nvSpPr>
            <p:cNvPr id="38" name="Rectangle 80"/>
            <p:cNvSpPr>
              <a:spLocks noChangeArrowheads="1"/>
            </p:cNvSpPr>
            <p:nvPr/>
          </p:nvSpPr>
          <p:spPr bwMode="auto">
            <a:xfrm>
              <a:off x="2421387" y="3043021"/>
              <a:ext cx="227626"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10</a:t>
              </a:r>
            </a:p>
          </p:txBody>
        </p:sp>
        <p:sp>
          <p:nvSpPr>
            <p:cNvPr id="39" name="Line 81"/>
            <p:cNvSpPr>
              <a:spLocks noChangeShapeType="1"/>
            </p:cNvSpPr>
            <p:nvPr/>
          </p:nvSpPr>
          <p:spPr bwMode="auto">
            <a:xfrm flipH="1">
              <a:off x="2731375" y="2822674"/>
              <a:ext cx="53802" cy="2503"/>
            </a:xfrm>
            <a:prstGeom prst="line">
              <a:avLst/>
            </a:prstGeom>
            <a:noFill/>
            <a:ln w="25400">
              <a:solidFill>
                <a:schemeClr val="tx1"/>
              </a:solidFill>
              <a:round/>
              <a:headEnd/>
              <a:tailEnd/>
            </a:ln>
          </p:spPr>
          <p:txBody>
            <a:bodyPr lIns="91429" tIns="45714" rIns="91429" bIns="45714"/>
            <a:lstStyle/>
            <a:p>
              <a:endParaRPr lang="en-US"/>
            </a:p>
          </p:txBody>
        </p:sp>
        <p:sp>
          <p:nvSpPr>
            <p:cNvPr id="40" name="Rectangle 82"/>
            <p:cNvSpPr>
              <a:spLocks noChangeArrowheads="1"/>
            </p:cNvSpPr>
            <p:nvPr/>
          </p:nvSpPr>
          <p:spPr bwMode="auto">
            <a:xfrm>
              <a:off x="2421387" y="2677596"/>
              <a:ext cx="227626"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15</a:t>
              </a:r>
            </a:p>
          </p:txBody>
        </p:sp>
        <p:sp>
          <p:nvSpPr>
            <p:cNvPr id="41" name="Line 83"/>
            <p:cNvSpPr>
              <a:spLocks noChangeShapeType="1"/>
            </p:cNvSpPr>
            <p:nvPr/>
          </p:nvSpPr>
          <p:spPr bwMode="auto">
            <a:xfrm flipH="1">
              <a:off x="2731375" y="2459752"/>
              <a:ext cx="53802" cy="2503"/>
            </a:xfrm>
            <a:prstGeom prst="line">
              <a:avLst/>
            </a:prstGeom>
            <a:noFill/>
            <a:ln w="25400">
              <a:solidFill>
                <a:schemeClr val="tx1"/>
              </a:solidFill>
              <a:round/>
              <a:headEnd/>
              <a:tailEnd/>
            </a:ln>
          </p:spPr>
          <p:txBody>
            <a:bodyPr lIns="91429" tIns="45714" rIns="91429" bIns="45714"/>
            <a:lstStyle/>
            <a:p>
              <a:endParaRPr lang="en-US"/>
            </a:p>
          </p:txBody>
        </p:sp>
        <p:sp>
          <p:nvSpPr>
            <p:cNvPr id="42" name="Rectangle 84"/>
            <p:cNvSpPr>
              <a:spLocks noChangeArrowheads="1"/>
            </p:cNvSpPr>
            <p:nvPr/>
          </p:nvSpPr>
          <p:spPr bwMode="auto">
            <a:xfrm>
              <a:off x="2421387" y="2314674"/>
              <a:ext cx="227626"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20</a:t>
              </a:r>
            </a:p>
          </p:txBody>
        </p:sp>
        <p:sp>
          <p:nvSpPr>
            <p:cNvPr id="43" name="Line 85"/>
            <p:cNvSpPr>
              <a:spLocks noChangeShapeType="1"/>
            </p:cNvSpPr>
            <p:nvPr/>
          </p:nvSpPr>
          <p:spPr bwMode="auto">
            <a:xfrm flipH="1">
              <a:off x="2731375" y="2096828"/>
              <a:ext cx="53802" cy="0"/>
            </a:xfrm>
            <a:prstGeom prst="line">
              <a:avLst/>
            </a:prstGeom>
            <a:noFill/>
            <a:ln w="25400">
              <a:solidFill>
                <a:schemeClr val="tx1"/>
              </a:solidFill>
              <a:round/>
              <a:headEnd/>
              <a:tailEnd/>
            </a:ln>
          </p:spPr>
          <p:txBody>
            <a:bodyPr lIns="91429" tIns="45714" rIns="91429" bIns="45714"/>
            <a:lstStyle/>
            <a:p>
              <a:endParaRPr lang="en-US"/>
            </a:p>
          </p:txBody>
        </p:sp>
        <p:sp>
          <p:nvSpPr>
            <p:cNvPr id="44" name="Rectangle 86"/>
            <p:cNvSpPr>
              <a:spLocks noChangeArrowheads="1"/>
            </p:cNvSpPr>
            <p:nvPr/>
          </p:nvSpPr>
          <p:spPr bwMode="auto">
            <a:xfrm>
              <a:off x="2421387" y="1951754"/>
              <a:ext cx="227626"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25</a:t>
              </a:r>
            </a:p>
          </p:txBody>
        </p:sp>
        <p:sp>
          <p:nvSpPr>
            <p:cNvPr id="45" name="Line 87"/>
            <p:cNvSpPr>
              <a:spLocks noChangeShapeType="1"/>
            </p:cNvSpPr>
            <p:nvPr/>
          </p:nvSpPr>
          <p:spPr bwMode="auto">
            <a:xfrm flipH="1">
              <a:off x="2731375" y="1733907"/>
              <a:ext cx="53802" cy="0"/>
            </a:xfrm>
            <a:prstGeom prst="line">
              <a:avLst/>
            </a:prstGeom>
            <a:noFill/>
            <a:ln w="25400">
              <a:solidFill>
                <a:schemeClr val="tx1"/>
              </a:solidFill>
              <a:round/>
              <a:headEnd/>
              <a:tailEnd/>
            </a:ln>
          </p:spPr>
          <p:txBody>
            <a:bodyPr lIns="91429" tIns="45714" rIns="91429" bIns="45714"/>
            <a:lstStyle/>
            <a:p>
              <a:endParaRPr lang="en-US"/>
            </a:p>
          </p:txBody>
        </p:sp>
        <p:sp>
          <p:nvSpPr>
            <p:cNvPr id="46" name="Rectangle 88"/>
            <p:cNvSpPr>
              <a:spLocks noChangeArrowheads="1"/>
            </p:cNvSpPr>
            <p:nvPr/>
          </p:nvSpPr>
          <p:spPr bwMode="auto">
            <a:xfrm>
              <a:off x="2421387" y="1586330"/>
              <a:ext cx="227626"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30</a:t>
              </a:r>
            </a:p>
          </p:txBody>
        </p:sp>
        <p:sp>
          <p:nvSpPr>
            <p:cNvPr id="47" name="Line 89"/>
            <p:cNvSpPr>
              <a:spLocks noChangeShapeType="1"/>
            </p:cNvSpPr>
            <p:nvPr/>
          </p:nvSpPr>
          <p:spPr bwMode="auto">
            <a:xfrm flipH="1">
              <a:off x="2731375" y="1370987"/>
              <a:ext cx="53802" cy="0"/>
            </a:xfrm>
            <a:prstGeom prst="line">
              <a:avLst/>
            </a:prstGeom>
            <a:noFill/>
            <a:ln w="25400">
              <a:solidFill>
                <a:schemeClr val="tx1"/>
              </a:solidFill>
              <a:round/>
              <a:headEnd/>
              <a:tailEnd/>
            </a:ln>
          </p:spPr>
          <p:txBody>
            <a:bodyPr lIns="91429" tIns="45714" rIns="91429" bIns="45714"/>
            <a:lstStyle/>
            <a:p>
              <a:endParaRPr lang="en-US"/>
            </a:p>
          </p:txBody>
        </p:sp>
        <p:sp>
          <p:nvSpPr>
            <p:cNvPr id="48" name="Rectangle 90"/>
            <p:cNvSpPr>
              <a:spLocks noChangeArrowheads="1"/>
            </p:cNvSpPr>
            <p:nvPr/>
          </p:nvSpPr>
          <p:spPr bwMode="auto">
            <a:xfrm>
              <a:off x="2421387" y="1225913"/>
              <a:ext cx="227626" cy="246221"/>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35</a:t>
              </a:r>
            </a:p>
          </p:txBody>
        </p:sp>
        <p:sp>
          <p:nvSpPr>
            <p:cNvPr id="49" name="Text Box 92"/>
            <p:cNvSpPr txBox="1">
              <a:spLocks noChangeArrowheads="1"/>
            </p:cNvSpPr>
            <p:nvPr/>
          </p:nvSpPr>
          <p:spPr bwMode="auto">
            <a:xfrm>
              <a:off x="3658509" y="2128851"/>
              <a:ext cx="274412" cy="369320"/>
            </a:xfrm>
            <a:prstGeom prst="rect">
              <a:avLst/>
            </a:prstGeom>
            <a:noFill/>
            <a:ln w="9525">
              <a:noFill/>
              <a:miter lim="800000"/>
              <a:headEnd/>
              <a:tailEnd/>
            </a:ln>
          </p:spPr>
          <p:txBody>
            <a:bodyPr wrap="none" lIns="91429" tIns="45714" rIns="91429" bIns="45714">
              <a:spAutoFit/>
            </a:bodyPr>
            <a:lstStyle/>
            <a:p>
              <a:pPr algn="ctr" eaLnBrk="1" hangingPunct="1"/>
              <a:r>
                <a:rPr lang="en-US" b="0" dirty="0">
                  <a:latin typeface="Microsoft Sans Serif" pitchFamily="34" charset="0"/>
                  <a:cs typeface="Microsoft Sans Serif" pitchFamily="34" charset="0"/>
                </a:rPr>
                <a:t>*</a:t>
              </a:r>
            </a:p>
          </p:txBody>
        </p:sp>
        <p:sp>
          <p:nvSpPr>
            <p:cNvPr id="50" name="Line 98"/>
            <p:cNvSpPr>
              <a:spLocks noChangeShapeType="1"/>
            </p:cNvSpPr>
            <p:nvPr/>
          </p:nvSpPr>
          <p:spPr bwMode="auto">
            <a:xfrm flipH="1">
              <a:off x="2761059" y="3926451"/>
              <a:ext cx="40816" cy="5006"/>
            </a:xfrm>
            <a:prstGeom prst="line">
              <a:avLst/>
            </a:prstGeom>
            <a:noFill/>
            <a:ln w="25400">
              <a:solidFill>
                <a:schemeClr val="tx1"/>
              </a:solidFill>
              <a:round/>
              <a:headEnd/>
              <a:tailEnd/>
            </a:ln>
          </p:spPr>
          <p:txBody>
            <a:bodyPr lIns="91429" tIns="45714" rIns="91429" bIns="45714"/>
            <a:lstStyle/>
            <a:p>
              <a:endParaRPr lang="en-US"/>
            </a:p>
          </p:txBody>
        </p:sp>
        <p:sp>
          <p:nvSpPr>
            <p:cNvPr id="51" name="Text Box 42"/>
            <p:cNvSpPr txBox="1">
              <a:spLocks noChangeArrowheads="1"/>
            </p:cNvSpPr>
            <p:nvPr/>
          </p:nvSpPr>
          <p:spPr bwMode="auto">
            <a:xfrm>
              <a:off x="5001651" y="1876535"/>
              <a:ext cx="312884" cy="369320"/>
            </a:xfrm>
            <a:prstGeom prst="rect">
              <a:avLst/>
            </a:prstGeom>
            <a:noFill/>
            <a:ln w="9525">
              <a:noFill/>
              <a:miter lim="800000"/>
              <a:headEnd/>
              <a:tailEnd/>
            </a:ln>
          </p:spPr>
          <p:txBody>
            <a:bodyPr wrap="none" lIns="91429" tIns="45714" rIns="91429" bIns="45714">
              <a:spAutoFit/>
            </a:bodyPr>
            <a:lstStyle/>
            <a:p>
              <a:pPr algn="ctr" eaLnBrk="1" hangingPunct="1"/>
              <a:r>
                <a:rPr lang="en-US" b="0" dirty="0">
                  <a:latin typeface="Microsoft Sans Serif" pitchFamily="34" charset="0"/>
                  <a:cs typeface="Microsoft Sans Serif" pitchFamily="34" charset="0"/>
                </a:rPr>
                <a:t>†</a:t>
              </a:r>
            </a:p>
          </p:txBody>
        </p:sp>
        <p:sp>
          <p:nvSpPr>
            <p:cNvPr id="52" name="Text Box 45"/>
            <p:cNvSpPr txBox="1">
              <a:spLocks noChangeArrowheads="1"/>
            </p:cNvSpPr>
            <p:nvPr/>
          </p:nvSpPr>
          <p:spPr bwMode="auto">
            <a:xfrm>
              <a:off x="1639617" y="3973710"/>
              <a:ext cx="1115989" cy="338542"/>
            </a:xfrm>
            <a:prstGeom prst="rect">
              <a:avLst/>
            </a:prstGeom>
            <a:noFill/>
            <a:ln w="9525">
              <a:noFill/>
              <a:miter lim="800000"/>
              <a:headEnd/>
              <a:tailEnd/>
            </a:ln>
          </p:spPr>
          <p:txBody>
            <a:bodyPr wrap="none" lIns="91429" tIns="45714" rIns="91429" bIns="45714">
              <a:spAutoFit/>
            </a:bodyPr>
            <a:lstStyle/>
            <a:p>
              <a:pPr algn="ctr"/>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53" name="TextBox 52"/>
            <p:cNvSpPr txBox="1"/>
            <p:nvPr/>
          </p:nvSpPr>
          <p:spPr>
            <a:xfrm>
              <a:off x="3010397" y="3960615"/>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4" name="TextBox 53"/>
            <p:cNvSpPr txBox="1"/>
            <p:nvPr/>
          </p:nvSpPr>
          <p:spPr>
            <a:xfrm>
              <a:off x="3643281" y="3960615"/>
              <a:ext cx="304869"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5" name="TextBox 54"/>
            <p:cNvSpPr txBox="1"/>
            <p:nvPr/>
          </p:nvSpPr>
          <p:spPr>
            <a:xfrm>
              <a:off x="4396534" y="3960615"/>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6" name="TextBox 55"/>
            <p:cNvSpPr txBox="1"/>
            <p:nvPr/>
          </p:nvSpPr>
          <p:spPr>
            <a:xfrm>
              <a:off x="4926168" y="3960615"/>
              <a:ext cx="463850" cy="338542"/>
            </a:xfrm>
            <a:prstGeom prst="rect">
              <a:avLst/>
            </a:prstGeom>
            <a:noFill/>
          </p:spPr>
          <p:txBody>
            <a:bodyPr wrap="squar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7" name="TextBox 56"/>
            <p:cNvSpPr txBox="1"/>
            <p:nvPr/>
          </p:nvSpPr>
          <p:spPr>
            <a:xfrm>
              <a:off x="5798236" y="3960615"/>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8" name="TextBox 57"/>
            <p:cNvSpPr txBox="1"/>
            <p:nvPr/>
          </p:nvSpPr>
          <p:spPr>
            <a:xfrm>
              <a:off x="6410560" y="3960615"/>
              <a:ext cx="304869"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9" name="Line 73"/>
            <p:cNvSpPr>
              <a:spLocks noChangeShapeType="1"/>
            </p:cNvSpPr>
            <p:nvPr/>
          </p:nvSpPr>
          <p:spPr bwMode="auto">
            <a:xfrm>
              <a:off x="2775469" y="3913938"/>
              <a:ext cx="4207799" cy="2503"/>
            </a:xfrm>
            <a:prstGeom prst="line">
              <a:avLst/>
            </a:prstGeom>
            <a:noFill/>
            <a:ln w="25400">
              <a:solidFill>
                <a:schemeClr val="tx1"/>
              </a:solidFill>
              <a:round/>
              <a:headEnd/>
              <a:tailEnd/>
            </a:ln>
          </p:spPr>
          <p:txBody>
            <a:bodyPr lIns="91429" tIns="45714" rIns="91429" bIns="45714"/>
            <a:lstStyle/>
            <a:p>
              <a:endParaRPr lang="en-US"/>
            </a:p>
          </p:txBody>
        </p:sp>
        <p:cxnSp>
          <p:nvCxnSpPr>
            <p:cNvPr id="7" name="Straight Connector 6"/>
            <p:cNvCxnSpPr/>
            <p:nvPr/>
          </p:nvCxnSpPr>
          <p:spPr>
            <a:xfrm>
              <a:off x="2917868" y="4398561"/>
              <a:ext cx="1097280" cy="27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296918" y="4398561"/>
              <a:ext cx="1097280" cy="27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94025" y="4398561"/>
              <a:ext cx="1097280" cy="27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95317" y="4484847"/>
              <a:ext cx="742383" cy="338554"/>
            </a:xfrm>
            <a:prstGeom prst="rect">
              <a:avLst/>
            </a:prstGeom>
            <a:noFill/>
          </p:spPr>
          <p:txBody>
            <a:bodyPr wrap="none" rtlCol="0">
              <a:spAutoFit/>
            </a:bodyPr>
            <a:lstStyle/>
            <a:p>
              <a:pPr algn="ctr"/>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11" name="TextBox 10"/>
            <p:cNvSpPr txBox="1"/>
            <p:nvPr/>
          </p:nvSpPr>
          <p:spPr>
            <a:xfrm>
              <a:off x="4417396" y="4484847"/>
              <a:ext cx="856325" cy="338554"/>
            </a:xfrm>
            <a:prstGeom prst="rect">
              <a:avLst/>
            </a:prstGeom>
            <a:noFill/>
          </p:spPr>
          <p:txBody>
            <a:bodyPr wrap="none" rtlCol="0">
              <a:spAutoFit/>
            </a:bodyPr>
            <a:lstStyle/>
            <a:p>
              <a:pPr algn="ctr"/>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12" name="TextBox 11"/>
            <p:cNvSpPr txBox="1"/>
            <p:nvPr/>
          </p:nvSpPr>
          <p:spPr>
            <a:xfrm>
              <a:off x="5650195" y="4484847"/>
              <a:ext cx="1184940" cy="338554"/>
            </a:xfrm>
            <a:prstGeom prst="rect">
              <a:avLst/>
            </a:prstGeom>
            <a:noFill/>
          </p:spPr>
          <p:txBody>
            <a:bodyPr wrap="none" rtlCol="0">
              <a:spAutoFit/>
            </a:bodyPr>
            <a:lstStyle/>
            <a:p>
              <a:pPr algn="ctr"/>
              <a:r>
                <a:rPr lang="en-US" sz="1600" dirty="0" smtClean="0">
                  <a:latin typeface="Arial" pitchFamily="34" charset="0"/>
                  <a:cs typeface="Arial" pitchFamily="34" charset="0"/>
                </a:rPr>
                <a:t>AdNox1AS</a:t>
              </a:r>
              <a:endParaRPr lang="en-US" sz="1600" dirty="0">
                <a:latin typeface="Arial" pitchFamily="34" charset="0"/>
                <a:cs typeface="Arial" pitchFamily="34" charset="0"/>
              </a:endParaRPr>
            </a:p>
          </p:txBody>
        </p:sp>
        <p:sp>
          <p:nvSpPr>
            <p:cNvPr id="5" name="Rectangle 41"/>
            <p:cNvSpPr>
              <a:spLocks noChangeArrowheads="1"/>
            </p:cNvSpPr>
            <p:nvPr/>
          </p:nvSpPr>
          <p:spPr bwMode="auto">
            <a:xfrm rot="16200000">
              <a:off x="972611" y="2486569"/>
              <a:ext cx="2192908" cy="246221"/>
            </a:xfrm>
            <a:prstGeom prst="rect">
              <a:avLst/>
            </a:prstGeom>
            <a:noFill/>
            <a:ln w="9525">
              <a:noFill/>
              <a:miter lim="800000"/>
              <a:headEnd/>
              <a:tailEnd/>
            </a:ln>
          </p:spPr>
          <p:txBody>
            <a:bodyPr wrap="none" lIns="0" tIns="0" rIns="0" bIns="0">
              <a:spAutoFit/>
            </a:bodyPr>
            <a:lstStyle/>
            <a:p>
              <a:pPr algn="ctr"/>
              <a:r>
                <a:rPr lang="en-US" sz="1600" dirty="0" smtClean="0">
                  <a:latin typeface="Arial" pitchFamily="34" charset="0"/>
                  <a:cs typeface="Arial" pitchFamily="34" charset="0"/>
                </a:rPr>
                <a:t>H</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(µmol/ µg protein) </a:t>
              </a:r>
              <a:endParaRPr lang="en-US" sz="1600" b="0" dirty="0">
                <a:latin typeface="Arial" pitchFamily="34" charset="0"/>
                <a:cs typeface="Arial" pitchFamily="34" charset="0"/>
              </a:endParaRPr>
            </a:p>
          </p:txBody>
        </p:sp>
      </p:grpSp>
      <p:sp>
        <p:nvSpPr>
          <p:cNvPr id="60" name="TextBox 59"/>
          <p:cNvSpPr txBox="1"/>
          <p:nvPr/>
        </p:nvSpPr>
        <p:spPr>
          <a:xfrm>
            <a:off x="1312513" y="4667012"/>
            <a:ext cx="5486400" cy="3785652"/>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3.8.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Basal Hydrogen Peroxide Production, which is Not Blocked by Nox1 Antisense, as Measured by </a:t>
            </a:r>
            <a:r>
              <a:rPr lang="en-US" sz="1200" b="1" dirty="0" err="1" smtClean="0">
                <a:latin typeface="Arial" pitchFamily="34" charset="0"/>
                <a:cs typeface="Arial" pitchFamily="34" charset="0"/>
              </a:rPr>
              <a:t>Amplex</a:t>
            </a:r>
            <a:r>
              <a:rPr lang="en-US" sz="1200" b="1" dirty="0" smtClean="0">
                <a:latin typeface="Arial" pitchFamily="34" charset="0"/>
                <a:cs typeface="Arial" pitchFamily="34" charset="0"/>
              </a:rPr>
              <a:t> Red Assay.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express antisense Nox1 (AdNox1AS) for 48 h prior to </a:t>
            </a:r>
            <a:r>
              <a:rPr lang="en-US" sz="1200" dirty="0" err="1" smtClean="0">
                <a:latin typeface="Arial" pitchFamily="34" charset="0"/>
                <a:cs typeface="Arial" pitchFamily="34" charset="0"/>
              </a:rPr>
              <a:t>transducing</a:t>
            </a:r>
            <a:r>
              <a:rPr lang="en-US" sz="1200" dirty="0" smtClean="0">
                <a:latin typeface="Arial" pitchFamily="34" charset="0"/>
                <a:cs typeface="Arial" pitchFamily="34" charset="0"/>
              </a:rPr>
              <a:t> cells with either control adenovirus ( - ,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 + , AdPoldip2) for an additional 72 h prior to using the </a:t>
            </a:r>
            <a:r>
              <a:rPr lang="en-US" sz="1200" dirty="0" err="1" smtClean="0">
                <a:latin typeface="Arial" pitchFamily="34" charset="0"/>
                <a:cs typeface="Arial" pitchFamily="34" charset="0"/>
              </a:rPr>
              <a:t>Amplex</a:t>
            </a:r>
            <a:r>
              <a:rPr lang="en-US" sz="1200" dirty="0" smtClean="0">
                <a:latin typeface="Arial" pitchFamily="34" charset="0"/>
                <a:cs typeface="Arial" pitchFamily="34" charset="0"/>
              </a:rPr>
              <a:t> Red Assay to measure 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production.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4 independent experiments.  *p&lt;0.05 vs. No Ad – AdPoldip2; †p&lt;0.05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‡p&lt;0.001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AdPoldip2.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1353785" y="4548249"/>
            <a:ext cx="5486400" cy="3416320"/>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3.9.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Does Not Increase ROS Production by Nox1 in Response to </a:t>
            </a:r>
            <a:r>
              <a:rPr lang="en-US" sz="1200" b="1" dirty="0" err="1" smtClean="0">
                <a:latin typeface="Arial" pitchFamily="34" charset="0"/>
                <a:cs typeface="Arial" pitchFamily="34" charset="0"/>
              </a:rPr>
              <a:t>Ang</a:t>
            </a:r>
            <a:r>
              <a:rPr lang="en-US" sz="1200" b="1" dirty="0" smtClean="0">
                <a:latin typeface="Arial" pitchFamily="34" charset="0"/>
                <a:cs typeface="Arial" pitchFamily="34" charset="0"/>
              </a:rPr>
              <a:t> II Stimulation of VSMCs.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 prior to no stimulation or stimulation for 4 hours with 100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angiotensin</a:t>
            </a:r>
            <a:r>
              <a:rPr lang="en-US" sz="1200" dirty="0" smtClean="0">
                <a:latin typeface="Arial" pitchFamily="34" charset="0"/>
                <a:cs typeface="Arial" pitchFamily="34" charset="0"/>
              </a:rPr>
              <a:t> II (</a:t>
            </a:r>
            <a:r>
              <a:rPr lang="en-US" sz="1200" dirty="0" err="1" smtClean="0">
                <a:latin typeface="Arial" pitchFamily="34" charset="0"/>
                <a:cs typeface="Arial" pitchFamily="34" charset="0"/>
              </a:rPr>
              <a:t>Ang</a:t>
            </a:r>
            <a:r>
              <a:rPr lang="en-US" sz="1200" dirty="0" smtClean="0">
                <a:latin typeface="Arial" pitchFamily="34" charset="0"/>
                <a:cs typeface="Arial" pitchFamily="34" charset="0"/>
              </a:rPr>
              <a:t> II).  </a:t>
            </a:r>
            <a:r>
              <a:rPr lang="en-US" sz="1200" dirty="0" err="1" smtClean="0">
                <a:latin typeface="Arial" pitchFamily="34" charset="0"/>
                <a:cs typeface="Arial" pitchFamily="34" charset="0"/>
              </a:rPr>
              <a:t>Lucigenin</a:t>
            </a:r>
            <a:r>
              <a:rPr lang="en-US" sz="1200" dirty="0" smtClean="0">
                <a:latin typeface="Arial" pitchFamily="34" charset="0"/>
                <a:cs typeface="Arial" pitchFamily="34" charset="0"/>
              </a:rPr>
              <a:t> enhanced </a:t>
            </a:r>
            <a:r>
              <a:rPr lang="en-US" sz="1200" dirty="0" err="1" smtClean="0">
                <a:latin typeface="Arial" pitchFamily="34" charset="0"/>
                <a:cs typeface="Arial" pitchFamily="34" charset="0"/>
              </a:rPr>
              <a:t>chemiluminescence</a:t>
            </a:r>
            <a:r>
              <a:rPr lang="en-US" sz="1200" dirty="0" smtClean="0">
                <a:latin typeface="Arial" pitchFamily="34" charset="0"/>
                <a:cs typeface="Arial" pitchFamily="34" charset="0"/>
              </a:rPr>
              <a:t> was then used to measure NADPH </a:t>
            </a:r>
            <a:r>
              <a:rPr lang="en-US" sz="1200" dirty="0" err="1" smtClean="0">
                <a:latin typeface="Arial" pitchFamily="34" charset="0"/>
                <a:cs typeface="Arial" pitchFamily="34" charset="0"/>
              </a:rPr>
              <a:t>oxidase</a:t>
            </a:r>
            <a:r>
              <a:rPr lang="en-US" sz="1200" dirty="0" smtClean="0">
                <a:latin typeface="Arial" pitchFamily="34" charset="0"/>
                <a:cs typeface="Arial" pitchFamily="34" charset="0"/>
              </a:rPr>
              <a:t> activity.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4-6 independent experiments.  *p&lt;0.01 vs. No Ad – </a:t>
            </a:r>
            <a:r>
              <a:rPr lang="en-US" sz="1200" dirty="0" err="1" smtClean="0">
                <a:latin typeface="Arial" pitchFamily="34" charset="0"/>
                <a:cs typeface="Arial" pitchFamily="34" charset="0"/>
              </a:rPr>
              <a:t>Ang</a:t>
            </a:r>
            <a:r>
              <a:rPr lang="en-US" sz="1200" dirty="0" smtClean="0">
                <a:latin typeface="Arial" pitchFamily="34" charset="0"/>
                <a:cs typeface="Arial" pitchFamily="34" charset="0"/>
              </a:rPr>
              <a:t> II; not significant (</a:t>
            </a:r>
            <a:r>
              <a:rPr lang="en-US" sz="1200" dirty="0" err="1" smtClean="0">
                <a:latin typeface="Arial" pitchFamily="34" charset="0"/>
                <a:cs typeface="Arial" pitchFamily="34" charset="0"/>
              </a:rPr>
              <a:t>n.s</a:t>
            </a:r>
            <a:r>
              <a:rPr lang="en-US" sz="1200" dirty="0" smtClean="0">
                <a:latin typeface="Arial" pitchFamily="34" charset="0"/>
                <a:cs typeface="Arial" pitchFamily="34" charset="0"/>
              </a:rPr>
              <a:t>.)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t>
            </a:r>
            <a:r>
              <a:rPr lang="en-US" sz="1200" dirty="0" err="1" smtClean="0">
                <a:latin typeface="Arial" pitchFamily="34" charset="0"/>
                <a:cs typeface="Arial" pitchFamily="34" charset="0"/>
              </a:rPr>
              <a:t>Ang</a:t>
            </a:r>
            <a:r>
              <a:rPr lang="en-US" sz="1200" dirty="0" smtClean="0">
                <a:latin typeface="Arial" pitchFamily="34" charset="0"/>
                <a:cs typeface="Arial" pitchFamily="34" charset="0"/>
              </a:rPr>
              <a:t> II; †p&lt;0.01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a:t>
            </a:r>
            <a:r>
              <a:rPr lang="en-US" sz="1200" dirty="0" err="1" smtClean="0">
                <a:latin typeface="Arial" pitchFamily="34" charset="0"/>
                <a:cs typeface="Arial" pitchFamily="34" charset="0"/>
              </a:rPr>
              <a:t>Ang</a:t>
            </a:r>
            <a:r>
              <a:rPr lang="en-US" sz="1200" dirty="0" smtClean="0">
                <a:latin typeface="Arial" pitchFamily="34" charset="0"/>
                <a:cs typeface="Arial" pitchFamily="34" charset="0"/>
              </a:rPr>
              <a:t> II; ‡ p&lt; 0.05 vs. AdPoldip2 – </a:t>
            </a:r>
            <a:r>
              <a:rPr lang="en-US" sz="1200" dirty="0" err="1" smtClean="0">
                <a:latin typeface="Arial" pitchFamily="34" charset="0"/>
                <a:cs typeface="Arial" pitchFamily="34" charset="0"/>
              </a:rPr>
              <a:t>Ang</a:t>
            </a:r>
            <a:r>
              <a:rPr lang="en-US" sz="1200" dirty="0" smtClean="0">
                <a:latin typeface="Arial" pitchFamily="34" charset="0"/>
                <a:cs typeface="Arial" pitchFamily="34" charset="0"/>
              </a:rPr>
              <a:t> II.</a:t>
            </a:r>
            <a:endParaRPr lang="en-US" sz="1200" dirty="0">
              <a:latin typeface="Arial" pitchFamily="34" charset="0"/>
              <a:cs typeface="Arial" pitchFamily="34" charset="0"/>
            </a:endParaRPr>
          </a:p>
        </p:txBody>
      </p:sp>
      <p:sp>
        <p:nvSpPr>
          <p:cNvPr id="53253" name="Rectangle 5"/>
          <p:cNvSpPr>
            <a:spLocks noChangeArrowheads="1"/>
          </p:cNvSpPr>
          <p:nvPr/>
        </p:nvSpPr>
        <p:spPr bwMode="auto">
          <a:xfrm>
            <a:off x="2597965" y="1087602"/>
            <a:ext cx="4667622" cy="24217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74" name="Group 73"/>
          <p:cNvGrpSpPr/>
          <p:nvPr/>
        </p:nvGrpSpPr>
        <p:grpSpPr>
          <a:xfrm>
            <a:off x="1127013" y="978761"/>
            <a:ext cx="5768632" cy="3346230"/>
            <a:chOff x="1127013" y="978761"/>
            <a:chExt cx="5768632" cy="3346230"/>
          </a:xfrm>
        </p:grpSpPr>
        <p:sp>
          <p:nvSpPr>
            <p:cNvPr id="53254" name="Rectangle 6"/>
            <p:cNvSpPr>
              <a:spLocks noChangeArrowheads="1"/>
            </p:cNvSpPr>
            <p:nvPr/>
          </p:nvSpPr>
          <p:spPr bwMode="auto">
            <a:xfrm>
              <a:off x="2725645" y="2896040"/>
              <a:ext cx="457200" cy="602813"/>
            </a:xfrm>
            <a:prstGeom prst="rect">
              <a:avLst/>
            </a:prstGeom>
            <a:gradFill>
              <a:gsLst>
                <a:gs pos="0">
                  <a:schemeClr val="tx1"/>
                </a:gs>
                <a:gs pos="50000">
                  <a:schemeClr val="bg1"/>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56" name="Freeform 8"/>
            <p:cNvSpPr>
              <a:spLocks/>
            </p:cNvSpPr>
            <p:nvPr/>
          </p:nvSpPr>
          <p:spPr bwMode="auto">
            <a:xfrm>
              <a:off x="2825519" y="2896040"/>
              <a:ext cx="257452" cy="2093"/>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7" name="Line 9"/>
            <p:cNvSpPr>
              <a:spLocks noChangeShapeType="1"/>
            </p:cNvSpPr>
            <p:nvPr/>
          </p:nvSpPr>
          <p:spPr bwMode="auto">
            <a:xfrm>
              <a:off x="2953199" y="2896040"/>
              <a:ext cx="2093" cy="2093"/>
            </a:xfrm>
            <a:prstGeom prst="line">
              <a:avLst/>
            </a:prstGeom>
            <a:noFill/>
            <a:ln w="12">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8" name="Rectangle 10"/>
            <p:cNvSpPr>
              <a:spLocks noChangeArrowheads="1"/>
            </p:cNvSpPr>
            <p:nvPr/>
          </p:nvSpPr>
          <p:spPr bwMode="auto">
            <a:xfrm>
              <a:off x="3345822" y="2418813"/>
              <a:ext cx="457200" cy="1080039"/>
            </a:xfrm>
            <a:prstGeom prst="rect">
              <a:avLst/>
            </a:prstGeom>
            <a:gradFill>
              <a:gsLst>
                <a:gs pos="0">
                  <a:schemeClr val="tx1"/>
                </a:gs>
                <a:gs pos="50000">
                  <a:schemeClr val="bg1"/>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0" name="Freeform 12"/>
            <p:cNvSpPr>
              <a:spLocks/>
            </p:cNvSpPr>
            <p:nvPr/>
          </p:nvSpPr>
          <p:spPr bwMode="auto">
            <a:xfrm>
              <a:off x="3445696" y="2332996"/>
              <a:ext cx="257452" cy="2093"/>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1" name="Line 13"/>
            <p:cNvSpPr>
              <a:spLocks noChangeShapeType="1"/>
            </p:cNvSpPr>
            <p:nvPr/>
          </p:nvSpPr>
          <p:spPr bwMode="auto">
            <a:xfrm>
              <a:off x="3573376" y="2332996"/>
              <a:ext cx="2093" cy="85817"/>
            </a:xfrm>
            <a:prstGeom prst="line">
              <a:avLst/>
            </a:pr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2" name="Rectangle 14"/>
            <p:cNvSpPr>
              <a:spLocks noChangeArrowheads="1"/>
            </p:cNvSpPr>
            <p:nvPr/>
          </p:nvSpPr>
          <p:spPr bwMode="auto">
            <a:xfrm>
              <a:off x="4099150" y="2686730"/>
              <a:ext cx="457200" cy="812123"/>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4" name="Freeform 16"/>
            <p:cNvSpPr>
              <a:spLocks/>
            </p:cNvSpPr>
            <p:nvPr/>
          </p:nvSpPr>
          <p:spPr bwMode="auto">
            <a:xfrm>
              <a:off x="4199024" y="2519282"/>
              <a:ext cx="257452" cy="2093"/>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5" name="Line 17"/>
            <p:cNvSpPr>
              <a:spLocks noChangeShapeType="1"/>
            </p:cNvSpPr>
            <p:nvPr/>
          </p:nvSpPr>
          <p:spPr bwMode="auto">
            <a:xfrm>
              <a:off x="4326704" y="2519282"/>
              <a:ext cx="2093" cy="167448"/>
            </a:xfrm>
            <a:prstGeom prst="line">
              <a:avLst/>
            </a:pr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6" name="Rectangle 18"/>
            <p:cNvSpPr>
              <a:spLocks noChangeArrowheads="1"/>
            </p:cNvSpPr>
            <p:nvPr/>
          </p:nvSpPr>
          <p:spPr bwMode="auto">
            <a:xfrm>
              <a:off x="4758140" y="2171828"/>
              <a:ext cx="457200" cy="1327025"/>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8" name="Freeform 20"/>
            <p:cNvSpPr>
              <a:spLocks/>
            </p:cNvSpPr>
            <p:nvPr/>
          </p:nvSpPr>
          <p:spPr bwMode="auto">
            <a:xfrm>
              <a:off x="4858014" y="1945773"/>
              <a:ext cx="257452" cy="2093"/>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9" name="Line 21"/>
            <p:cNvSpPr>
              <a:spLocks noChangeShapeType="1"/>
            </p:cNvSpPr>
            <p:nvPr/>
          </p:nvSpPr>
          <p:spPr bwMode="auto">
            <a:xfrm>
              <a:off x="4985694" y="1945773"/>
              <a:ext cx="2093" cy="226055"/>
            </a:xfrm>
            <a:prstGeom prst="line">
              <a:avLst/>
            </a:pr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0" name="Rectangle 22"/>
            <p:cNvSpPr>
              <a:spLocks noChangeArrowheads="1"/>
            </p:cNvSpPr>
            <p:nvPr/>
          </p:nvSpPr>
          <p:spPr bwMode="auto">
            <a:xfrm>
              <a:off x="5583077" y="1667391"/>
              <a:ext cx="457200" cy="1831462"/>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72" name="Freeform 24"/>
            <p:cNvSpPr>
              <a:spLocks/>
            </p:cNvSpPr>
            <p:nvPr/>
          </p:nvSpPr>
          <p:spPr bwMode="auto">
            <a:xfrm>
              <a:off x="5682951" y="1418312"/>
              <a:ext cx="257452" cy="2093"/>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3" name="Line 25"/>
            <p:cNvSpPr>
              <a:spLocks noChangeShapeType="1"/>
            </p:cNvSpPr>
            <p:nvPr/>
          </p:nvSpPr>
          <p:spPr bwMode="auto">
            <a:xfrm>
              <a:off x="5810631" y="1418312"/>
              <a:ext cx="2093" cy="249079"/>
            </a:xfrm>
            <a:prstGeom prst="line">
              <a:avLst/>
            </a:pr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4" name="Rectangle 26"/>
            <p:cNvSpPr>
              <a:spLocks noChangeArrowheads="1"/>
            </p:cNvSpPr>
            <p:nvPr/>
          </p:nvSpPr>
          <p:spPr bwMode="auto">
            <a:xfrm>
              <a:off x="6252527" y="2448117"/>
              <a:ext cx="457200" cy="1050736"/>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76" name="Freeform 28"/>
            <p:cNvSpPr>
              <a:spLocks/>
            </p:cNvSpPr>
            <p:nvPr/>
          </p:nvSpPr>
          <p:spPr bwMode="auto">
            <a:xfrm>
              <a:off x="6352401" y="2360206"/>
              <a:ext cx="257452" cy="2093"/>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7" name="Line 29"/>
            <p:cNvSpPr>
              <a:spLocks noChangeShapeType="1"/>
            </p:cNvSpPr>
            <p:nvPr/>
          </p:nvSpPr>
          <p:spPr bwMode="auto">
            <a:xfrm>
              <a:off x="6480081" y="2360206"/>
              <a:ext cx="2093" cy="87910"/>
            </a:xfrm>
            <a:prstGeom prst="line">
              <a:avLst/>
            </a:pr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8" name="Line 30"/>
            <p:cNvSpPr>
              <a:spLocks noChangeShapeType="1"/>
            </p:cNvSpPr>
            <p:nvPr/>
          </p:nvSpPr>
          <p:spPr bwMode="auto">
            <a:xfrm>
              <a:off x="2597965" y="3498853"/>
              <a:ext cx="4297680" cy="209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5" name="Line 37"/>
            <p:cNvSpPr>
              <a:spLocks noChangeShapeType="1"/>
            </p:cNvSpPr>
            <p:nvPr/>
          </p:nvSpPr>
          <p:spPr bwMode="auto">
            <a:xfrm flipV="1">
              <a:off x="2597965" y="1087602"/>
              <a:ext cx="2093" cy="2411251"/>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6" name="Line 38"/>
            <p:cNvSpPr>
              <a:spLocks noChangeShapeType="1"/>
            </p:cNvSpPr>
            <p:nvPr/>
          </p:nvSpPr>
          <p:spPr bwMode="auto">
            <a:xfrm flipH="1">
              <a:off x="2526800" y="3498853"/>
              <a:ext cx="71166" cy="209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8" name="Line 40"/>
            <p:cNvSpPr>
              <a:spLocks noChangeShapeType="1"/>
            </p:cNvSpPr>
            <p:nvPr/>
          </p:nvSpPr>
          <p:spPr bwMode="auto">
            <a:xfrm flipH="1">
              <a:off x="2526800" y="2896040"/>
              <a:ext cx="71166" cy="209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9" name="Rectangle 41"/>
            <p:cNvSpPr>
              <a:spLocks noChangeArrowheads="1"/>
            </p:cNvSpPr>
            <p:nvPr/>
          </p:nvSpPr>
          <p:spPr bwMode="auto">
            <a:xfrm>
              <a:off x="2135475" y="2787199"/>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90" name="Line 42"/>
            <p:cNvSpPr>
              <a:spLocks noChangeShapeType="1"/>
            </p:cNvSpPr>
            <p:nvPr/>
          </p:nvSpPr>
          <p:spPr bwMode="auto">
            <a:xfrm flipH="1">
              <a:off x="2526800" y="2293227"/>
              <a:ext cx="71166" cy="209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1" name="Rectangle 43"/>
            <p:cNvSpPr>
              <a:spLocks noChangeArrowheads="1"/>
            </p:cNvSpPr>
            <p:nvPr/>
          </p:nvSpPr>
          <p:spPr bwMode="auto">
            <a:xfrm>
              <a:off x="2135475" y="2184386"/>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200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92" name="Line 44"/>
            <p:cNvSpPr>
              <a:spLocks noChangeShapeType="1"/>
            </p:cNvSpPr>
            <p:nvPr/>
          </p:nvSpPr>
          <p:spPr bwMode="auto">
            <a:xfrm flipH="1">
              <a:off x="2526800" y="1690415"/>
              <a:ext cx="71166" cy="209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3" name="Rectangle 45"/>
            <p:cNvSpPr>
              <a:spLocks noChangeArrowheads="1"/>
            </p:cNvSpPr>
            <p:nvPr/>
          </p:nvSpPr>
          <p:spPr bwMode="auto">
            <a:xfrm>
              <a:off x="2135475" y="1581573"/>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300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94" name="Line 46"/>
            <p:cNvSpPr>
              <a:spLocks noChangeShapeType="1"/>
            </p:cNvSpPr>
            <p:nvPr/>
          </p:nvSpPr>
          <p:spPr bwMode="auto">
            <a:xfrm flipH="1">
              <a:off x="2526800" y="1087602"/>
              <a:ext cx="71166" cy="209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5" name="Rectangle 47"/>
            <p:cNvSpPr>
              <a:spLocks noChangeArrowheads="1"/>
            </p:cNvSpPr>
            <p:nvPr/>
          </p:nvSpPr>
          <p:spPr bwMode="auto">
            <a:xfrm>
              <a:off x="2135475" y="978761"/>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400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96" name="Rectangle 48"/>
            <p:cNvSpPr>
              <a:spLocks noChangeArrowheads="1"/>
            </p:cNvSpPr>
            <p:nvPr/>
          </p:nvSpPr>
          <p:spPr bwMode="auto">
            <a:xfrm rot="16200000">
              <a:off x="819111" y="2115696"/>
              <a:ext cx="2290692"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 increase over baseline</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Text Box 45"/>
            <p:cNvSpPr txBox="1">
              <a:spLocks noChangeArrowheads="1"/>
            </p:cNvSpPr>
            <p:nvPr/>
          </p:nvSpPr>
          <p:spPr bwMode="auto">
            <a:xfrm>
              <a:off x="1127013" y="3582175"/>
              <a:ext cx="1570729" cy="307764"/>
            </a:xfrm>
            <a:prstGeom prst="rect">
              <a:avLst/>
            </a:prstGeom>
            <a:noFill/>
            <a:ln w="9525">
              <a:noFill/>
              <a:miter lim="800000"/>
              <a:headEnd/>
              <a:tailEnd/>
            </a:ln>
          </p:spPr>
          <p:txBody>
            <a:bodyPr wrap="none" lIns="91429" tIns="45714" rIns="91429" bIns="45714">
              <a:spAutoFit/>
            </a:bodyPr>
            <a:lstStyle/>
            <a:p>
              <a:pPr algn="ctr"/>
              <a:r>
                <a:rPr lang="en-US" sz="1400" dirty="0" smtClean="0">
                  <a:latin typeface="Arial" pitchFamily="34" charset="0"/>
                  <a:cs typeface="Arial" pitchFamily="34" charset="0"/>
                </a:rPr>
                <a:t>100 </a:t>
              </a:r>
              <a:r>
                <a:rPr lang="en-US" sz="1400" dirty="0" err="1" smtClean="0">
                  <a:latin typeface="Arial" pitchFamily="34" charset="0"/>
                  <a:cs typeface="Arial" pitchFamily="34" charset="0"/>
                </a:rPr>
                <a:t>nmol</a:t>
              </a:r>
              <a:r>
                <a:rPr lang="en-US" sz="1400" dirty="0" smtClean="0">
                  <a:latin typeface="Arial" pitchFamily="34" charset="0"/>
                  <a:cs typeface="Arial" pitchFamily="34" charset="0"/>
                </a:rPr>
                <a:t>/L </a:t>
              </a:r>
              <a:r>
                <a:rPr lang="en-US" sz="1400" dirty="0" err="1" smtClean="0">
                  <a:latin typeface="Arial" pitchFamily="34" charset="0"/>
                  <a:cs typeface="Arial" pitchFamily="34" charset="0"/>
                </a:rPr>
                <a:t>Ang</a:t>
              </a:r>
              <a:r>
                <a:rPr lang="en-US" sz="1400" dirty="0" smtClean="0">
                  <a:latin typeface="Arial" pitchFamily="34" charset="0"/>
                  <a:cs typeface="Arial" pitchFamily="34" charset="0"/>
                </a:rPr>
                <a:t> II</a:t>
              </a:r>
              <a:endParaRPr lang="en-US" sz="1400" dirty="0">
                <a:latin typeface="Arial" pitchFamily="34" charset="0"/>
                <a:cs typeface="Arial" pitchFamily="34" charset="0"/>
              </a:endParaRPr>
            </a:p>
          </p:txBody>
        </p:sp>
        <p:sp>
          <p:nvSpPr>
            <p:cNvPr id="53" name="TextBox 52"/>
            <p:cNvSpPr txBox="1"/>
            <p:nvPr/>
          </p:nvSpPr>
          <p:spPr>
            <a:xfrm>
              <a:off x="2788987" y="3569080"/>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4" name="TextBox 53"/>
            <p:cNvSpPr txBox="1"/>
            <p:nvPr/>
          </p:nvSpPr>
          <p:spPr>
            <a:xfrm>
              <a:off x="3421988" y="3569080"/>
              <a:ext cx="304869"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5" name="TextBox 54"/>
            <p:cNvSpPr txBox="1"/>
            <p:nvPr/>
          </p:nvSpPr>
          <p:spPr>
            <a:xfrm>
              <a:off x="4162492" y="3569080"/>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6" name="TextBox 55"/>
            <p:cNvSpPr txBox="1"/>
            <p:nvPr/>
          </p:nvSpPr>
          <p:spPr>
            <a:xfrm>
              <a:off x="4754815" y="3569080"/>
              <a:ext cx="463850" cy="338542"/>
            </a:xfrm>
            <a:prstGeom prst="rect">
              <a:avLst/>
            </a:prstGeom>
            <a:noFill/>
          </p:spPr>
          <p:txBody>
            <a:bodyPr wrap="squar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7" name="TextBox 56"/>
            <p:cNvSpPr txBox="1"/>
            <p:nvPr/>
          </p:nvSpPr>
          <p:spPr>
            <a:xfrm>
              <a:off x="5646419" y="3569080"/>
              <a:ext cx="253572"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58" name="TextBox 57"/>
            <p:cNvSpPr txBox="1"/>
            <p:nvPr/>
          </p:nvSpPr>
          <p:spPr>
            <a:xfrm>
              <a:off x="6328693" y="3569080"/>
              <a:ext cx="304869"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59" name="Straight Connector 58"/>
            <p:cNvCxnSpPr/>
            <p:nvPr/>
          </p:nvCxnSpPr>
          <p:spPr>
            <a:xfrm>
              <a:off x="2725645" y="3959526"/>
              <a:ext cx="1097280" cy="27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099507" y="3959526"/>
              <a:ext cx="1097280" cy="27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579103" y="3959526"/>
              <a:ext cx="1097280" cy="27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903094" y="3986437"/>
              <a:ext cx="742383" cy="338554"/>
            </a:xfrm>
            <a:prstGeom prst="rect">
              <a:avLst/>
            </a:prstGeom>
            <a:noFill/>
          </p:spPr>
          <p:txBody>
            <a:bodyPr wrap="none" rtlCol="0">
              <a:spAutoFit/>
            </a:bodyPr>
            <a:lstStyle/>
            <a:p>
              <a:pPr algn="ctr"/>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63" name="TextBox 62"/>
            <p:cNvSpPr txBox="1"/>
            <p:nvPr/>
          </p:nvSpPr>
          <p:spPr>
            <a:xfrm>
              <a:off x="4219985" y="3986437"/>
              <a:ext cx="856325" cy="338554"/>
            </a:xfrm>
            <a:prstGeom prst="rect">
              <a:avLst/>
            </a:prstGeom>
            <a:noFill/>
          </p:spPr>
          <p:txBody>
            <a:bodyPr wrap="none" rtlCol="0">
              <a:spAutoFit/>
            </a:bodyPr>
            <a:lstStyle/>
            <a:p>
              <a:pPr algn="ctr"/>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64" name="TextBox 63"/>
            <p:cNvSpPr txBox="1"/>
            <p:nvPr/>
          </p:nvSpPr>
          <p:spPr>
            <a:xfrm>
              <a:off x="5569738" y="3986437"/>
              <a:ext cx="1116011" cy="338554"/>
            </a:xfrm>
            <a:prstGeom prst="rect">
              <a:avLst/>
            </a:prstGeom>
            <a:noFill/>
          </p:spPr>
          <p:txBody>
            <a:bodyPr wrap="none" rtlCol="0">
              <a:spAutoFit/>
            </a:bodyPr>
            <a:lstStyle/>
            <a:p>
              <a:pPr algn="ctr"/>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66" name="Text Box 92"/>
            <p:cNvSpPr txBox="1">
              <a:spLocks noChangeArrowheads="1"/>
            </p:cNvSpPr>
            <p:nvPr/>
          </p:nvSpPr>
          <p:spPr bwMode="auto">
            <a:xfrm>
              <a:off x="3437216" y="1955680"/>
              <a:ext cx="274412" cy="369320"/>
            </a:xfrm>
            <a:prstGeom prst="rect">
              <a:avLst/>
            </a:prstGeom>
            <a:noFill/>
            <a:ln w="9525">
              <a:noFill/>
              <a:miter lim="800000"/>
              <a:headEnd/>
              <a:tailEnd/>
            </a:ln>
          </p:spPr>
          <p:txBody>
            <a:bodyPr wrap="none" lIns="91429" tIns="45714" rIns="91429" bIns="45714">
              <a:spAutoFit/>
            </a:bodyPr>
            <a:lstStyle/>
            <a:p>
              <a:pPr algn="ctr" eaLnBrk="1" hangingPunct="1"/>
              <a:r>
                <a:rPr lang="en-US" b="0" dirty="0">
                  <a:latin typeface="Microsoft Sans Serif" pitchFamily="34" charset="0"/>
                  <a:cs typeface="Microsoft Sans Serif" pitchFamily="34" charset="0"/>
                </a:rPr>
                <a:t>*</a:t>
              </a:r>
            </a:p>
          </p:txBody>
        </p:sp>
        <p:sp>
          <p:nvSpPr>
            <p:cNvPr id="67" name="Text Box 92"/>
            <p:cNvSpPr txBox="1">
              <a:spLocks noChangeArrowheads="1"/>
            </p:cNvSpPr>
            <p:nvPr/>
          </p:nvSpPr>
          <p:spPr bwMode="auto">
            <a:xfrm>
              <a:off x="4750148" y="1630410"/>
              <a:ext cx="473184" cy="307764"/>
            </a:xfrm>
            <a:prstGeom prst="rect">
              <a:avLst/>
            </a:prstGeom>
            <a:noFill/>
            <a:ln w="9525">
              <a:noFill/>
              <a:miter lim="800000"/>
              <a:headEnd/>
              <a:tailEnd/>
            </a:ln>
          </p:spPr>
          <p:txBody>
            <a:bodyPr wrap="none" lIns="91429" tIns="45714" rIns="91429" bIns="45714">
              <a:spAutoFit/>
            </a:bodyPr>
            <a:lstStyle/>
            <a:p>
              <a:pPr algn="ctr" eaLnBrk="1" hangingPunct="1"/>
              <a:r>
                <a:rPr lang="en-US" sz="1400" dirty="0" err="1" smtClean="0">
                  <a:latin typeface="Arial" pitchFamily="34" charset="0"/>
                  <a:cs typeface="Arial" pitchFamily="34" charset="0"/>
                </a:rPr>
                <a:t>n.s</a:t>
              </a:r>
              <a:r>
                <a:rPr lang="en-US" sz="1400" dirty="0" smtClean="0">
                  <a:latin typeface="Arial" pitchFamily="34" charset="0"/>
                  <a:cs typeface="Arial" pitchFamily="34" charset="0"/>
                </a:rPr>
                <a:t>.</a:t>
              </a:r>
              <a:endParaRPr lang="en-US" sz="1400" b="0" dirty="0">
                <a:latin typeface="Arial" pitchFamily="34" charset="0"/>
                <a:cs typeface="Arial" pitchFamily="34" charset="0"/>
              </a:endParaRPr>
            </a:p>
          </p:txBody>
        </p:sp>
        <p:sp>
          <p:nvSpPr>
            <p:cNvPr id="68" name="Text Box 42"/>
            <p:cNvSpPr txBox="1">
              <a:spLocks noChangeArrowheads="1"/>
            </p:cNvSpPr>
            <p:nvPr/>
          </p:nvSpPr>
          <p:spPr bwMode="auto">
            <a:xfrm>
              <a:off x="5655235" y="1048271"/>
              <a:ext cx="312884" cy="369320"/>
            </a:xfrm>
            <a:prstGeom prst="rect">
              <a:avLst/>
            </a:prstGeom>
            <a:noFill/>
            <a:ln w="9525">
              <a:noFill/>
              <a:miter lim="800000"/>
              <a:headEnd/>
              <a:tailEnd/>
            </a:ln>
          </p:spPr>
          <p:txBody>
            <a:bodyPr wrap="none" lIns="91429" tIns="45714" rIns="91429" bIns="45714">
              <a:spAutoFit/>
            </a:bodyPr>
            <a:lstStyle/>
            <a:p>
              <a:pPr algn="ctr" eaLnBrk="1" hangingPunct="1"/>
              <a:r>
                <a:rPr lang="en-US" b="0" dirty="0">
                  <a:latin typeface="Microsoft Sans Serif" pitchFamily="34" charset="0"/>
                  <a:cs typeface="Microsoft Sans Serif" pitchFamily="34" charset="0"/>
                </a:rPr>
                <a:t>†</a:t>
              </a:r>
            </a:p>
          </p:txBody>
        </p:sp>
        <p:sp>
          <p:nvSpPr>
            <p:cNvPr id="51" name="Text Box 252"/>
            <p:cNvSpPr txBox="1">
              <a:spLocks noChangeArrowheads="1"/>
            </p:cNvSpPr>
            <p:nvPr/>
          </p:nvSpPr>
          <p:spPr bwMode="auto">
            <a:xfrm rot="16200000">
              <a:off x="495668" y="2044742"/>
              <a:ext cx="2347095" cy="338542"/>
            </a:xfrm>
            <a:prstGeom prst="rect">
              <a:avLst/>
            </a:prstGeom>
            <a:noFill/>
            <a:ln w="9525">
              <a:noFill/>
              <a:miter lim="800000"/>
              <a:headEnd/>
              <a:tailEnd/>
            </a:ln>
          </p:spPr>
          <p:txBody>
            <a:bodyPr wrap="none" lIns="91429" tIns="45714" rIns="91429" bIns="45714">
              <a:spAutoFit/>
            </a:bodyPr>
            <a:lstStyle/>
            <a:p>
              <a:r>
                <a:rPr lang="en-US" sz="1600" dirty="0">
                  <a:latin typeface="Arial" pitchFamily="34" charset="0"/>
                  <a:cs typeface="Arial" pitchFamily="34" charset="0"/>
                </a:rPr>
                <a:t>NADPH </a:t>
              </a:r>
              <a:r>
                <a:rPr lang="en-US" sz="1600" dirty="0" err="1">
                  <a:latin typeface="Arial" pitchFamily="34" charset="0"/>
                  <a:cs typeface="Arial" pitchFamily="34" charset="0"/>
                </a:rPr>
                <a:t>oxidase</a:t>
              </a:r>
              <a:r>
                <a:rPr lang="en-US" sz="1600" dirty="0">
                  <a:latin typeface="Arial" pitchFamily="34" charset="0"/>
                  <a:cs typeface="Arial" pitchFamily="34" charset="0"/>
                </a:rPr>
                <a:t> activity</a:t>
              </a:r>
            </a:p>
          </p:txBody>
        </p:sp>
        <p:sp>
          <p:nvSpPr>
            <p:cNvPr id="71" name="Text Box 42"/>
            <p:cNvSpPr txBox="1">
              <a:spLocks noChangeArrowheads="1"/>
            </p:cNvSpPr>
            <p:nvPr/>
          </p:nvSpPr>
          <p:spPr bwMode="auto">
            <a:xfrm>
              <a:off x="6324685" y="1972568"/>
              <a:ext cx="312885" cy="369320"/>
            </a:xfrm>
            <a:prstGeom prst="rect">
              <a:avLst/>
            </a:prstGeom>
            <a:noFill/>
            <a:ln w="9525">
              <a:noFill/>
              <a:miter lim="800000"/>
              <a:headEnd/>
              <a:tailEnd/>
            </a:ln>
          </p:spPr>
          <p:txBody>
            <a:bodyPr wrap="none" lIns="91429" tIns="45714" rIns="91429" bIns="45714">
              <a:spAutoFit/>
            </a:bodyPr>
            <a:lstStyle/>
            <a:p>
              <a:pPr algn="ctr" eaLnBrk="1" hangingPunct="1"/>
              <a:r>
                <a:rPr lang="en-US" dirty="0">
                  <a:latin typeface="Microsoft Sans Serif" pitchFamily="34" charset="0"/>
                  <a:cs typeface="Microsoft Sans Serif" pitchFamily="34" charset="0"/>
                </a:rPr>
                <a:t>‡</a:t>
              </a:r>
              <a:endParaRPr lang="en-US" b="0" dirty="0">
                <a:latin typeface="Microsoft Sans Serif" pitchFamily="34" charset="0"/>
                <a:cs typeface="Microsoft Sans Serif"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http://www.biolsci.org/v03/p0303/ijbsv03p0303g01.jpg"/>
          <p:cNvPicPr>
            <a:picLocks noChangeAspect="1" noChangeArrowheads="1"/>
          </p:cNvPicPr>
          <p:nvPr/>
        </p:nvPicPr>
        <p:blipFill>
          <a:blip r:embed="rId2" cstate="print"/>
          <a:srcRect b="46592"/>
          <a:stretch>
            <a:fillRect/>
          </a:stretch>
        </p:blipFill>
        <p:spPr bwMode="auto">
          <a:xfrm>
            <a:off x="1432139" y="932448"/>
            <a:ext cx="3200400" cy="3364571"/>
          </a:xfrm>
          <a:prstGeom prst="rect">
            <a:avLst/>
          </a:prstGeom>
          <a:noFill/>
        </p:spPr>
      </p:pic>
      <p:pic>
        <p:nvPicPr>
          <p:cNvPr id="10" name="Picture 5" descr="http://www.biolsci.org/v03/p0303/ijbsv03p0303g01.jpg"/>
          <p:cNvPicPr>
            <a:picLocks noChangeAspect="1" noChangeArrowheads="1"/>
          </p:cNvPicPr>
          <p:nvPr/>
        </p:nvPicPr>
        <p:blipFill>
          <a:blip r:embed="rId2" cstate="print"/>
          <a:srcRect t="53408"/>
          <a:stretch>
            <a:fillRect/>
          </a:stretch>
        </p:blipFill>
        <p:spPr bwMode="auto">
          <a:xfrm>
            <a:off x="1432139" y="4307079"/>
            <a:ext cx="3200400" cy="2694937"/>
          </a:xfrm>
          <a:prstGeom prst="rect">
            <a:avLst/>
          </a:prstGeom>
          <a:noFill/>
        </p:spPr>
      </p:pic>
      <p:sp>
        <p:nvSpPr>
          <p:cNvPr id="11" name="Rectangle 10"/>
          <p:cNvSpPr/>
          <p:nvPr/>
        </p:nvSpPr>
        <p:spPr>
          <a:xfrm>
            <a:off x="1274543" y="840072"/>
            <a:ext cx="274583" cy="346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74542" y="2501053"/>
            <a:ext cx="274583" cy="346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70652" y="5616426"/>
            <a:ext cx="274583" cy="346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91560" y="923903"/>
            <a:ext cx="2286000" cy="6706131"/>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1.3.</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Regulation of Cell Migration.  </a:t>
            </a:r>
            <a:r>
              <a:rPr lang="en-US" sz="1200" dirty="0" smtClean="0">
                <a:latin typeface="Arial" pitchFamily="34" charset="0"/>
                <a:cs typeface="Arial" pitchFamily="34" charset="0"/>
              </a:rPr>
              <a:t>Migration begins with an initial protrusion or extension of the plasma membrane at the front/leading edge of the cell.  The formation of these protrusions requires the polymerization of a network of </a:t>
            </a:r>
            <a:r>
              <a:rPr lang="en-US" sz="1200" dirty="0" err="1" smtClean="0">
                <a:latin typeface="Arial" pitchFamily="34" charset="0"/>
                <a:cs typeface="Arial" pitchFamily="34" charset="0"/>
              </a:rPr>
              <a:t>cytoskeletal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actin</a:t>
            </a:r>
            <a:r>
              <a:rPr lang="en-US" sz="1200" dirty="0" smtClean="0">
                <a:latin typeface="Arial" pitchFamily="34" charset="0"/>
                <a:cs typeface="Arial" pitchFamily="34" charset="0"/>
              </a:rPr>
              <a:t> filaments.  The protrusion is then stabilized through the formation of new adhesive complexes within the protrusion.  Next, as the cell migrates, the focal complexes at the front of the cell strengthen into larger, more organized focal adhesions that serve as points of traction over which the cell body moves.  For the cell to make forward progression, it must release its rear adhesions to allow a net forward displacement.</a:t>
            </a:r>
            <a:endParaRPr lang="en-US" sz="1200" b="1" dirty="0">
              <a:latin typeface="Arial" pitchFamily="34" charset="0"/>
              <a:cs typeface="Arial" pitchFamily="34" charset="0"/>
            </a:endParaRPr>
          </a:p>
        </p:txBody>
      </p:sp>
      <p:sp>
        <p:nvSpPr>
          <p:cNvPr id="8" name="Rectangle 7"/>
          <p:cNvSpPr/>
          <p:nvPr/>
        </p:nvSpPr>
        <p:spPr>
          <a:xfrm>
            <a:off x="1432139" y="7251368"/>
            <a:ext cx="3200400" cy="553998"/>
          </a:xfrm>
          <a:prstGeom prst="rect">
            <a:avLst/>
          </a:prstGeom>
        </p:spPr>
        <p:txBody>
          <a:bodyPr>
            <a:spAutoFit/>
          </a:bodyPr>
          <a:lstStyle/>
          <a:p>
            <a:r>
              <a:rPr lang="en-US" sz="1000" dirty="0" smtClean="0">
                <a:latin typeface="Arial" pitchFamily="34" charset="0"/>
                <a:cs typeface="Arial" pitchFamily="34" charset="0"/>
              </a:rPr>
              <a:t>Image adapted with permission from:  </a:t>
            </a:r>
            <a:r>
              <a:rPr lang="en-US" sz="1000" dirty="0" err="1" smtClean="0">
                <a:latin typeface="Arial" pitchFamily="34" charset="0"/>
                <a:cs typeface="Arial" pitchFamily="34" charset="0"/>
              </a:rPr>
              <a:t>Ananthakrishnan</a:t>
            </a:r>
            <a:r>
              <a:rPr lang="en-US" sz="1000" dirty="0" smtClean="0">
                <a:latin typeface="Arial" pitchFamily="34" charset="0"/>
                <a:cs typeface="Arial" pitchFamily="34" charset="0"/>
              </a:rPr>
              <a:t> R, </a:t>
            </a:r>
            <a:r>
              <a:rPr lang="en-US" sz="1000" dirty="0" err="1" smtClean="0">
                <a:latin typeface="Arial" pitchFamily="34" charset="0"/>
                <a:cs typeface="Arial" pitchFamily="34" charset="0"/>
              </a:rPr>
              <a:t>Ehrlicher</a:t>
            </a:r>
            <a:r>
              <a:rPr lang="en-US" sz="1000" dirty="0" smtClean="0">
                <a:latin typeface="Arial" pitchFamily="34" charset="0"/>
                <a:cs typeface="Arial" pitchFamily="34" charset="0"/>
              </a:rPr>
              <a:t> A. The Forces Behind Cell Movement. </a:t>
            </a:r>
            <a:r>
              <a:rPr lang="en-US" sz="1000" i="1" dirty="0" err="1" smtClean="0">
                <a:latin typeface="Arial" pitchFamily="34" charset="0"/>
                <a:cs typeface="Arial" pitchFamily="34" charset="0"/>
              </a:rPr>
              <a:t>Int</a:t>
            </a:r>
            <a:r>
              <a:rPr lang="en-US" sz="1000" i="1" dirty="0" smtClean="0">
                <a:latin typeface="Arial" pitchFamily="34" charset="0"/>
                <a:cs typeface="Arial" pitchFamily="34" charset="0"/>
              </a:rPr>
              <a:t> J </a:t>
            </a:r>
            <a:r>
              <a:rPr lang="en-US" sz="1000" i="1" dirty="0" err="1" smtClean="0">
                <a:latin typeface="Arial" pitchFamily="34" charset="0"/>
                <a:cs typeface="Arial" pitchFamily="34" charset="0"/>
              </a:rPr>
              <a:t>Biol</a:t>
            </a:r>
            <a:r>
              <a:rPr lang="en-US" sz="1000" i="1" dirty="0" smtClean="0">
                <a:latin typeface="Arial" pitchFamily="34" charset="0"/>
                <a:cs typeface="Arial" pitchFamily="34" charset="0"/>
              </a:rPr>
              <a:t> </a:t>
            </a:r>
            <a:r>
              <a:rPr lang="en-US" sz="1000" i="1" dirty="0" err="1" smtClean="0">
                <a:latin typeface="Arial" pitchFamily="34" charset="0"/>
                <a:cs typeface="Arial" pitchFamily="34" charset="0"/>
              </a:rPr>
              <a:t>Sci</a:t>
            </a:r>
            <a:r>
              <a:rPr lang="en-US" sz="1000" dirty="0" smtClean="0">
                <a:latin typeface="Arial" pitchFamily="34" charset="0"/>
                <a:cs typeface="Arial" pitchFamily="34" charset="0"/>
              </a:rPr>
              <a:t>  2007; 3:303-317. </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up 133"/>
          <p:cNvGrpSpPr/>
          <p:nvPr/>
        </p:nvGrpSpPr>
        <p:grpSpPr>
          <a:xfrm>
            <a:off x="2227337" y="539799"/>
            <a:ext cx="3947832" cy="3170870"/>
            <a:chOff x="2018011" y="600184"/>
            <a:chExt cx="3982740" cy="3198908"/>
          </a:xfrm>
        </p:grpSpPr>
        <p:sp>
          <p:nvSpPr>
            <p:cNvPr id="53289" name="Rectangle 41"/>
            <p:cNvSpPr>
              <a:spLocks noChangeArrowheads="1"/>
            </p:cNvSpPr>
            <p:nvPr/>
          </p:nvSpPr>
          <p:spPr bwMode="auto">
            <a:xfrm>
              <a:off x="3149601" y="712788"/>
              <a:ext cx="2851150" cy="2179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90" name="Rectangle 42"/>
            <p:cNvSpPr>
              <a:spLocks noChangeArrowheads="1"/>
            </p:cNvSpPr>
            <p:nvPr/>
          </p:nvSpPr>
          <p:spPr bwMode="auto">
            <a:xfrm>
              <a:off x="3297228" y="1533525"/>
              <a:ext cx="474663" cy="1349375"/>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91" name="Freeform 43"/>
            <p:cNvSpPr>
              <a:spLocks/>
            </p:cNvSpPr>
            <p:nvPr/>
          </p:nvSpPr>
          <p:spPr bwMode="auto">
            <a:xfrm>
              <a:off x="3298022" y="1533525"/>
              <a:ext cx="473075" cy="1349375"/>
            </a:xfrm>
            <a:custGeom>
              <a:avLst/>
              <a:gdLst/>
              <a:ahLst/>
              <a:cxnLst>
                <a:cxn ang="0">
                  <a:pos x="0" y="746"/>
                </a:cxn>
                <a:cxn ang="0">
                  <a:pos x="0" y="0"/>
                </a:cxn>
                <a:cxn ang="0">
                  <a:pos x="231" y="0"/>
                </a:cxn>
                <a:cxn ang="0">
                  <a:pos x="231" y="746"/>
                </a:cxn>
              </a:cxnLst>
              <a:rect l="0" t="0" r="r" b="b"/>
              <a:pathLst>
                <a:path w="231" h="746">
                  <a:moveTo>
                    <a:pt x="0" y="746"/>
                  </a:moveTo>
                  <a:lnTo>
                    <a:pt x="0" y="0"/>
                  </a:lnTo>
                  <a:lnTo>
                    <a:pt x="231" y="0"/>
                  </a:lnTo>
                  <a:lnTo>
                    <a:pt x="231" y="746"/>
                  </a:lnTo>
                </a:path>
              </a:pathLst>
            </a:custGeom>
            <a:noFill/>
            <a:ln w="2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2" name="Freeform 44"/>
            <p:cNvSpPr>
              <a:spLocks/>
            </p:cNvSpPr>
            <p:nvPr/>
          </p:nvSpPr>
          <p:spPr bwMode="auto">
            <a:xfrm>
              <a:off x="3415497" y="1485900"/>
              <a:ext cx="238125" cy="1588"/>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3" name="Line 45"/>
            <p:cNvSpPr>
              <a:spLocks noChangeShapeType="1"/>
            </p:cNvSpPr>
            <p:nvPr/>
          </p:nvSpPr>
          <p:spPr bwMode="auto">
            <a:xfrm>
              <a:off x="3533765" y="1485900"/>
              <a:ext cx="1588" cy="47625"/>
            </a:xfrm>
            <a:prstGeom prst="line">
              <a:avLst/>
            </a:pr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4" name="Rectangle 46"/>
            <p:cNvSpPr>
              <a:spLocks noChangeArrowheads="1"/>
            </p:cNvSpPr>
            <p:nvPr/>
          </p:nvSpPr>
          <p:spPr bwMode="auto">
            <a:xfrm>
              <a:off x="3949919" y="1147763"/>
              <a:ext cx="474663" cy="1735138"/>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95" name="Freeform 47"/>
            <p:cNvSpPr>
              <a:spLocks/>
            </p:cNvSpPr>
            <p:nvPr/>
          </p:nvSpPr>
          <p:spPr bwMode="auto">
            <a:xfrm>
              <a:off x="3950713" y="1147763"/>
              <a:ext cx="473075" cy="1735138"/>
            </a:xfrm>
            <a:custGeom>
              <a:avLst/>
              <a:gdLst/>
              <a:ahLst/>
              <a:cxnLst>
                <a:cxn ang="0">
                  <a:pos x="0" y="960"/>
                </a:cxn>
                <a:cxn ang="0">
                  <a:pos x="0" y="0"/>
                </a:cxn>
                <a:cxn ang="0">
                  <a:pos x="231" y="0"/>
                </a:cxn>
                <a:cxn ang="0">
                  <a:pos x="231" y="960"/>
                </a:cxn>
              </a:cxnLst>
              <a:rect l="0" t="0" r="r" b="b"/>
              <a:pathLst>
                <a:path w="231" h="960">
                  <a:moveTo>
                    <a:pt x="0" y="960"/>
                  </a:moveTo>
                  <a:lnTo>
                    <a:pt x="0" y="0"/>
                  </a:lnTo>
                  <a:lnTo>
                    <a:pt x="231" y="0"/>
                  </a:lnTo>
                  <a:lnTo>
                    <a:pt x="231" y="960"/>
                  </a:lnTo>
                </a:path>
              </a:pathLst>
            </a:custGeom>
            <a:noFill/>
            <a:ln w="2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6" name="Freeform 48"/>
            <p:cNvSpPr>
              <a:spLocks/>
            </p:cNvSpPr>
            <p:nvPr/>
          </p:nvSpPr>
          <p:spPr bwMode="auto">
            <a:xfrm>
              <a:off x="4068981" y="1003300"/>
              <a:ext cx="236538" cy="1588"/>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7" name="Line 49"/>
            <p:cNvSpPr>
              <a:spLocks noChangeShapeType="1"/>
            </p:cNvSpPr>
            <p:nvPr/>
          </p:nvSpPr>
          <p:spPr bwMode="auto">
            <a:xfrm>
              <a:off x="4186456" y="1003300"/>
              <a:ext cx="1588" cy="144463"/>
            </a:xfrm>
            <a:prstGeom prst="line">
              <a:avLst/>
            </a:pr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8" name="Rectangle 50"/>
            <p:cNvSpPr>
              <a:spLocks noChangeArrowheads="1"/>
            </p:cNvSpPr>
            <p:nvPr/>
          </p:nvSpPr>
          <p:spPr bwMode="auto">
            <a:xfrm>
              <a:off x="4757302" y="2159000"/>
              <a:ext cx="474663" cy="723900"/>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99" name="Freeform 51"/>
            <p:cNvSpPr>
              <a:spLocks/>
            </p:cNvSpPr>
            <p:nvPr/>
          </p:nvSpPr>
          <p:spPr bwMode="auto">
            <a:xfrm>
              <a:off x="4758096" y="2159000"/>
              <a:ext cx="473075" cy="723900"/>
            </a:xfrm>
            <a:custGeom>
              <a:avLst/>
              <a:gdLst/>
              <a:ahLst/>
              <a:cxnLst>
                <a:cxn ang="0">
                  <a:pos x="0" y="400"/>
                </a:cxn>
                <a:cxn ang="0">
                  <a:pos x="0" y="0"/>
                </a:cxn>
                <a:cxn ang="0">
                  <a:pos x="231" y="0"/>
                </a:cxn>
                <a:cxn ang="0">
                  <a:pos x="231" y="400"/>
                </a:cxn>
              </a:cxnLst>
              <a:rect l="0" t="0" r="r" b="b"/>
              <a:pathLst>
                <a:path w="231" h="400">
                  <a:moveTo>
                    <a:pt x="0" y="400"/>
                  </a:moveTo>
                  <a:lnTo>
                    <a:pt x="0" y="0"/>
                  </a:lnTo>
                  <a:lnTo>
                    <a:pt x="231" y="0"/>
                  </a:lnTo>
                  <a:lnTo>
                    <a:pt x="231" y="400"/>
                  </a:lnTo>
                </a:path>
              </a:pathLst>
            </a:custGeom>
            <a:noFill/>
            <a:ln w="2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0" name="Freeform 52"/>
            <p:cNvSpPr>
              <a:spLocks/>
            </p:cNvSpPr>
            <p:nvPr/>
          </p:nvSpPr>
          <p:spPr bwMode="auto">
            <a:xfrm>
              <a:off x="4876364" y="2076450"/>
              <a:ext cx="236538" cy="1588"/>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1" name="Line 53"/>
            <p:cNvSpPr>
              <a:spLocks noChangeShapeType="1"/>
            </p:cNvSpPr>
            <p:nvPr/>
          </p:nvSpPr>
          <p:spPr bwMode="auto">
            <a:xfrm>
              <a:off x="4993839" y="2076450"/>
              <a:ext cx="1588" cy="82550"/>
            </a:xfrm>
            <a:prstGeom prst="line">
              <a:avLst/>
            </a:pr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2" name="Rectangle 54"/>
            <p:cNvSpPr>
              <a:spLocks noChangeArrowheads="1"/>
            </p:cNvSpPr>
            <p:nvPr/>
          </p:nvSpPr>
          <p:spPr bwMode="auto">
            <a:xfrm>
              <a:off x="5398960" y="1870075"/>
              <a:ext cx="474663" cy="1012825"/>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03" name="Freeform 55"/>
            <p:cNvSpPr>
              <a:spLocks/>
            </p:cNvSpPr>
            <p:nvPr/>
          </p:nvSpPr>
          <p:spPr bwMode="auto">
            <a:xfrm>
              <a:off x="5399754" y="1870075"/>
              <a:ext cx="473075" cy="1012825"/>
            </a:xfrm>
            <a:custGeom>
              <a:avLst/>
              <a:gdLst/>
              <a:ahLst/>
              <a:cxnLst>
                <a:cxn ang="0">
                  <a:pos x="0" y="560"/>
                </a:cxn>
                <a:cxn ang="0">
                  <a:pos x="0" y="0"/>
                </a:cxn>
                <a:cxn ang="0">
                  <a:pos x="231" y="0"/>
                </a:cxn>
                <a:cxn ang="0">
                  <a:pos x="231" y="560"/>
                </a:cxn>
              </a:cxnLst>
              <a:rect l="0" t="0" r="r" b="b"/>
              <a:pathLst>
                <a:path w="231" h="560">
                  <a:moveTo>
                    <a:pt x="0" y="560"/>
                  </a:moveTo>
                  <a:lnTo>
                    <a:pt x="0" y="0"/>
                  </a:lnTo>
                  <a:lnTo>
                    <a:pt x="231" y="0"/>
                  </a:lnTo>
                  <a:lnTo>
                    <a:pt x="231" y="560"/>
                  </a:lnTo>
                </a:path>
              </a:pathLst>
            </a:custGeom>
            <a:noFill/>
            <a:ln w="2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4" name="Freeform 56"/>
            <p:cNvSpPr>
              <a:spLocks/>
            </p:cNvSpPr>
            <p:nvPr/>
          </p:nvSpPr>
          <p:spPr bwMode="auto">
            <a:xfrm>
              <a:off x="5517229" y="1725613"/>
              <a:ext cx="238125" cy="1588"/>
            </a:xfrm>
            <a:custGeom>
              <a:avLst/>
              <a:gdLst/>
              <a:ahLst/>
              <a:cxnLst>
                <a:cxn ang="0">
                  <a:pos x="0" y="0"/>
                </a:cxn>
                <a:cxn ang="0">
                  <a:pos x="116" y="0"/>
                </a:cxn>
                <a:cxn ang="0">
                  <a:pos x="0" y="0"/>
                </a:cxn>
              </a:cxnLst>
              <a:rect l="0" t="0" r="r" b="b"/>
              <a:pathLst>
                <a:path w="116">
                  <a:moveTo>
                    <a:pt x="0" y="0"/>
                  </a:moveTo>
                  <a:lnTo>
                    <a:pt x="116" y="0"/>
                  </a:lnTo>
                  <a:lnTo>
                    <a:pt x="0" y="0"/>
                  </a:lnTo>
                </a:path>
              </a:pathLst>
            </a:cu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5" name="Line 57"/>
            <p:cNvSpPr>
              <a:spLocks noChangeShapeType="1"/>
            </p:cNvSpPr>
            <p:nvPr/>
          </p:nvSpPr>
          <p:spPr bwMode="auto">
            <a:xfrm>
              <a:off x="5635497" y="1725613"/>
              <a:ext cx="1588" cy="144463"/>
            </a:xfrm>
            <a:prstGeom prst="line">
              <a:avLst/>
            </a:prstGeom>
            <a:noFill/>
            <a:ln w="1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6" name="Line 58"/>
            <p:cNvSpPr>
              <a:spLocks noChangeShapeType="1"/>
            </p:cNvSpPr>
            <p:nvPr/>
          </p:nvSpPr>
          <p:spPr bwMode="auto">
            <a:xfrm>
              <a:off x="3149601" y="2882900"/>
              <a:ext cx="2851150"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11" name="Line 63"/>
            <p:cNvSpPr>
              <a:spLocks noChangeShapeType="1"/>
            </p:cNvSpPr>
            <p:nvPr/>
          </p:nvSpPr>
          <p:spPr bwMode="auto">
            <a:xfrm flipV="1">
              <a:off x="3149601" y="712788"/>
              <a:ext cx="1588" cy="2170113"/>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12" name="Line 64"/>
            <p:cNvSpPr>
              <a:spLocks noChangeShapeType="1"/>
            </p:cNvSpPr>
            <p:nvPr/>
          </p:nvSpPr>
          <p:spPr bwMode="auto">
            <a:xfrm flipH="1">
              <a:off x="3078163" y="2882900"/>
              <a:ext cx="71438"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14" name="Line 66"/>
            <p:cNvSpPr>
              <a:spLocks noChangeShapeType="1"/>
            </p:cNvSpPr>
            <p:nvPr/>
          </p:nvSpPr>
          <p:spPr bwMode="auto">
            <a:xfrm flipH="1">
              <a:off x="3078163" y="2159000"/>
              <a:ext cx="71438"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15" name="Rectangle 67"/>
            <p:cNvSpPr>
              <a:spLocks noChangeArrowheads="1"/>
            </p:cNvSpPr>
            <p:nvPr/>
          </p:nvSpPr>
          <p:spPr bwMode="auto">
            <a:xfrm>
              <a:off x="2906386" y="2046397"/>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5</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16" name="Line 68"/>
            <p:cNvSpPr>
              <a:spLocks noChangeShapeType="1"/>
            </p:cNvSpPr>
            <p:nvPr/>
          </p:nvSpPr>
          <p:spPr bwMode="auto">
            <a:xfrm flipH="1">
              <a:off x="3078163" y="1436688"/>
              <a:ext cx="71438"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17" name="Rectangle 69"/>
            <p:cNvSpPr>
              <a:spLocks noChangeArrowheads="1"/>
            </p:cNvSpPr>
            <p:nvPr/>
          </p:nvSpPr>
          <p:spPr bwMode="auto">
            <a:xfrm>
              <a:off x="2803199" y="1322497"/>
              <a:ext cx="22762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18" name="Line 70"/>
            <p:cNvSpPr>
              <a:spLocks noChangeShapeType="1"/>
            </p:cNvSpPr>
            <p:nvPr/>
          </p:nvSpPr>
          <p:spPr bwMode="auto">
            <a:xfrm flipH="1">
              <a:off x="3078163" y="712788"/>
              <a:ext cx="71438"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19" name="Rectangle 71"/>
            <p:cNvSpPr>
              <a:spLocks noChangeArrowheads="1"/>
            </p:cNvSpPr>
            <p:nvPr/>
          </p:nvSpPr>
          <p:spPr bwMode="auto">
            <a:xfrm>
              <a:off x="2803199" y="600184"/>
              <a:ext cx="22762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15</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20" name="Rectangle 72"/>
            <p:cNvSpPr>
              <a:spLocks noChangeArrowheads="1"/>
            </p:cNvSpPr>
            <p:nvPr/>
          </p:nvSpPr>
          <p:spPr bwMode="auto">
            <a:xfrm rot="16200000">
              <a:off x="1907442" y="1506083"/>
              <a:ext cx="1175002" cy="4924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Superoxide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err="1" smtClean="0">
                  <a:ln>
                    <a:noFill/>
                  </a:ln>
                  <a:solidFill>
                    <a:srgbClr val="000000"/>
                  </a:solidFill>
                  <a:effectLst/>
                  <a:latin typeface="Arial" pitchFamily="34" charset="0"/>
                  <a:cs typeface="Arial" pitchFamily="34" charset="0"/>
                </a:rPr>
                <a:t>pmol</a:t>
              </a:r>
              <a:r>
                <a:rPr kumimoji="0" lang="en-US" sz="1600" i="0" u="none" strike="noStrike" cap="none" normalizeH="0" baseline="0" dirty="0" smtClean="0">
                  <a:ln>
                    <a:noFill/>
                  </a:ln>
                  <a:solidFill>
                    <a:srgbClr val="000000"/>
                  </a:solidFill>
                  <a:effectLst/>
                  <a:latin typeface="Arial" pitchFamily="34" charset="0"/>
                  <a:cs typeface="Arial" pitchFamily="34" charset="0"/>
                </a:rPr>
                <a:t>/mg/min</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TextBox 74"/>
            <p:cNvSpPr txBox="1"/>
            <p:nvPr/>
          </p:nvSpPr>
          <p:spPr>
            <a:xfrm>
              <a:off x="2018011" y="2934423"/>
              <a:ext cx="1115943"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76" name="TextBox 75"/>
            <p:cNvSpPr txBox="1"/>
            <p:nvPr/>
          </p:nvSpPr>
          <p:spPr>
            <a:xfrm>
              <a:off x="4034838" y="2965955"/>
              <a:ext cx="304824"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77" name="TextBox 76"/>
            <p:cNvSpPr txBox="1"/>
            <p:nvPr/>
          </p:nvSpPr>
          <p:spPr>
            <a:xfrm>
              <a:off x="3385353" y="2965955"/>
              <a:ext cx="298412"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78" name="TextBox 77"/>
            <p:cNvSpPr txBox="1"/>
            <p:nvPr/>
          </p:nvSpPr>
          <p:spPr>
            <a:xfrm>
              <a:off x="5483879" y="2965955"/>
              <a:ext cx="304824"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79" name="TextBox 78"/>
            <p:cNvSpPr txBox="1"/>
            <p:nvPr/>
          </p:nvSpPr>
          <p:spPr>
            <a:xfrm>
              <a:off x="4845427" y="2965955"/>
              <a:ext cx="298412"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80" name="Straight Connector 79"/>
            <p:cNvCxnSpPr/>
            <p:nvPr/>
          </p:nvCxnSpPr>
          <p:spPr>
            <a:xfrm>
              <a:off x="3298691" y="3347726"/>
              <a:ext cx="1188720" cy="1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789441" y="3347726"/>
              <a:ext cx="1188720" cy="1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641253" y="3457577"/>
              <a:ext cx="503597"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WT</a:t>
              </a:r>
              <a:endParaRPr lang="en-US" sz="1600" dirty="0">
                <a:latin typeface="Arial" pitchFamily="34" charset="0"/>
                <a:cs typeface="Arial" pitchFamily="34" charset="0"/>
              </a:endParaRPr>
            </a:p>
          </p:txBody>
        </p:sp>
        <p:sp>
          <p:nvSpPr>
            <p:cNvPr id="83" name="TextBox 82"/>
            <p:cNvSpPr txBox="1"/>
            <p:nvPr/>
          </p:nvSpPr>
          <p:spPr>
            <a:xfrm>
              <a:off x="4976511" y="3457577"/>
              <a:ext cx="787821" cy="341515"/>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n</a:t>
              </a:r>
              <a:r>
                <a:rPr lang="en-US" sz="1600" dirty="0" smtClean="0">
                  <a:latin typeface="Arial" pitchFamily="34" charset="0"/>
                  <a:cs typeface="Arial" pitchFamily="34" charset="0"/>
                </a:rPr>
                <a:t>ox1</a:t>
              </a:r>
              <a:r>
                <a:rPr lang="en-US" sz="1600" baseline="30000" dirty="0" smtClean="0">
                  <a:latin typeface="Arial" pitchFamily="34" charset="0"/>
                  <a:cs typeface="Arial" pitchFamily="34" charset="0"/>
                </a:rPr>
                <a:t>y</a:t>
              </a:r>
              <a:r>
                <a:rPr lang="en-US" sz="1600" baseline="30000" dirty="0" smtClean="0">
                  <a:latin typeface="Arial" pitchFamily="34" charset="0"/>
                  <a:cs typeface="Arial" pitchFamily="34" charset="0"/>
                </a:rPr>
                <a:t>/-</a:t>
              </a:r>
              <a:endParaRPr lang="en-US" sz="1600" baseline="30000" dirty="0">
                <a:latin typeface="Arial" pitchFamily="34" charset="0"/>
                <a:cs typeface="Arial" pitchFamily="34" charset="0"/>
              </a:endParaRPr>
            </a:p>
          </p:txBody>
        </p:sp>
      </p:grpSp>
      <p:sp>
        <p:nvSpPr>
          <p:cNvPr id="135" name="TextBox 134"/>
          <p:cNvSpPr txBox="1"/>
          <p:nvPr/>
        </p:nvSpPr>
        <p:spPr>
          <a:xfrm>
            <a:off x="1828799" y="408683"/>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sp>
        <p:nvSpPr>
          <p:cNvPr id="84" name="TextBox 83"/>
          <p:cNvSpPr txBox="1"/>
          <p:nvPr/>
        </p:nvSpPr>
        <p:spPr>
          <a:xfrm>
            <a:off x="1401282" y="6852091"/>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3.10.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Nox4-Mediated ROS </a:t>
            </a:r>
          </a:p>
          <a:p>
            <a:pPr>
              <a:lnSpc>
                <a:spcPct val="200000"/>
              </a:lnSpc>
            </a:pPr>
            <a:r>
              <a:rPr lang="en-US" sz="1200" b="1" dirty="0" smtClean="0">
                <a:latin typeface="Arial" pitchFamily="34" charset="0"/>
                <a:cs typeface="Arial" pitchFamily="34" charset="0"/>
              </a:rPr>
              <a:t>Production in </a:t>
            </a:r>
            <a:r>
              <a:rPr lang="en-US" sz="1200" b="1" dirty="0" smtClean="0">
                <a:latin typeface="Arial" pitchFamily="34" charset="0"/>
                <a:cs typeface="Arial" pitchFamily="34" charset="0"/>
              </a:rPr>
              <a:t>nox1</a:t>
            </a:r>
            <a:r>
              <a:rPr lang="en-US" sz="1200" b="1" baseline="30000" dirty="0" smtClean="0">
                <a:latin typeface="Arial" pitchFamily="34" charset="0"/>
                <a:cs typeface="Arial" pitchFamily="34" charset="0"/>
              </a:rPr>
              <a:t>y</a:t>
            </a:r>
            <a:r>
              <a:rPr lang="en-US" sz="1200" b="1" baseline="30000" dirty="0" smtClean="0">
                <a:latin typeface="Arial" pitchFamily="34" charset="0"/>
                <a:cs typeface="Arial" pitchFamily="34" charset="0"/>
              </a:rPr>
              <a:t>/-</a:t>
            </a:r>
            <a:r>
              <a:rPr lang="en-US" sz="1200" b="1" dirty="0" smtClean="0">
                <a:latin typeface="Arial" pitchFamily="34" charset="0"/>
                <a:cs typeface="Arial" pitchFamily="34" charset="0"/>
              </a:rPr>
              <a:t> VSMCs, as Measured by ESR. </a:t>
            </a:r>
            <a:r>
              <a:rPr lang="en-US" sz="1200" dirty="0" smtClean="0">
                <a:latin typeface="Arial" pitchFamily="34" charset="0"/>
                <a:cs typeface="Arial" pitchFamily="34" charset="0"/>
              </a:rPr>
              <a:t> Mouse nox1 wild-type (WT) or mouse nox1 knockout (</a:t>
            </a:r>
            <a:r>
              <a:rPr lang="en-US" sz="1200" dirty="0" smtClean="0">
                <a:latin typeface="Arial" pitchFamily="34" charset="0"/>
                <a:cs typeface="Arial" pitchFamily="34" charset="0"/>
              </a:rPr>
              <a:t>nox1</a:t>
            </a:r>
            <a:r>
              <a:rPr lang="en-US" sz="1200" baseline="30000" dirty="0" smtClean="0">
                <a:latin typeface="Arial" pitchFamily="34" charset="0"/>
                <a:cs typeface="Arial" pitchFamily="34" charset="0"/>
              </a:rPr>
              <a:t>y</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for 72 h with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 ) or AdPoldip2 ( + ) prior to using ESR to detect </a:t>
            </a:r>
            <a:r>
              <a:rPr lang="en-US" sz="1200" b="1" dirty="0" smtClean="0">
                <a:latin typeface="Arial" pitchFamily="34" charset="0"/>
                <a:cs typeface="Arial" pitchFamily="34" charset="0"/>
              </a:rPr>
              <a:t>a, </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and </a:t>
            </a:r>
            <a:r>
              <a:rPr lang="en-US" sz="1200" b="1" dirty="0" smtClean="0">
                <a:latin typeface="Arial" pitchFamily="34" charset="0"/>
                <a:cs typeface="Arial" pitchFamily="34" charset="0"/>
              </a:rPr>
              <a:t>b, </a:t>
            </a:r>
            <a:r>
              <a:rPr lang="en-US" sz="1200" dirty="0" smtClean="0">
                <a:latin typeface="Arial" pitchFamily="34" charset="0"/>
                <a:cs typeface="Arial" pitchFamily="34" charset="0"/>
              </a:rPr>
              <a:t>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levels.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No statistical difference was detected in O</a:t>
            </a:r>
            <a:r>
              <a:rPr lang="en-US" sz="1200" baseline="-25000" dirty="0" smtClean="0">
                <a:latin typeface="Arial" pitchFamily="34" charset="0"/>
                <a:cs typeface="Arial" pitchFamily="34" charset="0"/>
              </a:rPr>
              <a:t>2</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measurements.  * p&lt;0.001 vs. WT – AdPoldip2;  † p&lt;0.05 vs. </a:t>
            </a:r>
            <a:r>
              <a:rPr lang="en-US" sz="1200" dirty="0" smtClean="0">
                <a:latin typeface="Arial" pitchFamily="34" charset="0"/>
                <a:cs typeface="Arial" pitchFamily="34" charset="0"/>
              </a:rPr>
              <a:t>nox1</a:t>
            </a:r>
            <a:r>
              <a:rPr lang="en-US" sz="1200" baseline="30000" dirty="0" smtClean="0">
                <a:latin typeface="Arial" pitchFamily="34" charset="0"/>
                <a:cs typeface="Arial" pitchFamily="34" charset="0"/>
              </a:rPr>
              <a:t>y</a:t>
            </a:r>
            <a:r>
              <a:rPr lang="en-US" sz="1200" baseline="30000" dirty="0" smtClean="0">
                <a:latin typeface="Arial" pitchFamily="34" charset="0"/>
                <a:cs typeface="Arial" pitchFamily="34" charset="0"/>
              </a:rPr>
              <a:t>/- </a:t>
            </a:r>
            <a:r>
              <a:rPr lang="en-US" sz="1200" dirty="0" smtClean="0">
                <a:latin typeface="Arial" pitchFamily="34" charset="0"/>
                <a:cs typeface="Arial" pitchFamily="34" charset="0"/>
              </a:rPr>
              <a:t>– AdPoldip2.</a:t>
            </a:r>
            <a:endParaRPr lang="en-US" sz="1200" dirty="0">
              <a:latin typeface="Arial" pitchFamily="34" charset="0"/>
              <a:cs typeface="Arial" pitchFamily="34" charset="0"/>
            </a:endParaRPr>
          </a:p>
        </p:txBody>
      </p:sp>
      <p:grpSp>
        <p:nvGrpSpPr>
          <p:cNvPr id="87" name="Group 86"/>
          <p:cNvGrpSpPr/>
          <p:nvPr/>
        </p:nvGrpSpPr>
        <p:grpSpPr>
          <a:xfrm>
            <a:off x="1651104" y="3641317"/>
            <a:ext cx="4452813" cy="3315367"/>
            <a:chOff x="1815975" y="3890692"/>
            <a:chExt cx="4517707" cy="3363684"/>
          </a:xfrm>
        </p:grpSpPr>
        <p:grpSp>
          <p:nvGrpSpPr>
            <p:cNvPr id="133" name="Group 132"/>
            <p:cNvGrpSpPr/>
            <p:nvPr/>
          </p:nvGrpSpPr>
          <p:grpSpPr>
            <a:xfrm>
              <a:off x="2373532" y="4009034"/>
              <a:ext cx="3960150" cy="3245342"/>
              <a:chOff x="1886632" y="4480143"/>
              <a:chExt cx="3960150" cy="3245342"/>
            </a:xfrm>
          </p:grpSpPr>
          <p:sp>
            <p:nvSpPr>
              <p:cNvPr id="53325" name="Rectangle 77"/>
              <p:cNvSpPr>
                <a:spLocks noChangeArrowheads="1"/>
              </p:cNvSpPr>
              <p:nvPr/>
            </p:nvSpPr>
            <p:spPr bwMode="auto">
              <a:xfrm>
                <a:off x="3223777" y="6102350"/>
                <a:ext cx="461962" cy="676275"/>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26" name="Freeform 78"/>
              <p:cNvSpPr>
                <a:spLocks/>
              </p:cNvSpPr>
              <p:nvPr/>
            </p:nvSpPr>
            <p:spPr bwMode="auto">
              <a:xfrm>
                <a:off x="3224571" y="6102350"/>
                <a:ext cx="460375" cy="676275"/>
              </a:xfrm>
              <a:custGeom>
                <a:avLst/>
                <a:gdLst/>
                <a:ahLst/>
                <a:cxnLst>
                  <a:cxn ang="0">
                    <a:pos x="0" y="374"/>
                  </a:cxn>
                  <a:cxn ang="0">
                    <a:pos x="0" y="0"/>
                  </a:cxn>
                  <a:cxn ang="0">
                    <a:pos x="255" y="0"/>
                  </a:cxn>
                  <a:cxn ang="0">
                    <a:pos x="255" y="374"/>
                  </a:cxn>
                </a:cxnLst>
                <a:rect l="0" t="0" r="r" b="b"/>
                <a:pathLst>
                  <a:path w="255" h="374">
                    <a:moveTo>
                      <a:pt x="0" y="374"/>
                    </a:moveTo>
                    <a:lnTo>
                      <a:pt x="0" y="0"/>
                    </a:lnTo>
                    <a:lnTo>
                      <a:pt x="255" y="0"/>
                    </a:lnTo>
                    <a:lnTo>
                      <a:pt x="255" y="374"/>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27" name="Freeform 79"/>
              <p:cNvSpPr>
                <a:spLocks/>
              </p:cNvSpPr>
              <p:nvPr/>
            </p:nvSpPr>
            <p:spPr bwMode="auto">
              <a:xfrm>
                <a:off x="3339665" y="6062663"/>
                <a:ext cx="230187" cy="1588"/>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28" name="Line 80"/>
              <p:cNvSpPr>
                <a:spLocks noChangeShapeType="1"/>
              </p:cNvSpPr>
              <p:nvPr/>
            </p:nvSpPr>
            <p:spPr bwMode="auto">
              <a:xfrm>
                <a:off x="3453965" y="6062663"/>
                <a:ext cx="1587" cy="39688"/>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29" name="Rectangle 81"/>
              <p:cNvSpPr>
                <a:spLocks noChangeArrowheads="1"/>
              </p:cNvSpPr>
              <p:nvPr/>
            </p:nvSpPr>
            <p:spPr bwMode="auto">
              <a:xfrm>
                <a:off x="3854450" y="5043488"/>
                <a:ext cx="463550" cy="1735138"/>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30" name="Freeform 82"/>
              <p:cNvSpPr>
                <a:spLocks/>
              </p:cNvSpPr>
              <p:nvPr/>
            </p:nvSpPr>
            <p:spPr bwMode="auto">
              <a:xfrm>
                <a:off x="3856038" y="5043488"/>
                <a:ext cx="460375" cy="1735138"/>
              </a:xfrm>
              <a:custGeom>
                <a:avLst/>
                <a:gdLst/>
                <a:ahLst/>
                <a:cxnLst>
                  <a:cxn ang="0">
                    <a:pos x="0" y="960"/>
                  </a:cxn>
                  <a:cxn ang="0">
                    <a:pos x="0" y="0"/>
                  </a:cxn>
                  <a:cxn ang="0">
                    <a:pos x="255" y="0"/>
                  </a:cxn>
                  <a:cxn ang="0">
                    <a:pos x="255" y="960"/>
                  </a:cxn>
                </a:cxnLst>
                <a:rect l="0" t="0" r="r" b="b"/>
                <a:pathLst>
                  <a:path w="255" h="960">
                    <a:moveTo>
                      <a:pt x="0" y="960"/>
                    </a:moveTo>
                    <a:lnTo>
                      <a:pt x="0" y="0"/>
                    </a:lnTo>
                    <a:lnTo>
                      <a:pt x="255" y="0"/>
                    </a:lnTo>
                    <a:lnTo>
                      <a:pt x="255" y="960"/>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1" name="Freeform 83"/>
              <p:cNvSpPr>
                <a:spLocks/>
              </p:cNvSpPr>
              <p:nvPr/>
            </p:nvSpPr>
            <p:spPr bwMode="auto">
              <a:xfrm>
                <a:off x="3970338" y="4903788"/>
                <a:ext cx="231775" cy="1588"/>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2" name="Line 84"/>
              <p:cNvSpPr>
                <a:spLocks noChangeShapeType="1"/>
              </p:cNvSpPr>
              <p:nvPr/>
            </p:nvSpPr>
            <p:spPr bwMode="auto">
              <a:xfrm>
                <a:off x="4085432" y="4903788"/>
                <a:ext cx="1587" cy="139700"/>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3" name="Rectangle 85"/>
              <p:cNvSpPr>
                <a:spLocks noChangeArrowheads="1"/>
              </p:cNvSpPr>
              <p:nvPr/>
            </p:nvSpPr>
            <p:spPr bwMode="auto">
              <a:xfrm>
                <a:off x="4627379" y="6475413"/>
                <a:ext cx="463550" cy="303213"/>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34" name="Freeform 86"/>
              <p:cNvSpPr>
                <a:spLocks/>
              </p:cNvSpPr>
              <p:nvPr/>
            </p:nvSpPr>
            <p:spPr bwMode="auto">
              <a:xfrm>
                <a:off x="4628173" y="6475413"/>
                <a:ext cx="461962" cy="303213"/>
              </a:xfrm>
              <a:custGeom>
                <a:avLst/>
                <a:gdLst/>
                <a:ahLst/>
                <a:cxnLst>
                  <a:cxn ang="0">
                    <a:pos x="0" y="168"/>
                  </a:cxn>
                  <a:cxn ang="0">
                    <a:pos x="0" y="0"/>
                  </a:cxn>
                  <a:cxn ang="0">
                    <a:pos x="255" y="0"/>
                  </a:cxn>
                  <a:cxn ang="0">
                    <a:pos x="255" y="168"/>
                  </a:cxn>
                </a:cxnLst>
                <a:rect l="0" t="0" r="r" b="b"/>
                <a:pathLst>
                  <a:path w="255" h="168">
                    <a:moveTo>
                      <a:pt x="0" y="168"/>
                    </a:moveTo>
                    <a:lnTo>
                      <a:pt x="0" y="0"/>
                    </a:lnTo>
                    <a:lnTo>
                      <a:pt x="255" y="0"/>
                    </a:lnTo>
                    <a:lnTo>
                      <a:pt x="255" y="168"/>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5" name="Freeform 87"/>
              <p:cNvSpPr>
                <a:spLocks/>
              </p:cNvSpPr>
              <p:nvPr/>
            </p:nvSpPr>
            <p:spPr bwMode="auto">
              <a:xfrm>
                <a:off x="4743267" y="6440488"/>
                <a:ext cx="231775" cy="1588"/>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6" name="Line 88"/>
              <p:cNvSpPr>
                <a:spLocks noChangeShapeType="1"/>
              </p:cNvSpPr>
              <p:nvPr/>
            </p:nvSpPr>
            <p:spPr bwMode="auto">
              <a:xfrm>
                <a:off x="4858361" y="6440488"/>
                <a:ext cx="1587" cy="34925"/>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7" name="Rectangle 89"/>
              <p:cNvSpPr>
                <a:spLocks noChangeArrowheads="1"/>
              </p:cNvSpPr>
              <p:nvPr/>
            </p:nvSpPr>
            <p:spPr bwMode="auto">
              <a:xfrm>
                <a:off x="5243513" y="6019800"/>
                <a:ext cx="461962" cy="758825"/>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38" name="Freeform 90"/>
              <p:cNvSpPr>
                <a:spLocks/>
              </p:cNvSpPr>
              <p:nvPr/>
            </p:nvSpPr>
            <p:spPr bwMode="auto">
              <a:xfrm>
                <a:off x="5244307" y="6019800"/>
                <a:ext cx="460375" cy="758825"/>
              </a:xfrm>
              <a:custGeom>
                <a:avLst/>
                <a:gdLst/>
                <a:ahLst/>
                <a:cxnLst>
                  <a:cxn ang="0">
                    <a:pos x="0" y="420"/>
                  </a:cxn>
                  <a:cxn ang="0">
                    <a:pos x="0" y="0"/>
                  </a:cxn>
                  <a:cxn ang="0">
                    <a:pos x="255" y="0"/>
                  </a:cxn>
                  <a:cxn ang="0">
                    <a:pos x="255" y="420"/>
                  </a:cxn>
                </a:cxnLst>
                <a:rect l="0" t="0" r="r" b="b"/>
                <a:pathLst>
                  <a:path w="255" h="420">
                    <a:moveTo>
                      <a:pt x="0" y="420"/>
                    </a:moveTo>
                    <a:lnTo>
                      <a:pt x="0" y="0"/>
                    </a:lnTo>
                    <a:lnTo>
                      <a:pt x="255" y="0"/>
                    </a:lnTo>
                    <a:lnTo>
                      <a:pt x="255" y="420"/>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9" name="Freeform 91"/>
              <p:cNvSpPr>
                <a:spLocks/>
              </p:cNvSpPr>
              <p:nvPr/>
            </p:nvSpPr>
            <p:spPr bwMode="auto">
              <a:xfrm>
                <a:off x="5359401" y="5964238"/>
                <a:ext cx="230187" cy="1588"/>
              </a:xfrm>
              <a:custGeom>
                <a:avLst/>
                <a:gdLst/>
                <a:ahLst/>
                <a:cxnLst>
                  <a:cxn ang="0">
                    <a:pos x="0" y="0"/>
                  </a:cxn>
                  <a:cxn ang="0">
                    <a:pos x="128" y="0"/>
                  </a:cxn>
                  <a:cxn ang="0">
                    <a:pos x="0" y="0"/>
                  </a:cxn>
                </a:cxnLst>
                <a:rect l="0" t="0" r="r" b="b"/>
                <a:pathLst>
                  <a:path w="128">
                    <a:moveTo>
                      <a:pt x="0" y="0"/>
                    </a:moveTo>
                    <a:lnTo>
                      <a:pt x="128" y="0"/>
                    </a:lnTo>
                    <a:lnTo>
                      <a:pt x="0" y="0"/>
                    </a:lnTo>
                  </a:path>
                </a:pathLst>
              </a:cu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40" name="Line 92"/>
              <p:cNvSpPr>
                <a:spLocks noChangeShapeType="1"/>
              </p:cNvSpPr>
              <p:nvPr/>
            </p:nvSpPr>
            <p:spPr bwMode="auto">
              <a:xfrm>
                <a:off x="5473701" y="5964238"/>
                <a:ext cx="1587" cy="55563"/>
              </a:xfrm>
              <a:prstGeom prst="line">
                <a:avLst/>
              </a:prstGeom>
              <a:no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41" name="Line 93"/>
              <p:cNvSpPr>
                <a:spLocks noChangeShapeType="1"/>
              </p:cNvSpPr>
              <p:nvPr/>
            </p:nvSpPr>
            <p:spPr bwMode="auto">
              <a:xfrm>
                <a:off x="3044825" y="6778625"/>
                <a:ext cx="2776537"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46" name="Line 98"/>
              <p:cNvSpPr>
                <a:spLocks noChangeShapeType="1"/>
              </p:cNvSpPr>
              <p:nvPr/>
            </p:nvSpPr>
            <p:spPr bwMode="auto">
              <a:xfrm flipV="1">
                <a:off x="3044825" y="4610100"/>
                <a:ext cx="1587" cy="2168525"/>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47" name="Line 99"/>
              <p:cNvSpPr>
                <a:spLocks noChangeShapeType="1"/>
              </p:cNvSpPr>
              <p:nvPr/>
            </p:nvSpPr>
            <p:spPr bwMode="auto">
              <a:xfrm flipH="1">
                <a:off x="2981325" y="6778625"/>
                <a:ext cx="63500"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49" name="Line 101"/>
              <p:cNvSpPr>
                <a:spLocks noChangeShapeType="1"/>
              </p:cNvSpPr>
              <p:nvPr/>
            </p:nvSpPr>
            <p:spPr bwMode="auto">
              <a:xfrm flipH="1">
                <a:off x="2981325" y="6345238"/>
                <a:ext cx="63500"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50" name="Rectangle 102"/>
              <p:cNvSpPr>
                <a:spLocks noChangeArrowheads="1"/>
              </p:cNvSpPr>
              <p:nvPr/>
            </p:nvSpPr>
            <p:spPr bwMode="auto">
              <a:xfrm>
                <a:off x="2717314" y="6216868"/>
                <a:ext cx="22762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50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51" name="Line 103"/>
              <p:cNvSpPr>
                <a:spLocks noChangeShapeType="1"/>
              </p:cNvSpPr>
              <p:nvPr/>
            </p:nvSpPr>
            <p:spPr bwMode="auto">
              <a:xfrm flipH="1">
                <a:off x="2981325" y="5911850"/>
                <a:ext cx="63500"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52" name="Rectangle 104"/>
              <p:cNvSpPr>
                <a:spLocks noChangeArrowheads="1"/>
              </p:cNvSpPr>
              <p:nvPr/>
            </p:nvSpPr>
            <p:spPr bwMode="auto">
              <a:xfrm>
                <a:off x="2603500" y="5781893"/>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53" name="Line 105"/>
              <p:cNvSpPr>
                <a:spLocks noChangeShapeType="1"/>
              </p:cNvSpPr>
              <p:nvPr/>
            </p:nvSpPr>
            <p:spPr bwMode="auto">
              <a:xfrm flipH="1">
                <a:off x="2981325" y="5476875"/>
                <a:ext cx="63500"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54" name="Rectangle 106"/>
              <p:cNvSpPr>
                <a:spLocks noChangeArrowheads="1"/>
              </p:cNvSpPr>
              <p:nvPr/>
            </p:nvSpPr>
            <p:spPr bwMode="auto">
              <a:xfrm>
                <a:off x="2603500" y="5348506"/>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150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55" name="Line 107"/>
              <p:cNvSpPr>
                <a:spLocks noChangeShapeType="1"/>
              </p:cNvSpPr>
              <p:nvPr/>
            </p:nvSpPr>
            <p:spPr bwMode="auto">
              <a:xfrm flipH="1">
                <a:off x="2981325" y="5043488"/>
                <a:ext cx="63500"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56" name="Rectangle 108"/>
              <p:cNvSpPr>
                <a:spLocks noChangeArrowheads="1"/>
              </p:cNvSpPr>
              <p:nvPr/>
            </p:nvSpPr>
            <p:spPr bwMode="auto">
              <a:xfrm>
                <a:off x="2603500" y="4915118"/>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200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57" name="Line 109"/>
              <p:cNvSpPr>
                <a:spLocks noChangeShapeType="1"/>
              </p:cNvSpPr>
              <p:nvPr/>
            </p:nvSpPr>
            <p:spPr bwMode="auto">
              <a:xfrm flipH="1">
                <a:off x="2981325" y="4610100"/>
                <a:ext cx="63500"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58" name="Rectangle 110"/>
              <p:cNvSpPr>
                <a:spLocks noChangeArrowheads="1"/>
              </p:cNvSpPr>
              <p:nvPr/>
            </p:nvSpPr>
            <p:spPr bwMode="auto">
              <a:xfrm>
                <a:off x="2603500" y="4480143"/>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250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359" name="Rectangle 111"/>
              <p:cNvSpPr>
                <a:spLocks noChangeArrowheads="1"/>
              </p:cNvSpPr>
              <p:nvPr/>
            </p:nvSpPr>
            <p:spPr bwMode="auto">
              <a:xfrm rot="16200000">
                <a:off x="1283382" y="5445435"/>
                <a:ext cx="1811393" cy="4924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Hydrogen Peroxide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err="1" smtClean="0">
                    <a:ln>
                      <a:noFill/>
                    </a:ln>
                    <a:solidFill>
                      <a:srgbClr val="000000"/>
                    </a:solidFill>
                    <a:effectLst/>
                    <a:latin typeface="Arial" pitchFamily="34" charset="0"/>
                    <a:cs typeface="Arial" pitchFamily="34" charset="0"/>
                  </a:rPr>
                  <a:t>pmol</a:t>
                </a:r>
                <a:r>
                  <a:rPr kumimoji="0" lang="en-US" sz="1600" i="0" u="none" strike="noStrike" cap="none" normalizeH="0" baseline="0" dirty="0" smtClean="0">
                    <a:ln>
                      <a:noFill/>
                    </a:ln>
                    <a:solidFill>
                      <a:srgbClr val="000000"/>
                    </a:solidFill>
                    <a:effectLst/>
                    <a:latin typeface="Arial" pitchFamily="34" charset="0"/>
                    <a:cs typeface="Arial" pitchFamily="34" charset="0"/>
                  </a:rPr>
                  <a:t>/mg/min</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124" name="TextBox 123"/>
              <p:cNvSpPr txBox="1"/>
              <p:nvPr/>
            </p:nvSpPr>
            <p:spPr>
              <a:xfrm>
                <a:off x="1886632" y="6823250"/>
                <a:ext cx="1115943"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125" name="TextBox 124"/>
              <p:cNvSpPr txBox="1"/>
              <p:nvPr/>
            </p:nvSpPr>
            <p:spPr>
              <a:xfrm>
                <a:off x="3933813" y="6854782"/>
                <a:ext cx="304824"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126" name="TextBox 125"/>
              <p:cNvSpPr txBox="1"/>
              <p:nvPr/>
            </p:nvSpPr>
            <p:spPr>
              <a:xfrm>
                <a:off x="3305552" y="6854782"/>
                <a:ext cx="298412"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127" name="TextBox 126"/>
              <p:cNvSpPr txBox="1"/>
              <p:nvPr/>
            </p:nvSpPr>
            <p:spPr>
              <a:xfrm>
                <a:off x="5322082" y="6854782"/>
                <a:ext cx="304824"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128" name="TextBox 127"/>
              <p:cNvSpPr txBox="1"/>
              <p:nvPr/>
            </p:nvSpPr>
            <p:spPr>
              <a:xfrm>
                <a:off x="4709948" y="6854782"/>
                <a:ext cx="298412" cy="338522"/>
              </a:xfrm>
              <a:prstGeom prst="rect">
                <a:avLst/>
              </a:prstGeom>
              <a:noFill/>
            </p:spPr>
            <p:txBody>
              <a:bodyPr wrap="none" lIns="91407" tIns="45704" rIns="91407" bIns="45704"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129" name="Straight Connector 128"/>
              <p:cNvCxnSpPr/>
              <p:nvPr/>
            </p:nvCxnSpPr>
            <p:spPr>
              <a:xfrm>
                <a:off x="3167312" y="7272178"/>
                <a:ext cx="1188720" cy="1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658062" y="7272178"/>
                <a:ext cx="1188720" cy="1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3509874" y="7382029"/>
                <a:ext cx="503597"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WT</a:t>
                </a:r>
                <a:endParaRPr lang="en-US" sz="1600" dirty="0">
                  <a:latin typeface="Arial" pitchFamily="34" charset="0"/>
                  <a:cs typeface="Arial" pitchFamily="34" charset="0"/>
                </a:endParaRPr>
              </a:p>
            </p:txBody>
          </p:sp>
          <p:sp>
            <p:nvSpPr>
              <p:cNvPr id="132" name="TextBox 131"/>
              <p:cNvSpPr txBox="1"/>
              <p:nvPr/>
            </p:nvSpPr>
            <p:spPr>
              <a:xfrm>
                <a:off x="4845132" y="7382030"/>
                <a:ext cx="792297" cy="343455"/>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n</a:t>
                </a:r>
                <a:r>
                  <a:rPr lang="en-US" sz="1600" dirty="0" smtClean="0">
                    <a:latin typeface="Arial" pitchFamily="34" charset="0"/>
                    <a:cs typeface="Arial" pitchFamily="34" charset="0"/>
                  </a:rPr>
                  <a:t>ox1</a:t>
                </a:r>
                <a:r>
                  <a:rPr lang="en-US" sz="1600" baseline="30000" dirty="0" smtClean="0">
                    <a:latin typeface="Arial" pitchFamily="34" charset="0"/>
                    <a:cs typeface="Arial" pitchFamily="34" charset="0"/>
                  </a:rPr>
                  <a:t>y</a:t>
                </a:r>
                <a:r>
                  <a:rPr lang="en-US" sz="1600" baseline="30000" dirty="0" smtClean="0">
                    <a:latin typeface="Arial" pitchFamily="34" charset="0"/>
                    <a:cs typeface="Arial" pitchFamily="34" charset="0"/>
                  </a:rPr>
                  <a:t>/-</a:t>
                </a:r>
                <a:endParaRPr lang="en-US" sz="1600" baseline="30000" dirty="0">
                  <a:latin typeface="Arial" pitchFamily="34" charset="0"/>
                  <a:cs typeface="Arial" pitchFamily="34" charset="0"/>
                </a:endParaRPr>
              </a:p>
            </p:txBody>
          </p:sp>
        </p:grpSp>
        <p:sp>
          <p:nvSpPr>
            <p:cNvPr id="136" name="TextBox 135"/>
            <p:cNvSpPr txBox="1"/>
            <p:nvPr/>
          </p:nvSpPr>
          <p:spPr>
            <a:xfrm>
              <a:off x="1815975" y="3890692"/>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85" name="TextBox 28"/>
            <p:cNvSpPr txBox="1">
              <a:spLocks noChangeArrowheads="1"/>
            </p:cNvSpPr>
            <p:nvPr/>
          </p:nvSpPr>
          <p:spPr bwMode="auto">
            <a:xfrm>
              <a:off x="4440903" y="4140873"/>
              <a:ext cx="274434" cy="369332"/>
            </a:xfrm>
            <a:prstGeom prst="rect">
              <a:avLst/>
            </a:prstGeom>
            <a:noFill/>
            <a:ln w="9525">
              <a:noFill/>
              <a:miter lim="800000"/>
              <a:headEnd/>
              <a:tailEnd/>
            </a:ln>
          </p:spPr>
          <p:txBody>
            <a:bodyPr wrap="none">
              <a:prstTxWarp prst="textNoShape">
                <a:avLst/>
              </a:prstTxWarp>
              <a:spAutoFit/>
            </a:bodyPr>
            <a:lstStyle/>
            <a:p>
              <a:pPr algn="ctr"/>
              <a:r>
                <a:rPr lang="en-US" dirty="0">
                  <a:latin typeface="Microsoft Sans Serif" charset="0"/>
                  <a:ea typeface="Microsoft Sans Serif" charset="0"/>
                  <a:cs typeface="Microsoft Sans Serif" charset="0"/>
                </a:rPr>
                <a:t>*</a:t>
              </a:r>
            </a:p>
          </p:txBody>
        </p:sp>
        <p:sp>
          <p:nvSpPr>
            <p:cNvPr id="86" name="Text Box 42"/>
            <p:cNvSpPr txBox="1">
              <a:spLocks noChangeArrowheads="1"/>
            </p:cNvSpPr>
            <p:nvPr/>
          </p:nvSpPr>
          <p:spPr bwMode="auto">
            <a:xfrm>
              <a:off x="5810945" y="5109642"/>
              <a:ext cx="312884" cy="369320"/>
            </a:xfrm>
            <a:prstGeom prst="rect">
              <a:avLst/>
            </a:prstGeom>
            <a:noFill/>
            <a:ln w="9525">
              <a:noFill/>
              <a:miter lim="800000"/>
              <a:headEnd/>
              <a:tailEnd/>
            </a:ln>
          </p:spPr>
          <p:txBody>
            <a:bodyPr wrap="none" lIns="91429" tIns="45714" rIns="91429" bIns="45714">
              <a:spAutoFit/>
            </a:bodyPr>
            <a:lstStyle/>
            <a:p>
              <a:pPr algn="ctr" eaLnBrk="1" hangingPunct="1"/>
              <a:r>
                <a:rPr lang="en-US" b="0" dirty="0">
                  <a:latin typeface="Microsoft Sans Serif" pitchFamily="34" charset="0"/>
                  <a:cs typeface="Microsoft Sans Serif" pitchFamily="34" charset="0"/>
                </a:rPr>
                <a:t>†</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1404779" y="921936"/>
            <a:ext cx="5431914" cy="3169983"/>
            <a:chOff x="1369451" y="601311"/>
            <a:chExt cx="5431914" cy="3169983"/>
          </a:xfrm>
        </p:grpSpPr>
        <p:grpSp>
          <p:nvGrpSpPr>
            <p:cNvPr id="55" name="Group 54"/>
            <p:cNvGrpSpPr/>
            <p:nvPr/>
          </p:nvGrpSpPr>
          <p:grpSpPr>
            <a:xfrm>
              <a:off x="5582886" y="601311"/>
              <a:ext cx="1218479" cy="982662"/>
              <a:chOff x="4267581" y="4745366"/>
              <a:chExt cx="1218479" cy="982662"/>
            </a:xfrm>
          </p:grpSpPr>
          <p:sp>
            <p:nvSpPr>
              <p:cNvPr id="41" name="Rectangle 40"/>
              <p:cNvSpPr/>
              <p:nvPr/>
            </p:nvSpPr>
            <p:spPr bwMode="auto">
              <a:xfrm>
                <a:off x="4267581" y="5447864"/>
                <a:ext cx="194831" cy="221775"/>
              </a:xfrm>
              <a:prstGeom prst="rect">
                <a:avLst/>
              </a:prstGeom>
              <a:gradFill>
                <a:gsLst>
                  <a:gs pos="0">
                    <a:schemeClr val="tx1"/>
                  </a:gs>
                  <a:gs pos="50000">
                    <a:schemeClr val="tx1">
                      <a:lumMod val="75000"/>
                      <a:lumOff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705" fontAlgn="auto">
                  <a:spcBef>
                    <a:spcPts val="0"/>
                  </a:spcBef>
                  <a:spcAft>
                    <a:spcPts val="0"/>
                  </a:spcAft>
                  <a:defRPr/>
                </a:pPr>
                <a:endParaRPr lang="en-US"/>
              </a:p>
            </p:txBody>
          </p:sp>
          <p:sp>
            <p:nvSpPr>
              <p:cNvPr id="42" name="Rectangle 41"/>
              <p:cNvSpPr/>
              <p:nvPr/>
            </p:nvSpPr>
            <p:spPr bwMode="auto">
              <a:xfrm>
                <a:off x="4267581" y="4803755"/>
                <a:ext cx="194831" cy="221776"/>
              </a:xfrm>
              <a:prstGeom prst="rect">
                <a:avLst/>
              </a:prstGeom>
              <a:gradFill>
                <a:gsLst>
                  <a:gs pos="0">
                    <a:schemeClr val="tx1"/>
                  </a:gs>
                  <a:gs pos="50000">
                    <a:schemeClr val="bg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705" fontAlgn="auto">
                  <a:spcBef>
                    <a:spcPts val="0"/>
                  </a:spcBef>
                  <a:spcAft>
                    <a:spcPts val="0"/>
                  </a:spcAft>
                  <a:defRPr/>
                </a:pPr>
                <a:endParaRPr lang="en-US"/>
              </a:p>
            </p:txBody>
          </p:sp>
          <p:sp>
            <p:nvSpPr>
              <p:cNvPr id="43" name="TextBox 222"/>
              <p:cNvSpPr txBox="1">
                <a:spLocks noChangeArrowheads="1"/>
              </p:cNvSpPr>
              <p:nvPr/>
            </p:nvSpPr>
            <p:spPr bwMode="auto">
              <a:xfrm>
                <a:off x="4400506" y="4745366"/>
                <a:ext cx="1085554" cy="338554"/>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34" charset="0"/>
                    <a:ea typeface="Arial" pitchFamily="-123" charset="0"/>
                    <a:cs typeface="Arial" pitchFamily="34" charset="0"/>
                  </a:rPr>
                  <a:t>Untreated</a:t>
                </a:r>
              </a:p>
            </p:txBody>
          </p:sp>
          <p:sp>
            <p:nvSpPr>
              <p:cNvPr id="44" name="Rectangle 43"/>
              <p:cNvSpPr/>
              <p:nvPr/>
            </p:nvSpPr>
            <p:spPr bwMode="auto">
              <a:xfrm>
                <a:off x="4267581" y="5133696"/>
                <a:ext cx="194831" cy="221775"/>
              </a:xfrm>
              <a:prstGeom prst="rect">
                <a:avLst/>
              </a:prstGeom>
              <a:gradFill>
                <a:gsLst>
                  <a:gs pos="0">
                    <a:schemeClr val="tx1"/>
                  </a:gs>
                  <a:gs pos="50000">
                    <a:schemeClr val="bg1">
                      <a:lumMod val="6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705" fontAlgn="auto">
                  <a:spcBef>
                    <a:spcPts val="0"/>
                  </a:spcBef>
                  <a:spcAft>
                    <a:spcPts val="0"/>
                  </a:spcAft>
                  <a:defRPr/>
                </a:pPr>
                <a:endParaRPr lang="en-US"/>
              </a:p>
            </p:txBody>
          </p:sp>
          <p:sp>
            <p:nvSpPr>
              <p:cNvPr id="45" name="TextBox 224"/>
              <p:cNvSpPr txBox="1">
                <a:spLocks noChangeArrowheads="1"/>
              </p:cNvSpPr>
              <p:nvPr/>
            </p:nvSpPr>
            <p:spPr bwMode="auto">
              <a:xfrm>
                <a:off x="4400506" y="5075306"/>
                <a:ext cx="764953" cy="338554"/>
              </a:xfrm>
              <a:prstGeom prst="rect">
                <a:avLst/>
              </a:prstGeom>
              <a:noFill/>
              <a:ln w="9525">
                <a:noFill/>
                <a:miter lim="800000"/>
                <a:headEnd/>
                <a:tailEnd/>
              </a:ln>
            </p:spPr>
            <p:txBody>
              <a:bodyPr wrap="none">
                <a:prstTxWarp prst="textNoShape">
                  <a:avLst/>
                </a:prstTxWarp>
                <a:spAutoFit/>
              </a:bodyPr>
              <a:lstStyle/>
              <a:p>
                <a:r>
                  <a:rPr lang="en-US" sz="1600">
                    <a:latin typeface="Arial" pitchFamily="34" charset="0"/>
                    <a:ea typeface="Arial" pitchFamily="-123" charset="0"/>
                    <a:cs typeface="Arial" pitchFamily="34" charset="0"/>
                  </a:rPr>
                  <a:t>siCont</a:t>
                </a:r>
              </a:p>
            </p:txBody>
          </p:sp>
          <p:sp>
            <p:nvSpPr>
              <p:cNvPr id="46" name="TextBox 225"/>
              <p:cNvSpPr txBox="1">
                <a:spLocks noChangeArrowheads="1"/>
              </p:cNvSpPr>
              <p:nvPr/>
            </p:nvSpPr>
            <p:spPr bwMode="auto">
              <a:xfrm>
                <a:off x="4400506" y="5389474"/>
                <a:ext cx="1013419" cy="338554"/>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34" charset="0"/>
                    <a:ea typeface="Arial" pitchFamily="-123" charset="0"/>
                    <a:cs typeface="Arial" pitchFamily="34" charset="0"/>
                  </a:rPr>
                  <a:t>siPoldip2</a:t>
                </a:r>
              </a:p>
            </p:txBody>
          </p:sp>
        </p:grpSp>
        <p:sp>
          <p:nvSpPr>
            <p:cNvPr id="4" name="Freeform 146"/>
            <p:cNvSpPr>
              <a:spLocks/>
            </p:cNvSpPr>
            <p:nvPr/>
          </p:nvSpPr>
          <p:spPr bwMode="auto">
            <a:xfrm>
              <a:off x="2580463" y="1237003"/>
              <a:ext cx="211445" cy="3660"/>
            </a:xfrm>
            <a:custGeom>
              <a:avLst/>
              <a:gdLst>
                <a:gd name="T0" fmla="*/ 0 w 134"/>
                <a:gd name="T1" fmla="*/ 0 h 2"/>
                <a:gd name="T2" fmla="*/ 4563 w 134"/>
                <a:gd name="T3" fmla="*/ 0 h 2"/>
                <a:gd name="T4" fmla="*/ 0 w 134"/>
                <a:gd name="T5" fmla="*/ 0 h 2"/>
                <a:gd name="T6" fmla="*/ 0 60000 65536"/>
                <a:gd name="T7" fmla="*/ 0 60000 65536"/>
                <a:gd name="T8" fmla="*/ 0 60000 65536"/>
                <a:gd name="T9" fmla="*/ 0 w 134"/>
                <a:gd name="T10" fmla="*/ 0 h 2"/>
                <a:gd name="T11" fmla="*/ 134 w 134"/>
                <a:gd name="T12" fmla="*/ 2 h 2"/>
              </a:gdLst>
              <a:ahLst/>
              <a:cxnLst>
                <a:cxn ang="T6">
                  <a:pos x="T0" y="T1"/>
                </a:cxn>
                <a:cxn ang="T7">
                  <a:pos x="T2" y="T3"/>
                </a:cxn>
                <a:cxn ang="T8">
                  <a:pos x="T4" y="T5"/>
                </a:cxn>
              </a:cxnLst>
              <a:rect l="T9" t="T10" r="T11" b="T12"/>
              <a:pathLst>
                <a:path w="134" h="2">
                  <a:moveTo>
                    <a:pt x="0" y="0"/>
                  </a:moveTo>
                  <a:lnTo>
                    <a:pt x="134" y="0"/>
                  </a:lnTo>
                  <a:lnTo>
                    <a:pt x="0" y="0"/>
                  </a:lnTo>
                </a:path>
              </a:pathLst>
            </a:custGeom>
            <a:noFill/>
            <a:ln w="19050">
              <a:solidFill>
                <a:schemeClr val="tx1"/>
              </a:solidFill>
              <a:round/>
              <a:headEnd/>
              <a:tailEnd/>
            </a:ln>
          </p:spPr>
          <p:txBody>
            <a:bodyPr>
              <a:prstTxWarp prst="textNoShape">
                <a:avLst/>
              </a:prstTxWarp>
            </a:bodyPr>
            <a:lstStyle/>
            <a:p>
              <a:pPr eaLnBrk="0" hangingPunct="0"/>
              <a:endParaRPr lang="en-US">
                <a:latin typeface="Calibri" pitchFamily="-123" charset="0"/>
              </a:endParaRPr>
            </a:p>
          </p:txBody>
        </p:sp>
        <p:sp>
          <p:nvSpPr>
            <p:cNvPr id="5" name="Line 147"/>
            <p:cNvSpPr>
              <a:spLocks noChangeShapeType="1"/>
            </p:cNvSpPr>
            <p:nvPr/>
          </p:nvSpPr>
          <p:spPr bwMode="auto">
            <a:xfrm>
              <a:off x="2685297" y="1237003"/>
              <a:ext cx="1777" cy="87836"/>
            </a:xfrm>
            <a:prstGeom prst="line">
              <a:avLst/>
            </a:prstGeom>
            <a:noFill/>
            <a:ln w="19050">
              <a:solidFill>
                <a:schemeClr val="tx1"/>
              </a:solidFill>
              <a:round/>
              <a:headEnd/>
              <a:tailEnd/>
            </a:ln>
          </p:spPr>
          <p:txBody>
            <a:bodyPr>
              <a:prstTxWarp prst="textNoShape">
                <a:avLst/>
              </a:prstTxWarp>
            </a:bodyPr>
            <a:lstStyle/>
            <a:p>
              <a:endParaRPr lang="en-US"/>
            </a:p>
          </p:txBody>
        </p:sp>
        <p:sp>
          <p:nvSpPr>
            <p:cNvPr id="6" name="Freeform 149"/>
            <p:cNvSpPr>
              <a:spLocks/>
            </p:cNvSpPr>
            <p:nvPr/>
          </p:nvSpPr>
          <p:spPr bwMode="auto">
            <a:xfrm>
              <a:off x="3217162" y="1837223"/>
              <a:ext cx="211445" cy="0"/>
            </a:xfrm>
            <a:custGeom>
              <a:avLst/>
              <a:gdLst>
                <a:gd name="T0" fmla="*/ 0 w 134"/>
                <a:gd name="T1" fmla="*/ 4563 w 134"/>
                <a:gd name="T2" fmla="*/ 0 w 134"/>
                <a:gd name="T3" fmla="*/ 0 60000 65536"/>
                <a:gd name="T4" fmla="*/ 0 60000 65536"/>
                <a:gd name="T5" fmla="*/ 0 60000 65536"/>
                <a:gd name="T6" fmla="*/ 0 w 134"/>
                <a:gd name="T7" fmla="*/ 134 w 134"/>
              </a:gdLst>
              <a:ahLst/>
              <a:cxnLst>
                <a:cxn ang="T3">
                  <a:pos x="T0" y="0"/>
                </a:cxn>
                <a:cxn ang="T4">
                  <a:pos x="T1" y="0"/>
                </a:cxn>
                <a:cxn ang="T5">
                  <a:pos x="T2" y="0"/>
                </a:cxn>
              </a:cxnLst>
              <a:rect l="T6" t="0" r="T7" b="0"/>
              <a:pathLst>
                <a:path w="134">
                  <a:moveTo>
                    <a:pt x="0" y="0"/>
                  </a:moveTo>
                  <a:lnTo>
                    <a:pt x="134" y="0"/>
                  </a:lnTo>
                  <a:lnTo>
                    <a:pt x="0" y="0"/>
                  </a:lnTo>
                </a:path>
              </a:pathLst>
            </a:custGeom>
            <a:noFill/>
            <a:ln w="19050">
              <a:solidFill>
                <a:schemeClr val="tx1"/>
              </a:solidFill>
              <a:round/>
              <a:headEnd/>
              <a:tailEnd/>
            </a:ln>
          </p:spPr>
          <p:txBody>
            <a:bodyPr>
              <a:prstTxWarp prst="textNoShape">
                <a:avLst/>
              </a:prstTxWarp>
            </a:bodyPr>
            <a:lstStyle/>
            <a:p>
              <a:pPr eaLnBrk="0" hangingPunct="0"/>
              <a:endParaRPr lang="en-US">
                <a:latin typeface="Calibri" pitchFamily="-123" charset="0"/>
              </a:endParaRPr>
            </a:p>
          </p:txBody>
        </p:sp>
        <p:sp>
          <p:nvSpPr>
            <p:cNvPr id="7" name="Line 150"/>
            <p:cNvSpPr>
              <a:spLocks noChangeShapeType="1"/>
            </p:cNvSpPr>
            <p:nvPr/>
          </p:nvSpPr>
          <p:spPr bwMode="auto">
            <a:xfrm>
              <a:off x="3321996" y="1837223"/>
              <a:ext cx="1777" cy="78688"/>
            </a:xfrm>
            <a:prstGeom prst="line">
              <a:avLst/>
            </a:prstGeom>
            <a:noFill/>
            <a:ln w="19050">
              <a:solidFill>
                <a:schemeClr val="tx1"/>
              </a:solidFill>
              <a:round/>
              <a:headEnd/>
              <a:tailEnd/>
            </a:ln>
          </p:spPr>
          <p:txBody>
            <a:bodyPr>
              <a:prstTxWarp prst="textNoShape">
                <a:avLst/>
              </a:prstTxWarp>
            </a:bodyPr>
            <a:lstStyle/>
            <a:p>
              <a:endParaRPr lang="en-US"/>
            </a:p>
          </p:txBody>
        </p:sp>
        <p:sp>
          <p:nvSpPr>
            <p:cNvPr id="8" name="Rectangle 151"/>
            <p:cNvSpPr>
              <a:spLocks noChangeArrowheads="1"/>
            </p:cNvSpPr>
            <p:nvPr/>
          </p:nvSpPr>
          <p:spPr bwMode="auto">
            <a:xfrm>
              <a:off x="3693159" y="3100003"/>
              <a:ext cx="457200" cy="100993"/>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eaLnBrk="0" fontAlgn="auto" hangingPunct="0">
                <a:spcBef>
                  <a:spcPts val="0"/>
                </a:spcBef>
                <a:spcAft>
                  <a:spcPts val="0"/>
                </a:spcAft>
                <a:defRPr/>
              </a:pPr>
              <a:endParaRPr lang="en-US">
                <a:latin typeface="+mn-lt"/>
                <a:ea typeface="+mn-ea"/>
                <a:cs typeface="+mn-cs"/>
              </a:endParaRPr>
            </a:p>
          </p:txBody>
        </p:sp>
        <p:sp>
          <p:nvSpPr>
            <p:cNvPr id="9" name="Freeform 152"/>
            <p:cNvSpPr>
              <a:spLocks/>
            </p:cNvSpPr>
            <p:nvPr/>
          </p:nvSpPr>
          <p:spPr bwMode="auto">
            <a:xfrm>
              <a:off x="3816925" y="3094964"/>
              <a:ext cx="209668" cy="1830"/>
            </a:xfrm>
            <a:custGeom>
              <a:avLst/>
              <a:gdLst>
                <a:gd name="T0" fmla="*/ 0 w 134"/>
                <a:gd name="T1" fmla="*/ 0 h 1"/>
                <a:gd name="T2" fmla="*/ 4525 w 134"/>
                <a:gd name="T3" fmla="*/ 0 h 1"/>
                <a:gd name="T4" fmla="*/ 0 w 134"/>
                <a:gd name="T5" fmla="*/ 0 h 1"/>
                <a:gd name="T6" fmla="*/ 0 60000 65536"/>
                <a:gd name="T7" fmla="*/ 0 60000 65536"/>
                <a:gd name="T8" fmla="*/ 0 60000 65536"/>
                <a:gd name="T9" fmla="*/ 0 w 134"/>
                <a:gd name="T10" fmla="*/ 0 h 1"/>
                <a:gd name="T11" fmla="*/ 134 w 134"/>
                <a:gd name="T12" fmla="*/ 1 h 1"/>
              </a:gdLst>
              <a:ahLst/>
              <a:cxnLst>
                <a:cxn ang="T6">
                  <a:pos x="T0" y="T1"/>
                </a:cxn>
                <a:cxn ang="T7">
                  <a:pos x="T2" y="T3"/>
                </a:cxn>
                <a:cxn ang="T8">
                  <a:pos x="T4" y="T5"/>
                </a:cxn>
              </a:cxnLst>
              <a:rect l="T9" t="T10" r="T11" b="T12"/>
              <a:pathLst>
                <a:path w="134" h="1">
                  <a:moveTo>
                    <a:pt x="0" y="0"/>
                  </a:moveTo>
                  <a:lnTo>
                    <a:pt x="134" y="0"/>
                  </a:lnTo>
                  <a:lnTo>
                    <a:pt x="0" y="0"/>
                  </a:lnTo>
                </a:path>
              </a:pathLst>
            </a:custGeom>
            <a:noFill/>
            <a:ln w="19050">
              <a:solidFill>
                <a:schemeClr val="tx1"/>
              </a:solidFill>
              <a:round/>
              <a:headEnd/>
              <a:tailEnd/>
            </a:ln>
          </p:spPr>
          <p:txBody>
            <a:bodyPr>
              <a:prstTxWarp prst="textNoShape">
                <a:avLst/>
              </a:prstTxWarp>
            </a:bodyPr>
            <a:lstStyle/>
            <a:p>
              <a:pPr eaLnBrk="0" hangingPunct="0"/>
              <a:endParaRPr lang="en-US">
                <a:latin typeface="Calibri" pitchFamily="-123" charset="0"/>
              </a:endParaRPr>
            </a:p>
          </p:txBody>
        </p:sp>
        <p:sp>
          <p:nvSpPr>
            <p:cNvPr id="10" name="Line 153"/>
            <p:cNvSpPr>
              <a:spLocks noChangeShapeType="1"/>
            </p:cNvSpPr>
            <p:nvPr/>
          </p:nvSpPr>
          <p:spPr bwMode="auto">
            <a:xfrm>
              <a:off x="3919982" y="3094964"/>
              <a:ext cx="3555" cy="549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1" name="Freeform 155"/>
            <p:cNvSpPr>
              <a:spLocks/>
            </p:cNvSpPr>
            <p:nvPr/>
          </p:nvSpPr>
          <p:spPr bwMode="auto">
            <a:xfrm>
              <a:off x="4441748" y="1542604"/>
              <a:ext cx="209668" cy="1830"/>
            </a:xfrm>
            <a:custGeom>
              <a:avLst/>
              <a:gdLst>
                <a:gd name="T0" fmla="*/ 0 w 134"/>
                <a:gd name="T1" fmla="*/ 0 h 1"/>
                <a:gd name="T2" fmla="*/ 4525 w 134"/>
                <a:gd name="T3" fmla="*/ 0 h 1"/>
                <a:gd name="T4" fmla="*/ 0 w 134"/>
                <a:gd name="T5" fmla="*/ 0 h 1"/>
                <a:gd name="T6" fmla="*/ 0 60000 65536"/>
                <a:gd name="T7" fmla="*/ 0 60000 65536"/>
                <a:gd name="T8" fmla="*/ 0 60000 65536"/>
                <a:gd name="T9" fmla="*/ 0 w 134"/>
                <a:gd name="T10" fmla="*/ 0 h 1"/>
                <a:gd name="T11" fmla="*/ 134 w 134"/>
                <a:gd name="T12" fmla="*/ 1 h 1"/>
              </a:gdLst>
              <a:ahLst/>
              <a:cxnLst>
                <a:cxn ang="T6">
                  <a:pos x="T0" y="T1"/>
                </a:cxn>
                <a:cxn ang="T7">
                  <a:pos x="T2" y="T3"/>
                </a:cxn>
                <a:cxn ang="T8">
                  <a:pos x="T4" y="T5"/>
                </a:cxn>
              </a:cxnLst>
              <a:rect l="T9" t="T10" r="T11" b="T12"/>
              <a:pathLst>
                <a:path w="134" h="1">
                  <a:moveTo>
                    <a:pt x="0" y="0"/>
                  </a:moveTo>
                  <a:lnTo>
                    <a:pt x="134" y="0"/>
                  </a:lnTo>
                  <a:lnTo>
                    <a:pt x="0" y="0"/>
                  </a:lnTo>
                </a:path>
              </a:pathLst>
            </a:custGeom>
            <a:noFill/>
            <a:ln w="19050">
              <a:solidFill>
                <a:schemeClr val="tx1"/>
              </a:solidFill>
              <a:round/>
              <a:headEnd/>
              <a:tailEnd/>
            </a:ln>
          </p:spPr>
          <p:txBody>
            <a:bodyPr>
              <a:prstTxWarp prst="textNoShape">
                <a:avLst/>
              </a:prstTxWarp>
            </a:bodyPr>
            <a:lstStyle/>
            <a:p>
              <a:pPr eaLnBrk="0" hangingPunct="0"/>
              <a:endParaRPr lang="en-US">
                <a:latin typeface="Calibri" pitchFamily="-123" charset="0"/>
              </a:endParaRPr>
            </a:p>
          </p:txBody>
        </p:sp>
        <p:sp>
          <p:nvSpPr>
            <p:cNvPr id="12" name="Line 156"/>
            <p:cNvSpPr>
              <a:spLocks noChangeShapeType="1"/>
            </p:cNvSpPr>
            <p:nvPr/>
          </p:nvSpPr>
          <p:spPr bwMode="auto">
            <a:xfrm>
              <a:off x="4545694" y="1542604"/>
              <a:ext cx="1777" cy="263512"/>
            </a:xfrm>
            <a:prstGeom prst="line">
              <a:avLst/>
            </a:prstGeom>
            <a:noFill/>
            <a:ln w="19050">
              <a:solidFill>
                <a:schemeClr val="tx1"/>
              </a:solidFill>
              <a:round/>
              <a:headEnd/>
              <a:tailEnd/>
            </a:ln>
          </p:spPr>
          <p:txBody>
            <a:bodyPr>
              <a:prstTxWarp prst="textNoShape">
                <a:avLst/>
              </a:prstTxWarp>
            </a:bodyPr>
            <a:lstStyle/>
            <a:p>
              <a:endParaRPr lang="en-US"/>
            </a:p>
          </p:txBody>
        </p:sp>
        <p:sp>
          <p:nvSpPr>
            <p:cNvPr id="13" name="Rectangle 157"/>
            <p:cNvSpPr>
              <a:spLocks noChangeArrowheads="1"/>
            </p:cNvSpPr>
            <p:nvPr/>
          </p:nvSpPr>
          <p:spPr bwMode="auto">
            <a:xfrm>
              <a:off x="4942806" y="3102198"/>
              <a:ext cx="457200" cy="98799"/>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eaLnBrk="0" fontAlgn="auto" hangingPunct="0">
                <a:spcBef>
                  <a:spcPts val="0"/>
                </a:spcBef>
                <a:spcAft>
                  <a:spcPts val="0"/>
                </a:spcAft>
                <a:defRPr/>
              </a:pPr>
              <a:endParaRPr lang="en-US">
                <a:latin typeface="+mn-lt"/>
                <a:ea typeface="+mn-ea"/>
                <a:cs typeface="+mn-cs"/>
              </a:endParaRPr>
            </a:p>
          </p:txBody>
        </p:sp>
        <p:sp>
          <p:nvSpPr>
            <p:cNvPr id="14" name="Freeform 158"/>
            <p:cNvSpPr>
              <a:spLocks/>
            </p:cNvSpPr>
            <p:nvPr/>
          </p:nvSpPr>
          <p:spPr bwMode="auto">
            <a:xfrm>
              <a:off x="5065684" y="3096794"/>
              <a:ext cx="211445" cy="3660"/>
            </a:xfrm>
            <a:custGeom>
              <a:avLst/>
              <a:gdLst>
                <a:gd name="T0" fmla="*/ 0 w 134"/>
                <a:gd name="T1" fmla="*/ 0 h 2"/>
                <a:gd name="T2" fmla="*/ 4563 w 134"/>
                <a:gd name="T3" fmla="*/ 0 h 2"/>
                <a:gd name="T4" fmla="*/ 0 w 134"/>
                <a:gd name="T5" fmla="*/ 0 h 2"/>
                <a:gd name="T6" fmla="*/ 0 60000 65536"/>
                <a:gd name="T7" fmla="*/ 0 60000 65536"/>
                <a:gd name="T8" fmla="*/ 0 60000 65536"/>
                <a:gd name="T9" fmla="*/ 0 w 134"/>
                <a:gd name="T10" fmla="*/ 0 h 2"/>
                <a:gd name="T11" fmla="*/ 134 w 134"/>
                <a:gd name="T12" fmla="*/ 2 h 2"/>
              </a:gdLst>
              <a:ahLst/>
              <a:cxnLst>
                <a:cxn ang="T6">
                  <a:pos x="T0" y="T1"/>
                </a:cxn>
                <a:cxn ang="T7">
                  <a:pos x="T2" y="T3"/>
                </a:cxn>
                <a:cxn ang="T8">
                  <a:pos x="T4" y="T5"/>
                </a:cxn>
              </a:cxnLst>
              <a:rect l="T9" t="T10" r="T11" b="T12"/>
              <a:pathLst>
                <a:path w="134" h="2">
                  <a:moveTo>
                    <a:pt x="0" y="0"/>
                  </a:moveTo>
                  <a:lnTo>
                    <a:pt x="134" y="0"/>
                  </a:lnTo>
                  <a:lnTo>
                    <a:pt x="0" y="0"/>
                  </a:lnTo>
                </a:path>
              </a:pathLst>
            </a:custGeom>
            <a:noFill/>
            <a:ln w="19050">
              <a:solidFill>
                <a:schemeClr val="tx1"/>
              </a:solidFill>
              <a:round/>
              <a:headEnd/>
              <a:tailEnd/>
            </a:ln>
          </p:spPr>
          <p:txBody>
            <a:bodyPr>
              <a:prstTxWarp prst="textNoShape">
                <a:avLst/>
              </a:prstTxWarp>
            </a:bodyPr>
            <a:lstStyle/>
            <a:p>
              <a:pPr eaLnBrk="0" hangingPunct="0"/>
              <a:endParaRPr lang="en-US">
                <a:latin typeface="Calibri" pitchFamily="-123" charset="0"/>
              </a:endParaRPr>
            </a:p>
          </p:txBody>
        </p:sp>
        <p:sp>
          <p:nvSpPr>
            <p:cNvPr id="15" name="Line 159"/>
            <p:cNvSpPr>
              <a:spLocks noChangeShapeType="1"/>
            </p:cNvSpPr>
            <p:nvPr/>
          </p:nvSpPr>
          <p:spPr bwMode="auto">
            <a:xfrm>
              <a:off x="5170518" y="3096794"/>
              <a:ext cx="1777" cy="549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6" name="Freeform 161"/>
            <p:cNvSpPr>
              <a:spLocks/>
            </p:cNvSpPr>
            <p:nvPr/>
          </p:nvSpPr>
          <p:spPr bwMode="auto">
            <a:xfrm>
              <a:off x="5702382" y="2003746"/>
              <a:ext cx="211445" cy="1830"/>
            </a:xfrm>
            <a:custGeom>
              <a:avLst/>
              <a:gdLst>
                <a:gd name="T0" fmla="*/ 0 w 134"/>
                <a:gd name="T1" fmla="*/ 0 h 1"/>
                <a:gd name="T2" fmla="*/ 4563 w 134"/>
                <a:gd name="T3" fmla="*/ 0 h 1"/>
                <a:gd name="T4" fmla="*/ 0 w 134"/>
                <a:gd name="T5" fmla="*/ 0 h 1"/>
                <a:gd name="T6" fmla="*/ 0 60000 65536"/>
                <a:gd name="T7" fmla="*/ 0 60000 65536"/>
                <a:gd name="T8" fmla="*/ 0 60000 65536"/>
                <a:gd name="T9" fmla="*/ 0 w 134"/>
                <a:gd name="T10" fmla="*/ 0 h 1"/>
                <a:gd name="T11" fmla="*/ 134 w 134"/>
                <a:gd name="T12" fmla="*/ 1 h 1"/>
              </a:gdLst>
              <a:ahLst/>
              <a:cxnLst>
                <a:cxn ang="T6">
                  <a:pos x="T0" y="T1"/>
                </a:cxn>
                <a:cxn ang="T7">
                  <a:pos x="T2" y="T3"/>
                </a:cxn>
                <a:cxn ang="T8">
                  <a:pos x="T4" y="T5"/>
                </a:cxn>
              </a:cxnLst>
              <a:rect l="T9" t="T10" r="T11" b="T12"/>
              <a:pathLst>
                <a:path w="134" h="1">
                  <a:moveTo>
                    <a:pt x="0" y="0"/>
                  </a:moveTo>
                  <a:lnTo>
                    <a:pt x="134" y="0"/>
                  </a:lnTo>
                  <a:lnTo>
                    <a:pt x="0" y="0"/>
                  </a:lnTo>
                </a:path>
              </a:pathLst>
            </a:custGeom>
            <a:noFill/>
            <a:ln w="19050">
              <a:solidFill>
                <a:schemeClr val="tx1"/>
              </a:solidFill>
              <a:round/>
              <a:headEnd/>
              <a:tailEnd/>
            </a:ln>
          </p:spPr>
          <p:txBody>
            <a:bodyPr>
              <a:prstTxWarp prst="textNoShape">
                <a:avLst/>
              </a:prstTxWarp>
            </a:bodyPr>
            <a:lstStyle/>
            <a:p>
              <a:pPr eaLnBrk="0" hangingPunct="0"/>
              <a:endParaRPr lang="en-US">
                <a:latin typeface="Calibri" pitchFamily="-123" charset="0"/>
              </a:endParaRPr>
            </a:p>
          </p:txBody>
        </p:sp>
        <p:sp>
          <p:nvSpPr>
            <p:cNvPr id="17" name="Line 162"/>
            <p:cNvSpPr>
              <a:spLocks noChangeShapeType="1"/>
            </p:cNvSpPr>
            <p:nvPr/>
          </p:nvSpPr>
          <p:spPr bwMode="auto">
            <a:xfrm>
              <a:off x="5807216" y="2003746"/>
              <a:ext cx="1777" cy="32939"/>
            </a:xfrm>
            <a:prstGeom prst="line">
              <a:avLst/>
            </a:prstGeom>
            <a:noFill/>
            <a:ln w="19050">
              <a:solidFill>
                <a:schemeClr val="tx1"/>
              </a:solidFill>
              <a:round/>
              <a:headEnd/>
              <a:tailEnd/>
            </a:ln>
          </p:spPr>
          <p:txBody>
            <a:bodyPr>
              <a:prstTxWarp prst="textNoShape">
                <a:avLst/>
              </a:prstTxWarp>
            </a:bodyPr>
            <a:lstStyle/>
            <a:p>
              <a:endParaRPr lang="en-US"/>
            </a:p>
          </p:txBody>
        </p:sp>
        <p:sp>
          <p:nvSpPr>
            <p:cNvPr id="18" name="Rectangle 163"/>
            <p:cNvSpPr>
              <a:spLocks noChangeArrowheads="1"/>
            </p:cNvSpPr>
            <p:nvPr/>
          </p:nvSpPr>
          <p:spPr bwMode="auto">
            <a:xfrm>
              <a:off x="6190256" y="3053898"/>
              <a:ext cx="457200" cy="147100"/>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eaLnBrk="0" fontAlgn="auto" hangingPunct="0">
                <a:spcBef>
                  <a:spcPts val="0"/>
                </a:spcBef>
                <a:spcAft>
                  <a:spcPts val="0"/>
                </a:spcAft>
                <a:defRPr/>
              </a:pPr>
              <a:endParaRPr lang="en-US">
                <a:latin typeface="+mn-lt"/>
                <a:ea typeface="+mn-ea"/>
                <a:cs typeface="+mn-cs"/>
              </a:endParaRPr>
            </a:p>
          </p:txBody>
        </p:sp>
        <p:sp>
          <p:nvSpPr>
            <p:cNvPr id="19" name="Freeform 164"/>
            <p:cNvSpPr>
              <a:spLocks/>
            </p:cNvSpPr>
            <p:nvPr/>
          </p:nvSpPr>
          <p:spPr bwMode="auto">
            <a:xfrm>
              <a:off x="6314022" y="3040066"/>
              <a:ext cx="209668" cy="3660"/>
            </a:xfrm>
            <a:custGeom>
              <a:avLst/>
              <a:gdLst>
                <a:gd name="T0" fmla="*/ 0 w 134"/>
                <a:gd name="T1" fmla="*/ 0 h 2"/>
                <a:gd name="T2" fmla="*/ 4525 w 134"/>
                <a:gd name="T3" fmla="*/ 0 h 2"/>
                <a:gd name="T4" fmla="*/ 0 w 134"/>
                <a:gd name="T5" fmla="*/ 0 h 2"/>
                <a:gd name="T6" fmla="*/ 0 60000 65536"/>
                <a:gd name="T7" fmla="*/ 0 60000 65536"/>
                <a:gd name="T8" fmla="*/ 0 60000 65536"/>
                <a:gd name="T9" fmla="*/ 0 w 134"/>
                <a:gd name="T10" fmla="*/ 0 h 2"/>
                <a:gd name="T11" fmla="*/ 134 w 134"/>
                <a:gd name="T12" fmla="*/ 2 h 2"/>
              </a:gdLst>
              <a:ahLst/>
              <a:cxnLst>
                <a:cxn ang="T6">
                  <a:pos x="T0" y="T1"/>
                </a:cxn>
                <a:cxn ang="T7">
                  <a:pos x="T2" y="T3"/>
                </a:cxn>
                <a:cxn ang="T8">
                  <a:pos x="T4" y="T5"/>
                </a:cxn>
              </a:cxnLst>
              <a:rect l="T9" t="T10" r="T11" b="T12"/>
              <a:pathLst>
                <a:path w="134" h="2">
                  <a:moveTo>
                    <a:pt x="0" y="0"/>
                  </a:moveTo>
                  <a:lnTo>
                    <a:pt x="134" y="0"/>
                  </a:lnTo>
                  <a:lnTo>
                    <a:pt x="0" y="0"/>
                  </a:lnTo>
                </a:path>
              </a:pathLst>
            </a:custGeom>
            <a:noFill/>
            <a:ln w="19050">
              <a:solidFill>
                <a:schemeClr val="tx1"/>
              </a:solidFill>
              <a:round/>
              <a:headEnd/>
              <a:tailEnd/>
            </a:ln>
          </p:spPr>
          <p:txBody>
            <a:bodyPr>
              <a:prstTxWarp prst="textNoShape">
                <a:avLst/>
              </a:prstTxWarp>
            </a:bodyPr>
            <a:lstStyle/>
            <a:p>
              <a:pPr eaLnBrk="0" hangingPunct="0"/>
              <a:endParaRPr lang="en-US">
                <a:latin typeface="Calibri" pitchFamily="-123" charset="0"/>
              </a:endParaRPr>
            </a:p>
          </p:txBody>
        </p:sp>
        <p:sp>
          <p:nvSpPr>
            <p:cNvPr id="20" name="Line 165"/>
            <p:cNvSpPr>
              <a:spLocks noChangeShapeType="1"/>
            </p:cNvSpPr>
            <p:nvPr/>
          </p:nvSpPr>
          <p:spPr bwMode="auto">
            <a:xfrm>
              <a:off x="6417968" y="3040066"/>
              <a:ext cx="1777" cy="14640"/>
            </a:xfrm>
            <a:prstGeom prst="line">
              <a:avLst/>
            </a:prstGeom>
            <a:noFill/>
            <a:ln w="19050">
              <a:solidFill>
                <a:schemeClr val="tx1"/>
              </a:solidFill>
              <a:round/>
              <a:headEnd/>
              <a:tailEnd/>
            </a:ln>
          </p:spPr>
          <p:txBody>
            <a:bodyPr>
              <a:prstTxWarp prst="textNoShape">
                <a:avLst/>
              </a:prstTxWarp>
            </a:bodyPr>
            <a:lstStyle/>
            <a:p>
              <a:endParaRPr lang="en-US"/>
            </a:p>
          </p:txBody>
        </p:sp>
        <p:sp>
          <p:nvSpPr>
            <p:cNvPr id="22" name="Line 167"/>
            <p:cNvSpPr>
              <a:spLocks noChangeShapeType="1"/>
            </p:cNvSpPr>
            <p:nvPr/>
          </p:nvSpPr>
          <p:spPr bwMode="auto">
            <a:xfrm flipV="1">
              <a:off x="2352490" y="1178444"/>
              <a:ext cx="0" cy="2044041"/>
            </a:xfrm>
            <a:prstGeom prst="line">
              <a:avLst/>
            </a:prstGeom>
            <a:noFill/>
            <a:ln w="25400">
              <a:solidFill>
                <a:schemeClr val="tx1"/>
              </a:solidFill>
              <a:round/>
              <a:headEnd/>
              <a:tailEnd/>
            </a:ln>
          </p:spPr>
          <p:txBody>
            <a:bodyPr>
              <a:prstTxWarp prst="textNoShape">
                <a:avLst/>
              </a:prstTxWarp>
            </a:bodyPr>
            <a:lstStyle/>
            <a:p>
              <a:endParaRPr lang="en-US"/>
            </a:p>
          </p:txBody>
        </p:sp>
        <p:sp>
          <p:nvSpPr>
            <p:cNvPr id="23" name="Line 168"/>
            <p:cNvSpPr>
              <a:spLocks noChangeShapeType="1"/>
            </p:cNvSpPr>
            <p:nvPr/>
          </p:nvSpPr>
          <p:spPr bwMode="auto">
            <a:xfrm flipH="1">
              <a:off x="2295630" y="3222487"/>
              <a:ext cx="56860" cy="0"/>
            </a:xfrm>
            <a:prstGeom prst="line">
              <a:avLst/>
            </a:prstGeom>
            <a:noFill/>
            <a:ln w="25400">
              <a:solidFill>
                <a:schemeClr val="tx1"/>
              </a:solidFill>
              <a:round/>
              <a:headEnd/>
              <a:tailEnd/>
            </a:ln>
          </p:spPr>
          <p:txBody>
            <a:bodyPr>
              <a:prstTxWarp prst="textNoShape">
                <a:avLst/>
              </a:prstTxWarp>
            </a:bodyPr>
            <a:lstStyle/>
            <a:p>
              <a:endParaRPr lang="en-US"/>
            </a:p>
          </p:txBody>
        </p:sp>
        <p:sp>
          <p:nvSpPr>
            <p:cNvPr id="24" name="Line 170"/>
            <p:cNvSpPr>
              <a:spLocks noChangeShapeType="1"/>
            </p:cNvSpPr>
            <p:nvPr/>
          </p:nvSpPr>
          <p:spPr bwMode="auto">
            <a:xfrm flipH="1">
              <a:off x="2295630" y="2812580"/>
              <a:ext cx="56860" cy="3660"/>
            </a:xfrm>
            <a:prstGeom prst="line">
              <a:avLst/>
            </a:prstGeom>
            <a:noFill/>
            <a:ln w="25400">
              <a:solidFill>
                <a:schemeClr val="tx1"/>
              </a:solidFill>
              <a:round/>
              <a:headEnd/>
              <a:tailEnd/>
            </a:ln>
          </p:spPr>
          <p:txBody>
            <a:bodyPr>
              <a:prstTxWarp prst="textNoShape">
                <a:avLst/>
              </a:prstTxWarp>
            </a:bodyPr>
            <a:lstStyle/>
            <a:p>
              <a:endParaRPr lang="en-US"/>
            </a:p>
          </p:txBody>
        </p:sp>
        <p:sp>
          <p:nvSpPr>
            <p:cNvPr id="25" name="Rectangle 171"/>
            <p:cNvSpPr>
              <a:spLocks noChangeArrowheads="1"/>
            </p:cNvSpPr>
            <p:nvPr/>
          </p:nvSpPr>
          <p:spPr bwMode="auto">
            <a:xfrm>
              <a:off x="1943661" y="2694078"/>
              <a:ext cx="285335"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1.0</a:t>
              </a:r>
            </a:p>
          </p:txBody>
        </p:sp>
        <p:sp>
          <p:nvSpPr>
            <p:cNvPr id="26" name="Line 172"/>
            <p:cNvSpPr>
              <a:spLocks noChangeShapeType="1"/>
            </p:cNvSpPr>
            <p:nvPr/>
          </p:nvSpPr>
          <p:spPr bwMode="auto">
            <a:xfrm flipH="1">
              <a:off x="2295630" y="2402675"/>
              <a:ext cx="56860" cy="3660"/>
            </a:xfrm>
            <a:prstGeom prst="line">
              <a:avLst/>
            </a:prstGeom>
            <a:noFill/>
            <a:ln w="25400">
              <a:solidFill>
                <a:schemeClr val="tx1"/>
              </a:solidFill>
              <a:round/>
              <a:headEnd/>
              <a:tailEnd/>
            </a:ln>
          </p:spPr>
          <p:txBody>
            <a:bodyPr>
              <a:prstTxWarp prst="textNoShape">
                <a:avLst/>
              </a:prstTxWarp>
            </a:bodyPr>
            <a:lstStyle/>
            <a:p>
              <a:endParaRPr lang="en-US"/>
            </a:p>
          </p:txBody>
        </p:sp>
        <p:sp>
          <p:nvSpPr>
            <p:cNvPr id="27" name="Rectangle 173"/>
            <p:cNvSpPr>
              <a:spLocks noChangeArrowheads="1"/>
            </p:cNvSpPr>
            <p:nvPr/>
          </p:nvSpPr>
          <p:spPr bwMode="auto">
            <a:xfrm>
              <a:off x="1943661" y="2286002"/>
              <a:ext cx="285335"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2.0</a:t>
              </a:r>
            </a:p>
          </p:txBody>
        </p:sp>
        <p:sp>
          <p:nvSpPr>
            <p:cNvPr id="28" name="Line 174"/>
            <p:cNvSpPr>
              <a:spLocks noChangeShapeType="1"/>
            </p:cNvSpPr>
            <p:nvPr/>
          </p:nvSpPr>
          <p:spPr bwMode="auto">
            <a:xfrm flipH="1">
              <a:off x="2295630" y="1996428"/>
              <a:ext cx="56860" cy="1830"/>
            </a:xfrm>
            <a:prstGeom prst="line">
              <a:avLst/>
            </a:prstGeom>
            <a:noFill/>
            <a:ln w="25400">
              <a:solidFill>
                <a:schemeClr val="tx1"/>
              </a:solidFill>
              <a:round/>
              <a:headEnd/>
              <a:tailEnd/>
            </a:ln>
          </p:spPr>
          <p:txBody>
            <a:bodyPr>
              <a:prstTxWarp prst="textNoShape">
                <a:avLst/>
              </a:prstTxWarp>
            </a:bodyPr>
            <a:lstStyle/>
            <a:p>
              <a:endParaRPr lang="en-US"/>
            </a:p>
          </p:txBody>
        </p:sp>
        <p:sp>
          <p:nvSpPr>
            <p:cNvPr id="29" name="Rectangle 175"/>
            <p:cNvSpPr>
              <a:spLocks noChangeArrowheads="1"/>
            </p:cNvSpPr>
            <p:nvPr/>
          </p:nvSpPr>
          <p:spPr bwMode="auto">
            <a:xfrm>
              <a:off x="1943661" y="1876095"/>
              <a:ext cx="285335"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3.0</a:t>
              </a:r>
            </a:p>
          </p:txBody>
        </p:sp>
        <p:sp>
          <p:nvSpPr>
            <p:cNvPr id="30" name="Line 176"/>
            <p:cNvSpPr>
              <a:spLocks noChangeShapeType="1"/>
            </p:cNvSpPr>
            <p:nvPr/>
          </p:nvSpPr>
          <p:spPr bwMode="auto">
            <a:xfrm flipH="1">
              <a:off x="2295630" y="1588352"/>
              <a:ext cx="56860" cy="1830"/>
            </a:xfrm>
            <a:prstGeom prst="line">
              <a:avLst/>
            </a:prstGeom>
            <a:noFill/>
            <a:ln w="25400">
              <a:solidFill>
                <a:schemeClr val="tx1"/>
              </a:solidFill>
              <a:round/>
              <a:headEnd/>
              <a:tailEnd/>
            </a:ln>
          </p:spPr>
          <p:txBody>
            <a:bodyPr>
              <a:prstTxWarp prst="textNoShape">
                <a:avLst/>
              </a:prstTxWarp>
            </a:bodyPr>
            <a:lstStyle/>
            <a:p>
              <a:endParaRPr lang="en-US"/>
            </a:p>
          </p:txBody>
        </p:sp>
        <p:sp>
          <p:nvSpPr>
            <p:cNvPr id="31" name="Rectangle 177"/>
            <p:cNvSpPr>
              <a:spLocks noChangeArrowheads="1"/>
            </p:cNvSpPr>
            <p:nvPr/>
          </p:nvSpPr>
          <p:spPr bwMode="auto">
            <a:xfrm>
              <a:off x="1943661" y="1469849"/>
              <a:ext cx="285335"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4.0</a:t>
              </a:r>
            </a:p>
          </p:txBody>
        </p:sp>
        <p:sp>
          <p:nvSpPr>
            <p:cNvPr id="32" name="Line 178"/>
            <p:cNvSpPr>
              <a:spLocks noChangeShapeType="1"/>
            </p:cNvSpPr>
            <p:nvPr/>
          </p:nvSpPr>
          <p:spPr bwMode="auto">
            <a:xfrm flipH="1">
              <a:off x="2295630" y="1178444"/>
              <a:ext cx="56860" cy="1830"/>
            </a:xfrm>
            <a:prstGeom prst="line">
              <a:avLst/>
            </a:prstGeom>
            <a:noFill/>
            <a:ln w="25400">
              <a:solidFill>
                <a:schemeClr val="tx1"/>
              </a:solidFill>
              <a:round/>
              <a:headEnd/>
              <a:tailEnd/>
            </a:ln>
          </p:spPr>
          <p:txBody>
            <a:bodyPr>
              <a:prstTxWarp prst="textNoShape">
                <a:avLst/>
              </a:prstTxWarp>
            </a:bodyPr>
            <a:lstStyle/>
            <a:p>
              <a:endParaRPr lang="en-US"/>
            </a:p>
          </p:txBody>
        </p:sp>
        <p:sp>
          <p:nvSpPr>
            <p:cNvPr id="33" name="Rectangle 179"/>
            <p:cNvSpPr>
              <a:spLocks noChangeArrowheads="1"/>
            </p:cNvSpPr>
            <p:nvPr/>
          </p:nvSpPr>
          <p:spPr bwMode="auto">
            <a:xfrm>
              <a:off x="1943661" y="1059942"/>
              <a:ext cx="285335"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5.0</a:t>
              </a:r>
            </a:p>
          </p:txBody>
        </p:sp>
        <p:sp>
          <p:nvSpPr>
            <p:cNvPr id="34" name="Rectangle 180"/>
            <p:cNvSpPr>
              <a:spLocks noChangeArrowheads="1"/>
            </p:cNvSpPr>
            <p:nvPr/>
          </p:nvSpPr>
          <p:spPr bwMode="auto">
            <a:xfrm rot="16200000">
              <a:off x="645054" y="1931167"/>
              <a:ext cx="1941237" cy="492443"/>
            </a:xfrm>
            <a:prstGeom prst="rect">
              <a:avLst/>
            </a:prstGeom>
            <a:noFill/>
            <a:ln w="9525">
              <a:noFill/>
              <a:miter lim="800000"/>
              <a:headEnd/>
              <a:tailEnd/>
            </a:ln>
          </p:spPr>
          <p:txBody>
            <a:bodyPr wrap="none" lIns="0" tIns="0" rIns="0" bIns="0">
              <a:prstTxWarp prst="textNoShape">
                <a:avLst/>
              </a:prstTxWarp>
              <a:spAutoFit/>
            </a:bodyPr>
            <a:lstStyle/>
            <a:p>
              <a:pPr algn="ctr"/>
              <a:r>
                <a:rPr lang="en-US" sz="1600" dirty="0">
                  <a:latin typeface="Arial" pitchFamily="34" charset="0"/>
                  <a:ea typeface="Arial" pitchFamily="-123" charset="0"/>
                  <a:cs typeface="Arial" pitchFamily="34" charset="0"/>
                </a:rPr>
                <a:t>poldip2 </a:t>
              </a:r>
            </a:p>
            <a:p>
              <a:pPr algn="ctr"/>
              <a:r>
                <a:rPr lang="en-US" sz="1600" dirty="0">
                  <a:latin typeface="Arial" pitchFamily="34" charset="0"/>
                  <a:ea typeface="Arial" pitchFamily="-123" charset="0"/>
                  <a:cs typeface="Arial" pitchFamily="34" charset="0"/>
                </a:rPr>
                <a:t>(10</a:t>
              </a:r>
              <a:r>
                <a:rPr lang="en-US" sz="1600" baseline="30000" dirty="0">
                  <a:latin typeface="Arial" pitchFamily="34" charset="0"/>
                  <a:ea typeface="Arial" pitchFamily="-123" charset="0"/>
                  <a:cs typeface="Arial" pitchFamily="34" charset="0"/>
                </a:rPr>
                <a:t>5 </a:t>
              </a:r>
              <a:r>
                <a:rPr lang="en-US" sz="1600" dirty="0">
                  <a:latin typeface="Arial" pitchFamily="34" charset="0"/>
                  <a:ea typeface="Arial" pitchFamily="-123" charset="0"/>
                  <a:cs typeface="Arial" pitchFamily="34" charset="0"/>
                </a:rPr>
                <a:t>copies /µl </a:t>
              </a:r>
              <a:r>
                <a:rPr lang="en-US" sz="1600" dirty="0" err="1">
                  <a:latin typeface="Arial" pitchFamily="34" charset="0"/>
                  <a:ea typeface="Arial" pitchFamily="-123" charset="0"/>
                  <a:cs typeface="Arial" pitchFamily="34" charset="0"/>
                </a:rPr>
                <a:t>cDNA</a:t>
              </a:r>
              <a:r>
                <a:rPr lang="en-US" sz="1600" dirty="0">
                  <a:latin typeface="Arial" pitchFamily="34" charset="0"/>
                  <a:ea typeface="Arial" pitchFamily="-123" charset="0"/>
                  <a:cs typeface="Arial" pitchFamily="34" charset="0"/>
                </a:rPr>
                <a:t>)</a:t>
              </a:r>
            </a:p>
          </p:txBody>
        </p:sp>
        <p:sp>
          <p:nvSpPr>
            <p:cNvPr id="35" name="Line 182"/>
            <p:cNvSpPr>
              <a:spLocks noChangeShapeType="1"/>
            </p:cNvSpPr>
            <p:nvPr/>
          </p:nvSpPr>
          <p:spPr bwMode="auto">
            <a:xfrm>
              <a:off x="3062967" y="3425391"/>
              <a:ext cx="1005840" cy="0"/>
            </a:xfrm>
            <a:prstGeom prst="line">
              <a:avLst/>
            </a:prstGeom>
            <a:noFill/>
            <a:ln w="44450">
              <a:solidFill>
                <a:schemeClr val="tx1"/>
              </a:solidFill>
              <a:round/>
              <a:headEnd/>
              <a:tailEnd/>
            </a:ln>
          </p:spPr>
          <p:txBody>
            <a:bodyPr>
              <a:prstTxWarp prst="textNoShape">
                <a:avLst/>
              </a:prstTxWarp>
            </a:bodyPr>
            <a:lstStyle/>
            <a:p>
              <a:endParaRPr lang="en-US"/>
            </a:p>
          </p:txBody>
        </p:sp>
        <p:sp>
          <p:nvSpPr>
            <p:cNvPr id="36" name="Line 183"/>
            <p:cNvSpPr>
              <a:spLocks noChangeShapeType="1"/>
            </p:cNvSpPr>
            <p:nvPr/>
          </p:nvSpPr>
          <p:spPr bwMode="auto">
            <a:xfrm>
              <a:off x="4358289" y="3425391"/>
              <a:ext cx="1005840" cy="0"/>
            </a:xfrm>
            <a:prstGeom prst="line">
              <a:avLst/>
            </a:prstGeom>
            <a:noFill/>
            <a:ln w="44450">
              <a:solidFill>
                <a:schemeClr val="tx1"/>
              </a:solidFill>
              <a:round/>
              <a:headEnd/>
              <a:tailEnd/>
            </a:ln>
          </p:spPr>
          <p:txBody>
            <a:bodyPr>
              <a:prstTxWarp prst="textNoShape">
                <a:avLst/>
              </a:prstTxWarp>
            </a:bodyPr>
            <a:lstStyle/>
            <a:p>
              <a:endParaRPr lang="en-US"/>
            </a:p>
          </p:txBody>
        </p:sp>
        <p:sp>
          <p:nvSpPr>
            <p:cNvPr id="37" name="Line 184"/>
            <p:cNvSpPr>
              <a:spLocks noChangeShapeType="1"/>
            </p:cNvSpPr>
            <p:nvPr/>
          </p:nvSpPr>
          <p:spPr bwMode="auto">
            <a:xfrm>
              <a:off x="5614470" y="3425391"/>
              <a:ext cx="1005840" cy="0"/>
            </a:xfrm>
            <a:prstGeom prst="line">
              <a:avLst/>
            </a:prstGeom>
            <a:noFill/>
            <a:ln w="44450">
              <a:solidFill>
                <a:schemeClr val="tx1"/>
              </a:solidFill>
              <a:round/>
              <a:headEnd/>
              <a:tailEnd/>
            </a:ln>
          </p:spPr>
          <p:txBody>
            <a:bodyPr>
              <a:prstTxWarp prst="textNoShape">
                <a:avLst/>
              </a:prstTxWarp>
            </a:bodyPr>
            <a:lstStyle/>
            <a:p>
              <a:endParaRPr lang="en-US"/>
            </a:p>
          </p:txBody>
        </p:sp>
        <p:sp>
          <p:nvSpPr>
            <p:cNvPr id="38" name="Text Box 185"/>
            <p:cNvSpPr txBox="1">
              <a:spLocks noChangeArrowheads="1"/>
            </p:cNvSpPr>
            <p:nvPr/>
          </p:nvSpPr>
          <p:spPr bwMode="auto">
            <a:xfrm>
              <a:off x="3171388" y="3432740"/>
              <a:ext cx="788999" cy="338554"/>
            </a:xfrm>
            <a:prstGeom prst="rect">
              <a:avLst/>
            </a:prstGeom>
            <a:noFill/>
            <a:ln w="3175">
              <a:noFill/>
              <a:miter lim="800000"/>
              <a:headEnd/>
              <a:tailEnd/>
            </a:ln>
          </p:spPr>
          <p:txBody>
            <a:bodyPr wrap="none">
              <a:prstTxWarp prst="textNoShape">
                <a:avLst/>
              </a:prstTxWarp>
              <a:spAutoFit/>
            </a:bodyPr>
            <a:lstStyle/>
            <a:p>
              <a:pPr algn="ctr" eaLnBrk="0" hangingPunct="0"/>
              <a:r>
                <a:rPr lang="en-US" sz="1600" dirty="0">
                  <a:latin typeface="Arial" pitchFamily="34" charset="0"/>
                  <a:ea typeface="Arial" pitchFamily="-123" charset="0"/>
                  <a:cs typeface="Arial" pitchFamily="34" charset="0"/>
                </a:rPr>
                <a:t>2 days</a:t>
              </a:r>
            </a:p>
          </p:txBody>
        </p:sp>
        <p:sp>
          <p:nvSpPr>
            <p:cNvPr id="39" name="Text Box 186"/>
            <p:cNvSpPr txBox="1">
              <a:spLocks noChangeArrowheads="1"/>
            </p:cNvSpPr>
            <p:nvPr/>
          </p:nvSpPr>
          <p:spPr bwMode="auto">
            <a:xfrm>
              <a:off x="4466710" y="3432740"/>
              <a:ext cx="788999" cy="338554"/>
            </a:xfrm>
            <a:prstGeom prst="rect">
              <a:avLst/>
            </a:prstGeom>
            <a:noFill/>
            <a:ln w="3175">
              <a:noFill/>
              <a:miter lim="800000"/>
              <a:headEnd/>
              <a:tailEnd/>
            </a:ln>
          </p:spPr>
          <p:txBody>
            <a:bodyPr wrap="none">
              <a:prstTxWarp prst="textNoShape">
                <a:avLst/>
              </a:prstTxWarp>
              <a:spAutoFit/>
            </a:bodyPr>
            <a:lstStyle/>
            <a:p>
              <a:pPr algn="ctr" eaLnBrk="0" hangingPunct="0"/>
              <a:r>
                <a:rPr lang="en-US" sz="1600">
                  <a:latin typeface="Arial" pitchFamily="34" charset="0"/>
                  <a:ea typeface="Arial" pitchFamily="-123" charset="0"/>
                  <a:cs typeface="Arial" pitchFamily="34" charset="0"/>
                </a:rPr>
                <a:t>3 days</a:t>
              </a:r>
            </a:p>
          </p:txBody>
        </p:sp>
        <p:sp>
          <p:nvSpPr>
            <p:cNvPr id="40" name="Text Box 187"/>
            <p:cNvSpPr txBox="1">
              <a:spLocks noChangeArrowheads="1"/>
            </p:cNvSpPr>
            <p:nvPr/>
          </p:nvSpPr>
          <p:spPr bwMode="auto">
            <a:xfrm>
              <a:off x="5722891" y="3432740"/>
              <a:ext cx="788999" cy="338554"/>
            </a:xfrm>
            <a:prstGeom prst="rect">
              <a:avLst/>
            </a:prstGeom>
            <a:noFill/>
            <a:ln w="3175">
              <a:noFill/>
              <a:miter lim="800000"/>
              <a:headEnd/>
              <a:tailEnd/>
            </a:ln>
          </p:spPr>
          <p:txBody>
            <a:bodyPr wrap="none">
              <a:prstTxWarp prst="textNoShape">
                <a:avLst/>
              </a:prstTxWarp>
              <a:spAutoFit/>
            </a:bodyPr>
            <a:lstStyle/>
            <a:p>
              <a:pPr algn="ctr" eaLnBrk="0" hangingPunct="0"/>
              <a:r>
                <a:rPr lang="en-US" sz="1600">
                  <a:latin typeface="Arial" pitchFamily="34" charset="0"/>
                  <a:ea typeface="Arial" pitchFamily="-123" charset="0"/>
                  <a:cs typeface="Arial" pitchFamily="34" charset="0"/>
                </a:rPr>
                <a:t>4 days</a:t>
              </a:r>
            </a:p>
          </p:txBody>
        </p:sp>
        <p:sp>
          <p:nvSpPr>
            <p:cNvPr id="47" name="TextBox 28"/>
            <p:cNvSpPr txBox="1">
              <a:spLocks noChangeArrowheads="1"/>
            </p:cNvSpPr>
            <p:nvPr/>
          </p:nvSpPr>
          <p:spPr bwMode="auto">
            <a:xfrm>
              <a:off x="3784542" y="2656470"/>
              <a:ext cx="274434" cy="369332"/>
            </a:xfrm>
            <a:prstGeom prst="rect">
              <a:avLst/>
            </a:prstGeom>
            <a:noFill/>
            <a:ln w="9525">
              <a:noFill/>
              <a:miter lim="800000"/>
              <a:headEnd/>
              <a:tailEnd/>
            </a:ln>
          </p:spPr>
          <p:txBody>
            <a:bodyPr wrap="none">
              <a:prstTxWarp prst="textNoShape">
                <a:avLst/>
              </a:prstTxWarp>
              <a:spAutoFit/>
            </a:bodyPr>
            <a:lstStyle/>
            <a:p>
              <a:pPr algn="ctr"/>
              <a:r>
                <a:rPr lang="en-US" dirty="0">
                  <a:latin typeface="Microsoft Sans Serif" charset="0"/>
                  <a:ea typeface="Microsoft Sans Serif" charset="0"/>
                  <a:cs typeface="Microsoft Sans Serif" charset="0"/>
                </a:rPr>
                <a:t>*</a:t>
              </a:r>
            </a:p>
          </p:txBody>
        </p:sp>
        <p:sp>
          <p:nvSpPr>
            <p:cNvPr id="48" name="TextBox 28"/>
            <p:cNvSpPr txBox="1">
              <a:spLocks noChangeArrowheads="1"/>
            </p:cNvSpPr>
            <p:nvPr/>
          </p:nvSpPr>
          <p:spPr bwMode="auto">
            <a:xfrm>
              <a:off x="5034189" y="2656470"/>
              <a:ext cx="274434" cy="369332"/>
            </a:xfrm>
            <a:prstGeom prst="rect">
              <a:avLst/>
            </a:prstGeom>
            <a:noFill/>
            <a:ln w="9525">
              <a:noFill/>
              <a:miter lim="800000"/>
              <a:headEnd/>
              <a:tailEnd/>
            </a:ln>
          </p:spPr>
          <p:txBody>
            <a:bodyPr wrap="none">
              <a:prstTxWarp prst="textNoShape">
                <a:avLst/>
              </a:prstTxWarp>
              <a:spAutoFit/>
            </a:bodyPr>
            <a:lstStyle/>
            <a:p>
              <a:pPr algn="ctr"/>
              <a:r>
                <a:rPr lang="en-US">
                  <a:latin typeface="Microsoft Sans Serif" charset="0"/>
                  <a:ea typeface="Microsoft Sans Serif" charset="0"/>
                  <a:cs typeface="Microsoft Sans Serif" charset="0"/>
                </a:rPr>
                <a:t>*</a:t>
              </a:r>
            </a:p>
          </p:txBody>
        </p:sp>
        <p:sp>
          <p:nvSpPr>
            <p:cNvPr id="49" name="TextBox 28"/>
            <p:cNvSpPr txBox="1">
              <a:spLocks noChangeArrowheads="1"/>
            </p:cNvSpPr>
            <p:nvPr/>
          </p:nvSpPr>
          <p:spPr bwMode="auto">
            <a:xfrm>
              <a:off x="6281639" y="2656470"/>
              <a:ext cx="274434" cy="369332"/>
            </a:xfrm>
            <a:prstGeom prst="rect">
              <a:avLst/>
            </a:prstGeom>
            <a:noFill/>
            <a:ln w="9525">
              <a:noFill/>
              <a:miter lim="800000"/>
              <a:headEnd/>
              <a:tailEnd/>
            </a:ln>
          </p:spPr>
          <p:txBody>
            <a:bodyPr wrap="none">
              <a:prstTxWarp prst="textNoShape">
                <a:avLst/>
              </a:prstTxWarp>
              <a:spAutoFit/>
            </a:bodyPr>
            <a:lstStyle/>
            <a:p>
              <a:pPr algn="ctr"/>
              <a:r>
                <a:rPr lang="en-US">
                  <a:latin typeface="Microsoft Sans Serif" charset="0"/>
                  <a:ea typeface="Microsoft Sans Serif" charset="0"/>
                  <a:cs typeface="Microsoft Sans Serif" charset="0"/>
                </a:rPr>
                <a:t>*</a:t>
              </a:r>
            </a:p>
          </p:txBody>
        </p:sp>
        <p:sp>
          <p:nvSpPr>
            <p:cNvPr id="50" name="Rectangle 154"/>
            <p:cNvSpPr>
              <a:spLocks noChangeArrowheads="1"/>
            </p:cNvSpPr>
            <p:nvPr/>
          </p:nvSpPr>
          <p:spPr bwMode="auto">
            <a:xfrm>
              <a:off x="4317982" y="1800263"/>
              <a:ext cx="457200" cy="1413909"/>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a:lstStyle/>
            <a:p>
              <a:pPr defTabSz="1018705" eaLnBrk="0" fontAlgn="auto" hangingPunct="0">
                <a:spcBef>
                  <a:spcPts val="0"/>
                </a:spcBef>
                <a:spcAft>
                  <a:spcPts val="0"/>
                </a:spcAft>
                <a:defRPr/>
              </a:pPr>
              <a:endParaRPr lang="en-US">
                <a:latin typeface="+mn-lt"/>
                <a:ea typeface="+mn-ea"/>
                <a:cs typeface="+mn-cs"/>
              </a:endParaRPr>
            </a:p>
          </p:txBody>
        </p:sp>
        <p:sp>
          <p:nvSpPr>
            <p:cNvPr id="51" name="Rectangle 145"/>
            <p:cNvSpPr>
              <a:spLocks noChangeArrowheads="1"/>
            </p:cNvSpPr>
            <p:nvPr/>
          </p:nvSpPr>
          <p:spPr bwMode="auto">
            <a:xfrm>
              <a:off x="2457585" y="1319444"/>
              <a:ext cx="457200" cy="1894726"/>
            </a:xfrm>
            <a:prstGeom prst="rect">
              <a:avLst/>
            </a:prstGeom>
            <a:gradFill rotWithShape="0">
              <a:gsLst>
                <a:gs pos="0">
                  <a:schemeClr val="tx1"/>
                </a:gs>
                <a:gs pos="50000">
                  <a:schemeClr val="bg1"/>
                </a:gs>
                <a:gs pos="100000">
                  <a:schemeClr val="tx1"/>
                </a:gs>
              </a:gsLst>
              <a:lin ang="0" scaled="1"/>
            </a:gradFill>
            <a:ln w="9525">
              <a:noFill/>
              <a:miter lim="800000"/>
              <a:headEnd/>
              <a:tailEnd/>
            </a:ln>
          </p:spPr>
          <p:txBody>
            <a:bodyPr/>
            <a:lstStyle/>
            <a:p>
              <a:pPr defTabSz="1018705" eaLnBrk="0" fontAlgn="auto" hangingPunct="0">
                <a:spcBef>
                  <a:spcPts val="0"/>
                </a:spcBef>
                <a:spcAft>
                  <a:spcPts val="0"/>
                </a:spcAft>
                <a:defRPr/>
              </a:pPr>
              <a:endParaRPr lang="en-US">
                <a:latin typeface="+mn-lt"/>
                <a:ea typeface="+mn-ea"/>
                <a:cs typeface="+mn-cs"/>
              </a:endParaRPr>
            </a:p>
          </p:txBody>
        </p:sp>
        <p:sp>
          <p:nvSpPr>
            <p:cNvPr id="52" name="Rectangle 148"/>
            <p:cNvSpPr>
              <a:spLocks noChangeArrowheads="1"/>
            </p:cNvSpPr>
            <p:nvPr/>
          </p:nvSpPr>
          <p:spPr bwMode="auto">
            <a:xfrm>
              <a:off x="3094284" y="1907840"/>
              <a:ext cx="457200" cy="1306329"/>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a:lstStyle/>
            <a:p>
              <a:pPr defTabSz="1018705" eaLnBrk="0" fontAlgn="auto" hangingPunct="0">
                <a:spcBef>
                  <a:spcPts val="0"/>
                </a:spcBef>
                <a:spcAft>
                  <a:spcPts val="0"/>
                </a:spcAft>
                <a:defRPr/>
              </a:pPr>
              <a:endParaRPr lang="en-US">
                <a:latin typeface="+mn-lt"/>
                <a:ea typeface="+mn-ea"/>
                <a:cs typeface="+mn-cs"/>
              </a:endParaRPr>
            </a:p>
          </p:txBody>
        </p:sp>
        <p:sp>
          <p:nvSpPr>
            <p:cNvPr id="53" name="Rectangle 160"/>
            <p:cNvSpPr>
              <a:spLocks noChangeArrowheads="1"/>
            </p:cNvSpPr>
            <p:nvPr/>
          </p:nvSpPr>
          <p:spPr bwMode="auto">
            <a:xfrm>
              <a:off x="5579504" y="2030790"/>
              <a:ext cx="457200" cy="1183380"/>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a:lstStyle/>
            <a:p>
              <a:pPr defTabSz="1018705" eaLnBrk="0" fontAlgn="auto" hangingPunct="0">
                <a:spcBef>
                  <a:spcPts val="0"/>
                </a:spcBef>
                <a:spcAft>
                  <a:spcPts val="0"/>
                </a:spcAft>
                <a:defRPr/>
              </a:pPr>
              <a:endParaRPr lang="en-US">
                <a:latin typeface="+mn-lt"/>
                <a:ea typeface="+mn-ea"/>
                <a:cs typeface="+mn-cs"/>
              </a:endParaRPr>
            </a:p>
          </p:txBody>
        </p:sp>
        <p:sp>
          <p:nvSpPr>
            <p:cNvPr id="21" name="Line 166"/>
            <p:cNvSpPr>
              <a:spLocks noChangeShapeType="1"/>
            </p:cNvSpPr>
            <p:nvPr/>
          </p:nvSpPr>
          <p:spPr bwMode="auto">
            <a:xfrm>
              <a:off x="2352490" y="3222487"/>
              <a:ext cx="4389120"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54" name="TextBox 53"/>
          <p:cNvSpPr txBox="1"/>
          <p:nvPr/>
        </p:nvSpPr>
        <p:spPr>
          <a:xfrm>
            <a:off x="1377536" y="4132622"/>
            <a:ext cx="5486400" cy="1983170"/>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3.11.  siPoldip2 Decreases Endogenous Poldip2 mRNA Expression. </a:t>
            </a:r>
            <a:r>
              <a:rPr lang="en-US" sz="1200" dirty="0" smtClean="0">
                <a:latin typeface="Arial" pitchFamily="34" charset="0"/>
                <a:cs typeface="Arial" pitchFamily="34" charset="0"/>
              </a:rPr>
              <a:t>Quantitative real-time PCR of poldip2 mRNA expression in rat VSMCs transfected with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(siPoldip2) for the indicated times.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*p&lt;0.001 vs.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1466136" y="713057"/>
            <a:ext cx="5223284" cy="1935218"/>
            <a:chOff x="1720990" y="855557"/>
            <a:chExt cx="5223284" cy="1935218"/>
          </a:xfrm>
        </p:grpSpPr>
        <p:cxnSp>
          <p:nvCxnSpPr>
            <p:cNvPr id="53" name="Straight Connector 7"/>
            <p:cNvCxnSpPr>
              <a:cxnSpLocks noChangeShapeType="1"/>
            </p:cNvCxnSpPr>
            <p:nvPr/>
          </p:nvCxnSpPr>
          <p:spPr bwMode="auto">
            <a:xfrm>
              <a:off x="5526510" y="1902703"/>
              <a:ext cx="251460" cy="1800"/>
            </a:xfrm>
            <a:prstGeom prst="line">
              <a:avLst/>
            </a:prstGeom>
            <a:noFill/>
            <a:ln w="25400" algn="ctr">
              <a:solidFill>
                <a:schemeClr val="tx1"/>
              </a:solidFill>
              <a:round/>
              <a:headEnd/>
              <a:tailEnd/>
            </a:ln>
          </p:spPr>
        </p:cxnSp>
        <p:pic>
          <p:nvPicPr>
            <p:cNvPr id="44" name="Picture 43" descr="siNoxR1 seq.1 vs. seq.2 #4b.jpg"/>
            <p:cNvPicPr>
              <a:picLocks noChangeAspect="1"/>
            </p:cNvPicPr>
            <p:nvPr/>
          </p:nvPicPr>
          <p:blipFill>
            <a:blip r:embed="rId3" cstate="print">
              <a:lum bright="10000" contrast="-10000"/>
            </a:blip>
            <a:srcRect l="29326" t="52627" r="8652"/>
            <a:stretch>
              <a:fillRect/>
            </a:stretch>
          </p:blipFill>
          <p:spPr>
            <a:xfrm>
              <a:off x="2875053" y="1568841"/>
              <a:ext cx="2654239" cy="627883"/>
            </a:xfrm>
            <a:prstGeom prst="rect">
              <a:avLst/>
            </a:prstGeom>
            <a:ln>
              <a:solidFill>
                <a:schemeClr val="tx1"/>
              </a:solidFill>
            </a:ln>
          </p:spPr>
        </p:pic>
        <p:sp>
          <p:nvSpPr>
            <p:cNvPr id="45" name="Rectangle 18"/>
            <p:cNvSpPr>
              <a:spLocks noChangeArrowheads="1"/>
            </p:cNvSpPr>
            <p:nvPr/>
          </p:nvSpPr>
          <p:spPr bwMode="auto">
            <a:xfrm>
              <a:off x="3024809" y="1253130"/>
              <a:ext cx="580287" cy="246221"/>
            </a:xfrm>
            <a:prstGeom prst="rect">
              <a:avLst/>
            </a:prstGeom>
            <a:noFill/>
            <a:ln w="9525">
              <a:noFill/>
              <a:miter lim="800000"/>
              <a:headEnd/>
              <a:tailEnd/>
            </a:ln>
          </p:spPr>
          <p:txBody>
            <a:bodyPr wrap="none" lIns="0" tIns="0" rIns="0" bIns="0">
              <a:spAutoFit/>
            </a:bodyPr>
            <a:lstStyle/>
            <a:p>
              <a:pPr defTabSz="1036391"/>
              <a:r>
                <a:rPr lang="en-US" sz="1600" dirty="0" err="1" smtClean="0">
                  <a:latin typeface="Arial" pitchFamily="34" charset="0"/>
                  <a:cs typeface="Arial" pitchFamily="34" charset="0"/>
                </a:rPr>
                <a:t>siCont</a:t>
              </a:r>
              <a:endParaRPr lang="en-US" sz="1600" dirty="0">
                <a:latin typeface="Arial" pitchFamily="34" charset="0"/>
                <a:cs typeface="Arial" pitchFamily="34" charset="0"/>
              </a:endParaRPr>
            </a:p>
          </p:txBody>
        </p:sp>
        <p:sp>
          <p:nvSpPr>
            <p:cNvPr id="46" name="Rectangle 19"/>
            <p:cNvSpPr>
              <a:spLocks noChangeArrowheads="1"/>
            </p:cNvSpPr>
            <p:nvPr/>
          </p:nvSpPr>
          <p:spPr bwMode="auto">
            <a:xfrm>
              <a:off x="3866273" y="1253130"/>
              <a:ext cx="559449" cy="246221"/>
            </a:xfrm>
            <a:prstGeom prst="rect">
              <a:avLst/>
            </a:prstGeom>
            <a:noFill/>
            <a:ln w="9525">
              <a:noFill/>
              <a:miter lim="800000"/>
              <a:headEnd/>
              <a:tailEnd/>
            </a:ln>
          </p:spPr>
          <p:txBody>
            <a:bodyPr wrap="none" lIns="0" tIns="0" rIns="0" bIns="0">
              <a:spAutoFit/>
            </a:bodyPr>
            <a:lstStyle/>
            <a:p>
              <a:pPr defTabSz="1036391"/>
              <a:r>
                <a:rPr lang="en-US" sz="1600" dirty="0" smtClean="0">
                  <a:latin typeface="Arial" pitchFamily="34" charset="0"/>
                  <a:cs typeface="Arial" pitchFamily="34" charset="0"/>
                </a:rPr>
                <a:t>seq. 1</a:t>
              </a:r>
              <a:endParaRPr lang="en-US" sz="1600" dirty="0">
                <a:latin typeface="Arial" pitchFamily="34" charset="0"/>
                <a:cs typeface="Arial" pitchFamily="34" charset="0"/>
              </a:endParaRPr>
            </a:p>
          </p:txBody>
        </p:sp>
        <p:sp>
          <p:nvSpPr>
            <p:cNvPr id="47" name="Rectangle 20"/>
            <p:cNvSpPr>
              <a:spLocks noChangeArrowheads="1"/>
            </p:cNvSpPr>
            <p:nvPr/>
          </p:nvSpPr>
          <p:spPr bwMode="auto">
            <a:xfrm>
              <a:off x="4729142" y="1253130"/>
              <a:ext cx="559449" cy="246221"/>
            </a:xfrm>
            <a:prstGeom prst="rect">
              <a:avLst/>
            </a:prstGeom>
            <a:noFill/>
            <a:ln w="9525">
              <a:noFill/>
              <a:miter lim="800000"/>
              <a:headEnd/>
              <a:tailEnd/>
            </a:ln>
          </p:spPr>
          <p:txBody>
            <a:bodyPr wrap="none" lIns="0" tIns="0" rIns="0" bIns="0">
              <a:spAutoFit/>
            </a:bodyPr>
            <a:lstStyle/>
            <a:p>
              <a:pPr defTabSz="1036391"/>
              <a:r>
                <a:rPr lang="en-US" sz="1600" dirty="0" smtClean="0">
                  <a:latin typeface="Arial" pitchFamily="34" charset="0"/>
                  <a:cs typeface="Arial" pitchFamily="34" charset="0"/>
                </a:rPr>
                <a:t>seq. 2</a:t>
              </a:r>
              <a:endParaRPr lang="en-US" sz="1600" dirty="0">
                <a:latin typeface="Arial" pitchFamily="34" charset="0"/>
                <a:cs typeface="Arial" pitchFamily="34" charset="0"/>
              </a:endParaRPr>
            </a:p>
          </p:txBody>
        </p:sp>
        <p:sp>
          <p:nvSpPr>
            <p:cNvPr id="48" name="Line 74"/>
            <p:cNvSpPr>
              <a:spLocks noChangeShapeType="1"/>
            </p:cNvSpPr>
            <p:nvPr/>
          </p:nvSpPr>
          <p:spPr bwMode="auto">
            <a:xfrm flipH="1">
              <a:off x="6541938" y="1925904"/>
              <a:ext cx="402336" cy="1800"/>
            </a:xfrm>
            <a:prstGeom prst="line">
              <a:avLst/>
            </a:prstGeom>
            <a:noFill/>
            <a:ln w="38100">
              <a:solidFill>
                <a:schemeClr val="tx1"/>
              </a:solidFill>
              <a:round/>
              <a:headEnd/>
              <a:tailEnd type="triangle" w="med" len="med"/>
            </a:ln>
          </p:spPr>
          <p:txBody>
            <a:bodyPr/>
            <a:lstStyle/>
            <a:p>
              <a:endParaRPr lang="en-US"/>
            </a:p>
          </p:txBody>
        </p:sp>
        <p:cxnSp>
          <p:nvCxnSpPr>
            <p:cNvPr id="49" name="Straight Connector 48"/>
            <p:cNvCxnSpPr/>
            <p:nvPr/>
          </p:nvCxnSpPr>
          <p:spPr>
            <a:xfrm>
              <a:off x="3864374" y="1165800"/>
              <a:ext cx="1411178" cy="18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18"/>
            <p:cNvSpPr>
              <a:spLocks noChangeArrowheads="1"/>
            </p:cNvSpPr>
            <p:nvPr/>
          </p:nvSpPr>
          <p:spPr bwMode="auto">
            <a:xfrm>
              <a:off x="4155587" y="855557"/>
              <a:ext cx="828753" cy="246221"/>
            </a:xfrm>
            <a:prstGeom prst="rect">
              <a:avLst/>
            </a:prstGeom>
            <a:noFill/>
            <a:ln w="9525">
              <a:noFill/>
              <a:miter lim="800000"/>
              <a:headEnd/>
              <a:tailEnd/>
            </a:ln>
          </p:spPr>
          <p:txBody>
            <a:bodyPr wrap="none" lIns="0" tIns="0" rIns="0" bIns="0">
              <a:spAutoFit/>
            </a:bodyPr>
            <a:lstStyle/>
            <a:p>
              <a:pPr defTabSz="1036391"/>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pic>
          <p:nvPicPr>
            <p:cNvPr id="51" name="Picture 50" descr="041608 CDK4 #2.tif"/>
            <p:cNvPicPr>
              <a:picLocks noChangeAspect="1"/>
            </p:cNvPicPr>
            <p:nvPr/>
          </p:nvPicPr>
          <p:blipFill>
            <a:blip r:embed="rId4" cstate="print"/>
            <a:srcRect l="21213" t="20636" r="16725" b="43823"/>
            <a:stretch>
              <a:fillRect/>
            </a:stretch>
          </p:blipFill>
          <p:spPr>
            <a:xfrm>
              <a:off x="2875053" y="2311283"/>
              <a:ext cx="2657220" cy="479492"/>
            </a:xfrm>
            <a:prstGeom prst="rect">
              <a:avLst/>
            </a:prstGeom>
            <a:ln>
              <a:solidFill>
                <a:schemeClr val="tx1"/>
              </a:solidFill>
            </a:ln>
          </p:spPr>
        </p:pic>
        <p:sp>
          <p:nvSpPr>
            <p:cNvPr id="52" name="TextBox 75"/>
            <p:cNvSpPr txBox="1">
              <a:spLocks noChangeArrowheads="1"/>
            </p:cNvSpPr>
            <p:nvPr/>
          </p:nvSpPr>
          <p:spPr bwMode="auto">
            <a:xfrm>
              <a:off x="1720990" y="2381752"/>
              <a:ext cx="981359" cy="338554"/>
            </a:xfrm>
            <a:prstGeom prst="rect">
              <a:avLst/>
            </a:prstGeom>
            <a:noFill/>
            <a:ln w="9525">
              <a:noFill/>
              <a:miter lim="800000"/>
              <a:headEnd/>
              <a:tailEnd/>
            </a:ln>
          </p:spPr>
          <p:txBody>
            <a:bodyPr wrap="none">
              <a:spAutoFit/>
            </a:bodyPr>
            <a:lstStyle/>
            <a:p>
              <a:pPr eaLnBrk="0" hangingPunct="0"/>
              <a:r>
                <a:rPr lang="en-US" sz="1600" dirty="0">
                  <a:latin typeface="Arial" pitchFamily="34" charset="0"/>
                  <a:cs typeface="Arial" pitchFamily="34" charset="0"/>
                </a:rPr>
                <a:t>IB CDK4</a:t>
              </a:r>
            </a:p>
          </p:txBody>
        </p:sp>
        <p:sp>
          <p:nvSpPr>
            <p:cNvPr id="54" name="TextBox 11"/>
            <p:cNvSpPr txBox="1">
              <a:spLocks noChangeArrowheads="1"/>
            </p:cNvSpPr>
            <p:nvPr/>
          </p:nvSpPr>
          <p:spPr bwMode="auto">
            <a:xfrm>
              <a:off x="5722097" y="1741643"/>
              <a:ext cx="833883" cy="338554"/>
            </a:xfrm>
            <a:prstGeom prst="rect">
              <a:avLst/>
            </a:prstGeom>
            <a:noFill/>
            <a:ln w="9525">
              <a:noFill/>
              <a:miter lim="800000"/>
              <a:headEnd/>
              <a:tailEnd/>
            </a:ln>
          </p:spPr>
          <p:txBody>
            <a:bodyPr wrap="none">
              <a:spAutoFit/>
            </a:bodyPr>
            <a:lstStyle/>
            <a:p>
              <a:pPr eaLnBrk="0" hangingPunct="0"/>
              <a:r>
                <a:rPr lang="en-US" sz="1600" dirty="0">
                  <a:latin typeface="Arial" pitchFamily="34" charset="0"/>
                  <a:cs typeface="Arial" pitchFamily="34" charset="0"/>
                </a:rPr>
                <a:t>37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sp>
          <p:nvSpPr>
            <p:cNvPr id="55" name="TextBox 75"/>
            <p:cNvSpPr txBox="1">
              <a:spLocks noChangeArrowheads="1"/>
            </p:cNvSpPr>
            <p:nvPr/>
          </p:nvSpPr>
          <p:spPr bwMode="auto">
            <a:xfrm>
              <a:off x="1720990" y="1713505"/>
              <a:ext cx="1117614" cy="338554"/>
            </a:xfrm>
            <a:prstGeom prst="rect">
              <a:avLst/>
            </a:prstGeom>
            <a:noFill/>
            <a:ln w="9525">
              <a:noFill/>
              <a:miter lim="800000"/>
              <a:headEnd/>
              <a:tailEnd/>
            </a:ln>
          </p:spPr>
          <p:txBody>
            <a:bodyPr wrap="none">
              <a:spAutoFit/>
            </a:bodyPr>
            <a:lstStyle/>
            <a:p>
              <a:pPr eaLnBrk="0" hangingPunct="0"/>
              <a:r>
                <a:rPr lang="en-US" sz="1600" dirty="0">
                  <a:latin typeface="Arial" pitchFamily="34" charset="0"/>
                  <a:cs typeface="Arial" pitchFamily="34" charset="0"/>
                </a:rPr>
                <a:t>IB </a:t>
              </a:r>
              <a:r>
                <a:rPr lang="en-US" sz="1600" dirty="0" smtClean="0">
                  <a:latin typeface="Arial" pitchFamily="34" charset="0"/>
                  <a:cs typeface="Arial" pitchFamily="34" charset="0"/>
                </a:rPr>
                <a:t>Poldip2</a:t>
              </a:r>
              <a:endParaRPr lang="en-US" sz="1600" dirty="0">
                <a:latin typeface="Arial" pitchFamily="34" charset="0"/>
                <a:cs typeface="Arial" pitchFamily="34" charset="0"/>
              </a:endParaRPr>
            </a:p>
          </p:txBody>
        </p:sp>
      </p:grpSp>
      <p:sp>
        <p:nvSpPr>
          <p:cNvPr id="16" name="TextBox 15"/>
          <p:cNvSpPr txBox="1"/>
          <p:nvPr/>
        </p:nvSpPr>
        <p:spPr>
          <a:xfrm>
            <a:off x="1334578" y="3146966"/>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3.12.  siPoldip2 Decreases Endogenous Poldip2 Protein Expression, as Shown by Western Blot Analysis.  </a:t>
            </a:r>
            <a:r>
              <a:rPr lang="en-US" sz="1200" dirty="0" smtClean="0">
                <a:latin typeface="Arial" pitchFamily="34" charset="0"/>
                <a:cs typeface="Arial" pitchFamily="34" charset="0"/>
              </a:rPr>
              <a:t>Western analysis of Poldip2 protein expression in extracts from rat VSMCs transiently transfected for 4 days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either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(siPoldip2) sequence 1 (seq.1), or siPoldip2 sequence 2 (seq. 2). CDK4 levels (lower blot) were included as a loading control.  siPoldip2 sequence 1 was used for all siPoldip2 experiments shown herein, unless otherwise indicated.</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63933" y="892658"/>
            <a:ext cx="5337353" cy="2024422"/>
            <a:chOff x="1472108" y="892658"/>
            <a:chExt cx="5337353" cy="2024422"/>
          </a:xfrm>
        </p:grpSpPr>
        <p:pic>
          <p:nvPicPr>
            <p:cNvPr id="96" name="Picture 2"/>
            <p:cNvPicPr>
              <a:picLocks noChangeAspect="1" noChangeArrowheads="1"/>
            </p:cNvPicPr>
            <p:nvPr/>
          </p:nvPicPr>
          <p:blipFill>
            <a:blip r:embed="rId2" cstate="print">
              <a:lum bright="-10000" contrast="20000"/>
            </a:blip>
            <a:srcRect/>
            <a:stretch>
              <a:fillRect/>
            </a:stretch>
          </p:blipFill>
          <p:spPr bwMode="auto">
            <a:xfrm>
              <a:off x="1472108" y="1179720"/>
              <a:ext cx="1737360" cy="1737360"/>
            </a:xfrm>
            <a:prstGeom prst="rect">
              <a:avLst/>
            </a:prstGeom>
            <a:noFill/>
            <a:ln w="9525">
              <a:noFill/>
              <a:miter lim="800000"/>
              <a:headEnd/>
              <a:tailEnd/>
            </a:ln>
            <a:effectLst/>
          </p:spPr>
        </p:pic>
        <p:pic>
          <p:nvPicPr>
            <p:cNvPr id="97" name="Picture 3"/>
            <p:cNvPicPr>
              <a:picLocks noChangeAspect="1" noChangeArrowheads="1"/>
            </p:cNvPicPr>
            <p:nvPr/>
          </p:nvPicPr>
          <p:blipFill>
            <a:blip r:embed="rId3" cstate="print">
              <a:lum bright="-10000" contrast="20000"/>
            </a:blip>
            <a:srcRect/>
            <a:stretch>
              <a:fillRect/>
            </a:stretch>
          </p:blipFill>
          <p:spPr bwMode="auto">
            <a:xfrm>
              <a:off x="3277816" y="1179720"/>
              <a:ext cx="1737360" cy="1737360"/>
            </a:xfrm>
            <a:prstGeom prst="rect">
              <a:avLst/>
            </a:prstGeom>
            <a:noFill/>
            <a:ln w="9525">
              <a:noFill/>
              <a:miter lim="800000"/>
              <a:headEnd/>
              <a:tailEnd/>
            </a:ln>
            <a:effectLst/>
          </p:spPr>
        </p:pic>
        <p:pic>
          <p:nvPicPr>
            <p:cNvPr id="98" name="Picture 4"/>
            <p:cNvPicPr>
              <a:picLocks noChangeAspect="1" noChangeArrowheads="1"/>
            </p:cNvPicPr>
            <p:nvPr/>
          </p:nvPicPr>
          <p:blipFill>
            <a:blip r:embed="rId4" cstate="print">
              <a:lum bright="-10000" contrast="20000"/>
            </a:blip>
            <a:srcRect/>
            <a:stretch>
              <a:fillRect/>
            </a:stretch>
          </p:blipFill>
          <p:spPr bwMode="auto">
            <a:xfrm>
              <a:off x="5072101" y="1179720"/>
              <a:ext cx="1737360" cy="1737360"/>
            </a:xfrm>
            <a:prstGeom prst="rect">
              <a:avLst/>
            </a:prstGeom>
            <a:noFill/>
            <a:ln w="9525">
              <a:noFill/>
              <a:miter lim="800000"/>
              <a:headEnd/>
              <a:tailEnd/>
            </a:ln>
            <a:effectLst/>
          </p:spPr>
        </p:pic>
        <p:sp>
          <p:nvSpPr>
            <p:cNvPr id="99" name="Rectangle 18"/>
            <p:cNvSpPr>
              <a:spLocks noChangeArrowheads="1"/>
            </p:cNvSpPr>
            <p:nvPr/>
          </p:nvSpPr>
          <p:spPr bwMode="auto">
            <a:xfrm>
              <a:off x="1890344" y="892658"/>
              <a:ext cx="900888"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Untreated</a:t>
              </a:r>
              <a:endParaRPr lang="en-US" sz="1600" dirty="0">
                <a:latin typeface="Arial" pitchFamily="34" charset="0"/>
                <a:cs typeface="Arial" pitchFamily="34" charset="0"/>
              </a:endParaRPr>
            </a:p>
          </p:txBody>
        </p:sp>
        <p:sp>
          <p:nvSpPr>
            <p:cNvPr id="100" name="Rectangle 19"/>
            <p:cNvSpPr>
              <a:spLocks noChangeArrowheads="1"/>
            </p:cNvSpPr>
            <p:nvPr/>
          </p:nvSpPr>
          <p:spPr bwMode="auto">
            <a:xfrm>
              <a:off x="3742540" y="892658"/>
              <a:ext cx="807913" cy="246221"/>
            </a:xfrm>
            <a:prstGeom prst="rect">
              <a:avLst/>
            </a:prstGeom>
            <a:noFill/>
            <a:ln w="9525">
              <a:noFill/>
              <a:miter lim="800000"/>
              <a:headEnd/>
              <a:tailEnd/>
            </a:ln>
          </p:spPr>
          <p:txBody>
            <a:bodyPr wrap="none" lIns="0" tIns="0" rIns="0" bIns="0">
              <a:spAutoFit/>
            </a:bodyPr>
            <a:lstStyle/>
            <a:p>
              <a:pPr algn="ctr" defTabSz="1036391"/>
              <a:r>
                <a:rPr lang="en-US" sz="1600" dirty="0" err="1" smtClean="0">
                  <a:latin typeface="Arial" pitchFamily="34" charset="0"/>
                  <a:cs typeface="Arial" pitchFamily="34" charset="0"/>
                </a:rPr>
                <a:t>siControl</a:t>
              </a:r>
              <a:endParaRPr lang="en-US" sz="1600" dirty="0">
                <a:latin typeface="Arial" pitchFamily="34" charset="0"/>
                <a:cs typeface="Arial" pitchFamily="34" charset="0"/>
              </a:endParaRPr>
            </a:p>
          </p:txBody>
        </p:sp>
        <p:sp>
          <p:nvSpPr>
            <p:cNvPr id="101" name="Rectangle 20"/>
            <p:cNvSpPr>
              <a:spLocks noChangeArrowheads="1"/>
            </p:cNvSpPr>
            <p:nvPr/>
          </p:nvSpPr>
          <p:spPr bwMode="auto">
            <a:xfrm>
              <a:off x="5526405" y="892658"/>
              <a:ext cx="828753"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grpSp>
      <p:sp>
        <p:nvSpPr>
          <p:cNvPr id="10" name="TextBox 9"/>
          <p:cNvSpPr txBox="1"/>
          <p:nvPr/>
        </p:nvSpPr>
        <p:spPr>
          <a:xfrm>
            <a:off x="1389409" y="3503223"/>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3.13.  siPoldip2 Decreases Endogenous Poldip2 Protein Expression, as Shown by </a:t>
            </a:r>
            <a:r>
              <a:rPr lang="en-US" sz="1200" b="1" dirty="0" err="1" smtClean="0">
                <a:latin typeface="Arial" pitchFamily="34" charset="0"/>
                <a:cs typeface="Arial" pitchFamily="34" charset="0"/>
              </a:rPr>
              <a:t>Immunocytochemistry</a:t>
            </a:r>
            <a:r>
              <a:rPr lang="en-US" sz="1200" b="1" dirty="0" smtClean="0">
                <a:latin typeface="Arial" pitchFamily="34" charset="0"/>
                <a:cs typeface="Arial" pitchFamily="34" charset="0"/>
              </a:rPr>
              <a:t>.</a:t>
            </a:r>
            <a:r>
              <a:rPr lang="en-US" sz="1200" dirty="0" smtClean="0">
                <a:latin typeface="Arial" pitchFamily="34" charset="0"/>
                <a:cs typeface="Arial" pitchFamily="34" charset="0"/>
              </a:rPr>
              <a:t>  Rat VSMCs were either untreated or transiently transfected for 4 days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either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or siPoldip2 before single labeling with an anti-Poldip2 antibody (red).  </a:t>
            </a:r>
            <a:r>
              <a:rPr lang="en-US" sz="1200" dirty="0" err="1" smtClean="0">
                <a:latin typeface="Arial" pitchFamily="34" charset="0"/>
                <a:cs typeface="Arial" pitchFamily="34" charset="0"/>
              </a:rPr>
              <a:t>Immunocytochemistry</a:t>
            </a:r>
            <a:r>
              <a:rPr lang="en-US" sz="1200" dirty="0" smtClean="0">
                <a:latin typeface="Arial" pitchFamily="34" charset="0"/>
                <a:cs typeface="Arial" pitchFamily="34" charset="0"/>
              </a:rPr>
              <a:t> images were acquired using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microscopy.  Images acquired at the focal adhesion plane are depicted. Scale bars, 10 µm.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1880696" y="576638"/>
            <a:ext cx="4171324" cy="2804350"/>
            <a:chOff x="1921936" y="719138"/>
            <a:chExt cx="4171324" cy="2804350"/>
          </a:xfrm>
        </p:grpSpPr>
        <p:sp>
          <p:nvSpPr>
            <p:cNvPr id="4" name="Freeform 44"/>
            <p:cNvSpPr>
              <a:spLocks/>
            </p:cNvSpPr>
            <p:nvPr/>
          </p:nvSpPr>
          <p:spPr bwMode="auto">
            <a:xfrm>
              <a:off x="3343051" y="1492113"/>
              <a:ext cx="378017" cy="2071"/>
            </a:xfrm>
            <a:custGeom>
              <a:avLst/>
              <a:gdLst>
                <a:gd name="T0" fmla="*/ 0 w 196"/>
                <a:gd name="T1" fmla="*/ 0 h 1587"/>
                <a:gd name="T2" fmla="*/ 342084608 w 196"/>
                <a:gd name="T3" fmla="*/ 0 h 1587"/>
                <a:gd name="T4" fmla="*/ 0 w 196"/>
                <a:gd name="T5" fmla="*/ 0 h 1587"/>
                <a:gd name="T6" fmla="*/ 0 60000 65536"/>
                <a:gd name="T7" fmla="*/ 0 60000 65536"/>
                <a:gd name="T8" fmla="*/ 0 60000 65536"/>
                <a:gd name="T9" fmla="*/ 0 w 196"/>
                <a:gd name="T10" fmla="*/ 0 h 1587"/>
                <a:gd name="T11" fmla="*/ 196 w 196"/>
                <a:gd name="T12" fmla="*/ 1587 h 1587"/>
              </a:gdLst>
              <a:ahLst/>
              <a:cxnLst>
                <a:cxn ang="T6">
                  <a:pos x="T0" y="T1"/>
                </a:cxn>
                <a:cxn ang="T7">
                  <a:pos x="T2" y="T3"/>
                </a:cxn>
                <a:cxn ang="T8">
                  <a:pos x="T4" y="T5"/>
                </a:cxn>
              </a:cxnLst>
              <a:rect l="T9" t="T10" r="T11" b="T12"/>
              <a:pathLst>
                <a:path w="196" h="1587">
                  <a:moveTo>
                    <a:pt x="0" y="0"/>
                  </a:moveTo>
                  <a:lnTo>
                    <a:pt x="196" y="0"/>
                  </a:lnTo>
                  <a:lnTo>
                    <a:pt x="0" y="0"/>
                  </a:lnTo>
                </a:path>
              </a:pathLst>
            </a:custGeom>
            <a:noFill/>
            <a:ln w="12">
              <a:solidFill>
                <a:schemeClr val="tx1"/>
              </a:solidFill>
              <a:round/>
              <a:headEnd/>
              <a:tailEnd/>
            </a:ln>
          </p:spPr>
          <p:txBody>
            <a:bodyPr>
              <a:prstTxWarp prst="textNoShape">
                <a:avLst/>
              </a:prstTxWarp>
            </a:bodyPr>
            <a:lstStyle/>
            <a:p>
              <a:endParaRPr lang="en-US">
                <a:latin typeface="Calibri" pitchFamily="-123" charset="0"/>
              </a:endParaRPr>
            </a:p>
          </p:txBody>
        </p:sp>
        <p:sp>
          <p:nvSpPr>
            <p:cNvPr id="5" name="Line 45"/>
            <p:cNvSpPr>
              <a:spLocks noChangeShapeType="1"/>
            </p:cNvSpPr>
            <p:nvPr/>
          </p:nvSpPr>
          <p:spPr bwMode="auto">
            <a:xfrm>
              <a:off x="3531054" y="1492113"/>
              <a:ext cx="2011" cy="113902"/>
            </a:xfrm>
            <a:prstGeom prst="line">
              <a:avLst/>
            </a:prstGeom>
            <a:noFill/>
            <a:ln w="12">
              <a:solidFill>
                <a:schemeClr val="tx1"/>
              </a:solidFill>
              <a:round/>
              <a:headEnd/>
              <a:tailEnd/>
            </a:ln>
          </p:spPr>
          <p:txBody>
            <a:bodyPr>
              <a:prstTxWarp prst="textNoShape">
                <a:avLst/>
              </a:prstTxWarp>
            </a:bodyPr>
            <a:lstStyle/>
            <a:p>
              <a:endParaRPr lang="en-US"/>
            </a:p>
          </p:txBody>
        </p:sp>
        <p:sp>
          <p:nvSpPr>
            <p:cNvPr id="6" name="Freeform 48"/>
            <p:cNvSpPr>
              <a:spLocks/>
            </p:cNvSpPr>
            <p:nvPr/>
          </p:nvSpPr>
          <p:spPr bwMode="auto">
            <a:xfrm>
              <a:off x="4293957" y="1115202"/>
              <a:ext cx="378017" cy="2071"/>
            </a:xfrm>
            <a:custGeom>
              <a:avLst/>
              <a:gdLst>
                <a:gd name="T0" fmla="*/ 0 w 196"/>
                <a:gd name="T1" fmla="*/ 0 h 1587"/>
                <a:gd name="T2" fmla="*/ 342084608 w 196"/>
                <a:gd name="T3" fmla="*/ 0 h 1587"/>
                <a:gd name="T4" fmla="*/ 0 w 196"/>
                <a:gd name="T5" fmla="*/ 0 h 1587"/>
                <a:gd name="T6" fmla="*/ 0 60000 65536"/>
                <a:gd name="T7" fmla="*/ 0 60000 65536"/>
                <a:gd name="T8" fmla="*/ 0 60000 65536"/>
                <a:gd name="T9" fmla="*/ 0 w 196"/>
                <a:gd name="T10" fmla="*/ 0 h 1587"/>
                <a:gd name="T11" fmla="*/ 196 w 196"/>
                <a:gd name="T12" fmla="*/ 1587 h 1587"/>
              </a:gdLst>
              <a:ahLst/>
              <a:cxnLst>
                <a:cxn ang="T6">
                  <a:pos x="T0" y="T1"/>
                </a:cxn>
                <a:cxn ang="T7">
                  <a:pos x="T2" y="T3"/>
                </a:cxn>
                <a:cxn ang="T8">
                  <a:pos x="T4" y="T5"/>
                </a:cxn>
              </a:cxnLst>
              <a:rect l="T9" t="T10" r="T11" b="T12"/>
              <a:pathLst>
                <a:path w="196" h="1587">
                  <a:moveTo>
                    <a:pt x="0" y="0"/>
                  </a:moveTo>
                  <a:lnTo>
                    <a:pt x="196" y="0"/>
                  </a:lnTo>
                  <a:lnTo>
                    <a:pt x="0" y="0"/>
                  </a:lnTo>
                </a:path>
              </a:pathLst>
            </a:custGeom>
            <a:noFill/>
            <a:ln w="12">
              <a:solidFill>
                <a:schemeClr val="tx1"/>
              </a:solidFill>
              <a:round/>
              <a:headEnd/>
              <a:tailEnd/>
            </a:ln>
          </p:spPr>
          <p:txBody>
            <a:bodyPr>
              <a:prstTxWarp prst="textNoShape">
                <a:avLst/>
              </a:prstTxWarp>
            </a:bodyPr>
            <a:lstStyle/>
            <a:p>
              <a:endParaRPr lang="en-US">
                <a:latin typeface="Calibri" pitchFamily="-123" charset="0"/>
              </a:endParaRPr>
            </a:p>
          </p:txBody>
        </p:sp>
        <p:sp>
          <p:nvSpPr>
            <p:cNvPr id="7" name="Line 49"/>
            <p:cNvSpPr>
              <a:spLocks noChangeShapeType="1"/>
            </p:cNvSpPr>
            <p:nvPr/>
          </p:nvSpPr>
          <p:spPr bwMode="auto">
            <a:xfrm>
              <a:off x="4481960" y="1115202"/>
              <a:ext cx="2011" cy="161533"/>
            </a:xfrm>
            <a:prstGeom prst="line">
              <a:avLst/>
            </a:prstGeom>
            <a:noFill/>
            <a:ln w="12">
              <a:solidFill>
                <a:schemeClr val="tx1"/>
              </a:solidFill>
              <a:round/>
              <a:headEnd/>
              <a:tailEnd/>
            </a:ln>
          </p:spPr>
          <p:txBody>
            <a:bodyPr>
              <a:prstTxWarp prst="textNoShape">
                <a:avLst/>
              </a:prstTxWarp>
            </a:bodyPr>
            <a:lstStyle/>
            <a:p>
              <a:endParaRPr lang="en-US"/>
            </a:p>
          </p:txBody>
        </p:sp>
        <p:sp>
          <p:nvSpPr>
            <p:cNvPr id="8" name="Freeform 52"/>
            <p:cNvSpPr>
              <a:spLocks/>
            </p:cNvSpPr>
            <p:nvPr/>
          </p:nvSpPr>
          <p:spPr bwMode="auto">
            <a:xfrm>
              <a:off x="5264433" y="2104243"/>
              <a:ext cx="378017" cy="2071"/>
            </a:xfrm>
            <a:custGeom>
              <a:avLst/>
              <a:gdLst>
                <a:gd name="T0" fmla="*/ 0 w 196"/>
                <a:gd name="T1" fmla="*/ 0 h 1587"/>
                <a:gd name="T2" fmla="*/ 342084608 w 196"/>
                <a:gd name="T3" fmla="*/ 0 h 1587"/>
                <a:gd name="T4" fmla="*/ 0 w 196"/>
                <a:gd name="T5" fmla="*/ 0 h 1587"/>
                <a:gd name="T6" fmla="*/ 0 60000 65536"/>
                <a:gd name="T7" fmla="*/ 0 60000 65536"/>
                <a:gd name="T8" fmla="*/ 0 60000 65536"/>
                <a:gd name="T9" fmla="*/ 0 w 196"/>
                <a:gd name="T10" fmla="*/ 0 h 1587"/>
                <a:gd name="T11" fmla="*/ 196 w 196"/>
                <a:gd name="T12" fmla="*/ 1587 h 1587"/>
              </a:gdLst>
              <a:ahLst/>
              <a:cxnLst>
                <a:cxn ang="T6">
                  <a:pos x="T0" y="T1"/>
                </a:cxn>
                <a:cxn ang="T7">
                  <a:pos x="T2" y="T3"/>
                </a:cxn>
                <a:cxn ang="T8">
                  <a:pos x="T4" y="T5"/>
                </a:cxn>
              </a:cxnLst>
              <a:rect l="T9" t="T10" r="T11" b="T12"/>
              <a:pathLst>
                <a:path w="196" h="1587">
                  <a:moveTo>
                    <a:pt x="0" y="0"/>
                  </a:moveTo>
                  <a:lnTo>
                    <a:pt x="196" y="0"/>
                  </a:lnTo>
                  <a:lnTo>
                    <a:pt x="0" y="0"/>
                  </a:lnTo>
                </a:path>
              </a:pathLst>
            </a:custGeom>
            <a:noFill/>
            <a:ln w="12">
              <a:solidFill>
                <a:schemeClr val="tx1"/>
              </a:solidFill>
              <a:round/>
              <a:headEnd/>
              <a:tailEnd/>
            </a:ln>
          </p:spPr>
          <p:txBody>
            <a:bodyPr>
              <a:prstTxWarp prst="textNoShape">
                <a:avLst/>
              </a:prstTxWarp>
            </a:bodyPr>
            <a:lstStyle/>
            <a:p>
              <a:endParaRPr lang="en-US">
                <a:latin typeface="Calibri" pitchFamily="-123" charset="0"/>
              </a:endParaRPr>
            </a:p>
          </p:txBody>
        </p:sp>
        <p:sp>
          <p:nvSpPr>
            <p:cNvPr id="9" name="Line 53"/>
            <p:cNvSpPr>
              <a:spLocks noChangeShapeType="1"/>
            </p:cNvSpPr>
            <p:nvPr/>
          </p:nvSpPr>
          <p:spPr bwMode="auto">
            <a:xfrm>
              <a:off x="5452436" y="2116118"/>
              <a:ext cx="2011" cy="26921"/>
            </a:xfrm>
            <a:prstGeom prst="line">
              <a:avLst/>
            </a:prstGeom>
            <a:noFill/>
            <a:ln w="12">
              <a:solidFill>
                <a:schemeClr val="tx1"/>
              </a:solidFill>
              <a:round/>
              <a:headEnd/>
              <a:tailEnd/>
            </a:ln>
          </p:spPr>
          <p:txBody>
            <a:bodyPr>
              <a:prstTxWarp prst="textNoShape">
                <a:avLst/>
              </a:prstTxWarp>
            </a:bodyPr>
            <a:lstStyle/>
            <a:p>
              <a:endParaRPr lang="en-US"/>
            </a:p>
          </p:txBody>
        </p:sp>
        <p:sp>
          <p:nvSpPr>
            <p:cNvPr id="10" name="Rectangle 56"/>
            <p:cNvSpPr>
              <a:spLocks noChangeArrowheads="1"/>
            </p:cNvSpPr>
            <p:nvPr/>
          </p:nvSpPr>
          <p:spPr bwMode="auto">
            <a:xfrm>
              <a:off x="3081615" y="3277267"/>
              <a:ext cx="900889"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dirty="0">
                  <a:latin typeface="Arial" pitchFamily="34" charset="0"/>
                  <a:ea typeface="Microsoft Sans Serif" charset="0"/>
                  <a:cs typeface="Arial" pitchFamily="34" charset="0"/>
                </a:rPr>
                <a:t>Untreated</a:t>
              </a:r>
            </a:p>
          </p:txBody>
        </p:sp>
        <p:sp>
          <p:nvSpPr>
            <p:cNvPr id="11" name="Rectangle 57"/>
            <p:cNvSpPr>
              <a:spLocks noChangeArrowheads="1"/>
            </p:cNvSpPr>
            <p:nvPr/>
          </p:nvSpPr>
          <p:spPr bwMode="auto">
            <a:xfrm>
              <a:off x="4192020" y="3277267"/>
              <a:ext cx="581891"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dirty="0" err="1">
                  <a:latin typeface="Arial" pitchFamily="34" charset="0"/>
                  <a:ea typeface="Microsoft Sans Serif" charset="0"/>
                  <a:cs typeface="Arial" pitchFamily="34" charset="0"/>
                </a:rPr>
                <a:t>siCont</a:t>
              </a:r>
              <a:endParaRPr lang="en-US" sz="1600" dirty="0">
                <a:latin typeface="Arial" pitchFamily="34" charset="0"/>
                <a:ea typeface="Microsoft Sans Serif" charset="0"/>
                <a:cs typeface="Arial" pitchFamily="34" charset="0"/>
              </a:endParaRPr>
            </a:p>
          </p:txBody>
        </p:sp>
        <p:sp>
          <p:nvSpPr>
            <p:cNvPr id="12" name="Rectangle 58"/>
            <p:cNvSpPr>
              <a:spLocks noChangeArrowheads="1"/>
            </p:cNvSpPr>
            <p:nvPr/>
          </p:nvSpPr>
          <p:spPr bwMode="auto">
            <a:xfrm>
              <a:off x="5036660" y="3277267"/>
              <a:ext cx="833563"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Microsoft Sans Serif" charset="0"/>
                  <a:cs typeface="Arial" pitchFamily="34" charset="0"/>
                </a:rPr>
                <a:t>siPoldip2</a:t>
              </a:r>
            </a:p>
          </p:txBody>
        </p:sp>
        <p:sp>
          <p:nvSpPr>
            <p:cNvPr id="13" name="Line 59"/>
            <p:cNvSpPr>
              <a:spLocks noChangeShapeType="1"/>
            </p:cNvSpPr>
            <p:nvPr/>
          </p:nvSpPr>
          <p:spPr bwMode="auto">
            <a:xfrm flipV="1">
              <a:off x="3016030" y="816986"/>
              <a:ext cx="2011" cy="2387800"/>
            </a:xfrm>
            <a:prstGeom prst="line">
              <a:avLst/>
            </a:prstGeom>
            <a:noFill/>
            <a:ln w="25400">
              <a:solidFill>
                <a:schemeClr val="tx1"/>
              </a:solidFill>
              <a:round/>
              <a:headEnd/>
              <a:tailEnd/>
            </a:ln>
          </p:spPr>
          <p:txBody>
            <a:bodyPr>
              <a:prstTxWarp prst="textNoShape">
                <a:avLst/>
              </a:prstTxWarp>
            </a:bodyPr>
            <a:lstStyle/>
            <a:p>
              <a:endParaRPr lang="en-US"/>
            </a:p>
          </p:txBody>
        </p:sp>
        <p:sp>
          <p:nvSpPr>
            <p:cNvPr id="14" name="Line 60"/>
            <p:cNvSpPr>
              <a:spLocks noChangeShapeType="1"/>
            </p:cNvSpPr>
            <p:nvPr/>
          </p:nvSpPr>
          <p:spPr bwMode="auto">
            <a:xfrm flipH="1">
              <a:off x="2947666" y="3204786"/>
              <a:ext cx="68364" cy="2071"/>
            </a:xfrm>
            <a:prstGeom prst="line">
              <a:avLst/>
            </a:prstGeom>
            <a:noFill/>
            <a:ln w="25400">
              <a:solidFill>
                <a:schemeClr val="tx1"/>
              </a:solidFill>
              <a:round/>
              <a:headEnd/>
              <a:tailEnd/>
            </a:ln>
          </p:spPr>
          <p:txBody>
            <a:bodyPr>
              <a:prstTxWarp prst="textNoShape">
                <a:avLst/>
              </a:prstTxWarp>
            </a:bodyPr>
            <a:lstStyle/>
            <a:p>
              <a:endParaRPr lang="en-US"/>
            </a:p>
          </p:txBody>
        </p:sp>
        <p:sp>
          <p:nvSpPr>
            <p:cNvPr id="15" name="Line 62"/>
            <p:cNvSpPr>
              <a:spLocks noChangeShapeType="1"/>
            </p:cNvSpPr>
            <p:nvPr/>
          </p:nvSpPr>
          <p:spPr bwMode="auto">
            <a:xfrm flipH="1">
              <a:off x="2947666" y="2608354"/>
              <a:ext cx="68364" cy="2071"/>
            </a:xfrm>
            <a:prstGeom prst="line">
              <a:avLst/>
            </a:prstGeom>
            <a:noFill/>
            <a:ln w="25400">
              <a:solidFill>
                <a:schemeClr val="tx1"/>
              </a:solidFill>
              <a:round/>
              <a:headEnd/>
              <a:tailEnd/>
            </a:ln>
          </p:spPr>
          <p:txBody>
            <a:bodyPr>
              <a:prstTxWarp prst="textNoShape">
                <a:avLst/>
              </a:prstTxWarp>
            </a:bodyPr>
            <a:lstStyle/>
            <a:p>
              <a:endParaRPr lang="en-US"/>
            </a:p>
          </p:txBody>
        </p:sp>
        <p:sp>
          <p:nvSpPr>
            <p:cNvPr id="16" name="Rectangle 63"/>
            <p:cNvSpPr>
              <a:spLocks noChangeArrowheads="1"/>
            </p:cNvSpPr>
            <p:nvPr/>
          </p:nvSpPr>
          <p:spPr bwMode="auto">
            <a:xfrm>
              <a:off x="2621340" y="2510507"/>
              <a:ext cx="227626"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Microsoft Sans Serif" charset="0"/>
                  <a:cs typeface="Arial" pitchFamily="34" charset="0"/>
                </a:rPr>
                <a:t>10</a:t>
              </a:r>
            </a:p>
          </p:txBody>
        </p:sp>
        <p:sp>
          <p:nvSpPr>
            <p:cNvPr id="17" name="Line 64"/>
            <p:cNvSpPr>
              <a:spLocks noChangeShapeType="1"/>
            </p:cNvSpPr>
            <p:nvPr/>
          </p:nvSpPr>
          <p:spPr bwMode="auto">
            <a:xfrm flipH="1">
              <a:off x="2947666" y="2011922"/>
              <a:ext cx="68364" cy="2071"/>
            </a:xfrm>
            <a:prstGeom prst="line">
              <a:avLst/>
            </a:prstGeom>
            <a:noFill/>
            <a:ln w="25400">
              <a:solidFill>
                <a:schemeClr val="tx1"/>
              </a:solidFill>
              <a:round/>
              <a:headEnd/>
              <a:tailEnd/>
            </a:ln>
          </p:spPr>
          <p:txBody>
            <a:bodyPr>
              <a:prstTxWarp prst="textNoShape">
                <a:avLst/>
              </a:prstTxWarp>
            </a:bodyPr>
            <a:lstStyle/>
            <a:p>
              <a:endParaRPr lang="en-US"/>
            </a:p>
          </p:txBody>
        </p:sp>
        <p:sp>
          <p:nvSpPr>
            <p:cNvPr id="18" name="Rectangle 65"/>
            <p:cNvSpPr>
              <a:spLocks noChangeArrowheads="1"/>
            </p:cNvSpPr>
            <p:nvPr/>
          </p:nvSpPr>
          <p:spPr bwMode="auto">
            <a:xfrm>
              <a:off x="2621340" y="1914075"/>
              <a:ext cx="227626"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dirty="0">
                  <a:latin typeface="Arial" pitchFamily="34" charset="0"/>
                  <a:ea typeface="Microsoft Sans Serif" charset="0"/>
                  <a:cs typeface="Arial" pitchFamily="34" charset="0"/>
                </a:rPr>
                <a:t>20</a:t>
              </a:r>
            </a:p>
          </p:txBody>
        </p:sp>
        <p:sp>
          <p:nvSpPr>
            <p:cNvPr id="19" name="Line 66"/>
            <p:cNvSpPr>
              <a:spLocks noChangeShapeType="1"/>
            </p:cNvSpPr>
            <p:nvPr/>
          </p:nvSpPr>
          <p:spPr bwMode="auto">
            <a:xfrm flipH="1">
              <a:off x="2947666" y="1413418"/>
              <a:ext cx="68364" cy="2071"/>
            </a:xfrm>
            <a:prstGeom prst="line">
              <a:avLst/>
            </a:prstGeom>
            <a:noFill/>
            <a:ln w="25400">
              <a:solidFill>
                <a:schemeClr val="tx1"/>
              </a:solidFill>
              <a:round/>
              <a:headEnd/>
              <a:tailEnd/>
            </a:ln>
          </p:spPr>
          <p:txBody>
            <a:bodyPr>
              <a:prstTxWarp prst="textNoShape">
                <a:avLst/>
              </a:prstTxWarp>
            </a:bodyPr>
            <a:lstStyle/>
            <a:p>
              <a:endParaRPr lang="en-US"/>
            </a:p>
          </p:txBody>
        </p:sp>
        <p:sp>
          <p:nvSpPr>
            <p:cNvPr id="20" name="Rectangle 67"/>
            <p:cNvSpPr>
              <a:spLocks noChangeArrowheads="1"/>
            </p:cNvSpPr>
            <p:nvPr/>
          </p:nvSpPr>
          <p:spPr bwMode="auto">
            <a:xfrm>
              <a:off x="2621340" y="1317643"/>
              <a:ext cx="227626"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Microsoft Sans Serif" charset="0"/>
                  <a:cs typeface="Arial" pitchFamily="34" charset="0"/>
                </a:rPr>
                <a:t>30</a:t>
              </a:r>
            </a:p>
          </p:txBody>
        </p:sp>
        <p:sp>
          <p:nvSpPr>
            <p:cNvPr id="21" name="Line 68"/>
            <p:cNvSpPr>
              <a:spLocks noChangeShapeType="1"/>
            </p:cNvSpPr>
            <p:nvPr/>
          </p:nvSpPr>
          <p:spPr bwMode="auto">
            <a:xfrm flipH="1">
              <a:off x="2947666" y="816986"/>
              <a:ext cx="68364" cy="2071"/>
            </a:xfrm>
            <a:prstGeom prst="line">
              <a:avLst/>
            </a:prstGeom>
            <a:noFill/>
            <a:ln w="25400">
              <a:solidFill>
                <a:schemeClr val="tx1"/>
              </a:solidFill>
              <a:round/>
              <a:headEnd/>
              <a:tailEnd/>
            </a:ln>
          </p:spPr>
          <p:txBody>
            <a:bodyPr>
              <a:prstTxWarp prst="textNoShape">
                <a:avLst/>
              </a:prstTxWarp>
            </a:bodyPr>
            <a:lstStyle/>
            <a:p>
              <a:endParaRPr lang="en-US"/>
            </a:p>
          </p:txBody>
        </p:sp>
        <p:sp>
          <p:nvSpPr>
            <p:cNvPr id="22" name="Rectangle 69"/>
            <p:cNvSpPr>
              <a:spLocks noChangeArrowheads="1"/>
            </p:cNvSpPr>
            <p:nvPr/>
          </p:nvSpPr>
          <p:spPr bwMode="auto">
            <a:xfrm>
              <a:off x="2621340" y="719138"/>
              <a:ext cx="227626"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Microsoft Sans Serif" charset="0"/>
                  <a:cs typeface="Arial" pitchFamily="34" charset="0"/>
                </a:rPr>
                <a:t>40</a:t>
              </a:r>
            </a:p>
          </p:txBody>
        </p:sp>
        <p:sp>
          <p:nvSpPr>
            <p:cNvPr id="23" name="Rectangle 84"/>
            <p:cNvSpPr>
              <a:spLocks noChangeArrowheads="1"/>
            </p:cNvSpPr>
            <p:nvPr/>
          </p:nvSpPr>
          <p:spPr bwMode="auto">
            <a:xfrm rot="16200000">
              <a:off x="1387495" y="1764665"/>
              <a:ext cx="1561325" cy="492443"/>
            </a:xfrm>
            <a:prstGeom prst="rect">
              <a:avLst/>
            </a:prstGeom>
            <a:noFill/>
            <a:ln w="9525">
              <a:noFill/>
              <a:miter lim="800000"/>
              <a:headEnd/>
              <a:tailEnd/>
            </a:ln>
          </p:spPr>
          <p:txBody>
            <a:bodyPr wrap="none" lIns="0" tIns="0" rIns="0" bIns="0">
              <a:prstTxWarp prst="textNoShape">
                <a:avLst/>
              </a:prstTxWarp>
              <a:spAutoFit/>
            </a:bodyPr>
            <a:lstStyle/>
            <a:p>
              <a:pPr algn="ctr"/>
              <a:r>
                <a:rPr lang="en-US" sz="1600" dirty="0">
                  <a:latin typeface="Arial" pitchFamily="34" charset="0"/>
                  <a:ea typeface="Microsoft Sans Serif" charset="0"/>
                  <a:cs typeface="Arial" pitchFamily="34" charset="0"/>
                </a:rPr>
                <a:t>Superoxide </a:t>
              </a:r>
            </a:p>
            <a:p>
              <a:pPr algn="ctr"/>
              <a:r>
                <a:rPr lang="en-US" sz="1600" dirty="0">
                  <a:latin typeface="Arial" pitchFamily="34" charset="0"/>
                  <a:ea typeface="Microsoft Sans Serif" charset="0"/>
                  <a:cs typeface="Arial" pitchFamily="34" charset="0"/>
                </a:rPr>
                <a:t>(µmol/µg protein)</a:t>
              </a:r>
            </a:p>
          </p:txBody>
        </p:sp>
        <p:sp>
          <p:nvSpPr>
            <p:cNvPr id="24" name="TextBox 28"/>
            <p:cNvSpPr txBox="1">
              <a:spLocks noChangeArrowheads="1"/>
            </p:cNvSpPr>
            <p:nvPr/>
          </p:nvSpPr>
          <p:spPr bwMode="auto">
            <a:xfrm>
              <a:off x="5316224" y="1777116"/>
              <a:ext cx="274434" cy="369332"/>
            </a:xfrm>
            <a:prstGeom prst="rect">
              <a:avLst/>
            </a:prstGeom>
            <a:noFill/>
            <a:ln w="9525">
              <a:noFill/>
              <a:miter lim="800000"/>
              <a:headEnd/>
              <a:tailEnd/>
            </a:ln>
          </p:spPr>
          <p:txBody>
            <a:bodyPr wrap="none">
              <a:prstTxWarp prst="textNoShape">
                <a:avLst/>
              </a:prstTxWarp>
              <a:spAutoFit/>
            </a:bodyPr>
            <a:lstStyle/>
            <a:p>
              <a:pPr algn="ctr"/>
              <a:r>
                <a:rPr lang="en-US" dirty="0">
                  <a:latin typeface="Microsoft Sans Serif" charset="0"/>
                  <a:ea typeface="Microsoft Sans Serif" charset="0"/>
                  <a:cs typeface="Microsoft Sans Serif" charset="0"/>
                </a:rPr>
                <a:t>*</a:t>
              </a:r>
            </a:p>
          </p:txBody>
        </p:sp>
        <p:sp>
          <p:nvSpPr>
            <p:cNvPr id="25" name="Line 55"/>
            <p:cNvSpPr>
              <a:spLocks noChangeShapeType="1"/>
            </p:cNvSpPr>
            <p:nvPr/>
          </p:nvSpPr>
          <p:spPr bwMode="auto">
            <a:xfrm>
              <a:off x="3016030" y="3204786"/>
              <a:ext cx="3077230" cy="2071"/>
            </a:xfrm>
            <a:prstGeom prst="line">
              <a:avLst/>
            </a:prstGeom>
            <a:noFill/>
            <a:ln w="25400">
              <a:solidFill>
                <a:schemeClr val="tx1"/>
              </a:solidFill>
              <a:round/>
              <a:headEnd/>
              <a:tailEnd/>
            </a:ln>
          </p:spPr>
          <p:txBody>
            <a:bodyPr>
              <a:prstTxWarp prst="textNoShape">
                <a:avLst/>
              </a:prstTxWarp>
            </a:bodyPr>
            <a:lstStyle/>
            <a:p>
              <a:endParaRPr lang="en-US"/>
            </a:p>
          </p:txBody>
        </p:sp>
        <p:sp>
          <p:nvSpPr>
            <p:cNvPr id="26" name="Rectangle 50"/>
            <p:cNvSpPr>
              <a:spLocks noChangeArrowheads="1"/>
            </p:cNvSpPr>
            <p:nvPr/>
          </p:nvSpPr>
          <p:spPr bwMode="auto">
            <a:xfrm>
              <a:off x="5169261" y="2150626"/>
              <a:ext cx="568360" cy="1049280"/>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27" name="Rectangle 42"/>
            <p:cNvSpPr>
              <a:spLocks noChangeArrowheads="1"/>
            </p:cNvSpPr>
            <p:nvPr/>
          </p:nvSpPr>
          <p:spPr bwMode="auto">
            <a:xfrm>
              <a:off x="3246664" y="1601699"/>
              <a:ext cx="570790" cy="1598208"/>
            </a:xfrm>
            <a:prstGeom prst="rect">
              <a:avLst/>
            </a:prstGeom>
            <a:gradFill>
              <a:gsLst>
                <a:gs pos="0">
                  <a:schemeClr val="tx1"/>
                </a:gs>
                <a:gs pos="50000">
                  <a:schemeClr val="bg1"/>
                </a:gs>
                <a:gs pos="100000">
                  <a:schemeClr val="tx1"/>
                </a:gs>
              </a:gsLst>
              <a:lin ang="0" scaled="0"/>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28" name="Rectangle 46"/>
            <p:cNvSpPr>
              <a:spLocks noChangeArrowheads="1"/>
            </p:cNvSpPr>
            <p:nvPr/>
          </p:nvSpPr>
          <p:spPr bwMode="auto">
            <a:xfrm>
              <a:off x="4197570" y="1271369"/>
              <a:ext cx="570790" cy="1928537"/>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grpSp>
      <p:grpSp>
        <p:nvGrpSpPr>
          <p:cNvPr id="58" name="Group 57"/>
          <p:cNvGrpSpPr/>
          <p:nvPr/>
        </p:nvGrpSpPr>
        <p:grpSpPr>
          <a:xfrm>
            <a:off x="1847478" y="3582989"/>
            <a:ext cx="4237761" cy="2754117"/>
            <a:chOff x="1839308" y="3986739"/>
            <a:chExt cx="4237761" cy="2754117"/>
          </a:xfrm>
        </p:grpSpPr>
        <p:sp>
          <p:nvSpPr>
            <p:cNvPr id="30" name="Rectangle 28"/>
            <p:cNvSpPr>
              <a:spLocks noChangeArrowheads="1"/>
            </p:cNvSpPr>
            <p:nvPr/>
          </p:nvSpPr>
          <p:spPr bwMode="auto">
            <a:xfrm rot="16200000">
              <a:off x="1154468" y="5155861"/>
              <a:ext cx="2236190" cy="246221"/>
            </a:xfrm>
            <a:prstGeom prst="rect">
              <a:avLst/>
            </a:prstGeom>
            <a:noFill/>
            <a:ln w="9525">
              <a:noFill/>
              <a:miter lim="800000"/>
              <a:headEnd/>
              <a:tailEnd/>
            </a:ln>
          </p:spPr>
          <p:txBody>
            <a:bodyPr wrap="none" lIns="0" tIns="0" rIns="0" bIns="0">
              <a:prstTxWarp prst="textNoShape">
                <a:avLst/>
              </a:prstTxWarp>
              <a:spAutoFit/>
            </a:bodyPr>
            <a:lstStyle/>
            <a:p>
              <a:pPr algn="ctr" defTabSz="1035050"/>
              <a:r>
                <a:rPr lang="en-US" sz="1600" dirty="0">
                  <a:latin typeface="Arial" pitchFamily="34" charset="0"/>
                  <a:ea typeface="Arial" pitchFamily="-123" charset="0"/>
                  <a:cs typeface="Arial" pitchFamily="34" charset="0"/>
                </a:rPr>
                <a:t>% Change vs. Untreated</a:t>
              </a:r>
            </a:p>
          </p:txBody>
        </p:sp>
        <p:sp>
          <p:nvSpPr>
            <p:cNvPr id="31" name="Freeform 14"/>
            <p:cNvSpPr>
              <a:spLocks/>
            </p:cNvSpPr>
            <p:nvPr/>
          </p:nvSpPr>
          <p:spPr bwMode="auto">
            <a:xfrm>
              <a:off x="5285679" y="5217856"/>
              <a:ext cx="414196" cy="4165"/>
            </a:xfrm>
            <a:custGeom>
              <a:avLst/>
              <a:gdLst>
                <a:gd name="T0" fmla="*/ 0 w 200"/>
                <a:gd name="T1" fmla="*/ 0 h 1588"/>
                <a:gd name="T2" fmla="*/ 2147483647 w 200"/>
                <a:gd name="T3" fmla="*/ 0 h 1588"/>
                <a:gd name="T4" fmla="*/ 0 w 200"/>
                <a:gd name="T5" fmla="*/ 0 h 1588"/>
                <a:gd name="T6" fmla="*/ 0 60000 65536"/>
                <a:gd name="T7" fmla="*/ 0 60000 65536"/>
                <a:gd name="T8" fmla="*/ 0 60000 65536"/>
                <a:gd name="T9" fmla="*/ 0 w 200"/>
                <a:gd name="T10" fmla="*/ 0 h 1588"/>
                <a:gd name="T11" fmla="*/ 200 w 200"/>
                <a:gd name="T12" fmla="*/ 1588 h 1588"/>
              </a:gdLst>
              <a:ahLst/>
              <a:cxnLst>
                <a:cxn ang="T6">
                  <a:pos x="T0" y="T1"/>
                </a:cxn>
                <a:cxn ang="T7">
                  <a:pos x="T2" y="T3"/>
                </a:cxn>
                <a:cxn ang="T8">
                  <a:pos x="T4" y="T5"/>
                </a:cxn>
              </a:cxnLst>
              <a:rect l="T9" t="T10" r="T11" b="T12"/>
              <a:pathLst>
                <a:path w="200" h="1588">
                  <a:moveTo>
                    <a:pt x="0" y="0"/>
                  </a:moveTo>
                  <a:lnTo>
                    <a:pt x="200" y="0"/>
                  </a:lnTo>
                  <a:lnTo>
                    <a:pt x="0" y="0"/>
                  </a:lnTo>
                </a:path>
              </a:pathLst>
            </a:custGeom>
            <a:noFill/>
            <a:ln w="14">
              <a:solidFill>
                <a:schemeClr val="tx1"/>
              </a:solidFill>
              <a:round/>
              <a:headEnd/>
              <a:tailEnd/>
            </a:ln>
          </p:spPr>
          <p:txBody>
            <a:bodyPr>
              <a:prstTxWarp prst="textNoShape">
                <a:avLst/>
              </a:prstTxWarp>
            </a:bodyPr>
            <a:lstStyle/>
            <a:p>
              <a:endParaRPr lang="en-US">
                <a:latin typeface="Calibri" pitchFamily="-123" charset="0"/>
              </a:endParaRPr>
            </a:p>
          </p:txBody>
        </p:sp>
        <p:sp>
          <p:nvSpPr>
            <p:cNvPr id="32" name="Line 15"/>
            <p:cNvSpPr>
              <a:spLocks noChangeShapeType="1"/>
            </p:cNvSpPr>
            <p:nvPr/>
          </p:nvSpPr>
          <p:spPr bwMode="auto">
            <a:xfrm>
              <a:off x="5492777" y="5217856"/>
              <a:ext cx="0" cy="87479"/>
            </a:xfrm>
            <a:prstGeom prst="line">
              <a:avLst/>
            </a:prstGeom>
            <a:noFill/>
            <a:ln w="14">
              <a:solidFill>
                <a:schemeClr val="tx1"/>
              </a:solidFill>
              <a:round/>
              <a:headEnd/>
              <a:tailEnd/>
            </a:ln>
          </p:spPr>
          <p:txBody>
            <a:bodyPr>
              <a:prstTxWarp prst="textNoShape">
                <a:avLst/>
              </a:prstTxWarp>
            </a:bodyPr>
            <a:lstStyle/>
            <a:p>
              <a:endParaRPr lang="en-US"/>
            </a:p>
          </p:txBody>
        </p:sp>
        <p:sp>
          <p:nvSpPr>
            <p:cNvPr id="33" name="Rectangle 6"/>
            <p:cNvSpPr>
              <a:spLocks noChangeArrowheads="1"/>
            </p:cNvSpPr>
            <p:nvPr/>
          </p:nvSpPr>
          <p:spPr bwMode="auto">
            <a:xfrm>
              <a:off x="3234857" y="4104785"/>
              <a:ext cx="568359" cy="2307444"/>
            </a:xfrm>
            <a:prstGeom prst="rect">
              <a:avLst/>
            </a:prstGeom>
            <a:gradFill rotWithShape="0">
              <a:gsLst>
                <a:gs pos="0">
                  <a:schemeClr val="tx1"/>
                </a:gs>
                <a:gs pos="50000">
                  <a:schemeClr val="bg1"/>
                </a:gs>
                <a:gs pos="100000">
                  <a:schemeClr val="tx1"/>
                </a:gs>
              </a:gsLst>
              <a:lin ang="0"/>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34" name="Freeform 10"/>
            <p:cNvSpPr>
              <a:spLocks/>
            </p:cNvSpPr>
            <p:nvPr/>
          </p:nvSpPr>
          <p:spPr bwMode="auto">
            <a:xfrm>
              <a:off x="4296640" y="4320156"/>
              <a:ext cx="414194" cy="2082"/>
            </a:xfrm>
            <a:custGeom>
              <a:avLst/>
              <a:gdLst>
                <a:gd name="T0" fmla="*/ 0 w 200"/>
                <a:gd name="T1" fmla="*/ 0 h 1588"/>
                <a:gd name="T2" fmla="*/ 2147483647 w 200"/>
                <a:gd name="T3" fmla="*/ 0 h 1588"/>
                <a:gd name="T4" fmla="*/ 0 w 200"/>
                <a:gd name="T5" fmla="*/ 0 h 1588"/>
                <a:gd name="T6" fmla="*/ 0 60000 65536"/>
                <a:gd name="T7" fmla="*/ 0 60000 65536"/>
                <a:gd name="T8" fmla="*/ 0 60000 65536"/>
                <a:gd name="T9" fmla="*/ 0 w 200"/>
                <a:gd name="T10" fmla="*/ 0 h 1588"/>
                <a:gd name="T11" fmla="*/ 200 w 200"/>
                <a:gd name="T12" fmla="*/ 1588 h 1588"/>
              </a:gdLst>
              <a:ahLst/>
              <a:cxnLst>
                <a:cxn ang="T6">
                  <a:pos x="T0" y="T1"/>
                </a:cxn>
                <a:cxn ang="T7">
                  <a:pos x="T2" y="T3"/>
                </a:cxn>
                <a:cxn ang="T8">
                  <a:pos x="T4" y="T5"/>
                </a:cxn>
              </a:cxnLst>
              <a:rect l="T9" t="T10" r="T11" b="T12"/>
              <a:pathLst>
                <a:path w="200" h="1588">
                  <a:moveTo>
                    <a:pt x="0" y="0"/>
                  </a:moveTo>
                  <a:lnTo>
                    <a:pt x="200" y="0"/>
                  </a:lnTo>
                  <a:lnTo>
                    <a:pt x="0" y="0"/>
                  </a:lnTo>
                </a:path>
              </a:pathLst>
            </a:custGeom>
            <a:noFill/>
            <a:ln w="14">
              <a:solidFill>
                <a:schemeClr val="tx1"/>
              </a:solidFill>
              <a:round/>
              <a:headEnd/>
              <a:tailEnd/>
            </a:ln>
          </p:spPr>
          <p:txBody>
            <a:bodyPr>
              <a:prstTxWarp prst="textNoShape">
                <a:avLst/>
              </a:prstTxWarp>
            </a:bodyPr>
            <a:lstStyle/>
            <a:p>
              <a:endParaRPr lang="en-US">
                <a:latin typeface="Calibri" pitchFamily="-123" charset="0"/>
              </a:endParaRPr>
            </a:p>
          </p:txBody>
        </p:sp>
        <p:sp>
          <p:nvSpPr>
            <p:cNvPr id="35" name="Line 11"/>
            <p:cNvSpPr>
              <a:spLocks noChangeShapeType="1"/>
            </p:cNvSpPr>
            <p:nvPr/>
          </p:nvSpPr>
          <p:spPr bwMode="auto">
            <a:xfrm>
              <a:off x="4502728" y="4320156"/>
              <a:ext cx="2019" cy="143715"/>
            </a:xfrm>
            <a:prstGeom prst="line">
              <a:avLst/>
            </a:prstGeom>
            <a:noFill/>
            <a:ln w="14">
              <a:solidFill>
                <a:schemeClr val="tx1"/>
              </a:solidFill>
              <a:round/>
              <a:headEnd/>
              <a:tailEnd/>
            </a:ln>
          </p:spPr>
          <p:txBody>
            <a:bodyPr>
              <a:prstTxWarp prst="textNoShape">
                <a:avLst/>
              </a:prstTxWarp>
            </a:bodyPr>
            <a:lstStyle/>
            <a:p>
              <a:endParaRPr lang="en-US"/>
            </a:p>
          </p:txBody>
        </p:sp>
        <p:sp>
          <p:nvSpPr>
            <p:cNvPr id="36" name="Rectangle 12"/>
            <p:cNvSpPr>
              <a:spLocks noChangeArrowheads="1"/>
            </p:cNvSpPr>
            <p:nvPr/>
          </p:nvSpPr>
          <p:spPr bwMode="auto">
            <a:xfrm>
              <a:off x="5206168" y="5290082"/>
              <a:ext cx="573218" cy="1122146"/>
            </a:xfrm>
            <a:prstGeom prst="rect">
              <a:avLst/>
            </a:prstGeom>
            <a:gradFill rotWithShape="0">
              <a:gsLst>
                <a:gs pos="0">
                  <a:schemeClr val="tx1"/>
                </a:gs>
                <a:gs pos="50000">
                  <a:schemeClr val="tx1">
                    <a:lumMod val="75000"/>
                    <a:lumOff val="25000"/>
                  </a:schemeClr>
                </a:gs>
                <a:gs pos="100000">
                  <a:schemeClr val="tx1"/>
                </a:gs>
              </a:gsLst>
              <a:lin ang="0"/>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37" name="Line 17"/>
            <p:cNvSpPr>
              <a:spLocks noChangeShapeType="1"/>
            </p:cNvSpPr>
            <p:nvPr/>
          </p:nvSpPr>
          <p:spPr bwMode="auto">
            <a:xfrm>
              <a:off x="2999580" y="6425902"/>
              <a:ext cx="3077489" cy="2083"/>
            </a:xfrm>
            <a:prstGeom prst="line">
              <a:avLst/>
            </a:prstGeom>
            <a:noFill/>
            <a:ln w="25400">
              <a:solidFill>
                <a:schemeClr val="tx1"/>
              </a:solidFill>
              <a:round/>
              <a:headEnd/>
              <a:tailEnd/>
            </a:ln>
          </p:spPr>
          <p:txBody>
            <a:bodyPr>
              <a:prstTxWarp prst="textNoShape">
                <a:avLst/>
              </a:prstTxWarp>
            </a:bodyPr>
            <a:lstStyle/>
            <a:p>
              <a:endParaRPr lang="en-US"/>
            </a:p>
          </p:txBody>
        </p:sp>
        <p:sp>
          <p:nvSpPr>
            <p:cNvPr id="38" name="Rectangle 18"/>
            <p:cNvSpPr>
              <a:spLocks noChangeArrowheads="1"/>
            </p:cNvSpPr>
            <p:nvPr/>
          </p:nvSpPr>
          <p:spPr bwMode="auto">
            <a:xfrm>
              <a:off x="3068592" y="6494635"/>
              <a:ext cx="900888" cy="246221"/>
            </a:xfrm>
            <a:prstGeom prst="rect">
              <a:avLst/>
            </a:prstGeom>
            <a:noFill/>
            <a:ln w="9525">
              <a:noFill/>
              <a:miter lim="800000"/>
              <a:headEnd/>
              <a:tailEnd/>
            </a:ln>
          </p:spPr>
          <p:txBody>
            <a:bodyPr wrap="none" lIns="0" tIns="0" rIns="0" bIns="0">
              <a:prstTxWarp prst="textNoShape">
                <a:avLst/>
              </a:prstTxWarp>
              <a:spAutoFit/>
            </a:bodyPr>
            <a:lstStyle/>
            <a:p>
              <a:pPr algn="ctr" defTabSz="1035050"/>
              <a:r>
                <a:rPr lang="en-US" sz="1600">
                  <a:latin typeface="Arial" pitchFamily="34" charset="0"/>
                  <a:ea typeface="Arial" pitchFamily="-123" charset="0"/>
                  <a:cs typeface="Arial" pitchFamily="34" charset="0"/>
                </a:rPr>
                <a:t>Untreated</a:t>
              </a:r>
            </a:p>
          </p:txBody>
        </p:sp>
        <p:sp>
          <p:nvSpPr>
            <p:cNvPr id="39" name="Rectangle 19"/>
            <p:cNvSpPr>
              <a:spLocks noChangeArrowheads="1"/>
            </p:cNvSpPr>
            <p:nvPr/>
          </p:nvSpPr>
          <p:spPr bwMode="auto">
            <a:xfrm>
              <a:off x="4213594" y="6494635"/>
              <a:ext cx="580287" cy="246221"/>
            </a:xfrm>
            <a:prstGeom prst="rect">
              <a:avLst/>
            </a:prstGeom>
            <a:noFill/>
            <a:ln w="9525">
              <a:noFill/>
              <a:miter lim="800000"/>
              <a:headEnd/>
              <a:tailEnd/>
            </a:ln>
          </p:spPr>
          <p:txBody>
            <a:bodyPr wrap="none" lIns="0" tIns="0" rIns="0" bIns="0">
              <a:prstTxWarp prst="textNoShape">
                <a:avLst/>
              </a:prstTxWarp>
              <a:spAutoFit/>
            </a:bodyPr>
            <a:lstStyle/>
            <a:p>
              <a:pPr algn="ctr" defTabSz="1035050"/>
              <a:r>
                <a:rPr lang="en-US" sz="1600">
                  <a:latin typeface="Arial" pitchFamily="34" charset="0"/>
                  <a:ea typeface="Arial" pitchFamily="-123" charset="0"/>
                  <a:cs typeface="Arial" pitchFamily="34" charset="0"/>
                </a:rPr>
                <a:t>siCont</a:t>
              </a:r>
            </a:p>
          </p:txBody>
        </p:sp>
        <p:sp>
          <p:nvSpPr>
            <p:cNvPr id="40" name="Rectangle 20"/>
            <p:cNvSpPr>
              <a:spLocks noChangeArrowheads="1"/>
            </p:cNvSpPr>
            <p:nvPr/>
          </p:nvSpPr>
          <p:spPr bwMode="auto">
            <a:xfrm>
              <a:off x="5078401" y="6494635"/>
              <a:ext cx="828753" cy="246221"/>
            </a:xfrm>
            <a:prstGeom prst="rect">
              <a:avLst/>
            </a:prstGeom>
            <a:noFill/>
            <a:ln w="9525">
              <a:noFill/>
              <a:miter lim="800000"/>
              <a:headEnd/>
              <a:tailEnd/>
            </a:ln>
          </p:spPr>
          <p:txBody>
            <a:bodyPr wrap="none" lIns="0" tIns="0" rIns="0" bIns="0">
              <a:prstTxWarp prst="textNoShape">
                <a:avLst/>
              </a:prstTxWarp>
              <a:spAutoFit/>
            </a:bodyPr>
            <a:lstStyle/>
            <a:p>
              <a:pPr algn="ctr" defTabSz="1035050"/>
              <a:r>
                <a:rPr lang="en-US" sz="1600">
                  <a:latin typeface="Arial" pitchFamily="34" charset="0"/>
                  <a:ea typeface="Arial" pitchFamily="-123" charset="0"/>
                  <a:cs typeface="Arial" pitchFamily="34" charset="0"/>
                </a:rPr>
                <a:t>siPoldip2</a:t>
              </a:r>
            </a:p>
          </p:txBody>
        </p:sp>
        <p:sp>
          <p:nvSpPr>
            <p:cNvPr id="41" name="Line 21"/>
            <p:cNvSpPr>
              <a:spLocks noChangeShapeType="1"/>
            </p:cNvSpPr>
            <p:nvPr/>
          </p:nvSpPr>
          <p:spPr bwMode="auto">
            <a:xfrm flipV="1">
              <a:off x="2999580" y="4118121"/>
              <a:ext cx="2021" cy="2307780"/>
            </a:xfrm>
            <a:prstGeom prst="line">
              <a:avLst/>
            </a:prstGeom>
            <a:noFill/>
            <a:ln w="25400">
              <a:solidFill>
                <a:schemeClr val="tx1"/>
              </a:solidFill>
              <a:round/>
              <a:headEnd/>
              <a:tailEnd/>
            </a:ln>
          </p:spPr>
          <p:txBody>
            <a:bodyPr>
              <a:prstTxWarp prst="textNoShape">
                <a:avLst/>
              </a:prstTxWarp>
            </a:bodyPr>
            <a:lstStyle/>
            <a:p>
              <a:endParaRPr lang="en-US"/>
            </a:p>
          </p:txBody>
        </p:sp>
        <p:sp>
          <p:nvSpPr>
            <p:cNvPr id="42" name="Line 22"/>
            <p:cNvSpPr>
              <a:spLocks noChangeShapeType="1"/>
            </p:cNvSpPr>
            <p:nvPr/>
          </p:nvSpPr>
          <p:spPr bwMode="auto">
            <a:xfrm flipH="1">
              <a:off x="2926843" y="6425902"/>
              <a:ext cx="72737" cy="2083"/>
            </a:xfrm>
            <a:prstGeom prst="line">
              <a:avLst/>
            </a:prstGeom>
            <a:noFill/>
            <a:ln w="25400">
              <a:solidFill>
                <a:schemeClr val="tx1"/>
              </a:solidFill>
              <a:round/>
              <a:headEnd/>
              <a:tailEnd/>
            </a:ln>
          </p:spPr>
          <p:txBody>
            <a:bodyPr>
              <a:prstTxWarp prst="textNoShape">
                <a:avLst/>
              </a:prstTxWarp>
            </a:bodyPr>
            <a:lstStyle/>
            <a:p>
              <a:endParaRPr lang="en-US"/>
            </a:p>
          </p:txBody>
        </p:sp>
        <p:sp>
          <p:nvSpPr>
            <p:cNvPr id="43" name="Line 24"/>
            <p:cNvSpPr>
              <a:spLocks noChangeShapeType="1"/>
            </p:cNvSpPr>
            <p:nvPr/>
          </p:nvSpPr>
          <p:spPr bwMode="auto">
            <a:xfrm flipH="1">
              <a:off x="2926843" y="5272011"/>
              <a:ext cx="72737" cy="2083"/>
            </a:xfrm>
            <a:prstGeom prst="line">
              <a:avLst/>
            </a:prstGeom>
            <a:noFill/>
            <a:ln w="25400">
              <a:solidFill>
                <a:schemeClr val="tx1"/>
              </a:solidFill>
              <a:round/>
              <a:headEnd/>
              <a:tailEnd/>
            </a:ln>
          </p:spPr>
          <p:txBody>
            <a:bodyPr>
              <a:prstTxWarp prst="textNoShape">
                <a:avLst/>
              </a:prstTxWarp>
            </a:bodyPr>
            <a:lstStyle/>
            <a:p>
              <a:endParaRPr lang="en-US"/>
            </a:p>
          </p:txBody>
        </p:sp>
        <p:sp>
          <p:nvSpPr>
            <p:cNvPr id="44" name="Rectangle 25"/>
            <p:cNvSpPr>
              <a:spLocks noChangeArrowheads="1"/>
            </p:cNvSpPr>
            <p:nvPr/>
          </p:nvSpPr>
          <p:spPr bwMode="auto">
            <a:xfrm>
              <a:off x="2643703" y="5113334"/>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1035050"/>
              <a:r>
                <a:rPr lang="en-US" sz="1600">
                  <a:latin typeface="Arial" pitchFamily="34" charset="0"/>
                  <a:ea typeface="Arial" pitchFamily="-123" charset="0"/>
                  <a:cs typeface="Arial" pitchFamily="34" charset="0"/>
                </a:rPr>
                <a:t>50</a:t>
              </a:r>
            </a:p>
          </p:txBody>
        </p:sp>
        <p:sp>
          <p:nvSpPr>
            <p:cNvPr id="45" name="Line 26"/>
            <p:cNvSpPr>
              <a:spLocks noChangeShapeType="1"/>
            </p:cNvSpPr>
            <p:nvPr/>
          </p:nvSpPr>
          <p:spPr bwMode="auto">
            <a:xfrm flipH="1">
              <a:off x="2926843" y="4118121"/>
              <a:ext cx="72737" cy="2083"/>
            </a:xfrm>
            <a:prstGeom prst="line">
              <a:avLst/>
            </a:prstGeom>
            <a:noFill/>
            <a:ln w="25400">
              <a:solidFill>
                <a:schemeClr val="tx1"/>
              </a:solidFill>
              <a:round/>
              <a:headEnd/>
              <a:tailEnd/>
            </a:ln>
          </p:spPr>
          <p:txBody>
            <a:bodyPr>
              <a:prstTxWarp prst="textNoShape">
                <a:avLst/>
              </a:prstTxWarp>
            </a:bodyPr>
            <a:lstStyle/>
            <a:p>
              <a:endParaRPr lang="en-US"/>
            </a:p>
          </p:txBody>
        </p:sp>
        <p:sp>
          <p:nvSpPr>
            <p:cNvPr id="46" name="Rectangle 27"/>
            <p:cNvSpPr>
              <a:spLocks noChangeArrowheads="1"/>
            </p:cNvSpPr>
            <p:nvPr/>
          </p:nvSpPr>
          <p:spPr bwMode="auto">
            <a:xfrm>
              <a:off x="2529889" y="3986739"/>
              <a:ext cx="341440" cy="246221"/>
            </a:xfrm>
            <a:prstGeom prst="rect">
              <a:avLst/>
            </a:prstGeom>
            <a:noFill/>
            <a:ln w="9525">
              <a:noFill/>
              <a:miter lim="800000"/>
              <a:headEnd/>
              <a:tailEnd/>
            </a:ln>
          </p:spPr>
          <p:txBody>
            <a:bodyPr wrap="none" lIns="0" tIns="0" rIns="0" bIns="0">
              <a:prstTxWarp prst="textNoShape">
                <a:avLst/>
              </a:prstTxWarp>
              <a:spAutoFit/>
            </a:bodyPr>
            <a:lstStyle/>
            <a:p>
              <a:pPr algn="ctr" defTabSz="1035050"/>
              <a:r>
                <a:rPr lang="en-US" sz="1600" dirty="0">
                  <a:latin typeface="Arial" pitchFamily="34" charset="0"/>
                  <a:ea typeface="Arial" pitchFamily="-123" charset="0"/>
                  <a:cs typeface="Arial" pitchFamily="34" charset="0"/>
                </a:rPr>
                <a:t>100</a:t>
              </a:r>
            </a:p>
          </p:txBody>
        </p:sp>
        <p:sp>
          <p:nvSpPr>
            <p:cNvPr id="47" name="TextBox 35"/>
            <p:cNvSpPr txBox="1">
              <a:spLocks noChangeArrowheads="1"/>
            </p:cNvSpPr>
            <p:nvPr/>
          </p:nvSpPr>
          <p:spPr bwMode="auto">
            <a:xfrm>
              <a:off x="5281639" y="4831516"/>
              <a:ext cx="422276" cy="369332"/>
            </a:xfrm>
            <a:prstGeom prst="rect">
              <a:avLst/>
            </a:prstGeom>
            <a:noFill/>
            <a:ln w="9525">
              <a:noFill/>
              <a:miter lim="800000"/>
              <a:headEnd/>
              <a:tailEnd/>
            </a:ln>
          </p:spPr>
          <p:txBody>
            <a:bodyPr>
              <a:prstTxWarp prst="textNoShape">
                <a:avLst/>
              </a:prstTxWarp>
              <a:spAutoFit/>
            </a:bodyPr>
            <a:lstStyle/>
            <a:p>
              <a:pPr algn="ctr"/>
              <a:r>
                <a:rPr lang="en-US">
                  <a:latin typeface="Microsoft Sans Serif" charset="0"/>
                  <a:ea typeface="Microsoft Sans Serif" charset="0"/>
                  <a:cs typeface="Microsoft Sans Serif" charset="0"/>
                </a:rPr>
                <a:t>*</a:t>
              </a:r>
            </a:p>
          </p:txBody>
        </p:sp>
        <p:sp>
          <p:nvSpPr>
            <p:cNvPr id="48" name="Rectangle 28"/>
            <p:cNvSpPr>
              <a:spLocks noChangeArrowheads="1"/>
            </p:cNvSpPr>
            <p:nvPr/>
          </p:nvSpPr>
          <p:spPr bwMode="auto">
            <a:xfrm rot="16200000">
              <a:off x="1733189" y="5155861"/>
              <a:ext cx="458460" cy="246221"/>
            </a:xfrm>
            <a:prstGeom prst="rect">
              <a:avLst/>
            </a:prstGeom>
            <a:noFill/>
            <a:ln w="9525">
              <a:noFill/>
              <a:miter lim="800000"/>
              <a:headEnd/>
              <a:tailEnd/>
            </a:ln>
          </p:spPr>
          <p:txBody>
            <a:bodyPr wrap="none" lIns="0" tIns="0" rIns="0" bIns="0">
              <a:prstTxWarp prst="textNoShape">
                <a:avLst/>
              </a:prstTxWarp>
              <a:spAutoFit/>
            </a:bodyPr>
            <a:lstStyle/>
            <a:p>
              <a:pPr algn="ctr" defTabSz="1035050"/>
              <a:r>
                <a:rPr lang="en-US" sz="1600" dirty="0">
                  <a:latin typeface="Arial" pitchFamily="34" charset="0"/>
                  <a:ea typeface="Arial" pitchFamily="-123" charset="0"/>
                  <a:cs typeface="Arial" pitchFamily="34" charset="0"/>
                </a:rPr>
                <a:t>H</a:t>
              </a:r>
              <a:r>
                <a:rPr lang="en-US" sz="1600" baseline="-25000" dirty="0">
                  <a:latin typeface="Arial" pitchFamily="34" charset="0"/>
                  <a:ea typeface="Arial" pitchFamily="-123" charset="0"/>
                  <a:cs typeface="Arial" pitchFamily="34" charset="0"/>
                </a:rPr>
                <a:t>2</a:t>
              </a:r>
              <a:r>
                <a:rPr lang="en-US" sz="1600" dirty="0">
                  <a:latin typeface="Arial" pitchFamily="34" charset="0"/>
                  <a:ea typeface="Arial" pitchFamily="-123" charset="0"/>
                  <a:cs typeface="Arial" pitchFamily="34" charset="0"/>
                </a:rPr>
                <a:t>O</a:t>
              </a:r>
              <a:r>
                <a:rPr lang="en-US" sz="1600" baseline="-25000" dirty="0">
                  <a:latin typeface="Arial" pitchFamily="34" charset="0"/>
                  <a:ea typeface="Arial" pitchFamily="-123" charset="0"/>
                  <a:cs typeface="Arial" pitchFamily="34" charset="0"/>
                </a:rPr>
                <a:t>2</a:t>
              </a:r>
            </a:p>
          </p:txBody>
        </p:sp>
        <p:sp>
          <p:nvSpPr>
            <p:cNvPr id="49" name="Rectangle 8"/>
            <p:cNvSpPr>
              <a:spLocks noChangeArrowheads="1"/>
            </p:cNvSpPr>
            <p:nvPr/>
          </p:nvSpPr>
          <p:spPr bwMode="auto">
            <a:xfrm>
              <a:off x="4221987" y="4452114"/>
              <a:ext cx="563501" cy="1960112"/>
            </a:xfrm>
            <a:prstGeom prst="rect">
              <a:avLst/>
            </a:prstGeom>
            <a:gradFill rotWithShape="0">
              <a:gsLst>
                <a:gs pos="0">
                  <a:schemeClr val="tx1"/>
                </a:gs>
                <a:gs pos="50000">
                  <a:schemeClr val="bg1">
                    <a:lumMod val="65000"/>
                  </a:schemeClr>
                </a:gs>
                <a:gs pos="100000">
                  <a:schemeClr val="tx1"/>
                </a:gs>
              </a:gsLst>
              <a:lin ang="0"/>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grpSp>
      <p:sp>
        <p:nvSpPr>
          <p:cNvPr id="50" name="TextBox 49"/>
          <p:cNvSpPr txBox="1"/>
          <p:nvPr/>
        </p:nvSpPr>
        <p:spPr>
          <a:xfrm>
            <a:off x="1223158" y="6519555"/>
            <a:ext cx="5486400" cy="2862322"/>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3.14.  siPoldip2 Decreases Basal Superoxide Production, as Measured by DHE-HPLC, and Basal Hydrogen Peroxide Production, as Measured by </a:t>
            </a:r>
            <a:r>
              <a:rPr lang="en-US" sz="1200" b="1" dirty="0" err="1" smtClean="0">
                <a:latin typeface="Arial" pitchFamily="34" charset="0"/>
                <a:cs typeface="Arial" pitchFamily="34" charset="0"/>
              </a:rPr>
              <a:t>Amplex</a:t>
            </a:r>
            <a:r>
              <a:rPr lang="en-US" sz="1200" b="1" dirty="0" smtClean="0">
                <a:latin typeface="Arial" pitchFamily="34" charset="0"/>
                <a:cs typeface="Arial" pitchFamily="34" charset="0"/>
              </a:rPr>
              <a:t> Red Assay</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  a, </a:t>
            </a:r>
            <a:r>
              <a:rPr lang="en-US" sz="1200" dirty="0" smtClean="0">
                <a:latin typeface="Arial" pitchFamily="34" charset="0"/>
                <a:cs typeface="Arial" pitchFamily="34" charset="0"/>
              </a:rPr>
              <a:t>DHE-HPLC was used to assess intracellular O</a:t>
            </a:r>
            <a:r>
              <a:rPr lang="en-US" sz="1200" baseline="-25000" dirty="0" smtClean="0">
                <a:latin typeface="Arial" pitchFamily="34" charset="0"/>
                <a:cs typeface="Arial" pitchFamily="34" charset="0"/>
              </a:rPr>
              <a:t>2</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production in rat VSMCs that were either untreated or transiently transfected for 4 days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either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or siPoldip2.</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4 independent experiments.  *p&lt;0.01 vs.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b,</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Amplex</a:t>
            </a:r>
            <a:r>
              <a:rPr lang="en-US" sz="1200" dirty="0" smtClean="0">
                <a:latin typeface="Arial" pitchFamily="34" charset="0"/>
                <a:cs typeface="Arial" pitchFamily="34" charset="0"/>
              </a:rPr>
              <a:t> Red Assay was used to assess H</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O</a:t>
            </a:r>
            <a:r>
              <a:rPr lang="en-US" sz="1200" baseline="-25000" dirty="0" smtClean="0">
                <a:latin typeface="Arial" pitchFamily="34" charset="0"/>
                <a:cs typeface="Arial" pitchFamily="34" charset="0"/>
              </a:rPr>
              <a:t>2</a:t>
            </a:r>
            <a:r>
              <a:rPr lang="en-US" sz="1200" dirty="0" smtClean="0">
                <a:latin typeface="Arial" pitchFamily="34" charset="0"/>
                <a:cs typeface="Arial" pitchFamily="34" charset="0"/>
              </a:rPr>
              <a:t> production in rat VSMCs that were either untreated or transiently transfected for 4 days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either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or siPoldip2 VSMCs.  Bars are means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4 independent experiments.  *p&lt;0.001 vs.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sp>
        <p:nvSpPr>
          <p:cNvPr id="51" name="TextBox 50"/>
          <p:cNvSpPr txBox="1"/>
          <p:nvPr/>
        </p:nvSpPr>
        <p:spPr>
          <a:xfrm>
            <a:off x="1542850" y="479933"/>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sp>
        <p:nvSpPr>
          <p:cNvPr id="52" name="TextBox 51"/>
          <p:cNvSpPr txBox="1"/>
          <p:nvPr/>
        </p:nvSpPr>
        <p:spPr>
          <a:xfrm>
            <a:off x="1542850" y="3486942"/>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497620" y="884550"/>
            <a:ext cx="5378968" cy="2795128"/>
            <a:chOff x="1609354" y="1003300"/>
            <a:chExt cx="5378968" cy="2795128"/>
          </a:xfrm>
        </p:grpSpPr>
        <p:pic>
          <p:nvPicPr>
            <p:cNvPr id="4" name="Picture 159" descr="0si, 4d 10X.tif"/>
            <p:cNvPicPr>
              <a:picLocks noChangeAspect="1"/>
            </p:cNvPicPr>
            <p:nvPr/>
          </p:nvPicPr>
          <p:blipFill>
            <a:blip r:embed="rId2" cstate="print">
              <a:grayscl/>
            </a:blip>
            <a:srcRect/>
            <a:stretch>
              <a:fillRect/>
            </a:stretch>
          </p:blipFill>
          <p:spPr bwMode="auto">
            <a:xfrm>
              <a:off x="1617159" y="2490441"/>
              <a:ext cx="1737360" cy="1307987"/>
            </a:xfrm>
            <a:prstGeom prst="rect">
              <a:avLst/>
            </a:prstGeom>
            <a:noFill/>
            <a:ln w="9525">
              <a:noFill/>
              <a:miter lim="800000"/>
              <a:headEnd/>
              <a:tailEnd/>
            </a:ln>
          </p:spPr>
        </p:pic>
        <p:pic>
          <p:nvPicPr>
            <p:cNvPr id="8" name="Picture 171" descr="15nM siControl, 5d 10X.tif"/>
            <p:cNvPicPr>
              <a:picLocks noChangeAspect="1"/>
            </p:cNvPicPr>
            <p:nvPr/>
          </p:nvPicPr>
          <p:blipFill>
            <a:blip r:embed="rId3" cstate="print">
              <a:grayscl/>
            </a:blip>
            <a:srcRect/>
            <a:stretch>
              <a:fillRect/>
            </a:stretch>
          </p:blipFill>
          <p:spPr bwMode="auto">
            <a:xfrm>
              <a:off x="3428725" y="2490441"/>
              <a:ext cx="1737360" cy="1307987"/>
            </a:xfrm>
            <a:prstGeom prst="rect">
              <a:avLst/>
            </a:prstGeom>
            <a:noFill/>
            <a:ln w="9525">
              <a:noFill/>
              <a:miter lim="800000"/>
              <a:headEnd/>
              <a:tailEnd/>
            </a:ln>
          </p:spPr>
        </p:pic>
        <p:pic>
          <p:nvPicPr>
            <p:cNvPr id="9" name="Picture 172" descr="15nM siR1, 4d 10X.tif"/>
            <p:cNvPicPr>
              <a:picLocks noChangeAspect="1"/>
            </p:cNvPicPr>
            <p:nvPr/>
          </p:nvPicPr>
          <p:blipFill>
            <a:blip r:embed="rId4" cstate="print">
              <a:grayscl/>
            </a:blip>
            <a:srcRect/>
            <a:stretch>
              <a:fillRect/>
            </a:stretch>
          </p:blipFill>
          <p:spPr bwMode="auto">
            <a:xfrm>
              <a:off x="5250962" y="2490441"/>
              <a:ext cx="1737360" cy="1307987"/>
            </a:xfrm>
            <a:prstGeom prst="rect">
              <a:avLst/>
            </a:prstGeom>
            <a:noFill/>
            <a:ln w="9525">
              <a:noFill/>
              <a:miter lim="800000"/>
              <a:headEnd/>
              <a:tailEnd/>
            </a:ln>
          </p:spPr>
        </p:pic>
        <p:pic>
          <p:nvPicPr>
            <p:cNvPr id="6" name="Picture 167" descr="siC 6d 1.tif"/>
            <p:cNvPicPr>
              <a:picLocks noChangeAspect="1"/>
            </p:cNvPicPr>
            <p:nvPr/>
          </p:nvPicPr>
          <p:blipFill>
            <a:blip r:embed="rId5" cstate="print">
              <a:grayscl/>
            </a:blip>
            <a:srcRect/>
            <a:stretch>
              <a:fillRect/>
            </a:stretch>
          </p:blipFill>
          <p:spPr bwMode="auto">
            <a:xfrm>
              <a:off x="3426513" y="1005473"/>
              <a:ext cx="1737360" cy="1307987"/>
            </a:xfrm>
            <a:prstGeom prst="rect">
              <a:avLst/>
            </a:prstGeom>
            <a:noFill/>
            <a:ln w="9525">
              <a:noFill/>
              <a:miter lim="800000"/>
              <a:headEnd/>
              <a:tailEnd/>
            </a:ln>
          </p:spPr>
        </p:pic>
        <p:sp>
          <p:nvSpPr>
            <p:cNvPr id="10" name="Text Box 7"/>
            <p:cNvSpPr txBox="1">
              <a:spLocks noChangeArrowheads="1"/>
            </p:cNvSpPr>
            <p:nvPr/>
          </p:nvSpPr>
          <p:spPr bwMode="auto">
            <a:xfrm>
              <a:off x="3426513" y="1005473"/>
              <a:ext cx="692818" cy="307777"/>
            </a:xfrm>
            <a:prstGeom prst="rect">
              <a:avLst/>
            </a:prstGeom>
            <a:noFill/>
            <a:ln w="9525">
              <a:noFill/>
              <a:miter lim="800000"/>
              <a:headEnd/>
              <a:tailEnd/>
            </a:ln>
          </p:spPr>
          <p:txBody>
            <a:bodyPr wrap="none">
              <a:prstTxWarp prst="textNoShape">
                <a:avLst/>
              </a:prstTxWarp>
              <a:spAutoFit/>
            </a:bodyPr>
            <a:lstStyle/>
            <a:p>
              <a:pPr algn="ctr"/>
              <a:r>
                <a:rPr lang="en-US" sz="1400">
                  <a:latin typeface="Arial" pitchFamily="34" charset="0"/>
                  <a:ea typeface="Arial" pitchFamily="-123" charset="0"/>
                  <a:cs typeface="Arial" pitchFamily="34" charset="0"/>
                </a:rPr>
                <a:t>siCont</a:t>
              </a:r>
            </a:p>
          </p:txBody>
        </p:sp>
        <p:sp>
          <p:nvSpPr>
            <p:cNvPr id="11" name="Text Box 8"/>
            <p:cNvSpPr txBox="1">
              <a:spLocks noChangeArrowheads="1"/>
            </p:cNvSpPr>
            <p:nvPr/>
          </p:nvSpPr>
          <p:spPr bwMode="auto">
            <a:xfrm>
              <a:off x="5247212" y="2490662"/>
              <a:ext cx="912429" cy="307777"/>
            </a:xfrm>
            <a:prstGeom prst="rect">
              <a:avLst/>
            </a:prstGeom>
            <a:noFill/>
            <a:ln w="9525">
              <a:noFill/>
              <a:miter lim="800000"/>
              <a:headEnd/>
              <a:tailEnd/>
            </a:ln>
          </p:spPr>
          <p:txBody>
            <a:bodyPr wrap="none">
              <a:prstTxWarp prst="textNoShape">
                <a:avLst/>
              </a:prstTxWarp>
              <a:spAutoFit/>
            </a:bodyPr>
            <a:lstStyle/>
            <a:p>
              <a:pPr algn="ctr"/>
              <a:r>
                <a:rPr lang="en-US" sz="1400">
                  <a:latin typeface="Arial" pitchFamily="34" charset="0"/>
                  <a:ea typeface="Arial" pitchFamily="-123" charset="0"/>
                  <a:cs typeface="Arial" pitchFamily="34" charset="0"/>
                </a:rPr>
                <a:t>siPoldip2</a:t>
              </a:r>
            </a:p>
          </p:txBody>
        </p:sp>
        <p:sp>
          <p:nvSpPr>
            <p:cNvPr id="12" name="Text Box 6"/>
            <p:cNvSpPr txBox="1">
              <a:spLocks noChangeArrowheads="1"/>
            </p:cNvSpPr>
            <p:nvPr/>
          </p:nvSpPr>
          <p:spPr bwMode="auto">
            <a:xfrm>
              <a:off x="1609354" y="2490534"/>
              <a:ext cx="970138" cy="307777"/>
            </a:xfrm>
            <a:prstGeom prst="rect">
              <a:avLst/>
            </a:prstGeom>
            <a:noFill/>
            <a:ln w="9525">
              <a:noFill/>
              <a:miter lim="800000"/>
              <a:headEnd/>
              <a:tailEnd/>
            </a:ln>
          </p:spPr>
          <p:txBody>
            <a:bodyPr wrap="none">
              <a:prstTxWarp prst="textNoShape">
                <a:avLst/>
              </a:prstTxWarp>
              <a:spAutoFit/>
            </a:bodyPr>
            <a:lstStyle/>
            <a:p>
              <a:pPr algn="ctr"/>
              <a:r>
                <a:rPr lang="en-US" sz="1400">
                  <a:latin typeface="Arial" pitchFamily="34" charset="0"/>
                  <a:ea typeface="Arial" pitchFamily="-123" charset="0"/>
                  <a:cs typeface="Arial" pitchFamily="34" charset="0"/>
                </a:rPr>
                <a:t>Untreated</a:t>
              </a:r>
            </a:p>
          </p:txBody>
        </p:sp>
        <p:sp>
          <p:nvSpPr>
            <p:cNvPr id="13" name="Text Box 7"/>
            <p:cNvSpPr txBox="1">
              <a:spLocks noChangeArrowheads="1"/>
            </p:cNvSpPr>
            <p:nvPr/>
          </p:nvSpPr>
          <p:spPr bwMode="auto">
            <a:xfrm>
              <a:off x="3428725" y="2493819"/>
              <a:ext cx="692818" cy="307777"/>
            </a:xfrm>
            <a:prstGeom prst="rect">
              <a:avLst/>
            </a:prstGeom>
            <a:noFill/>
            <a:ln w="9525">
              <a:noFill/>
              <a:miter lim="800000"/>
              <a:headEnd/>
              <a:tailEnd/>
            </a:ln>
          </p:spPr>
          <p:txBody>
            <a:bodyPr wrap="none">
              <a:prstTxWarp prst="textNoShape">
                <a:avLst/>
              </a:prstTxWarp>
              <a:spAutoFit/>
            </a:bodyPr>
            <a:lstStyle/>
            <a:p>
              <a:pPr algn="ctr"/>
              <a:r>
                <a:rPr lang="en-US" sz="1400">
                  <a:latin typeface="Arial" pitchFamily="34" charset="0"/>
                  <a:ea typeface="Arial" pitchFamily="-123" charset="0"/>
                  <a:cs typeface="Arial" pitchFamily="34" charset="0"/>
                </a:rPr>
                <a:t>siCont</a:t>
              </a:r>
            </a:p>
          </p:txBody>
        </p:sp>
        <p:pic>
          <p:nvPicPr>
            <p:cNvPr id="7" name="Picture 170" descr="siNox4 6d 2.tif"/>
            <p:cNvPicPr>
              <a:picLocks noChangeAspect="1"/>
            </p:cNvPicPr>
            <p:nvPr/>
          </p:nvPicPr>
          <p:blipFill>
            <a:blip r:embed="rId6" cstate="print">
              <a:grayscl/>
            </a:blip>
            <a:srcRect/>
            <a:stretch>
              <a:fillRect/>
            </a:stretch>
          </p:blipFill>
          <p:spPr bwMode="auto">
            <a:xfrm>
              <a:off x="5239087" y="1008204"/>
              <a:ext cx="1737360" cy="1307987"/>
            </a:xfrm>
            <a:prstGeom prst="rect">
              <a:avLst/>
            </a:prstGeom>
            <a:noFill/>
            <a:ln w="9525">
              <a:noFill/>
              <a:miter lim="800000"/>
              <a:headEnd/>
              <a:tailEnd/>
            </a:ln>
          </p:spPr>
        </p:pic>
        <p:sp>
          <p:nvSpPr>
            <p:cNvPr id="14" name="Text Box 8"/>
            <p:cNvSpPr txBox="1">
              <a:spLocks noChangeArrowheads="1"/>
            </p:cNvSpPr>
            <p:nvPr/>
          </p:nvSpPr>
          <p:spPr bwMode="auto">
            <a:xfrm>
              <a:off x="5239087" y="1008204"/>
              <a:ext cx="732894" cy="307777"/>
            </a:xfrm>
            <a:prstGeom prst="rect">
              <a:avLst/>
            </a:prstGeom>
            <a:noFill/>
            <a:ln w="9525">
              <a:noFill/>
              <a:miter lim="800000"/>
              <a:headEnd/>
              <a:tailEnd/>
            </a:ln>
          </p:spPr>
          <p:txBody>
            <a:bodyPr wrap="none">
              <a:prstTxWarp prst="textNoShape">
                <a:avLst/>
              </a:prstTxWarp>
              <a:spAutoFit/>
            </a:bodyPr>
            <a:lstStyle/>
            <a:p>
              <a:pPr algn="ctr"/>
              <a:r>
                <a:rPr lang="en-US" sz="1400">
                  <a:latin typeface="Arial" pitchFamily="34" charset="0"/>
                  <a:ea typeface="Arial" pitchFamily="-123" charset="0"/>
                  <a:cs typeface="Arial" pitchFamily="34" charset="0"/>
                </a:rPr>
                <a:t>siNox4</a:t>
              </a:r>
            </a:p>
          </p:txBody>
        </p:sp>
        <p:pic>
          <p:nvPicPr>
            <p:cNvPr id="5" name="Picture 166" descr="0si 6d 4.tif"/>
            <p:cNvPicPr>
              <a:picLocks noChangeAspect="1"/>
            </p:cNvPicPr>
            <p:nvPr/>
          </p:nvPicPr>
          <p:blipFill>
            <a:blip r:embed="rId7" cstate="print">
              <a:grayscl/>
            </a:blip>
            <a:srcRect/>
            <a:stretch>
              <a:fillRect/>
            </a:stretch>
          </p:blipFill>
          <p:spPr bwMode="auto">
            <a:xfrm>
              <a:off x="1617159" y="1003300"/>
              <a:ext cx="1737360" cy="1307987"/>
            </a:xfrm>
            <a:prstGeom prst="rect">
              <a:avLst/>
            </a:prstGeom>
            <a:noFill/>
            <a:ln w="9525">
              <a:noFill/>
              <a:miter lim="800000"/>
              <a:headEnd/>
              <a:tailEnd/>
            </a:ln>
          </p:spPr>
        </p:pic>
        <p:sp>
          <p:nvSpPr>
            <p:cNvPr id="15" name="Text Box 6"/>
            <p:cNvSpPr txBox="1">
              <a:spLocks noChangeArrowheads="1"/>
            </p:cNvSpPr>
            <p:nvPr/>
          </p:nvSpPr>
          <p:spPr bwMode="auto">
            <a:xfrm>
              <a:off x="1617159" y="1003300"/>
              <a:ext cx="970138" cy="307777"/>
            </a:xfrm>
            <a:prstGeom prst="rect">
              <a:avLst/>
            </a:prstGeom>
            <a:noFill/>
            <a:ln w="9525">
              <a:noFill/>
              <a:miter lim="800000"/>
              <a:headEnd/>
              <a:tailEnd/>
            </a:ln>
          </p:spPr>
          <p:txBody>
            <a:bodyPr wrap="none">
              <a:prstTxWarp prst="textNoShape">
                <a:avLst/>
              </a:prstTxWarp>
              <a:spAutoFit/>
            </a:bodyPr>
            <a:lstStyle/>
            <a:p>
              <a:pPr algn="ctr"/>
              <a:r>
                <a:rPr lang="en-US" sz="1400">
                  <a:latin typeface="Arial" pitchFamily="34" charset="0"/>
                  <a:ea typeface="Arial" pitchFamily="-123" charset="0"/>
                  <a:cs typeface="Arial" pitchFamily="34" charset="0"/>
                </a:rPr>
                <a:t>Untreated</a:t>
              </a:r>
            </a:p>
          </p:txBody>
        </p:sp>
      </p:grpSp>
      <p:sp>
        <p:nvSpPr>
          <p:cNvPr id="17" name="TextBox 16"/>
          <p:cNvSpPr txBox="1"/>
          <p:nvPr/>
        </p:nvSpPr>
        <p:spPr>
          <a:xfrm>
            <a:off x="1443904" y="4049488"/>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3.15.  siPoldip2 Changes VSMC Phenotype, Similarly to siNox4.  </a:t>
            </a:r>
            <a:r>
              <a:rPr lang="en-US" sz="1200" dirty="0" smtClean="0">
                <a:latin typeface="Arial" pitchFamily="34" charset="0"/>
                <a:cs typeface="Arial" pitchFamily="34" charset="0"/>
              </a:rPr>
              <a:t>Rat VSMCs were either untreated or transiently transfected for 5 days with 25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siNox4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for maximal Nox4 </a:t>
            </a:r>
            <a:r>
              <a:rPr lang="en-US" sz="1200" dirty="0" err="1" smtClean="0">
                <a:latin typeface="Arial" pitchFamily="34" charset="0"/>
                <a:cs typeface="Arial" pitchFamily="34" charset="0"/>
              </a:rPr>
              <a:t>downregulation</a:t>
            </a:r>
            <a:r>
              <a:rPr lang="en-US" sz="1200" dirty="0" smtClean="0">
                <a:latin typeface="Arial" pitchFamily="34" charset="0"/>
                <a:cs typeface="Arial" pitchFamily="34" charset="0"/>
              </a:rPr>
              <a:t>, or for 4 days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siPoldip2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for maximal Poldip2 </a:t>
            </a:r>
            <a:r>
              <a:rPr lang="en-US" sz="1200" dirty="0" err="1" smtClean="0">
                <a:latin typeface="Arial" pitchFamily="34" charset="0"/>
                <a:cs typeface="Arial" pitchFamily="34" charset="0"/>
              </a:rPr>
              <a:t>downregulation</a:t>
            </a:r>
            <a:r>
              <a:rPr lang="en-US" sz="1200" dirty="0" smtClean="0">
                <a:latin typeface="Arial" pitchFamily="34" charset="0"/>
                <a:cs typeface="Arial" pitchFamily="34" charset="0"/>
              </a:rPr>
              <a:t> and visualized by phase contrast microscopy.  Scale bars, 200 µm.</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389408" y="4370101"/>
            <a:ext cx="5486400" cy="3785652"/>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3.16.  Changes in Cell Phenotype Mediated by siPoldip2 are Not </a:t>
            </a:r>
          </a:p>
          <a:p>
            <a:pPr>
              <a:lnSpc>
                <a:spcPct val="200000"/>
              </a:lnSpc>
            </a:pPr>
            <a:r>
              <a:rPr lang="en-US" sz="1200" b="1" dirty="0" smtClean="0">
                <a:latin typeface="Arial" pitchFamily="34" charset="0"/>
                <a:cs typeface="Arial" pitchFamily="34" charset="0"/>
              </a:rPr>
              <a:t>Due to an Increase in Apoptosis.  </a:t>
            </a:r>
            <a:r>
              <a:rPr lang="en-US" sz="1200" dirty="0" smtClean="0">
                <a:latin typeface="Arial" pitchFamily="34" charset="0"/>
                <a:cs typeface="Arial" pitchFamily="34" charset="0"/>
              </a:rPr>
              <a:t>Rat VSMCs that were either untreated or transiently transfected for 4 days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either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or siPoldip2 were stained with </a:t>
            </a:r>
            <a:r>
              <a:rPr lang="en-US" sz="1200" dirty="0" err="1" smtClean="0">
                <a:latin typeface="Arial" pitchFamily="34" charset="0"/>
                <a:cs typeface="Arial" pitchFamily="34" charset="0"/>
              </a:rPr>
              <a:t>propidium</a:t>
            </a:r>
            <a:r>
              <a:rPr lang="en-US" sz="1200" dirty="0" smtClean="0">
                <a:latin typeface="Arial" pitchFamily="34" charset="0"/>
                <a:cs typeface="Arial" pitchFamily="34" charset="0"/>
              </a:rPr>
              <a:t> iodide and anti-</a:t>
            </a:r>
            <a:r>
              <a:rPr lang="en-US" sz="1200" dirty="0" err="1" smtClean="0">
                <a:latin typeface="Arial" pitchFamily="34" charset="0"/>
                <a:cs typeface="Arial" pitchFamily="34" charset="0"/>
              </a:rPr>
              <a:t>Phosphatidylserine</a:t>
            </a:r>
            <a:r>
              <a:rPr lang="en-US" sz="1200" dirty="0" smtClean="0">
                <a:latin typeface="Arial" pitchFamily="34" charset="0"/>
                <a:cs typeface="Arial" pitchFamily="34" charset="0"/>
              </a:rPr>
              <a:t>, a marker of early apoptosis, prior to assessment of cell surface expression of </a:t>
            </a:r>
            <a:r>
              <a:rPr lang="en-US" sz="1200" dirty="0" err="1" smtClean="0">
                <a:latin typeface="Arial" pitchFamily="34" charset="0"/>
                <a:cs typeface="Arial" pitchFamily="34" charset="0"/>
              </a:rPr>
              <a:t>Phosphatidylserine</a:t>
            </a:r>
            <a:r>
              <a:rPr lang="en-US" sz="1200" dirty="0" smtClean="0">
                <a:latin typeface="Arial" pitchFamily="34" charset="0"/>
                <a:cs typeface="Arial" pitchFamily="34" charset="0"/>
              </a:rPr>
              <a:t> by fluorescence activated cell sorting (FACS) analysis.  Untreated rat VSMCs heat shocked at 50°C for 1 h prior to </a:t>
            </a:r>
            <a:r>
              <a:rPr lang="en-US" sz="1200" dirty="0" err="1" smtClean="0">
                <a:latin typeface="Arial" pitchFamily="34" charset="0"/>
                <a:cs typeface="Arial" pitchFamily="34" charset="0"/>
              </a:rPr>
              <a:t>Phosphatidylserine</a:t>
            </a:r>
            <a:r>
              <a:rPr lang="en-US" sz="1200" dirty="0" smtClean="0">
                <a:latin typeface="Arial" pitchFamily="34" charset="0"/>
                <a:cs typeface="Arial" pitchFamily="34" charset="0"/>
              </a:rPr>
              <a:t> staining were included as a positive control.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No statistical difference was found.  *p&lt;0.05 vs. all other treatments.</a:t>
            </a:r>
            <a:endParaRPr lang="en-US" sz="1200" dirty="0">
              <a:latin typeface="Arial" pitchFamily="34" charset="0"/>
              <a:cs typeface="Arial" pitchFamily="34" charset="0"/>
            </a:endParaRPr>
          </a:p>
        </p:txBody>
      </p:sp>
      <p:grpSp>
        <p:nvGrpSpPr>
          <p:cNvPr id="87" name="Group 86"/>
          <p:cNvGrpSpPr/>
          <p:nvPr/>
        </p:nvGrpSpPr>
        <p:grpSpPr>
          <a:xfrm>
            <a:off x="1961764" y="1073838"/>
            <a:ext cx="4341688" cy="2878459"/>
            <a:chOff x="1617788" y="1335088"/>
            <a:chExt cx="4341688" cy="2878459"/>
          </a:xfrm>
        </p:grpSpPr>
        <p:sp>
          <p:nvSpPr>
            <p:cNvPr id="53254" name="Rectangle 6"/>
            <p:cNvSpPr>
              <a:spLocks noChangeArrowheads="1"/>
            </p:cNvSpPr>
            <p:nvPr/>
          </p:nvSpPr>
          <p:spPr bwMode="auto">
            <a:xfrm>
              <a:off x="2644775" y="3563938"/>
              <a:ext cx="576263" cy="180975"/>
            </a:xfrm>
            <a:prstGeom prst="rect">
              <a:avLst/>
            </a:prstGeom>
            <a:blipFill dpi="0" rotWithShape="0">
              <a:blip r:embed="rId2" cstate="print"/>
              <a:srcRect/>
              <a:tile tx="0" ty="0" sx="100000" sy="100000" flip="none" algn="tl"/>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55" name="Freeform 7"/>
            <p:cNvSpPr>
              <a:spLocks/>
            </p:cNvSpPr>
            <p:nvPr/>
          </p:nvSpPr>
          <p:spPr bwMode="auto">
            <a:xfrm>
              <a:off x="2644775" y="3563938"/>
              <a:ext cx="574675" cy="180975"/>
            </a:xfrm>
            <a:custGeom>
              <a:avLst/>
              <a:gdLst/>
              <a:ahLst/>
              <a:cxnLst>
                <a:cxn ang="0">
                  <a:pos x="0" y="94"/>
                </a:cxn>
                <a:cxn ang="0">
                  <a:pos x="0" y="0"/>
                </a:cxn>
                <a:cxn ang="0">
                  <a:pos x="299" y="0"/>
                </a:cxn>
                <a:cxn ang="0">
                  <a:pos x="299" y="94"/>
                </a:cxn>
              </a:cxnLst>
              <a:rect l="0" t="0" r="r" b="b"/>
              <a:pathLst>
                <a:path w="299" h="94">
                  <a:moveTo>
                    <a:pt x="0" y="94"/>
                  </a:moveTo>
                  <a:lnTo>
                    <a:pt x="0" y="0"/>
                  </a:lnTo>
                  <a:lnTo>
                    <a:pt x="299" y="0"/>
                  </a:lnTo>
                  <a:lnTo>
                    <a:pt x="299" y="94"/>
                  </a:lnTo>
                </a:path>
              </a:pathLst>
            </a:custGeom>
            <a:noFill/>
            <a:ln w="2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6" name="Freeform 8"/>
            <p:cNvSpPr>
              <a:spLocks/>
            </p:cNvSpPr>
            <p:nvPr/>
          </p:nvSpPr>
          <p:spPr bwMode="auto">
            <a:xfrm>
              <a:off x="2789238" y="3536951"/>
              <a:ext cx="287338"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7" name="Line 9"/>
            <p:cNvSpPr>
              <a:spLocks noChangeShapeType="1"/>
            </p:cNvSpPr>
            <p:nvPr/>
          </p:nvSpPr>
          <p:spPr bwMode="auto">
            <a:xfrm>
              <a:off x="2932113" y="3536951"/>
              <a:ext cx="1588" cy="269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8" name="Rectangle 10"/>
            <p:cNvSpPr>
              <a:spLocks noChangeArrowheads="1"/>
            </p:cNvSpPr>
            <p:nvPr/>
          </p:nvSpPr>
          <p:spPr bwMode="auto">
            <a:xfrm>
              <a:off x="2644775" y="3563938"/>
              <a:ext cx="576263" cy="180975"/>
            </a:xfrm>
            <a:prstGeom prst="rect">
              <a:avLst/>
            </a:prstGeom>
            <a:gradFill>
              <a:gsLst>
                <a:gs pos="0">
                  <a:schemeClr val="tx1"/>
                </a:gs>
                <a:gs pos="50000">
                  <a:schemeClr val="bg1"/>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0" name="Freeform 12"/>
            <p:cNvSpPr>
              <a:spLocks/>
            </p:cNvSpPr>
            <p:nvPr/>
          </p:nvSpPr>
          <p:spPr bwMode="auto">
            <a:xfrm>
              <a:off x="2789238" y="3536951"/>
              <a:ext cx="287338"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1" name="Line 13"/>
            <p:cNvSpPr>
              <a:spLocks noChangeShapeType="1"/>
            </p:cNvSpPr>
            <p:nvPr/>
          </p:nvSpPr>
          <p:spPr bwMode="auto">
            <a:xfrm>
              <a:off x="2932113" y="3536951"/>
              <a:ext cx="1588" cy="269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2" name="Rectangle 14"/>
            <p:cNvSpPr>
              <a:spLocks noChangeArrowheads="1"/>
            </p:cNvSpPr>
            <p:nvPr/>
          </p:nvSpPr>
          <p:spPr bwMode="auto">
            <a:xfrm>
              <a:off x="3509963" y="3494088"/>
              <a:ext cx="576263" cy="250825"/>
            </a:xfrm>
            <a:prstGeom prst="rect">
              <a:avLst/>
            </a:prstGeom>
            <a:blipFill dpi="0" rotWithShape="0">
              <a:blip r:embed="rId3" cstate="print"/>
              <a:srcRect/>
              <a:tile tx="0" ty="0" sx="100000" sy="100000" flip="none" algn="tl"/>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3" name="Freeform 15"/>
            <p:cNvSpPr>
              <a:spLocks/>
            </p:cNvSpPr>
            <p:nvPr/>
          </p:nvSpPr>
          <p:spPr bwMode="auto">
            <a:xfrm>
              <a:off x="3509963" y="3494088"/>
              <a:ext cx="574675" cy="250825"/>
            </a:xfrm>
            <a:custGeom>
              <a:avLst/>
              <a:gdLst/>
              <a:ahLst/>
              <a:cxnLst>
                <a:cxn ang="0">
                  <a:pos x="0" y="130"/>
                </a:cxn>
                <a:cxn ang="0">
                  <a:pos x="0" y="0"/>
                </a:cxn>
                <a:cxn ang="0">
                  <a:pos x="299" y="0"/>
                </a:cxn>
                <a:cxn ang="0">
                  <a:pos x="299" y="130"/>
                </a:cxn>
              </a:cxnLst>
              <a:rect l="0" t="0" r="r" b="b"/>
              <a:pathLst>
                <a:path w="299" h="130">
                  <a:moveTo>
                    <a:pt x="0" y="130"/>
                  </a:moveTo>
                  <a:lnTo>
                    <a:pt x="0" y="0"/>
                  </a:lnTo>
                  <a:lnTo>
                    <a:pt x="299" y="0"/>
                  </a:lnTo>
                  <a:lnTo>
                    <a:pt x="299" y="130"/>
                  </a:lnTo>
                </a:path>
              </a:pathLst>
            </a:custGeom>
            <a:noFill/>
            <a:ln w="2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4" name="Freeform 16"/>
            <p:cNvSpPr>
              <a:spLocks/>
            </p:cNvSpPr>
            <p:nvPr/>
          </p:nvSpPr>
          <p:spPr bwMode="auto">
            <a:xfrm>
              <a:off x="3652838" y="3411538"/>
              <a:ext cx="288925"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5" name="Line 17"/>
            <p:cNvSpPr>
              <a:spLocks noChangeShapeType="1"/>
            </p:cNvSpPr>
            <p:nvPr/>
          </p:nvSpPr>
          <p:spPr bwMode="auto">
            <a:xfrm>
              <a:off x="3797300" y="3411538"/>
              <a:ext cx="1588" cy="825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6" name="Rectangle 18"/>
            <p:cNvSpPr>
              <a:spLocks noChangeArrowheads="1"/>
            </p:cNvSpPr>
            <p:nvPr/>
          </p:nvSpPr>
          <p:spPr bwMode="auto">
            <a:xfrm>
              <a:off x="3509963" y="3494088"/>
              <a:ext cx="576263" cy="250825"/>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8" name="Freeform 20"/>
            <p:cNvSpPr>
              <a:spLocks/>
            </p:cNvSpPr>
            <p:nvPr/>
          </p:nvSpPr>
          <p:spPr bwMode="auto">
            <a:xfrm>
              <a:off x="3652838" y="3411538"/>
              <a:ext cx="288925"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9" name="Line 21"/>
            <p:cNvSpPr>
              <a:spLocks noChangeShapeType="1"/>
            </p:cNvSpPr>
            <p:nvPr/>
          </p:nvSpPr>
          <p:spPr bwMode="auto">
            <a:xfrm>
              <a:off x="3797300" y="3411538"/>
              <a:ext cx="1588" cy="825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0" name="Rectangle 22"/>
            <p:cNvSpPr>
              <a:spLocks noChangeArrowheads="1"/>
            </p:cNvSpPr>
            <p:nvPr/>
          </p:nvSpPr>
          <p:spPr bwMode="auto">
            <a:xfrm>
              <a:off x="4373563" y="3517901"/>
              <a:ext cx="576263" cy="227013"/>
            </a:xfrm>
            <a:prstGeom prst="rect">
              <a:avLst/>
            </a:prstGeom>
            <a:blipFill dpi="0" rotWithShape="0">
              <a:blip r:embed="rId4" cstate="print"/>
              <a:srcRect/>
              <a:tile tx="0" ty="0" sx="100000" sy="100000" flip="none" algn="tl"/>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71" name="Freeform 23"/>
            <p:cNvSpPr>
              <a:spLocks/>
            </p:cNvSpPr>
            <p:nvPr/>
          </p:nvSpPr>
          <p:spPr bwMode="auto">
            <a:xfrm>
              <a:off x="4373563" y="3517901"/>
              <a:ext cx="574675" cy="227013"/>
            </a:xfrm>
            <a:custGeom>
              <a:avLst/>
              <a:gdLst/>
              <a:ahLst/>
              <a:cxnLst>
                <a:cxn ang="0">
                  <a:pos x="0" y="118"/>
                </a:cxn>
                <a:cxn ang="0">
                  <a:pos x="0" y="0"/>
                </a:cxn>
                <a:cxn ang="0">
                  <a:pos x="299" y="0"/>
                </a:cxn>
                <a:cxn ang="0">
                  <a:pos x="299" y="118"/>
                </a:cxn>
              </a:cxnLst>
              <a:rect l="0" t="0" r="r" b="b"/>
              <a:pathLst>
                <a:path w="299" h="118">
                  <a:moveTo>
                    <a:pt x="0" y="118"/>
                  </a:moveTo>
                  <a:lnTo>
                    <a:pt x="0" y="0"/>
                  </a:lnTo>
                  <a:lnTo>
                    <a:pt x="299" y="0"/>
                  </a:lnTo>
                  <a:lnTo>
                    <a:pt x="299" y="118"/>
                  </a:lnTo>
                </a:path>
              </a:pathLst>
            </a:custGeom>
            <a:noFill/>
            <a:ln w="2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2" name="Freeform 24"/>
            <p:cNvSpPr>
              <a:spLocks/>
            </p:cNvSpPr>
            <p:nvPr/>
          </p:nvSpPr>
          <p:spPr bwMode="auto">
            <a:xfrm>
              <a:off x="4518025" y="3484563"/>
              <a:ext cx="288925"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3" name="Line 25"/>
            <p:cNvSpPr>
              <a:spLocks noChangeShapeType="1"/>
            </p:cNvSpPr>
            <p:nvPr/>
          </p:nvSpPr>
          <p:spPr bwMode="auto">
            <a:xfrm>
              <a:off x="4662488" y="3484563"/>
              <a:ext cx="1588" cy="3333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4" name="Rectangle 26"/>
            <p:cNvSpPr>
              <a:spLocks noChangeArrowheads="1"/>
            </p:cNvSpPr>
            <p:nvPr/>
          </p:nvSpPr>
          <p:spPr bwMode="auto">
            <a:xfrm>
              <a:off x="4373563" y="3517901"/>
              <a:ext cx="576263" cy="227013"/>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76" name="Freeform 28"/>
            <p:cNvSpPr>
              <a:spLocks/>
            </p:cNvSpPr>
            <p:nvPr/>
          </p:nvSpPr>
          <p:spPr bwMode="auto">
            <a:xfrm>
              <a:off x="4518025" y="3484563"/>
              <a:ext cx="288925"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7" name="Line 29"/>
            <p:cNvSpPr>
              <a:spLocks noChangeShapeType="1"/>
            </p:cNvSpPr>
            <p:nvPr/>
          </p:nvSpPr>
          <p:spPr bwMode="auto">
            <a:xfrm>
              <a:off x="4662488" y="3484563"/>
              <a:ext cx="1588" cy="3333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9" name="Line 31"/>
            <p:cNvSpPr>
              <a:spLocks noChangeShapeType="1"/>
            </p:cNvSpPr>
            <p:nvPr/>
          </p:nvSpPr>
          <p:spPr bwMode="auto">
            <a:xfrm flipV="1">
              <a:off x="5238750" y="2574926"/>
              <a:ext cx="1588" cy="1169988"/>
            </a:xfrm>
            <a:prstGeom prst="line">
              <a:avLst/>
            </a:prstGeom>
            <a:noFill/>
            <a:ln w="2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0" name="Freeform 32"/>
            <p:cNvSpPr>
              <a:spLocks/>
            </p:cNvSpPr>
            <p:nvPr/>
          </p:nvSpPr>
          <p:spPr bwMode="auto">
            <a:xfrm>
              <a:off x="5383213" y="1630363"/>
              <a:ext cx="287338"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1" name="Line 33"/>
            <p:cNvSpPr>
              <a:spLocks noChangeShapeType="1"/>
            </p:cNvSpPr>
            <p:nvPr/>
          </p:nvSpPr>
          <p:spPr bwMode="auto">
            <a:xfrm>
              <a:off x="5527675" y="1630363"/>
              <a:ext cx="1588" cy="454025"/>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2" name="Rectangle 34"/>
            <p:cNvSpPr>
              <a:spLocks noChangeArrowheads="1"/>
            </p:cNvSpPr>
            <p:nvPr/>
          </p:nvSpPr>
          <p:spPr bwMode="auto">
            <a:xfrm>
              <a:off x="5238750" y="2084388"/>
              <a:ext cx="576263" cy="1660525"/>
            </a:xfrm>
            <a:prstGeom prst="rect">
              <a:avLst/>
            </a:prstGeom>
            <a:gradFill>
              <a:gsLst>
                <a:gs pos="0">
                  <a:schemeClr val="tx1"/>
                </a:gs>
                <a:gs pos="50000">
                  <a:schemeClr val="tx1">
                    <a:lumMod val="95000"/>
                    <a:lumOff val="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83" name="Line 35"/>
            <p:cNvSpPr>
              <a:spLocks noChangeShapeType="1"/>
            </p:cNvSpPr>
            <p:nvPr/>
          </p:nvSpPr>
          <p:spPr bwMode="auto">
            <a:xfrm flipV="1">
              <a:off x="5238750" y="2084388"/>
              <a:ext cx="1588" cy="350838"/>
            </a:xfrm>
            <a:prstGeom prst="line">
              <a:avLst/>
            </a:prstGeom>
            <a:noFill/>
            <a:ln w="2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4" name="Freeform 36"/>
            <p:cNvSpPr>
              <a:spLocks/>
            </p:cNvSpPr>
            <p:nvPr/>
          </p:nvSpPr>
          <p:spPr bwMode="auto">
            <a:xfrm>
              <a:off x="5383213" y="1630363"/>
              <a:ext cx="287338" cy="1588"/>
            </a:xfrm>
            <a:custGeom>
              <a:avLst/>
              <a:gdLst/>
              <a:ahLst/>
              <a:cxnLst>
                <a:cxn ang="0">
                  <a:pos x="0" y="0"/>
                </a:cxn>
                <a:cxn ang="0">
                  <a:pos x="150" y="0"/>
                </a:cxn>
                <a:cxn ang="0">
                  <a:pos x="0" y="0"/>
                </a:cxn>
              </a:cxnLst>
              <a:rect l="0" t="0" r="r" b="b"/>
              <a:pathLst>
                <a:path w="150">
                  <a:moveTo>
                    <a:pt x="0" y="0"/>
                  </a:moveTo>
                  <a:lnTo>
                    <a:pt x="150" y="0"/>
                  </a:lnTo>
                  <a:lnTo>
                    <a:pt x="0"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5" name="Line 37"/>
            <p:cNvSpPr>
              <a:spLocks noChangeShapeType="1"/>
            </p:cNvSpPr>
            <p:nvPr/>
          </p:nvSpPr>
          <p:spPr bwMode="auto">
            <a:xfrm>
              <a:off x="5527675" y="1630363"/>
              <a:ext cx="1588" cy="454025"/>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6" name="Line 38"/>
            <p:cNvSpPr>
              <a:spLocks noChangeShapeType="1"/>
            </p:cNvSpPr>
            <p:nvPr/>
          </p:nvSpPr>
          <p:spPr bwMode="auto">
            <a:xfrm>
              <a:off x="2500313" y="3744913"/>
              <a:ext cx="3459163"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8" name="Rectangle 40"/>
            <p:cNvSpPr>
              <a:spLocks noChangeArrowheads="1"/>
            </p:cNvSpPr>
            <p:nvPr/>
          </p:nvSpPr>
          <p:spPr bwMode="auto">
            <a:xfrm rot="19239247">
              <a:off x="2256338" y="3969138"/>
              <a:ext cx="835165"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0000"/>
                  </a:solidFill>
                  <a:effectLst/>
                  <a:latin typeface="Arial" pitchFamily="34" charset="0"/>
                  <a:cs typeface="Arial" pitchFamily="34" charset="0"/>
                </a:rPr>
                <a:t>Untreated </a:t>
              </a:r>
              <a:endParaRPr kumimoji="0" lang="en-US" sz="1800" i="0" u="none" strike="noStrike" cap="none" normalizeH="0" baseline="0" dirty="0" smtClean="0">
                <a:ln>
                  <a:noFill/>
                </a:ln>
                <a:solidFill>
                  <a:schemeClr val="tx1"/>
                </a:solidFill>
                <a:effectLst/>
                <a:latin typeface="Arial" pitchFamily="34" charset="0"/>
                <a:cs typeface="Arial" pitchFamily="34" charset="0"/>
              </a:endParaRPr>
            </a:p>
          </p:txBody>
        </p:sp>
        <p:sp>
          <p:nvSpPr>
            <p:cNvPr id="53290" name="Rectangle 42"/>
            <p:cNvSpPr>
              <a:spLocks noChangeArrowheads="1"/>
            </p:cNvSpPr>
            <p:nvPr/>
          </p:nvSpPr>
          <p:spPr bwMode="auto">
            <a:xfrm rot="19239247">
              <a:off x="3241988" y="3928486"/>
              <a:ext cx="706925"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err="1" smtClean="0">
                  <a:ln>
                    <a:noFill/>
                  </a:ln>
                  <a:solidFill>
                    <a:srgbClr val="000000"/>
                  </a:solidFill>
                  <a:effectLst/>
                  <a:latin typeface="Arial" pitchFamily="34" charset="0"/>
                  <a:cs typeface="Arial" pitchFamily="34" charset="0"/>
                </a:rPr>
                <a:t>siControl</a:t>
              </a:r>
              <a:endParaRPr kumimoji="0" lang="en-US" sz="1800" i="0" u="none" strike="noStrike" cap="none" normalizeH="0" baseline="0" dirty="0" smtClean="0">
                <a:ln>
                  <a:noFill/>
                </a:ln>
                <a:solidFill>
                  <a:schemeClr val="tx1"/>
                </a:solidFill>
                <a:effectLst/>
                <a:latin typeface="Arial" pitchFamily="34" charset="0"/>
                <a:cs typeface="Arial" pitchFamily="34" charset="0"/>
              </a:endParaRPr>
            </a:p>
          </p:txBody>
        </p:sp>
        <p:sp>
          <p:nvSpPr>
            <p:cNvPr id="53292" name="Rectangle 44"/>
            <p:cNvSpPr>
              <a:spLocks noChangeArrowheads="1"/>
            </p:cNvSpPr>
            <p:nvPr/>
          </p:nvSpPr>
          <p:spPr bwMode="auto">
            <a:xfrm rot="19239247">
              <a:off x="4102413" y="3935091"/>
              <a:ext cx="727763"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0000"/>
                  </a:solidFill>
                  <a:effectLst/>
                  <a:latin typeface="Arial" pitchFamily="34" charset="0"/>
                  <a:cs typeface="Arial" pitchFamily="34" charset="0"/>
                </a:rPr>
                <a:t>siPoldip2</a:t>
              </a:r>
              <a:endParaRPr kumimoji="0" lang="en-US" sz="1800" i="0" u="none" strike="noStrike" cap="none" normalizeH="0" baseline="0" dirty="0" smtClean="0">
                <a:ln>
                  <a:noFill/>
                </a:ln>
                <a:solidFill>
                  <a:schemeClr val="tx1"/>
                </a:solidFill>
                <a:effectLst/>
                <a:latin typeface="Arial" pitchFamily="34" charset="0"/>
                <a:cs typeface="Arial" pitchFamily="34" charset="0"/>
              </a:endParaRPr>
            </a:p>
          </p:txBody>
        </p:sp>
        <p:sp>
          <p:nvSpPr>
            <p:cNvPr id="53294" name="Rectangle 46"/>
            <p:cNvSpPr>
              <a:spLocks noChangeArrowheads="1"/>
            </p:cNvSpPr>
            <p:nvPr/>
          </p:nvSpPr>
          <p:spPr bwMode="auto">
            <a:xfrm rot="19239247">
              <a:off x="4781413" y="3998103"/>
              <a:ext cx="92653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0000"/>
                  </a:solidFill>
                  <a:effectLst/>
                  <a:latin typeface="Arial" pitchFamily="34" charset="0"/>
                  <a:cs typeface="Arial" pitchFamily="34" charset="0"/>
                </a:rPr>
                <a:t>Heat Shock</a:t>
              </a:r>
              <a:endParaRPr kumimoji="0" lang="en-US" sz="1800" i="0" u="none" strike="noStrike" cap="none" normalizeH="0" baseline="0" dirty="0" smtClean="0">
                <a:ln>
                  <a:noFill/>
                </a:ln>
                <a:solidFill>
                  <a:schemeClr val="tx1"/>
                </a:solidFill>
                <a:effectLst/>
                <a:latin typeface="Arial" pitchFamily="34" charset="0"/>
                <a:cs typeface="Arial" pitchFamily="34" charset="0"/>
              </a:endParaRPr>
            </a:p>
          </p:txBody>
        </p:sp>
        <p:sp>
          <p:nvSpPr>
            <p:cNvPr id="53295" name="Line 47"/>
            <p:cNvSpPr>
              <a:spLocks noChangeShapeType="1"/>
            </p:cNvSpPr>
            <p:nvPr/>
          </p:nvSpPr>
          <p:spPr bwMode="auto">
            <a:xfrm flipV="1">
              <a:off x="2500313" y="2592388"/>
              <a:ext cx="1588" cy="1152525"/>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6" name="Line 48"/>
            <p:cNvSpPr>
              <a:spLocks noChangeShapeType="1"/>
            </p:cNvSpPr>
            <p:nvPr/>
          </p:nvSpPr>
          <p:spPr bwMode="auto">
            <a:xfrm>
              <a:off x="2465388" y="2592388"/>
              <a:ext cx="793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7" name="Line 49"/>
            <p:cNvSpPr>
              <a:spLocks noChangeShapeType="1"/>
            </p:cNvSpPr>
            <p:nvPr/>
          </p:nvSpPr>
          <p:spPr bwMode="auto">
            <a:xfrm flipH="1">
              <a:off x="2465388" y="2592388"/>
              <a:ext cx="793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8" name="Line 50"/>
            <p:cNvSpPr>
              <a:spLocks noChangeShapeType="1"/>
            </p:cNvSpPr>
            <p:nvPr/>
          </p:nvSpPr>
          <p:spPr bwMode="auto">
            <a:xfrm flipH="1">
              <a:off x="2421762" y="3744913"/>
              <a:ext cx="666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9" name="Rectangle 51"/>
            <p:cNvSpPr>
              <a:spLocks noChangeArrowheads="1"/>
            </p:cNvSpPr>
            <p:nvPr/>
          </p:nvSpPr>
          <p:spPr bwMode="auto">
            <a:xfrm>
              <a:off x="2152838" y="3592637"/>
              <a:ext cx="185738"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300" name="Line 52"/>
            <p:cNvSpPr>
              <a:spLocks noChangeShapeType="1"/>
            </p:cNvSpPr>
            <p:nvPr/>
          </p:nvSpPr>
          <p:spPr bwMode="auto">
            <a:xfrm flipH="1">
              <a:off x="2433638" y="2592388"/>
              <a:ext cx="666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1" name="Rectangle 53"/>
            <p:cNvSpPr>
              <a:spLocks noChangeArrowheads="1"/>
            </p:cNvSpPr>
            <p:nvPr/>
          </p:nvSpPr>
          <p:spPr bwMode="auto">
            <a:xfrm>
              <a:off x="2224088" y="2487613"/>
              <a:ext cx="185738"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302" name="Line 54"/>
            <p:cNvSpPr>
              <a:spLocks noChangeShapeType="1"/>
            </p:cNvSpPr>
            <p:nvPr/>
          </p:nvSpPr>
          <p:spPr bwMode="auto">
            <a:xfrm flipV="1">
              <a:off x="2500313" y="1438276"/>
              <a:ext cx="1588" cy="981075"/>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3" name="Line 55"/>
            <p:cNvSpPr>
              <a:spLocks noChangeShapeType="1"/>
            </p:cNvSpPr>
            <p:nvPr/>
          </p:nvSpPr>
          <p:spPr bwMode="auto">
            <a:xfrm>
              <a:off x="2465388" y="2419351"/>
              <a:ext cx="793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4" name="Line 56"/>
            <p:cNvSpPr>
              <a:spLocks noChangeShapeType="1"/>
            </p:cNvSpPr>
            <p:nvPr/>
          </p:nvSpPr>
          <p:spPr bwMode="auto">
            <a:xfrm flipH="1">
              <a:off x="2465388" y="2419351"/>
              <a:ext cx="793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5" name="Line 57"/>
            <p:cNvSpPr>
              <a:spLocks noChangeShapeType="1"/>
            </p:cNvSpPr>
            <p:nvPr/>
          </p:nvSpPr>
          <p:spPr bwMode="auto">
            <a:xfrm flipH="1">
              <a:off x="2433638" y="2419351"/>
              <a:ext cx="666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6" name="Rectangle 58"/>
            <p:cNvSpPr>
              <a:spLocks noChangeArrowheads="1"/>
            </p:cNvSpPr>
            <p:nvPr/>
          </p:nvSpPr>
          <p:spPr bwMode="auto">
            <a:xfrm>
              <a:off x="2124075" y="2314576"/>
              <a:ext cx="285750"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307" name="Line 59"/>
            <p:cNvSpPr>
              <a:spLocks noChangeShapeType="1"/>
            </p:cNvSpPr>
            <p:nvPr/>
          </p:nvSpPr>
          <p:spPr bwMode="auto">
            <a:xfrm flipH="1">
              <a:off x="2433638" y="1438276"/>
              <a:ext cx="66675" cy="1588"/>
            </a:xfrm>
            <a:prstGeom prst="line">
              <a:avLst/>
            </a:prstGeom>
            <a:noFill/>
            <a:ln w="317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8" name="Rectangle 60"/>
            <p:cNvSpPr>
              <a:spLocks noChangeArrowheads="1"/>
            </p:cNvSpPr>
            <p:nvPr/>
          </p:nvSpPr>
          <p:spPr bwMode="auto">
            <a:xfrm>
              <a:off x="2124075" y="1335088"/>
              <a:ext cx="285750"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30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309" name="Rectangle 61"/>
            <p:cNvSpPr>
              <a:spLocks noChangeArrowheads="1"/>
            </p:cNvSpPr>
            <p:nvPr/>
          </p:nvSpPr>
          <p:spPr bwMode="auto">
            <a:xfrm rot="16200000">
              <a:off x="722438" y="2413001"/>
              <a:ext cx="2073275" cy="2825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0000"/>
                  </a:solidFill>
                  <a:effectLst/>
                  <a:latin typeface="Arial" pitchFamily="34" charset="0"/>
                  <a:cs typeface="Arial" pitchFamily="34" charset="0"/>
                </a:rPr>
                <a:t>% of cells positive for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310" name="Rectangle 62"/>
            <p:cNvSpPr>
              <a:spLocks noChangeArrowheads="1"/>
            </p:cNvSpPr>
            <p:nvPr/>
          </p:nvSpPr>
          <p:spPr bwMode="auto">
            <a:xfrm rot="16200000">
              <a:off x="857375" y="2398713"/>
              <a:ext cx="2263775" cy="2825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anti-</a:t>
              </a:r>
              <a:r>
                <a:rPr kumimoji="0" lang="en-US" sz="1500" b="1" i="0" u="none" strike="noStrike" cap="none" normalizeH="0" baseline="0" dirty="0" err="1" smtClean="0">
                  <a:ln>
                    <a:noFill/>
                  </a:ln>
                  <a:solidFill>
                    <a:srgbClr val="000000"/>
                  </a:solidFill>
                  <a:effectLst/>
                  <a:latin typeface="Arial" pitchFamily="34" charset="0"/>
                  <a:cs typeface="Arial" pitchFamily="34" charset="0"/>
                </a:rPr>
                <a:t>phosphatidylserine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8" name="Text Box 89"/>
          <p:cNvSpPr txBox="1">
            <a:spLocks noChangeArrowheads="1"/>
          </p:cNvSpPr>
          <p:nvPr/>
        </p:nvSpPr>
        <p:spPr bwMode="auto">
          <a:xfrm>
            <a:off x="5701542" y="936402"/>
            <a:ext cx="329458" cy="461665"/>
          </a:xfrm>
          <a:prstGeom prst="rect">
            <a:avLst/>
          </a:prstGeom>
          <a:noFill/>
          <a:ln w="9525">
            <a:noFill/>
            <a:miter lim="800000"/>
            <a:headEnd/>
            <a:tailEnd/>
          </a:ln>
        </p:spPr>
        <p:txBody>
          <a:bodyPr wrap="none">
            <a:spAutoFit/>
          </a:bodyPr>
          <a:lstStyle/>
          <a:p>
            <a:pPr algn="ctr" eaLnBrk="1" hangingPunct="1"/>
            <a:r>
              <a:rPr lang="en-US" sz="2400" b="0" dirty="0">
                <a:latin typeface="Times New Roman" pitchFamily="1"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14158" y="976786"/>
            <a:ext cx="5622592" cy="4070194"/>
            <a:chOff x="1183533" y="656161"/>
            <a:chExt cx="5622592" cy="4070194"/>
          </a:xfrm>
        </p:grpSpPr>
        <p:pic>
          <p:nvPicPr>
            <p:cNvPr id="25" name="Picture 4"/>
            <p:cNvPicPr preferRelativeResize="0">
              <a:picLocks noChangeAspect="1" noChangeArrowheads="1"/>
            </p:cNvPicPr>
            <p:nvPr/>
          </p:nvPicPr>
          <p:blipFill>
            <a:blip r:embed="rId2" cstate="print">
              <a:lum bright="6000" contrast="20000"/>
            </a:blip>
            <a:srcRect t="7019"/>
            <a:stretch>
              <a:fillRect/>
            </a:stretch>
          </p:blipFill>
          <p:spPr bwMode="auto">
            <a:xfrm>
              <a:off x="1530154" y="1047151"/>
              <a:ext cx="1737360" cy="1700663"/>
            </a:xfrm>
            <a:prstGeom prst="rect">
              <a:avLst/>
            </a:prstGeom>
            <a:noFill/>
            <a:ln w="9525">
              <a:noFill/>
              <a:miter lim="800000"/>
              <a:headEnd/>
              <a:tailEnd/>
            </a:ln>
          </p:spPr>
        </p:pic>
        <p:pic>
          <p:nvPicPr>
            <p:cNvPr id="26" name="Picture 5"/>
            <p:cNvPicPr preferRelativeResize="0">
              <a:picLocks noChangeAspect="1" noChangeArrowheads="1"/>
            </p:cNvPicPr>
            <p:nvPr/>
          </p:nvPicPr>
          <p:blipFill>
            <a:blip r:embed="rId3" cstate="print">
              <a:lum bright="6000" contrast="20000"/>
            </a:blip>
            <a:srcRect t="6526" r="3568" b="1875"/>
            <a:stretch>
              <a:fillRect/>
            </a:stretch>
          </p:blipFill>
          <p:spPr bwMode="auto">
            <a:xfrm>
              <a:off x="3303303" y="1050333"/>
              <a:ext cx="1737360" cy="1694298"/>
            </a:xfrm>
            <a:prstGeom prst="rect">
              <a:avLst/>
            </a:prstGeom>
            <a:noFill/>
            <a:ln w="9525">
              <a:noFill/>
              <a:miter lim="800000"/>
              <a:headEnd/>
              <a:tailEnd/>
            </a:ln>
          </p:spPr>
        </p:pic>
        <p:pic>
          <p:nvPicPr>
            <p:cNvPr id="27" name="Picture 19"/>
            <p:cNvPicPr>
              <a:picLocks noChangeAspect="1" noChangeArrowheads="1"/>
            </p:cNvPicPr>
            <p:nvPr/>
          </p:nvPicPr>
          <p:blipFill>
            <a:blip r:embed="rId4" cstate="print"/>
            <a:srcRect/>
            <a:stretch>
              <a:fillRect/>
            </a:stretch>
          </p:blipFill>
          <p:spPr bwMode="auto">
            <a:xfrm>
              <a:off x="1530154" y="2982704"/>
              <a:ext cx="1737360" cy="1737360"/>
            </a:xfrm>
            <a:prstGeom prst="rect">
              <a:avLst/>
            </a:prstGeom>
            <a:noFill/>
            <a:ln w="9525">
              <a:noFill/>
              <a:miter lim="800000"/>
              <a:headEnd/>
              <a:tailEnd/>
            </a:ln>
          </p:spPr>
        </p:pic>
        <p:pic>
          <p:nvPicPr>
            <p:cNvPr id="28" name="Picture 27"/>
            <p:cNvPicPr>
              <a:picLocks noChangeAspect="1" noChangeArrowheads="1"/>
            </p:cNvPicPr>
            <p:nvPr/>
          </p:nvPicPr>
          <p:blipFill>
            <a:blip r:embed="rId5" cstate="print"/>
            <a:srcRect t="3325" r="4020"/>
            <a:stretch>
              <a:fillRect/>
            </a:stretch>
          </p:blipFill>
          <p:spPr bwMode="auto">
            <a:xfrm>
              <a:off x="5068765" y="2976413"/>
              <a:ext cx="1737360" cy="1749942"/>
            </a:xfrm>
            <a:prstGeom prst="rect">
              <a:avLst/>
            </a:prstGeom>
            <a:noFill/>
            <a:ln w="9525">
              <a:noFill/>
              <a:miter lim="800000"/>
              <a:headEnd/>
              <a:tailEnd/>
            </a:ln>
          </p:spPr>
        </p:pic>
        <p:pic>
          <p:nvPicPr>
            <p:cNvPr id="29" name="Picture 3"/>
            <p:cNvPicPr>
              <a:picLocks noChangeAspect="1" noChangeArrowheads="1"/>
            </p:cNvPicPr>
            <p:nvPr/>
          </p:nvPicPr>
          <p:blipFill>
            <a:blip r:embed="rId6" cstate="print"/>
            <a:srcRect/>
            <a:stretch>
              <a:fillRect/>
            </a:stretch>
          </p:blipFill>
          <p:spPr bwMode="auto">
            <a:xfrm>
              <a:off x="3303303" y="2982704"/>
              <a:ext cx="1737360" cy="1737360"/>
            </a:xfrm>
            <a:prstGeom prst="rect">
              <a:avLst/>
            </a:prstGeom>
            <a:noFill/>
            <a:ln w="9525">
              <a:noFill/>
              <a:miter lim="800000"/>
              <a:headEnd/>
              <a:tailEnd/>
            </a:ln>
          </p:spPr>
        </p:pic>
        <p:pic>
          <p:nvPicPr>
            <p:cNvPr id="30" name="Picture 5"/>
            <p:cNvPicPr preferRelativeResize="0">
              <a:picLocks noChangeAspect="1" noChangeArrowheads="1"/>
            </p:cNvPicPr>
            <p:nvPr/>
          </p:nvPicPr>
          <p:blipFill>
            <a:blip r:embed="rId7" cstate="print">
              <a:lum bright="6000" contrast="20000"/>
            </a:blip>
            <a:srcRect l="3749" t="4776" r="1102"/>
            <a:stretch>
              <a:fillRect/>
            </a:stretch>
          </p:blipFill>
          <p:spPr bwMode="auto">
            <a:xfrm>
              <a:off x="5068765" y="1050658"/>
              <a:ext cx="1737360" cy="1693649"/>
            </a:xfrm>
            <a:prstGeom prst="rect">
              <a:avLst/>
            </a:prstGeom>
            <a:noFill/>
            <a:ln w="9525">
              <a:noFill/>
              <a:miter lim="800000"/>
              <a:headEnd/>
              <a:tailEnd/>
            </a:ln>
          </p:spPr>
        </p:pic>
        <p:sp>
          <p:nvSpPr>
            <p:cNvPr id="31" name="TextBox 30"/>
            <p:cNvSpPr txBox="1"/>
            <p:nvPr/>
          </p:nvSpPr>
          <p:spPr>
            <a:xfrm rot="16200000">
              <a:off x="904868" y="1728205"/>
              <a:ext cx="895886" cy="338554"/>
            </a:xfrm>
            <a:prstGeom prst="rect">
              <a:avLst/>
            </a:prstGeom>
            <a:noFill/>
          </p:spPr>
          <p:txBody>
            <a:bodyPr wrap="none" rtlCol="0">
              <a:spAutoFit/>
            </a:bodyPr>
            <a:lstStyle/>
            <a:p>
              <a:pPr algn="ctr"/>
              <a:r>
                <a:rPr lang="en-US" sz="1600" dirty="0" err="1" smtClean="0">
                  <a:latin typeface="Arial" pitchFamily="34" charset="0"/>
                  <a:cs typeface="Arial" pitchFamily="34" charset="0"/>
                </a:rPr>
                <a:t>Vinculin</a:t>
              </a:r>
              <a:endParaRPr lang="en-US" sz="1600" dirty="0">
                <a:latin typeface="Arial" pitchFamily="34" charset="0"/>
                <a:cs typeface="Arial" pitchFamily="34" charset="0"/>
              </a:endParaRPr>
            </a:p>
          </p:txBody>
        </p:sp>
        <p:sp>
          <p:nvSpPr>
            <p:cNvPr id="32" name="TextBox 31"/>
            <p:cNvSpPr txBox="1"/>
            <p:nvPr/>
          </p:nvSpPr>
          <p:spPr>
            <a:xfrm rot="16200000">
              <a:off x="937471" y="3682107"/>
              <a:ext cx="830677" cy="338554"/>
            </a:xfrm>
            <a:prstGeom prst="rect">
              <a:avLst/>
            </a:prstGeom>
            <a:noFill/>
          </p:spPr>
          <p:txBody>
            <a:bodyPr wrap="none" rtlCol="0">
              <a:spAutoFit/>
            </a:bodyPr>
            <a:lstStyle/>
            <a:p>
              <a:pPr algn="ctr"/>
              <a:r>
                <a:rPr lang="en-US" sz="1600" dirty="0" err="1" smtClean="0">
                  <a:latin typeface="Arial" pitchFamily="34" charset="0"/>
                  <a:cs typeface="Arial" pitchFamily="34" charset="0"/>
                </a:rPr>
                <a:t>Paxillin</a:t>
              </a:r>
              <a:endParaRPr lang="en-US" sz="1600" dirty="0">
                <a:latin typeface="Arial" pitchFamily="34" charset="0"/>
                <a:cs typeface="Arial" pitchFamily="34" charset="0"/>
              </a:endParaRPr>
            </a:p>
          </p:txBody>
        </p:sp>
        <p:sp>
          <p:nvSpPr>
            <p:cNvPr id="12" name="TextBox 11"/>
            <p:cNvSpPr txBox="1"/>
            <p:nvPr/>
          </p:nvSpPr>
          <p:spPr>
            <a:xfrm>
              <a:off x="1828069" y="656161"/>
              <a:ext cx="1141531" cy="369332"/>
            </a:xfrm>
            <a:prstGeom prst="rect">
              <a:avLst/>
            </a:prstGeom>
            <a:noFill/>
          </p:spPr>
          <p:txBody>
            <a:bodyPr wrap="none" rtlCol="0">
              <a:spAutoFit/>
            </a:bodyPr>
            <a:lstStyle/>
            <a:p>
              <a:r>
                <a:rPr lang="en-US" dirty="0" smtClean="0"/>
                <a:t>Untreated</a:t>
              </a:r>
              <a:endParaRPr lang="en-US" dirty="0"/>
            </a:p>
          </p:txBody>
        </p:sp>
        <p:sp>
          <p:nvSpPr>
            <p:cNvPr id="13" name="TextBox 12"/>
            <p:cNvSpPr txBox="1"/>
            <p:nvPr/>
          </p:nvSpPr>
          <p:spPr>
            <a:xfrm>
              <a:off x="3661779" y="656161"/>
              <a:ext cx="1020408" cy="369332"/>
            </a:xfrm>
            <a:prstGeom prst="rect">
              <a:avLst/>
            </a:prstGeom>
            <a:noFill/>
          </p:spPr>
          <p:txBody>
            <a:bodyPr wrap="none" rtlCol="0">
              <a:spAutoFit/>
            </a:bodyPr>
            <a:lstStyle/>
            <a:p>
              <a:r>
                <a:rPr lang="en-US" dirty="0" err="1" smtClean="0"/>
                <a:t>siControl</a:t>
              </a:r>
              <a:endParaRPr lang="en-US" dirty="0"/>
            </a:p>
          </p:txBody>
        </p:sp>
        <p:sp>
          <p:nvSpPr>
            <p:cNvPr id="14" name="TextBox 13"/>
            <p:cNvSpPr txBox="1"/>
            <p:nvPr/>
          </p:nvSpPr>
          <p:spPr>
            <a:xfrm>
              <a:off x="5422625" y="656161"/>
              <a:ext cx="1029641" cy="369332"/>
            </a:xfrm>
            <a:prstGeom prst="rect">
              <a:avLst/>
            </a:prstGeom>
            <a:noFill/>
          </p:spPr>
          <p:txBody>
            <a:bodyPr wrap="none" rtlCol="0">
              <a:spAutoFit/>
            </a:bodyPr>
            <a:lstStyle/>
            <a:p>
              <a:r>
                <a:rPr lang="en-US" dirty="0" smtClean="0"/>
                <a:t>siPoldip2</a:t>
              </a:r>
              <a:endParaRPr lang="en-US" dirty="0"/>
            </a:p>
          </p:txBody>
        </p:sp>
      </p:grpSp>
      <p:sp>
        <p:nvSpPr>
          <p:cNvPr id="15" name="TextBox 14"/>
          <p:cNvSpPr txBox="1"/>
          <p:nvPr/>
        </p:nvSpPr>
        <p:spPr>
          <a:xfrm>
            <a:off x="1382254" y="5343900"/>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 siPoldip2 Decreases the Focal Adhesion Markers </a:t>
            </a:r>
            <a:r>
              <a:rPr lang="en-US" sz="1200" b="1" dirty="0" err="1" smtClean="0">
                <a:latin typeface="Arial" pitchFamily="34" charset="0"/>
                <a:cs typeface="Arial" pitchFamily="34" charset="0"/>
              </a:rPr>
              <a:t>Vinculin</a:t>
            </a:r>
            <a:r>
              <a:rPr lang="en-US" sz="1200" b="1" dirty="0" smtClean="0">
                <a:latin typeface="Arial" pitchFamily="34" charset="0"/>
                <a:cs typeface="Arial" pitchFamily="34" charset="0"/>
              </a:rPr>
              <a:t> and </a:t>
            </a:r>
            <a:r>
              <a:rPr lang="en-US" sz="1200" b="1" dirty="0" err="1" smtClean="0">
                <a:latin typeface="Arial" pitchFamily="34" charset="0"/>
                <a:cs typeface="Arial" pitchFamily="34" charset="0"/>
              </a:rPr>
              <a:t>Paxillin</a:t>
            </a:r>
            <a:r>
              <a:rPr lang="en-US" sz="1200" b="1" dirty="0" smtClean="0">
                <a:latin typeface="Arial" pitchFamily="34" charset="0"/>
                <a:cs typeface="Arial" pitchFamily="34" charset="0"/>
              </a:rPr>
              <a:t> and Stress Fiber Formation.  </a:t>
            </a:r>
            <a:r>
              <a:rPr lang="en-US" sz="1200" dirty="0" smtClean="0">
                <a:latin typeface="Arial" pitchFamily="34" charset="0"/>
                <a:cs typeface="Arial" pitchFamily="34" charset="0"/>
              </a:rPr>
              <a:t>Rat VSMCs were either untreated or transiently transfected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or siPoldip2.  </a:t>
            </a:r>
            <a:r>
              <a:rPr lang="en-US" sz="1200" b="1" i="1" dirty="0" err="1" smtClean="0">
                <a:latin typeface="Arial" pitchFamily="34" charset="0"/>
                <a:cs typeface="Arial" pitchFamily="34" charset="0"/>
              </a:rPr>
              <a:t>Vinculin</a:t>
            </a:r>
            <a:r>
              <a:rPr lang="en-US" sz="1200" b="1" i="1" dirty="0" smtClean="0">
                <a:latin typeface="Arial" pitchFamily="34" charset="0"/>
                <a:cs typeface="Arial" pitchFamily="34" charset="0"/>
              </a:rPr>
              <a:t>, upper.</a:t>
            </a:r>
            <a:r>
              <a:rPr lang="en-US" sz="1200" dirty="0" smtClean="0">
                <a:latin typeface="Arial" pitchFamily="34" charset="0"/>
                <a:cs typeface="Arial" pitchFamily="34" charset="0"/>
              </a:rPr>
              <a:t>  Cells were double labeled with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(green) and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(red).  </a:t>
            </a:r>
            <a:r>
              <a:rPr lang="en-US" sz="1200" b="1" i="1" dirty="0" err="1" smtClean="0">
                <a:latin typeface="Arial" pitchFamily="34" charset="0"/>
                <a:cs typeface="Arial" pitchFamily="34" charset="0"/>
              </a:rPr>
              <a:t>Paxillin</a:t>
            </a:r>
            <a:r>
              <a:rPr lang="en-US" sz="1200" b="1" i="1" dirty="0" smtClean="0">
                <a:latin typeface="Arial" pitchFamily="34" charset="0"/>
                <a:cs typeface="Arial" pitchFamily="34" charset="0"/>
              </a:rPr>
              <a:t>, lower.</a:t>
            </a:r>
            <a:r>
              <a:rPr lang="en-US" sz="1200" dirty="0" smtClean="0">
                <a:latin typeface="Arial" pitchFamily="34" charset="0"/>
                <a:cs typeface="Arial" pitchFamily="34" charset="0"/>
              </a:rPr>
              <a:t>  Cells were double labeled with </a:t>
            </a:r>
            <a:r>
              <a:rPr lang="en-US" sz="1200" dirty="0" err="1" smtClean="0">
                <a:latin typeface="Arial" pitchFamily="34" charset="0"/>
                <a:cs typeface="Arial" pitchFamily="34" charset="0"/>
              </a:rPr>
              <a:t>paxillin</a:t>
            </a:r>
            <a:r>
              <a:rPr lang="en-US" sz="1200" dirty="0" smtClean="0">
                <a:latin typeface="Arial" pitchFamily="34" charset="0"/>
                <a:cs typeface="Arial" pitchFamily="34" charset="0"/>
              </a:rPr>
              <a:t> (green) and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(red).  Yellow appears where stress fibers (red) insert into focal adhesions (green).  Nuclei are labeled with DAPI (blue).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focal adhesion plane are depicted. Scale bars, 10 µm.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1847301" y="992549"/>
            <a:ext cx="4218060" cy="2517769"/>
            <a:chOff x="1607304" y="1194424"/>
            <a:chExt cx="4218060" cy="2517769"/>
          </a:xfrm>
        </p:grpSpPr>
        <p:pic>
          <p:nvPicPr>
            <p:cNvPr id="3" name="Picture 21" descr="C:\KKG Lab\NoxR1 Project\Western Blots\siNoxR1 Paxillin Expt4.tif"/>
            <p:cNvPicPr>
              <a:picLocks noChangeAspect="1" noChangeArrowheads="1"/>
            </p:cNvPicPr>
            <p:nvPr/>
          </p:nvPicPr>
          <p:blipFill>
            <a:blip r:embed="rId3" cstate="print"/>
            <a:srcRect t="18182" b="31369"/>
            <a:stretch>
              <a:fillRect/>
            </a:stretch>
          </p:blipFill>
          <p:spPr bwMode="auto">
            <a:xfrm>
              <a:off x="2965245" y="1704793"/>
              <a:ext cx="2695126" cy="609337"/>
            </a:xfrm>
            <a:prstGeom prst="rect">
              <a:avLst/>
            </a:prstGeom>
            <a:noFill/>
            <a:ln w="9525">
              <a:solidFill>
                <a:schemeClr val="tx1"/>
              </a:solidFill>
              <a:miter lim="800000"/>
              <a:headEnd/>
              <a:tailEnd/>
            </a:ln>
          </p:spPr>
        </p:pic>
        <p:pic>
          <p:nvPicPr>
            <p:cNvPr id="4" name="Picture 22" descr="C:\KKG Lab\NoxR1 Project\Western Blots\siNoxR1 b-tubulin Expt4.tif"/>
            <p:cNvPicPr>
              <a:picLocks noChangeAspect="1" noChangeArrowheads="1"/>
            </p:cNvPicPr>
            <p:nvPr/>
          </p:nvPicPr>
          <p:blipFill>
            <a:blip r:embed="rId4" cstate="print"/>
            <a:srcRect l="2452" t="18750" r="1634" b="32854"/>
            <a:stretch>
              <a:fillRect/>
            </a:stretch>
          </p:blipFill>
          <p:spPr bwMode="auto">
            <a:xfrm>
              <a:off x="2966322" y="3094667"/>
              <a:ext cx="2692972" cy="617526"/>
            </a:xfrm>
            <a:prstGeom prst="rect">
              <a:avLst/>
            </a:prstGeom>
            <a:noFill/>
            <a:ln w="9525">
              <a:solidFill>
                <a:schemeClr val="tx1"/>
              </a:solidFill>
              <a:miter lim="800000"/>
              <a:headEnd/>
              <a:tailEnd/>
            </a:ln>
          </p:spPr>
        </p:pic>
        <p:sp>
          <p:nvSpPr>
            <p:cNvPr id="5" name="Text Box 23"/>
            <p:cNvSpPr txBox="1">
              <a:spLocks noChangeArrowheads="1"/>
            </p:cNvSpPr>
            <p:nvPr/>
          </p:nvSpPr>
          <p:spPr bwMode="auto">
            <a:xfrm>
              <a:off x="1862566" y="1840190"/>
              <a:ext cx="1082326" cy="338542"/>
            </a:xfrm>
            <a:prstGeom prst="rect">
              <a:avLst/>
            </a:prstGeom>
            <a:noFill/>
            <a:ln w="9525">
              <a:noFill/>
              <a:miter lim="800000"/>
              <a:headEnd/>
              <a:tailEnd/>
            </a:ln>
          </p:spPr>
          <p:txBody>
            <a:bodyPr wrap="none" lIns="91429" tIns="45714" rIns="91429" bIns="45714">
              <a:spAutoFit/>
            </a:bodyPr>
            <a:lstStyle/>
            <a:p>
              <a:pPr algn="ctr" eaLnBrk="1" hangingPunct="1"/>
              <a:r>
                <a:rPr lang="en-US" sz="1600" dirty="0" smtClean="0">
                  <a:latin typeface="Arial" pitchFamily="34" charset="0"/>
                  <a:cs typeface="Arial" pitchFamily="34" charset="0"/>
                </a:rPr>
                <a:t>IB </a:t>
              </a:r>
              <a:r>
                <a:rPr lang="en-US" sz="1600" dirty="0" err="1" smtClean="0">
                  <a:latin typeface="Arial" pitchFamily="34" charset="0"/>
                  <a:cs typeface="Arial" pitchFamily="34" charset="0"/>
                </a:rPr>
                <a:t>Paxillin</a:t>
              </a:r>
              <a:endParaRPr lang="en-US" sz="1600" dirty="0">
                <a:latin typeface="Arial" pitchFamily="34" charset="0"/>
                <a:cs typeface="Arial" pitchFamily="34" charset="0"/>
              </a:endParaRPr>
            </a:p>
          </p:txBody>
        </p:sp>
        <p:sp>
          <p:nvSpPr>
            <p:cNvPr id="6" name="Text Box 24"/>
            <p:cNvSpPr txBox="1">
              <a:spLocks noChangeArrowheads="1"/>
            </p:cNvSpPr>
            <p:nvPr/>
          </p:nvSpPr>
          <p:spPr bwMode="auto">
            <a:xfrm>
              <a:off x="1607304" y="3234159"/>
              <a:ext cx="1337588" cy="338542"/>
            </a:xfrm>
            <a:prstGeom prst="rect">
              <a:avLst/>
            </a:prstGeom>
            <a:noFill/>
            <a:ln w="9525">
              <a:noFill/>
              <a:miter lim="800000"/>
              <a:headEnd/>
              <a:tailEnd/>
            </a:ln>
          </p:spPr>
          <p:txBody>
            <a:bodyPr wrap="none" lIns="91429" tIns="45714" rIns="91429" bIns="45714">
              <a:spAutoFit/>
            </a:bodyPr>
            <a:lstStyle/>
            <a:p>
              <a:pPr algn="ctr" eaLnBrk="1" hangingPunct="1"/>
              <a:r>
                <a:rPr lang="en-US" sz="1600" dirty="0" smtClean="0">
                  <a:latin typeface="Arial" pitchFamily="34" charset="0"/>
                  <a:cs typeface="Arial" pitchFamily="34" charset="0"/>
                  <a:sym typeface="Symbol" pitchFamily="1" charset="2"/>
                </a:rPr>
                <a:t> IB </a:t>
              </a:r>
              <a:r>
                <a:rPr lang="en-US" sz="1600" dirty="0">
                  <a:latin typeface="Arial" pitchFamily="34" charset="0"/>
                  <a:cs typeface="Arial" pitchFamily="34" charset="0"/>
                  <a:sym typeface="Symbol" pitchFamily="1" charset="2"/>
                </a:rPr>
                <a:t>-</a:t>
              </a:r>
              <a:r>
                <a:rPr lang="en-US" sz="1600" dirty="0" err="1">
                  <a:latin typeface="Arial" pitchFamily="34" charset="0"/>
                  <a:cs typeface="Arial" pitchFamily="34" charset="0"/>
                  <a:sym typeface="Symbol" pitchFamily="1" charset="2"/>
                </a:rPr>
                <a:t>Tubulin</a:t>
              </a:r>
              <a:endParaRPr lang="en-US" sz="1600" dirty="0">
                <a:latin typeface="Arial" pitchFamily="34" charset="0"/>
                <a:cs typeface="Arial" pitchFamily="34" charset="0"/>
              </a:endParaRPr>
            </a:p>
          </p:txBody>
        </p:sp>
        <p:pic>
          <p:nvPicPr>
            <p:cNvPr id="7" name="Picture 25" descr="C:\KKG Lab\NoxR1 Project\Western Blots\siNoxR1 Vinculin Expt4.tif"/>
            <p:cNvPicPr>
              <a:picLocks noChangeAspect="1" noChangeArrowheads="1"/>
            </p:cNvPicPr>
            <p:nvPr/>
          </p:nvPicPr>
          <p:blipFill>
            <a:blip r:embed="rId5" cstate="print"/>
            <a:srcRect t="23820" r="1613" b="28863"/>
            <a:stretch>
              <a:fillRect/>
            </a:stretch>
          </p:blipFill>
          <p:spPr bwMode="auto">
            <a:xfrm>
              <a:off x="2963089" y="2391594"/>
              <a:ext cx="2699438" cy="630226"/>
            </a:xfrm>
            <a:prstGeom prst="rect">
              <a:avLst/>
            </a:prstGeom>
            <a:noFill/>
            <a:ln w="9525">
              <a:solidFill>
                <a:schemeClr val="tx1"/>
              </a:solidFill>
              <a:miter lim="800000"/>
              <a:headEnd/>
              <a:tailEnd/>
            </a:ln>
          </p:spPr>
        </p:pic>
        <p:sp>
          <p:nvSpPr>
            <p:cNvPr id="8" name="Text Box 26"/>
            <p:cNvSpPr txBox="1">
              <a:spLocks noChangeArrowheads="1"/>
            </p:cNvSpPr>
            <p:nvPr/>
          </p:nvSpPr>
          <p:spPr bwMode="auto">
            <a:xfrm>
              <a:off x="1797356" y="2537436"/>
              <a:ext cx="1147536" cy="338542"/>
            </a:xfrm>
            <a:prstGeom prst="rect">
              <a:avLst/>
            </a:prstGeom>
            <a:noFill/>
            <a:ln w="9525">
              <a:noFill/>
              <a:miter lim="800000"/>
              <a:headEnd/>
              <a:tailEnd/>
            </a:ln>
          </p:spPr>
          <p:txBody>
            <a:bodyPr wrap="none" lIns="91429" tIns="45714" rIns="91429" bIns="45714">
              <a:spAutoFit/>
            </a:bodyPr>
            <a:lstStyle/>
            <a:p>
              <a:pPr algn="ctr" eaLnBrk="1" hangingPunct="1"/>
              <a:r>
                <a:rPr lang="en-US" sz="1600" dirty="0" smtClean="0">
                  <a:latin typeface="Arial" pitchFamily="34" charset="0"/>
                  <a:cs typeface="Arial" pitchFamily="34" charset="0"/>
                </a:rPr>
                <a:t>IB </a:t>
              </a:r>
              <a:r>
                <a:rPr lang="en-US" sz="1600" dirty="0" err="1" smtClean="0">
                  <a:latin typeface="Arial" pitchFamily="34" charset="0"/>
                  <a:cs typeface="Arial" pitchFamily="34" charset="0"/>
                </a:rPr>
                <a:t>Vinculin</a:t>
              </a:r>
              <a:endParaRPr lang="en-US" sz="1600" dirty="0">
                <a:latin typeface="Arial" pitchFamily="34" charset="0"/>
                <a:cs typeface="Arial" pitchFamily="34" charset="0"/>
              </a:endParaRPr>
            </a:p>
          </p:txBody>
        </p:sp>
        <p:sp>
          <p:nvSpPr>
            <p:cNvPr id="9" name="Rectangle 18"/>
            <p:cNvSpPr>
              <a:spLocks noChangeArrowheads="1"/>
            </p:cNvSpPr>
            <p:nvPr/>
          </p:nvSpPr>
          <p:spPr bwMode="auto">
            <a:xfrm rot="19778076">
              <a:off x="3203310" y="1194424"/>
              <a:ext cx="900889"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Untreated</a:t>
              </a:r>
              <a:endParaRPr lang="en-US" sz="1600" dirty="0">
                <a:latin typeface="Arial" pitchFamily="34" charset="0"/>
                <a:cs typeface="Arial" pitchFamily="34" charset="0"/>
              </a:endParaRPr>
            </a:p>
          </p:txBody>
        </p:sp>
        <p:sp>
          <p:nvSpPr>
            <p:cNvPr id="10" name="Rectangle 19"/>
            <p:cNvSpPr>
              <a:spLocks noChangeArrowheads="1"/>
            </p:cNvSpPr>
            <p:nvPr/>
          </p:nvSpPr>
          <p:spPr bwMode="auto">
            <a:xfrm rot="19778076">
              <a:off x="4143466" y="1217925"/>
              <a:ext cx="807913" cy="246221"/>
            </a:xfrm>
            <a:prstGeom prst="rect">
              <a:avLst/>
            </a:prstGeom>
            <a:noFill/>
            <a:ln w="9525">
              <a:noFill/>
              <a:miter lim="800000"/>
              <a:headEnd/>
              <a:tailEnd/>
            </a:ln>
          </p:spPr>
          <p:txBody>
            <a:bodyPr wrap="none" lIns="0" tIns="0" rIns="0" bIns="0">
              <a:spAutoFit/>
            </a:bodyPr>
            <a:lstStyle/>
            <a:p>
              <a:pPr algn="ctr" defTabSz="1036391"/>
              <a:r>
                <a:rPr lang="en-US" sz="1600" dirty="0" err="1" smtClean="0">
                  <a:latin typeface="Arial" pitchFamily="34" charset="0"/>
                  <a:cs typeface="Arial" pitchFamily="34" charset="0"/>
                </a:rPr>
                <a:t>siControl</a:t>
              </a:r>
              <a:endParaRPr lang="en-US" sz="1600" dirty="0">
                <a:latin typeface="Arial" pitchFamily="34" charset="0"/>
                <a:cs typeface="Arial" pitchFamily="34" charset="0"/>
              </a:endParaRPr>
            </a:p>
          </p:txBody>
        </p:sp>
        <p:sp>
          <p:nvSpPr>
            <p:cNvPr id="11" name="Rectangle 20"/>
            <p:cNvSpPr>
              <a:spLocks noChangeArrowheads="1"/>
            </p:cNvSpPr>
            <p:nvPr/>
          </p:nvSpPr>
          <p:spPr bwMode="auto">
            <a:xfrm rot="19778076">
              <a:off x="4996611" y="1212657"/>
              <a:ext cx="828753"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grpSp>
      <p:grpSp>
        <p:nvGrpSpPr>
          <p:cNvPr id="84" name="Group 83"/>
          <p:cNvGrpSpPr/>
          <p:nvPr/>
        </p:nvGrpSpPr>
        <p:grpSpPr>
          <a:xfrm>
            <a:off x="1213131" y="3760057"/>
            <a:ext cx="5486400" cy="2322086"/>
            <a:chOff x="1226854" y="3475057"/>
            <a:chExt cx="5637879" cy="2322086"/>
          </a:xfrm>
        </p:grpSpPr>
        <p:grpSp>
          <p:nvGrpSpPr>
            <p:cNvPr id="77" name="Group 76"/>
            <p:cNvGrpSpPr/>
            <p:nvPr/>
          </p:nvGrpSpPr>
          <p:grpSpPr>
            <a:xfrm>
              <a:off x="1226854" y="3475057"/>
              <a:ext cx="2735993" cy="2322086"/>
              <a:chOff x="1072479" y="3475057"/>
              <a:chExt cx="2735993" cy="2322086"/>
            </a:xfrm>
          </p:grpSpPr>
          <p:sp>
            <p:nvSpPr>
              <p:cNvPr id="46" name="Rectangle 29"/>
              <p:cNvSpPr>
                <a:spLocks noChangeArrowheads="1"/>
              </p:cNvSpPr>
              <p:nvPr/>
            </p:nvSpPr>
            <p:spPr bwMode="auto">
              <a:xfrm>
                <a:off x="1876749" y="4422935"/>
                <a:ext cx="457200" cy="1050741"/>
              </a:xfrm>
              <a:prstGeom prst="rect">
                <a:avLst/>
              </a:prstGeom>
              <a:gradFill rotWithShape="0">
                <a:gsLst>
                  <a:gs pos="0">
                    <a:srgbClr val="100800"/>
                  </a:gs>
                  <a:gs pos="50000">
                    <a:schemeClr val="bg1"/>
                  </a:gs>
                  <a:gs pos="100000">
                    <a:srgbClr val="100800"/>
                  </a:gs>
                </a:gsLst>
                <a:lin ang="0" scaled="1"/>
              </a:gradFill>
              <a:ln w="9525">
                <a:solidFill>
                  <a:schemeClr val="tx1"/>
                </a:solidFill>
                <a:miter lim="800000"/>
                <a:headEnd/>
                <a:tailEnd/>
              </a:ln>
            </p:spPr>
            <p:txBody>
              <a:bodyPr/>
              <a:lstStyle/>
              <a:p>
                <a:endParaRPr lang="en-US"/>
              </a:p>
            </p:txBody>
          </p:sp>
          <p:sp>
            <p:nvSpPr>
              <p:cNvPr id="47" name="Freeform 30"/>
              <p:cNvSpPr>
                <a:spLocks/>
              </p:cNvSpPr>
              <p:nvPr/>
            </p:nvSpPr>
            <p:spPr bwMode="auto">
              <a:xfrm>
                <a:off x="1981733" y="4368191"/>
                <a:ext cx="247233" cy="1766"/>
              </a:xfrm>
              <a:custGeom>
                <a:avLst/>
                <a:gdLst>
                  <a:gd name="T0" fmla="*/ 0 w 200"/>
                  <a:gd name="T1" fmla="*/ 0 h 1"/>
                  <a:gd name="T2" fmla="*/ 6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lstStyle/>
              <a:p>
                <a:endParaRPr lang="en-US"/>
              </a:p>
            </p:txBody>
          </p:sp>
          <p:sp>
            <p:nvSpPr>
              <p:cNvPr id="48" name="Line 31"/>
              <p:cNvSpPr>
                <a:spLocks noChangeShapeType="1"/>
              </p:cNvSpPr>
              <p:nvPr/>
            </p:nvSpPr>
            <p:spPr bwMode="auto">
              <a:xfrm>
                <a:off x="2104466" y="4368191"/>
                <a:ext cx="1766" cy="47681"/>
              </a:xfrm>
              <a:prstGeom prst="line">
                <a:avLst/>
              </a:prstGeom>
              <a:noFill/>
              <a:ln w="19050">
                <a:solidFill>
                  <a:schemeClr val="tx1"/>
                </a:solidFill>
                <a:round/>
                <a:headEnd/>
                <a:tailEnd/>
              </a:ln>
            </p:spPr>
            <p:txBody>
              <a:bodyPr/>
              <a:lstStyle/>
              <a:p>
                <a:endParaRPr lang="en-US"/>
              </a:p>
            </p:txBody>
          </p:sp>
          <p:sp>
            <p:nvSpPr>
              <p:cNvPr id="49" name="Rectangle 32"/>
              <p:cNvSpPr>
                <a:spLocks noChangeArrowheads="1"/>
              </p:cNvSpPr>
              <p:nvPr/>
            </p:nvSpPr>
            <p:spPr bwMode="auto">
              <a:xfrm>
                <a:off x="2536914" y="4269297"/>
                <a:ext cx="457200" cy="1204379"/>
              </a:xfrm>
              <a:prstGeom prst="rect">
                <a:avLst/>
              </a:prstGeom>
              <a:gradFill rotWithShape="0">
                <a:gsLst>
                  <a:gs pos="0">
                    <a:srgbClr val="000C00"/>
                  </a:gs>
                  <a:gs pos="50000">
                    <a:schemeClr val="bg1">
                      <a:lumMod val="65000"/>
                    </a:schemeClr>
                  </a:gs>
                  <a:gs pos="100000">
                    <a:srgbClr val="000C00"/>
                  </a:gs>
                </a:gsLst>
                <a:lin ang="0" scaled="1"/>
              </a:gradFill>
              <a:ln w="9525">
                <a:solidFill>
                  <a:schemeClr val="tx1"/>
                </a:solidFill>
                <a:miter lim="800000"/>
                <a:headEnd/>
                <a:tailEnd/>
              </a:ln>
            </p:spPr>
            <p:txBody>
              <a:bodyPr/>
              <a:lstStyle/>
              <a:p>
                <a:endParaRPr lang="en-US"/>
              </a:p>
            </p:txBody>
          </p:sp>
          <p:sp>
            <p:nvSpPr>
              <p:cNvPr id="50" name="Freeform 33"/>
              <p:cNvSpPr>
                <a:spLocks/>
              </p:cNvSpPr>
              <p:nvPr/>
            </p:nvSpPr>
            <p:spPr bwMode="auto">
              <a:xfrm>
                <a:off x="2641898" y="4119192"/>
                <a:ext cx="247233" cy="1766"/>
              </a:xfrm>
              <a:custGeom>
                <a:avLst/>
                <a:gdLst>
                  <a:gd name="T0" fmla="*/ 0 w 200"/>
                  <a:gd name="T1" fmla="*/ 0 h 1"/>
                  <a:gd name="T2" fmla="*/ 6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lstStyle/>
              <a:p>
                <a:endParaRPr lang="en-US"/>
              </a:p>
            </p:txBody>
          </p:sp>
          <p:sp>
            <p:nvSpPr>
              <p:cNvPr id="51" name="Line 34"/>
              <p:cNvSpPr>
                <a:spLocks noChangeShapeType="1"/>
              </p:cNvSpPr>
              <p:nvPr/>
            </p:nvSpPr>
            <p:spPr bwMode="auto">
              <a:xfrm>
                <a:off x="2764631" y="4119192"/>
                <a:ext cx="1766" cy="143042"/>
              </a:xfrm>
              <a:prstGeom prst="line">
                <a:avLst/>
              </a:prstGeom>
              <a:noFill/>
              <a:ln w="19050">
                <a:solidFill>
                  <a:schemeClr val="tx1"/>
                </a:solidFill>
                <a:round/>
                <a:headEnd/>
                <a:tailEnd/>
              </a:ln>
            </p:spPr>
            <p:txBody>
              <a:bodyPr/>
              <a:lstStyle/>
              <a:p>
                <a:endParaRPr lang="en-US"/>
              </a:p>
            </p:txBody>
          </p:sp>
          <p:sp>
            <p:nvSpPr>
              <p:cNvPr id="52" name="Rectangle 35"/>
              <p:cNvSpPr>
                <a:spLocks noChangeArrowheads="1"/>
              </p:cNvSpPr>
              <p:nvPr/>
            </p:nvSpPr>
            <p:spPr bwMode="auto">
              <a:xfrm>
                <a:off x="3209267" y="4869721"/>
                <a:ext cx="457200" cy="603955"/>
              </a:xfrm>
              <a:prstGeom prst="rect">
                <a:avLst/>
              </a:prstGeom>
              <a:gradFill rotWithShape="0">
                <a:gsLst>
                  <a:gs pos="0">
                    <a:srgbClr val="0B000E"/>
                  </a:gs>
                  <a:gs pos="50000">
                    <a:schemeClr val="tx1">
                      <a:lumMod val="75000"/>
                      <a:lumOff val="25000"/>
                    </a:schemeClr>
                  </a:gs>
                  <a:gs pos="100000">
                    <a:srgbClr val="0B000E"/>
                  </a:gs>
                </a:gsLst>
                <a:lin ang="0" scaled="1"/>
              </a:gradFill>
              <a:ln w="9525">
                <a:solidFill>
                  <a:schemeClr val="tx1"/>
                </a:solidFill>
                <a:miter lim="800000"/>
                <a:headEnd/>
                <a:tailEnd/>
              </a:ln>
            </p:spPr>
            <p:txBody>
              <a:bodyPr/>
              <a:lstStyle/>
              <a:p>
                <a:endParaRPr lang="en-US"/>
              </a:p>
            </p:txBody>
          </p:sp>
          <p:sp>
            <p:nvSpPr>
              <p:cNvPr id="53" name="Freeform 36"/>
              <p:cNvSpPr>
                <a:spLocks/>
              </p:cNvSpPr>
              <p:nvPr/>
            </p:nvSpPr>
            <p:spPr bwMode="auto">
              <a:xfrm>
                <a:off x="3314251" y="4761998"/>
                <a:ext cx="247233" cy="1766"/>
              </a:xfrm>
              <a:custGeom>
                <a:avLst/>
                <a:gdLst>
                  <a:gd name="T0" fmla="*/ 0 w 200"/>
                  <a:gd name="T1" fmla="*/ 0 h 1"/>
                  <a:gd name="T2" fmla="*/ 6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lstStyle/>
              <a:p>
                <a:endParaRPr lang="en-US"/>
              </a:p>
            </p:txBody>
          </p:sp>
          <p:sp>
            <p:nvSpPr>
              <p:cNvPr id="54" name="Line 37"/>
              <p:cNvSpPr>
                <a:spLocks noChangeShapeType="1"/>
              </p:cNvSpPr>
              <p:nvPr/>
            </p:nvSpPr>
            <p:spPr bwMode="auto">
              <a:xfrm>
                <a:off x="3436984" y="4761998"/>
                <a:ext cx="1766" cy="100659"/>
              </a:xfrm>
              <a:prstGeom prst="line">
                <a:avLst/>
              </a:prstGeom>
              <a:noFill/>
              <a:ln w="19050">
                <a:solidFill>
                  <a:schemeClr val="tx1"/>
                </a:solidFill>
                <a:round/>
                <a:headEnd/>
                <a:tailEnd/>
              </a:ln>
            </p:spPr>
            <p:txBody>
              <a:bodyPr/>
              <a:lstStyle/>
              <a:p>
                <a:endParaRPr lang="en-US"/>
              </a:p>
            </p:txBody>
          </p:sp>
          <p:sp>
            <p:nvSpPr>
              <p:cNvPr id="55" name="Rectangle 38"/>
              <p:cNvSpPr>
                <a:spLocks noChangeArrowheads="1"/>
              </p:cNvSpPr>
              <p:nvPr/>
            </p:nvSpPr>
            <p:spPr bwMode="auto">
              <a:xfrm>
                <a:off x="2456172" y="3475057"/>
                <a:ext cx="646011" cy="246221"/>
              </a:xfrm>
              <a:prstGeom prst="rect">
                <a:avLst/>
              </a:prstGeom>
              <a:noFill/>
              <a:ln w="9525">
                <a:noFill/>
                <a:miter lim="800000"/>
                <a:headEnd/>
                <a:tailEnd/>
              </a:ln>
            </p:spPr>
            <p:txBody>
              <a:bodyPr wrap="none" lIns="0" tIns="0" rIns="0" bIns="0">
                <a:spAutoFit/>
              </a:bodyPr>
              <a:lstStyle/>
              <a:p>
                <a:pPr eaLnBrk="1" hangingPunct="1"/>
                <a:r>
                  <a:rPr lang="en-US" sz="1600" dirty="0" err="1">
                    <a:latin typeface="Arial" pitchFamily="34" charset="0"/>
                    <a:cs typeface="Arial" pitchFamily="34" charset="0"/>
                  </a:rPr>
                  <a:t>Paxillin</a:t>
                </a:r>
                <a:endParaRPr lang="en-US" sz="1600" b="0" dirty="0">
                  <a:latin typeface="Arial" pitchFamily="34" charset="0"/>
                  <a:cs typeface="Arial" pitchFamily="34" charset="0"/>
                </a:endParaRPr>
              </a:p>
            </p:txBody>
          </p:sp>
          <p:sp>
            <p:nvSpPr>
              <p:cNvPr id="56" name="Line 39"/>
              <p:cNvSpPr>
                <a:spLocks noChangeShapeType="1"/>
              </p:cNvSpPr>
              <p:nvPr/>
            </p:nvSpPr>
            <p:spPr bwMode="auto">
              <a:xfrm>
                <a:off x="1796792" y="5480260"/>
                <a:ext cx="2011680" cy="1766"/>
              </a:xfrm>
              <a:prstGeom prst="line">
                <a:avLst/>
              </a:prstGeom>
              <a:noFill/>
              <a:ln w="27051">
                <a:solidFill>
                  <a:schemeClr val="tx1"/>
                </a:solidFill>
                <a:round/>
                <a:headEnd/>
                <a:tailEnd/>
              </a:ln>
            </p:spPr>
            <p:txBody>
              <a:bodyPr/>
              <a:lstStyle/>
              <a:p>
                <a:endParaRPr lang="en-US"/>
              </a:p>
            </p:txBody>
          </p:sp>
          <p:sp>
            <p:nvSpPr>
              <p:cNvPr id="60" name="Line 43"/>
              <p:cNvSpPr>
                <a:spLocks noChangeShapeType="1"/>
              </p:cNvSpPr>
              <p:nvPr/>
            </p:nvSpPr>
            <p:spPr bwMode="auto">
              <a:xfrm flipV="1">
                <a:off x="1796792" y="3983213"/>
                <a:ext cx="0" cy="1483399"/>
              </a:xfrm>
              <a:prstGeom prst="line">
                <a:avLst/>
              </a:prstGeom>
              <a:noFill/>
              <a:ln w="27051">
                <a:solidFill>
                  <a:schemeClr val="tx1"/>
                </a:solidFill>
                <a:round/>
                <a:headEnd/>
                <a:tailEnd/>
              </a:ln>
            </p:spPr>
            <p:txBody>
              <a:bodyPr/>
              <a:lstStyle/>
              <a:p>
                <a:endParaRPr lang="en-US"/>
              </a:p>
            </p:txBody>
          </p:sp>
          <p:sp>
            <p:nvSpPr>
              <p:cNvPr id="61" name="Line 44"/>
              <p:cNvSpPr>
                <a:spLocks noChangeShapeType="1"/>
              </p:cNvSpPr>
              <p:nvPr/>
            </p:nvSpPr>
            <p:spPr bwMode="auto">
              <a:xfrm flipH="1">
                <a:off x="1752643" y="5466612"/>
                <a:ext cx="44149" cy="1766"/>
              </a:xfrm>
              <a:prstGeom prst="line">
                <a:avLst/>
              </a:prstGeom>
              <a:noFill/>
              <a:ln w="27051">
                <a:solidFill>
                  <a:schemeClr val="tx1"/>
                </a:solidFill>
                <a:round/>
                <a:headEnd/>
                <a:tailEnd/>
              </a:ln>
            </p:spPr>
            <p:txBody>
              <a:bodyPr/>
              <a:lstStyle/>
              <a:p>
                <a:endParaRPr lang="en-US"/>
              </a:p>
            </p:txBody>
          </p:sp>
          <p:sp>
            <p:nvSpPr>
              <p:cNvPr id="63" name="Line 46"/>
              <p:cNvSpPr>
                <a:spLocks noChangeShapeType="1"/>
              </p:cNvSpPr>
              <p:nvPr/>
            </p:nvSpPr>
            <p:spPr bwMode="auto">
              <a:xfrm flipH="1">
                <a:off x="1752643" y="5169933"/>
                <a:ext cx="44149" cy="1766"/>
              </a:xfrm>
              <a:prstGeom prst="line">
                <a:avLst/>
              </a:prstGeom>
              <a:noFill/>
              <a:ln w="27051">
                <a:solidFill>
                  <a:schemeClr val="tx1"/>
                </a:solidFill>
                <a:round/>
                <a:headEnd/>
                <a:tailEnd/>
              </a:ln>
            </p:spPr>
            <p:txBody>
              <a:bodyPr/>
              <a:lstStyle/>
              <a:p>
                <a:endParaRPr lang="en-US"/>
              </a:p>
            </p:txBody>
          </p:sp>
          <p:sp>
            <p:nvSpPr>
              <p:cNvPr id="64" name="Rectangle 47"/>
              <p:cNvSpPr>
                <a:spLocks noChangeArrowheads="1"/>
              </p:cNvSpPr>
              <p:nvPr/>
            </p:nvSpPr>
            <p:spPr bwMode="auto">
              <a:xfrm>
                <a:off x="1368924" y="5059630"/>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0.25</a:t>
                </a:r>
                <a:endParaRPr lang="en-US" sz="1400" b="0">
                  <a:latin typeface="Arial" pitchFamily="34" charset="0"/>
                  <a:cs typeface="Arial" pitchFamily="34" charset="0"/>
                </a:endParaRPr>
              </a:p>
            </p:txBody>
          </p:sp>
          <p:sp>
            <p:nvSpPr>
              <p:cNvPr id="65" name="Line 48"/>
              <p:cNvSpPr>
                <a:spLocks noChangeShapeType="1"/>
              </p:cNvSpPr>
              <p:nvPr/>
            </p:nvSpPr>
            <p:spPr bwMode="auto">
              <a:xfrm flipH="1">
                <a:off x="1752643" y="4873253"/>
                <a:ext cx="44149" cy="0"/>
              </a:xfrm>
              <a:prstGeom prst="line">
                <a:avLst/>
              </a:prstGeom>
              <a:noFill/>
              <a:ln w="27051">
                <a:solidFill>
                  <a:schemeClr val="tx1"/>
                </a:solidFill>
                <a:round/>
                <a:headEnd/>
                <a:tailEnd/>
              </a:ln>
            </p:spPr>
            <p:txBody>
              <a:bodyPr/>
              <a:lstStyle/>
              <a:p>
                <a:endParaRPr lang="en-US"/>
              </a:p>
            </p:txBody>
          </p:sp>
          <p:sp>
            <p:nvSpPr>
              <p:cNvPr id="66" name="Rectangle 49"/>
              <p:cNvSpPr>
                <a:spLocks noChangeArrowheads="1"/>
              </p:cNvSpPr>
              <p:nvPr/>
            </p:nvSpPr>
            <p:spPr bwMode="auto">
              <a:xfrm>
                <a:off x="1368924" y="4762950"/>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0.50</a:t>
                </a:r>
                <a:endParaRPr lang="en-US" sz="1400" b="0">
                  <a:latin typeface="Arial" pitchFamily="34" charset="0"/>
                  <a:cs typeface="Arial" pitchFamily="34" charset="0"/>
                </a:endParaRPr>
              </a:p>
            </p:txBody>
          </p:sp>
          <p:sp>
            <p:nvSpPr>
              <p:cNvPr id="67" name="Line 50"/>
              <p:cNvSpPr>
                <a:spLocks noChangeShapeType="1"/>
              </p:cNvSpPr>
              <p:nvPr/>
            </p:nvSpPr>
            <p:spPr bwMode="auto">
              <a:xfrm flipH="1">
                <a:off x="1752643" y="4576573"/>
                <a:ext cx="44149" cy="1766"/>
              </a:xfrm>
              <a:prstGeom prst="line">
                <a:avLst/>
              </a:prstGeom>
              <a:noFill/>
              <a:ln w="27051">
                <a:solidFill>
                  <a:schemeClr val="tx1"/>
                </a:solidFill>
                <a:round/>
                <a:headEnd/>
                <a:tailEnd/>
              </a:ln>
            </p:spPr>
            <p:txBody>
              <a:bodyPr/>
              <a:lstStyle/>
              <a:p>
                <a:endParaRPr lang="en-US"/>
              </a:p>
            </p:txBody>
          </p:sp>
          <p:sp>
            <p:nvSpPr>
              <p:cNvPr id="68" name="Rectangle 51"/>
              <p:cNvSpPr>
                <a:spLocks noChangeArrowheads="1"/>
              </p:cNvSpPr>
              <p:nvPr/>
            </p:nvSpPr>
            <p:spPr bwMode="auto">
              <a:xfrm>
                <a:off x="1368924" y="4466270"/>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0.75</a:t>
                </a:r>
                <a:endParaRPr lang="en-US" sz="1400" b="0">
                  <a:latin typeface="Arial" pitchFamily="34" charset="0"/>
                  <a:cs typeface="Arial" pitchFamily="34" charset="0"/>
                </a:endParaRPr>
              </a:p>
            </p:txBody>
          </p:sp>
          <p:sp>
            <p:nvSpPr>
              <p:cNvPr id="69" name="Line 52"/>
              <p:cNvSpPr>
                <a:spLocks noChangeShapeType="1"/>
              </p:cNvSpPr>
              <p:nvPr/>
            </p:nvSpPr>
            <p:spPr bwMode="auto">
              <a:xfrm flipH="1">
                <a:off x="1752643" y="4278127"/>
                <a:ext cx="44149" cy="1766"/>
              </a:xfrm>
              <a:prstGeom prst="line">
                <a:avLst/>
              </a:prstGeom>
              <a:noFill/>
              <a:ln w="27051">
                <a:solidFill>
                  <a:schemeClr val="tx1"/>
                </a:solidFill>
                <a:round/>
                <a:headEnd/>
                <a:tailEnd/>
              </a:ln>
            </p:spPr>
            <p:txBody>
              <a:bodyPr/>
              <a:lstStyle/>
              <a:p>
                <a:endParaRPr lang="en-US"/>
              </a:p>
            </p:txBody>
          </p:sp>
          <p:sp>
            <p:nvSpPr>
              <p:cNvPr id="70" name="Rectangle 53"/>
              <p:cNvSpPr>
                <a:spLocks noChangeArrowheads="1"/>
              </p:cNvSpPr>
              <p:nvPr/>
            </p:nvSpPr>
            <p:spPr bwMode="auto">
              <a:xfrm>
                <a:off x="1368924" y="4169590"/>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1.00</a:t>
                </a:r>
                <a:endParaRPr lang="en-US" sz="1400" b="0">
                  <a:latin typeface="Arial" pitchFamily="34" charset="0"/>
                  <a:cs typeface="Arial" pitchFamily="34" charset="0"/>
                </a:endParaRPr>
              </a:p>
            </p:txBody>
          </p:sp>
          <p:sp>
            <p:nvSpPr>
              <p:cNvPr id="71" name="Line 54"/>
              <p:cNvSpPr>
                <a:spLocks noChangeShapeType="1"/>
              </p:cNvSpPr>
              <p:nvPr/>
            </p:nvSpPr>
            <p:spPr bwMode="auto">
              <a:xfrm flipH="1">
                <a:off x="1752643" y="3983213"/>
                <a:ext cx="44149" cy="0"/>
              </a:xfrm>
              <a:prstGeom prst="line">
                <a:avLst/>
              </a:prstGeom>
              <a:noFill/>
              <a:ln w="27051">
                <a:solidFill>
                  <a:schemeClr val="tx1"/>
                </a:solidFill>
                <a:round/>
                <a:headEnd/>
                <a:tailEnd/>
              </a:ln>
            </p:spPr>
            <p:txBody>
              <a:bodyPr/>
              <a:lstStyle/>
              <a:p>
                <a:endParaRPr lang="en-US"/>
              </a:p>
            </p:txBody>
          </p:sp>
          <p:sp>
            <p:nvSpPr>
              <p:cNvPr id="72" name="Rectangle 55"/>
              <p:cNvSpPr>
                <a:spLocks noChangeArrowheads="1"/>
              </p:cNvSpPr>
              <p:nvPr/>
            </p:nvSpPr>
            <p:spPr bwMode="auto">
              <a:xfrm>
                <a:off x="1368924" y="3872911"/>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1.25</a:t>
                </a:r>
                <a:endParaRPr lang="en-US" sz="1400" b="0">
                  <a:latin typeface="Arial" pitchFamily="34" charset="0"/>
                  <a:cs typeface="Arial" pitchFamily="34" charset="0"/>
                </a:endParaRPr>
              </a:p>
            </p:txBody>
          </p:sp>
          <p:sp>
            <p:nvSpPr>
              <p:cNvPr id="73" name="Rectangle 56"/>
              <p:cNvSpPr>
                <a:spLocks noChangeArrowheads="1"/>
              </p:cNvSpPr>
              <p:nvPr/>
            </p:nvSpPr>
            <p:spPr bwMode="auto">
              <a:xfrm rot="16200000">
                <a:off x="220772" y="4484923"/>
                <a:ext cx="1949636" cy="246221"/>
              </a:xfrm>
              <a:prstGeom prst="rect">
                <a:avLst/>
              </a:prstGeom>
              <a:noFill/>
              <a:ln w="9525">
                <a:noFill/>
                <a:miter lim="800000"/>
                <a:headEnd/>
                <a:tailEnd/>
              </a:ln>
            </p:spPr>
            <p:txBody>
              <a:bodyPr wrap="none" lIns="0" tIns="0" rIns="0" bIns="0">
                <a:spAutoFit/>
              </a:bodyPr>
              <a:lstStyle/>
              <a:p>
                <a:pPr eaLnBrk="1" hangingPunct="1"/>
                <a:r>
                  <a:rPr lang="en-US" sz="1600" dirty="0" err="1">
                    <a:latin typeface="Arial" pitchFamily="34" charset="0"/>
                    <a:cs typeface="Arial" pitchFamily="34" charset="0"/>
                  </a:rPr>
                  <a:t>Paxillin</a:t>
                </a:r>
                <a:r>
                  <a:rPr lang="en-US" sz="1600" dirty="0">
                    <a:latin typeface="Arial" pitchFamily="34" charset="0"/>
                    <a:cs typeface="Arial" pitchFamily="34" charset="0"/>
                  </a:rPr>
                  <a:t> / beta-</a:t>
                </a:r>
                <a:r>
                  <a:rPr lang="en-US" sz="1600" dirty="0" err="1">
                    <a:latin typeface="Arial" pitchFamily="34" charset="0"/>
                    <a:cs typeface="Arial" pitchFamily="34" charset="0"/>
                  </a:rPr>
                  <a:t>Tubulin</a:t>
                </a:r>
                <a:endParaRPr lang="en-US" sz="1600" b="0" dirty="0">
                  <a:latin typeface="Arial" pitchFamily="34" charset="0"/>
                  <a:cs typeface="Arial" pitchFamily="34" charset="0"/>
                </a:endParaRPr>
              </a:p>
            </p:txBody>
          </p:sp>
          <p:sp>
            <p:nvSpPr>
              <p:cNvPr id="74" name="Text Box 89"/>
              <p:cNvSpPr txBox="1">
                <a:spLocks noChangeArrowheads="1"/>
              </p:cNvSpPr>
              <p:nvPr/>
            </p:nvSpPr>
            <p:spPr bwMode="auto">
              <a:xfrm>
                <a:off x="3268590" y="4415871"/>
                <a:ext cx="338554" cy="461665"/>
              </a:xfrm>
              <a:prstGeom prst="rect">
                <a:avLst/>
              </a:prstGeom>
              <a:noFill/>
              <a:ln w="9525">
                <a:noFill/>
                <a:miter lim="800000"/>
                <a:headEnd/>
                <a:tailEnd/>
              </a:ln>
            </p:spPr>
            <p:txBody>
              <a:bodyPr wrap="none">
                <a:spAutoFit/>
              </a:bodyPr>
              <a:lstStyle/>
              <a:p>
                <a:pPr algn="ctr" eaLnBrk="1" hangingPunct="1"/>
                <a:r>
                  <a:rPr lang="en-US" sz="2400" b="0" dirty="0">
                    <a:latin typeface="Times New Roman" pitchFamily="1" charset="0"/>
                  </a:rPr>
                  <a:t>*</a:t>
                </a:r>
              </a:p>
            </p:txBody>
          </p:sp>
          <p:sp>
            <p:nvSpPr>
              <p:cNvPr id="78" name="Rectangle 70"/>
              <p:cNvSpPr>
                <a:spLocks noChangeArrowheads="1"/>
              </p:cNvSpPr>
              <p:nvPr/>
            </p:nvSpPr>
            <p:spPr bwMode="auto">
              <a:xfrm>
                <a:off x="1891348" y="5581699"/>
                <a:ext cx="428002" cy="215444"/>
              </a:xfrm>
              <a:prstGeom prst="rect">
                <a:avLst/>
              </a:prstGeom>
              <a:noFill/>
              <a:ln w="9525">
                <a:noFill/>
                <a:miter lim="800000"/>
                <a:headEnd/>
                <a:tailEnd/>
              </a:ln>
            </p:spPr>
            <p:txBody>
              <a:bodyPr wrap="none" lIns="0" tIns="0" rIns="0" bIns="0">
                <a:spAutoFit/>
              </a:bodyPr>
              <a:lstStyle/>
              <a:p>
                <a:pPr eaLnBrk="1" hangingPunct="1"/>
                <a:r>
                  <a:rPr lang="en-US" sz="1400" dirty="0" err="1" smtClean="0">
                    <a:latin typeface="Arial" pitchFamily="34" charset="0"/>
                    <a:cs typeface="Arial" pitchFamily="34" charset="0"/>
                  </a:rPr>
                  <a:t>Untrx</a:t>
                </a:r>
                <a:endParaRPr lang="en-US" sz="1400" b="0" dirty="0">
                  <a:latin typeface="Arial" pitchFamily="34" charset="0"/>
                  <a:cs typeface="Arial" pitchFamily="34" charset="0"/>
                </a:endParaRPr>
              </a:p>
            </p:txBody>
          </p:sp>
          <p:sp>
            <p:nvSpPr>
              <p:cNvPr id="79" name="Rectangle 71"/>
              <p:cNvSpPr>
                <a:spLocks noChangeArrowheads="1"/>
              </p:cNvSpPr>
              <p:nvPr/>
            </p:nvSpPr>
            <p:spPr bwMode="auto">
              <a:xfrm>
                <a:off x="2486592" y="5581699"/>
                <a:ext cx="557845" cy="215444"/>
              </a:xfrm>
              <a:prstGeom prst="rect">
                <a:avLst/>
              </a:prstGeom>
              <a:noFill/>
              <a:ln w="9525">
                <a:noFill/>
                <a:miter lim="800000"/>
                <a:headEnd/>
                <a:tailEnd/>
              </a:ln>
            </p:spPr>
            <p:txBody>
              <a:bodyPr wrap="none" lIns="0" tIns="0" rIns="0" bIns="0">
                <a:spAutoFit/>
              </a:bodyPr>
              <a:lstStyle/>
              <a:p>
                <a:pPr eaLnBrk="1" hangingPunct="1"/>
                <a:r>
                  <a:rPr lang="en-US" sz="1400" dirty="0" err="1" smtClean="0">
                    <a:latin typeface="Arial" pitchFamily="34" charset="0"/>
                    <a:cs typeface="Arial" pitchFamily="34" charset="0"/>
                  </a:rPr>
                  <a:t>siCont</a:t>
                </a:r>
                <a:r>
                  <a:rPr lang="en-US" sz="1400" dirty="0" smtClean="0">
                    <a:latin typeface="Arial" pitchFamily="34" charset="0"/>
                    <a:cs typeface="Arial" pitchFamily="34" charset="0"/>
                  </a:rPr>
                  <a:t> </a:t>
                </a:r>
                <a:endParaRPr lang="en-US" sz="1400" b="0" dirty="0">
                  <a:latin typeface="Arial" pitchFamily="34" charset="0"/>
                  <a:cs typeface="Arial" pitchFamily="34" charset="0"/>
                </a:endParaRPr>
              </a:p>
            </p:txBody>
          </p:sp>
          <p:sp>
            <p:nvSpPr>
              <p:cNvPr id="80" name="Rectangle 72"/>
              <p:cNvSpPr>
                <a:spLocks noChangeArrowheads="1"/>
              </p:cNvSpPr>
              <p:nvPr/>
            </p:nvSpPr>
            <p:spPr bwMode="auto">
              <a:xfrm>
                <a:off x="3073986" y="5581699"/>
                <a:ext cx="727763" cy="215444"/>
              </a:xfrm>
              <a:prstGeom prst="rect">
                <a:avLst/>
              </a:prstGeom>
              <a:noFill/>
              <a:ln w="9525">
                <a:noFill/>
                <a:miter lim="800000"/>
                <a:headEnd/>
                <a:tailEnd/>
              </a:ln>
            </p:spPr>
            <p:txBody>
              <a:bodyPr wrap="none" lIns="0" tIns="0" rIns="0" bIns="0">
                <a:spAutoFit/>
              </a:bodyPr>
              <a:lstStyle/>
              <a:p>
                <a:pPr eaLnBrk="1" hangingPunct="1"/>
                <a:r>
                  <a:rPr lang="en-US" sz="1400" dirty="0" smtClean="0">
                    <a:latin typeface="Arial" pitchFamily="34" charset="0"/>
                    <a:cs typeface="Arial" pitchFamily="34" charset="0"/>
                  </a:rPr>
                  <a:t>siPoldip2</a:t>
                </a:r>
                <a:endParaRPr lang="en-US" sz="1400" b="0" dirty="0">
                  <a:latin typeface="Arial" pitchFamily="34" charset="0"/>
                  <a:cs typeface="Arial" pitchFamily="34" charset="0"/>
                </a:endParaRPr>
              </a:p>
            </p:txBody>
          </p:sp>
        </p:grpSp>
        <p:grpSp>
          <p:nvGrpSpPr>
            <p:cNvPr id="83" name="Group 82"/>
            <p:cNvGrpSpPr/>
            <p:nvPr/>
          </p:nvGrpSpPr>
          <p:grpSpPr>
            <a:xfrm>
              <a:off x="4129426" y="3475057"/>
              <a:ext cx="2735307" cy="2306164"/>
              <a:chOff x="4366926" y="3475057"/>
              <a:chExt cx="2735307" cy="2306164"/>
            </a:xfrm>
          </p:grpSpPr>
          <p:sp>
            <p:nvSpPr>
              <p:cNvPr id="16" name="Freeform 60"/>
              <p:cNvSpPr>
                <a:spLocks/>
              </p:cNvSpPr>
              <p:nvPr/>
            </p:nvSpPr>
            <p:spPr bwMode="auto">
              <a:xfrm>
                <a:off x="5316592" y="4169417"/>
                <a:ext cx="245900" cy="0"/>
              </a:xfrm>
              <a:custGeom>
                <a:avLst/>
                <a:gdLst>
                  <a:gd name="T0" fmla="*/ 0 w 200"/>
                  <a:gd name="T1" fmla="*/ 6 w 200"/>
                  <a:gd name="T2" fmla="*/ 0 w 200"/>
                  <a:gd name="T3" fmla="*/ 0 60000 65536"/>
                  <a:gd name="T4" fmla="*/ 0 60000 65536"/>
                  <a:gd name="T5" fmla="*/ 0 60000 65536"/>
                  <a:gd name="T6" fmla="*/ 0 w 200"/>
                  <a:gd name="T7" fmla="*/ 200 w 200"/>
                </a:gdLst>
                <a:ahLst/>
                <a:cxnLst>
                  <a:cxn ang="T3">
                    <a:pos x="T0" y="0"/>
                  </a:cxn>
                  <a:cxn ang="T4">
                    <a:pos x="T1" y="0"/>
                  </a:cxn>
                  <a:cxn ang="T5">
                    <a:pos x="T2" y="0"/>
                  </a:cxn>
                </a:cxnLst>
                <a:rect l="T6" t="0" r="T7" b="0"/>
                <a:pathLst>
                  <a:path w="200">
                    <a:moveTo>
                      <a:pt x="0" y="0"/>
                    </a:moveTo>
                    <a:lnTo>
                      <a:pt x="200" y="0"/>
                    </a:lnTo>
                    <a:lnTo>
                      <a:pt x="0" y="0"/>
                    </a:lnTo>
                  </a:path>
                </a:pathLst>
              </a:custGeom>
              <a:noFill/>
              <a:ln w="19050">
                <a:solidFill>
                  <a:schemeClr val="tx1"/>
                </a:solidFill>
                <a:round/>
                <a:headEnd/>
                <a:tailEnd/>
              </a:ln>
            </p:spPr>
            <p:txBody>
              <a:bodyPr/>
              <a:lstStyle/>
              <a:p>
                <a:endParaRPr lang="en-US"/>
              </a:p>
            </p:txBody>
          </p:sp>
          <p:sp>
            <p:nvSpPr>
              <p:cNvPr id="17" name="Line 61"/>
              <p:cNvSpPr>
                <a:spLocks noChangeShapeType="1"/>
              </p:cNvSpPr>
              <p:nvPr/>
            </p:nvSpPr>
            <p:spPr bwMode="auto">
              <a:xfrm>
                <a:off x="5438664" y="4169417"/>
                <a:ext cx="1756" cy="87821"/>
              </a:xfrm>
              <a:prstGeom prst="line">
                <a:avLst/>
              </a:prstGeom>
              <a:noFill/>
              <a:ln w="19050">
                <a:solidFill>
                  <a:schemeClr val="tx1"/>
                </a:solidFill>
                <a:round/>
                <a:headEnd/>
                <a:tailEnd/>
              </a:ln>
            </p:spPr>
            <p:txBody>
              <a:bodyPr/>
              <a:lstStyle/>
              <a:p>
                <a:endParaRPr lang="en-US"/>
              </a:p>
            </p:txBody>
          </p:sp>
          <p:sp>
            <p:nvSpPr>
              <p:cNvPr id="19" name="Freeform 63"/>
              <p:cNvSpPr>
                <a:spLocks/>
              </p:cNvSpPr>
              <p:nvPr/>
            </p:nvSpPr>
            <p:spPr bwMode="auto">
              <a:xfrm>
                <a:off x="5953150" y="4121993"/>
                <a:ext cx="245900" cy="1756"/>
              </a:xfrm>
              <a:custGeom>
                <a:avLst/>
                <a:gdLst>
                  <a:gd name="T0" fmla="*/ 0 w 200"/>
                  <a:gd name="T1" fmla="*/ 0 h 1"/>
                  <a:gd name="T2" fmla="*/ 6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lstStyle/>
              <a:p>
                <a:endParaRPr lang="en-US"/>
              </a:p>
            </p:txBody>
          </p:sp>
          <p:sp>
            <p:nvSpPr>
              <p:cNvPr id="20" name="Line 64"/>
              <p:cNvSpPr>
                <a:spLocks noChangeShapeType="1"/>
              </p:cNvSpPr>
              <p:nvPr/>
            </p:nvSpPr>
            <p:spPr bwMode="auto">
              <a:xfrm>
                <a:off x="6075222" y="4121993"/>
                <a:ext cx="1756" cy="36885"/>
              </a:xfrm>
              <a:prstGeom prst="line">
                <a:avLst/>
              </a:prstGeom>
              <a:noFill/>
              <a:ln w="19050">
                <a:solidFill>
                  <a:schemeClr val="tx1"/>
                </a:solidFill>
                <a:round/>
                <a:headEnd/>
                <a:tailEnd/>
              </a:ln>
            </p:spPr>
            <p:txBody>
              <a:bodyPr/>
              <a:lstStyle/>
              <a:p>
                <a:endParaRPr lang="en-US"/>
              </a:p>
            </p:txBody>
          </p:sp>
          <p:sp>
            <p:nvSpPr>
              <p:cNvPr id="22" name="Freeform 66"/>
              <p:cNvSpPr>
                <a:spLocks/>
              </p:cNvSpPr>
              <p:nvPr/>
            </p:nvSpPr>
            <p:spPr bwMode="auto">
              <a:xfrm>
                <a:off x="6615401" y="4130776"/>
                <a:ext cx="245900" cy="0"/>
              </a:xfrm>
              <a:custGeom>
                <a:avLst/>
                <a:gdLst>
                  <a:gd name="T0" fmla="*/ 0 w 200"/>
                  <a:gd name="T1" fmla="*/ 6 w 200"/>
                  <a:gd name="T2" fmla="*/ 0 w 200"/>
                  <a:gd name="T3" fmla="*/ 0 60000 65536"/>
                  <a:gd name="T4" fmla="*/ 0 60000 65536"/>
                  <a:gd name="T5" fmla="*/ 0 60000 65536"/>
                  <a:gd name="T6" fmla="*/ 0 w 200"/>
                  <a:gd name="T7" fmla="*/ 200 w 200"/>
                </a:gdLst>
                <a:ahLst/>
                <a:cxnLst>
                  <a:cxn ang="T3">
                    <a:pos x="T0" y="0"/>
                  </a:cxn>
                  <a:cxn ang="T4">
                    <a:pos x="T1" y="0"/>
                  </a:cxn>
                  <a:cxn ang="T5">
                    <a:pos x="T2" y="0"/>
                  </a:cxn>
                </a:cxnLst>
                <a:rect l="T6" t="0" r="T7" b="0"/>
                <a:pathLst>
                  <a:path w="200">
                    <a:moveTo>
                      <a:pt x="0" y="0"/>
                    </a:moveTo>
                    <a:lnTo>
                      <a:pt x="200" y="0"/>
                    </a:lnTo>
                    <a:lnTo>
                      <a:pt x="0" y="0"/>
                    </a:lnTo>
                  </a:path>
                </a:pathLst>
              </a:custGeom>
              <a:noFill/>
              <a:ln w="19050">
                <a:solidFill>
                  <a:schemeClr val="tx1"/>
                </a:solidFill>
                <a:round/>
                <a:headEnd/>
                <a:tailEnd/>
              </a:ln>
            </p:spPr>
            <p:txBody>
              <a:bodyPr/>
              <a:lstStyle/>
              <a:p>
                <a:endParaRPr lang="en-US"/>
              </a:p>
            </p:txBody>
          </p:sp>
          <p:sp>
            <p:nvSpPr>
              <p:cNvPr id="23" name="Line 67"/>
              <p:cNvSpPr>
                <a:spLocks noChangeShapeType="1"/>
              </p:cNvSpPr>
              <p:nvPr/>
            </p:nvSpPr>
            <p:spPr bwMode="auto">
              <a:xfrm>
                <a:off x="6737473" y="4130776"/>
                <a:ext cx="1756" cy="56206"/>
              </a:xfrm>
              <a:prstGeom prst="line">
                <a:avLst/>
              </a:prstGeom>
              <a:noFill/>
              <a:ln w="19050">
                <a:solidFill>
                  <a:schemeClr val="tx1"/>
                </a:solidFill>
                <a:round/>
                <a:headEnd/>
                <a:tailEnd/>
              </a:ln>
            </p:spPr>
            <p:txBody>
              <a:bodyPr/>
              <a:lstStyle/>
              <a:p>
                <a:endParaRPr lang="en-US"/>
              </a:p>
            </p:txBody>
          </p:sp>
          <p:sp>
            <p:nvSpPr>
              <p:cNvPr id="24" name="Rectangle 68"/>
              <p:cNvSpPr>
                <a:spLocks noChangeArrowheads="1"/>
              </p:cNvSpPr>
              <p:nvPr/>
            </p:nvSpPr>
            <p:spPr bwMode="auto">
              <a:xfrm>
                <a:off x="5696145" y="3475057"/>
                <a:ext cx="711220" cy="246221"/>
              </a:xfrm>
              <a:prstGeom prst="rect">
                <a:avLst/>
              </a:prstGeom>
              <a:noFill/>
              <a:ln w="9525">
                <a:noFill/>
                <a:miter lim="800000"/>
                <a:headEnd/>
                <a:tailEnd/>
              </a:ln>
            </p:spPr>
            <p:txBody>
              <a:bodyPr wrap="none" lIns="0" tIns="0" rIns="0" bIns="0">
                <a:spAutoFit/>
              </a:bodyPr>
              <a:lstStyle/>
              <a:p>
                <a:pPr eaLnBrk="1" hangingPunct="1"/>
                <a:r>
                  <a:rPr lang="en-US" sz="1600" dirty="0" err="1">
                    <a:latin typeface="Arial" pitchFamily="34" charset="0"/>
                    <a:cs typeface="Arial" pitchFamily="34" charset="0"/>
                  </a:rPr>
                  <a:t>Vinculin</a:t>
                </a:r>
                <a:endParaRPr lang="en-US" sz="1600" b="0" dirty="0">
                  <a:latin typeface="Arial" pitchFamily="34" charset="0"/>
                  <a:cs typeface="Arial" pitchFamily="34" charset="0"/>
                </a:endParaRPr>
              </a:p>
            </p:txBody>
          </p:sp>
          <p:sp>
            <p:nvSpPr>
              <p:cNvPr id="26" name="Rectangle 70"/>
              <p:cNvSpPr>
                <a:spLocks noChangeArrowheads="1"/>
              </p:cNvSpPr>
              <p:nvPr/>
            </p:nvSpPr>
            <p:spPr bwMode="auto">
              <a:xfrm>
                <a:off x="5225541" y="5565777"/>
                <a:ext cx="428002" cy="215444"/>
              </a:xfrm>
              <a:prstGeom prst="rect">
                <a:avLst/>
              </a:prstGeom>
              <a:noFill/>
              <a:ln w="9525">
                <a:noFill/>
                <a:miter lim="800000"/>
                <a:headEnd/>
                <a:tailEnd/>
              </a:ln>
            </p:spPr>
            <p:txBody>
              <a:bodyPr wrap="none" lIns="0" tIns="0" rIns="0" bIns="0">
                <a:spAutoFit/>
              </a:bodyPr>
              <a:lstStyle/>
              <a:p>
                <a:pPr eaLnBrk="1" hangingPunct="1"/>
                <a:r>
                  <a:rPr lang="en-US" sz="1400" dirty="0" err="1" smtClean="0">
                    <a:latin typeface="Arial" pitchFamily="34" charset="0"/>
                    <a:cs typeface="Arial" pitchFamily="34" charset="0"/>
                  </a:rPr>
                  <a:t>Untrx</a:t>
                </a:r>
                <a:endParaRPr lang="en-US" sz="1400" b="0" dirty="0">
                  <a:latin typeface="Arial" pitchFamily="34" charset="0"/>
                  <a:cs typeface="Arial" pitchFamily="34" charset="0"/>
                </a:endParaRPr>
              </a:p>
            </p:txBody>
          </p:sp>
          <p:sp>
            <p:nvSpPr>
              <p:cNvPr id="27" name="Rectangle 71"/>
              <p:cNvSpPr>
                <a:spLocks noChangeArrowheads="1"/>
              </p:cNvSpPr>
              <p:nvPr/>
            </p:nvSpPr>
            <p:spPr bwMode="auto">
              <a:xfrm>
                <a:off x="5797178" y="5565777"/>
                <a:ext cx="557845" cy="215444"/>
              </a:xfrm>
              <a:prstGeom prst="rect">
                <a:avLst/>
              </a:prstGeom>
              <a:noFill/>
              <a:ln w="9525">
                <a:noFill/>
                <a:miter lim="800000"/>
                <a:headEnd/>
                <a:tailEnd/>
              </a:ln>
            </p:spPr>
            <p:txBody>
              <a:bodyPr wrap="none" lIns="0" tIns="0" rIns="0" bIns="0">
                <a:spAutoFit/>
              </a:bodyPr>
              <a:lstStyle/>
              <a:p>
                <a:pPr eaLnBrk="1" hangingPunct="1"/>
                <a:r>
                  <a:rPr lang="en-US" sz="1400" dirty="0" err="1" smtClean="0">
                    <a:latin typeface="Arial" pitchFamily="34" charset="0"/>
                    <a:cs typeface="Arial" pitchFamily="34" charset="0"/>
                  </a:rPr>
                  <a:t>siCont</a:t>
                </a:r>
                <a:r>
                  <a:rPr lang="en-US" sz="1400" dirty="0" smtClean="0">
                    <a:latin typeface="Arial" pitchFamily="34" charset="0"/>
                    <a:cs typeface="Arial" pitchFamily="34" charset="0"/>
                  </a:rPr>
                  <a:t> </a:t>
                </a:r>
                <a:endParaRPr lang="en-US" sz="1400" b="0" dirty="0">
                  <a:latin typeface="Arial" pitchFamily="34" charset="0"/>
                  <a:cs typeface="Arial" pitchFamily="34" charset="0"/>
                </a:endParaRPr>
              </a:p>
            </p:txBody>
          </p:sp>
          <p:sp>
            <p:nvSpPr>
              <p:cNvPr id="28" name="Rectangle 72"/>
              <p:cNvSpPr>
                <a:spLocks noChangeArrowheads="1"/>
              </p:cNvSpPr>
              <p:nvPr/>
            </p:nvSpPr>
            <p:spPr bwMode="auto">
              <a:xfrm>
                <a:off x="6374470" y="5565777"/>
                <a:ext cx="727763" cy="215444"/>
              </a:xfrm>
              <a:prstGeom prst="rect">
                <a:avLst/>
              </a:prstGeom>
              <a:noFill/>
              <a:ln w="9525">
                <a:noFill/>
                <a:miter lim="800000"/>
                <a:headEnd/>
                <a:tailEnd/>
              </a:ln>
            </p:spPr>
            <p:txBody>
              <a:bodyPr wrap="none" lIns="0" tIns="0" rIns="0" bIns="0">
                <a:spAutoFit/>
              </a:bodyPr>
              <a:lstStyle/>
              <a:p>
                <a:pPr eaLnBrk="1" hangingPunct="1"/>
                <a:r>
                  <a:rPr lang="en-US" sz="1400" dirty="0" smtClean="0">
                    <a:latin typeface="Arial" pitchFamily="34" charset="0"/>
                    <a:cs typeface="Arial" pitchFamily="34" charset="0"/>
                  </a:rPr>
                  <a:t>siPoldip2</a:t>
                </a:r>
                <a:endParaRPr lang="en-US" sz="1400" b="0" dirty="0">
                  <a:latin typeface="Arial" pitchFamily="34" charset="0"/>
                  <a:cs typeface="Arial" pitchFamily="34" charset="0"/>
                </a:endParaRPr>
              </a:p>
            </p:txBody>
          </p:sp>
          <p:sp>
            <p:nvSpPr>
              <p:cNvPr id="29" name="Line 73"/>
              <p:cNvSpPr>
                <a:spLocks noChangeShapeType="1"/>
              </p:cNvSpPr>
              <p:nvPr/>
            </p:nvSpPr>
            <p:spPr bwMode="auto">
              <a:xfrm flipV="1">
                <a:off x="5088456" y="4002556"/>
                <a:ext cx="0" cy="1475399"/>
              </a:xfrm>
              <a:prstGeom prst="line">
                <a:avLst/>
              </a:prstGeom>
              <a:noFill/>
              <a:ln w="27051">
                <a:solidFill>
                  <a:schemeClr val="tx1"/>
                </a:solidFill>
                <a:round/>
                <a:headEnd/>
                <a:tailEnd/>
              </a:ln>
            </p:spPr>
            <p:txBody>
              <a:bodyPr/>
              <a:lstStyle/>
              <a:p>
                <a:endParaRPr lang="en-US"/>
              </a:p>
            </p:txBody>
          </p:sp>
          <p:sp>
            <p:nvSpPr>
              <p:cNvPr id="30" name="Line 74"/>
              <p:cNvSpPr>
                <a:spLocks noChangeShapeType="1"/>
              </p:cNvSpPr>
              <p:nvPr/>
            </p:nvSpPr>
            <p:spPr bwMode="auto">
              <a:xfrm flipH="1">
                <a:off x="5044545" y="5477956"/>
                <a:ext cx="43911" cy="1756"/>
              </a:xfrm>
              <a:prstGeom prst="line">
                <a:avLst/>
              </a:prstGeom>
              <a:noFill/>
              <a:ln w="27051">
                <a:solidFill>
                  <a:schemeClr val="tx1"/>
                </a:solidFill>
                <a:round/>
                <a:headEnd/>
                <a:tailEnd/>
              </a:ln>
            </p:spPr>
            <p:txBody>
              <a:bodyPr/>
              <a:lstStyle/>
              <a:p>
                <a:endParaRPr lang="en-US"/>
              </a:p>
            </p:txBody>
          </p:sp>
          <p:sp>
            <p:nvSpPr>
              <p:cNvPr id="32" name="Line 76"/>
              <p:cNvSpPr>
                <a:spLocks noChangeShapeType="1"/>
              </p:cNvSpPr>
              <p:nvPr/>
            </p:nvSpPr>
            <p:spPr bwMode="auto">
              <a:xfrm flipH="1">
                <a:off x="5044545" y="5182876"/>
                <a:ext cx="43911" cy="1756"/>
              </a:xfrm>
              <a:prstGeom prst="line">
                <a:avLst/>
              </a:prstGeom>
              <a:noFill/>
              <a:ln w="27051">
                <a:solidFill>
                  <a:schemeClr val="tx1"/>
                </a:solidFill>
                <a:round/>
                <a:headEnd/>
                <a:tailEnd/>
              </a:ln>
            </p:spPr>
            <p:txBody>
              <a:bodyPr/>
              <a:lstStyle/>
              <a:p>
                <a:endParaRPr lang="en-US"/>
              </a:p>
            </p:txBody>
          </p:sp>
          <p:sp>
            <p:nvSpPr>
              <p:cNvPr id="33" name="Rectangle 77"/>
              <p:cNvSpPr>
                <a:spLocks noChangeArrowheads="1"/>
              </p:cNvSpPr>
              <p:nvPr/>
            </p:nvSpPr>
            <p:spPr bwMode="auto">
              <a:xfrm>
                <a:off x="4662930" y="5085852"/>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0.25</a:t>
                </a:r>
                <a:endParaRPr lang="en-US" sz="1400" b="0">
                  <a:latin typeface="Arial" pitchFamily="34" charset="0"/>
                  <a:cs typeface="Arial" pitchFamily="34" charset="0"/>
                </a:endParaRPr>
              </a:p>
            </p:txBody>
          </p:sp>
          <p:sp>
            <p:nvSpPr>
              <p:cNvPr id="34" name="Line 78"/>
              <p:cNvSpPr>
                <a:spLocks noChangeShapeType="1"/>
              </p:cNvSpPr>
              <p:nvPr/>
            </p:nvSpPr>
            <p:spPr bwMode="auto">
              <a:xfrm flipH="1">
                <a:off x="5044545" y="4887796"/>
                <a:ext cx="43911" cy="0"/>
              </a:xfrm>
              <a:prstGeom prst="line">
                <a:avLst/>
              </a:prstGeom>
              <a:noFill/>
              <a:ln w="27051">
                <a:solidFill>
                  <a:schemeClr val="tx1"/>
                </a:solidFill>
                <a:round/>
                <a:headEnd/>
                <a:tailEnd/>
              </a:ln>
            </p:spPr>
            <p:txBody>
              <a:bodyPr/>
              <a:lstStyle/>
              <a:p>
                <a:endParaRPr lang="en-US"/>
              </a:p>
            </p:txBody>
          </p:sp>
          <p:sp>
            <p:nvSpPr>
              <p:cNvPr id="35" name="Rectangle 79"/>
              <p:cNvSpPr>
                <a:spLocks noChangeArrowheads="1"/>
              </p:cNvSpPr>
              <p:nvPr/>
            </p:nvSpPr>
            <p:spPr bwMode="auto">
              <a:xfrm>
                <a:off x="4662930" y="4790772"/>
                <a:ext cx="347852" cy="215444"/>
              </a:xfrm>
              <a:prstGeom prst="rect">
                <a:avLst/>
              </a:prstGeom>
              <a:noFill/>
              <a:ln w="9525">
                <a:noFill/>
                <a:miter lim="800000"/>
                <a:headEnd/>
                <a:tailEnd/>
              </a:ln>
            </p:spPr>
            <p:txBody>
              <a:bodyPr wrap="none" lIns="0" tIns="0" rIns="0" bIns="0">
                <a:spAutoFit/>
              </a:bodyPr>
              <a:lstStyle/>
              <a:p>
                <a:pPr eaLnBrk="1" hangingPunct="1"/>
                <a:r>
                  <a:rPr lang="en-US" sz="1400" dirty="0">
                    <a:latin typeface="Arial" pitchFamily="34" charset="0"/>
                    <a:cs typeface="Arial" pitchFamily="34" charset="0"/>
                  </a:rPr>
                  <a:t>0.50</a:t>
                </a:r>
                <a:endParaRPr lang="en-US" sz="1400" b="0" dirty="0">
                  <a:latin typeface="Arial" pitchFamily="34" charset="0"/>
                  <a:cs typeface="Arial" pitchFamily="34" charset="0"/>
                </a:endParaRPr>
              </a:p>
            </p:txBody>
          </p:sp>
          <p:sp>
            <p:nvSpPr>
              <p:cNvPr id="36" name="Line 80"/>
              <p:cNvSpPr>
                <a:spLocks noChangeShapeType="1"/>
              </p:cNvSpPr>
              <p:nvPr/>
            </p:nvSpPr>
            <p:spPr bwMode="auto">
              <a:xfrm flipH="1">
                <a:off x="5044545" y="4592716"/>
                <a:ext cx="43911" cy="1756"/>
              </a:xfrm>
              <a:prstGeom prst="line">
                <a:avLst/>
              </a:prstGeom>
              <a:noFill/>
              <a:ln w="27051">
                <a:solidFill>
                  <a:schemeClr val="tx1"/>
                </a:solidFill>
                <a:round/>
                <a:headEnd/>
                <a:tailEnd/>
              </a:ln>
            </p:spPr>
            <p:txBody>
              <a:bodyPr/>
              <a:lstStyle/>
              <a:p>
                <a:endParaRPr lang="en-US"/>
              </a:p>
            </p:txBody>
          </p:sp>
          <p:sp>
            <p:nvSpPr>
              <p:cNvPr id="37" name="Rectangle 81"/>
              <p:cNvSpPr>
                <a:spLocks noChangeArrowheads="1"/>
              </p:cNvSpPr>
              <p:nvPr/>
            </p:nvSpPr>
            <p:spPr bwMode="auto">
              <a:xfrm>
                <a:off x="4662930" y="4495693"/>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0.75</a:t>
                </a:r>
                <a:endParaRPr lang="en-US" sz="1400" b="0">
                  <a:latin typeface="Arial" pitchFamily="34" charset="0"/>
                  <a:cs typeface="Arial" pitchFamily="34" charset="0"/>
                </a:endParaRPr>
              </a:p>
            </p:txBody>
          </p:sp>
          <p:sp>
            <p:nvSpPr>
              <p:cNvPr id="38" name="Line 82"/>
              <p:cNvSpPr>
                <a:spLocks noChangeShapeType="1"/>
              </p:cNvSpPr>
              <p:nvPr/>
            </p:nvSpPr>
            <p:spPr bwMode="auto">
              <a:xfrm flipH="1">
                <a:off x="5044545" y="4297636"/>
                <a:ext cx="43911" cy="0"/>
              </a:xfrm>
              <a:prstGeom prst="line">
                <a:avLst/>
              </a:prstGeom>
              <a:noFill/>
              <a:ln w="27051">
                <a:solidFill>
                  <a:schemeClr val="tx1"/>
                </a:solidFill>
                <a:round/>
                <a:headEnd/>
                <a:tailEnd/>
              </a:ln>
            </p:spPr>
            <p:txBody>
              <a:bodyPr/>
              <a:lstStyle/>
              <a:p>
                <a:endParaRPr lang="en-US"/>
              </a:p>
            </p:txBody>
          </p:sp>
          <p:sp>
            <p:nvSpPr>
              <p:cNvPr id="39" name="Rectangle 83"/>
              <p:cNvSpPr>
                <a:spLocks noChangeArrowheads="1"/>
              </p:cNvSpPr>
              <p:nvPr/>
            </p:nvSpPr>
            <p:spPr bwMode="auto">
              <a:xfrm>
                <a:off x="4662930" y="4200613"/>
                <a:ext cx="347852" cy="215444"/>
              </a:xfrm>
              <a:prstGeom prst="rect">
                <a:avLst/>
              </a:prstGeom>
              <a:noFill/>
              <a:ln w="9525">
                <a:noFill/>
                <a:miter lim="800000"/>
                <a:headEnd/>
                <a:tailEnd/>
              </a:ln>
            </p:spPr>
            <p:txBody>
              <a:bodyPr wrap="none" lIns="0" tIns="0" rIns="0" bIns="0">
                <a:spAutoFit/>
              </a:bodyPr>
              <a:lstStyle/>
              <a:p>
                <a:pPr eaLnBrk="1" hangingPunct="1"/>
                <a:r>
                  <a:rPr lang="en-US" sz="1400">
                    <a:latin typeface="Arial" pitchFamily="34" charset="0"/>
                    <a:cs typeface="Arial" pitchFamily="34" charset="0"/>
                  </a:rPr>
                  <a:t>1.00</a:t>
                </a:r>
                <a:endParaRPr lang="en-US" sz="1400" b="0">
                  <a:latin typeface="Arial" pitchFamily="34" charset="0"/>
                  <a:cs typeface="Arial" pitchFamily="34" charset="0"/>
                </a:endParaRPr>
              </a:p>
            </p:txBody>
          </p:sp>
          <p:sp>
            <p:nvSpPr>
              <p:cNvPr id="40" name="Line 84"/>
              <p:cNvSpPr>
                <a:spLocks noChangeShapeType="1"/>
              </p:cNvSpPr>
              <p:nvPr/>
            </p:nvSpPr>
            <p:spPr bwMode="auto">
              <a:xfrm flipH="1">
                <a:off x="5044545" y="4002556"/>
                <a:ext cx="43911" cy="1756"/>
              </a:xfrm>
              <a:prstGeom prst="line">
                <a:avLst/>
              </a:prstGeom>
              <a:noFill/>
              <a:ln w="27051">
                <a:solidFill>
                  <a:schemeClr val="tx1"/>
                </a:solidFill>
                <a:round/>
                <a:headEnd/>
                <a:tailEnd/>
              </a:ln>
            </p:spPr>
            <p:txBody>
              <a:bodyPr/>
              <a:lstStyle/>
              <a:p>
                <a:endParaRPr lang="en-US"/>
              </a:p>
            </p:txBody>
          </p:sp>
          <p:sp>
            <p:nvSpPr>
              <p:cNvPr id="41" name="Rectangle 85"/>
              <p:cNvSpPr>
                <a:spLocks noChangeArrowheads="1"/>
              </p:cNvSpPr>
              <p:nvPr/>
            </p:nvSpPr>
            <p:spPr bwMode="auto">
              <a:xfrm>
                <a:off x="4662930" y="3905533"/>
                <a:ext cx="347852" cy="215444"/>
              </a:xfrm>
              <a:prstGeom prst="rect">
                <a:avLst/>
              </a:prstGeom>
              <a:noFill/>
              <a:ln w="9525">
                <a:noFill/>
                <a:miter lim="800000"/>
                <a:headEnd/>
                <a:tailEnd/>
              </a:ln>
            </p:spPr>
            <p:txBody>
              <a:bodyPr wrap="none" lIns="0" tIns="0" rIns="0" bIns="0">
                <a:spAutoFit/>
              </a:bodyPr>
              <a:lstStyle/>
              <a:p>
                <a:pPr eaLnBrk="1" hangingPunct="1"/>
                <a:r>
                  <a:rPr lang="en-US" sz="1400" dirty="0">
                    <a:latin typeface="Arial" pitchFamily="34" charset="0"/>
                    <a:cs typeface="Arial" pitchFamily="34" charset="0"/>
                  </a:rPr>
                  <a:t>1.25</a:t>
                </a:r>
                <a:endParaRPr lang="en-US" sz="1400" b="0" dirty="0">
                  <a:latin typeface="Arial" pitchFamily="34" charset="0"/>
                  <a:cs typeface="Arial" pitchFamily="34" charset="0"/>
                </a:endParaRPr>
              </a:p>
            </p:txBody>
          </p:sp>
          <p:sp>
            <p:nvSpPr>
              <p:cNvPr id="42" name="Rectangle 86"/>
              <p:cNvSpPr>
                <a:spLocks noChangeArrowheads="1"/>
              </p:cNvSpPr>
              <p:nvPr/>
            </p:nvSpPr>
            <p:spPr bwMode="auto">
              <a:xfrm rot="16200000">
                <a:off x="3655129" y="4545133"/>
                <a:ext cx="1669816" cy="246221"/>
              </a:xfrm>
              <a:prstGeom prst="rect">
                <a:avLst/>
              </a:prstGeom>
              <a:noFill/>
              <a:ln w="9525">
                <a:noFill/>
                <a:miter lim="800000"/>
                <a:headEnd/>
                <a:tailEnd/>
              </a:ln>
            </p:spPr>
            <p:txBody>
              <a:bodyPr wrap="none" lIns="0" tIns="0" rIns="0" bIns="0">
                <a:spAutoFit/>
              </a:bodyPr>
              <a:lstStyle/>
              <a:p>
                <a:pPr eaLnBrk="1" hangingPunct="1"/>
                <a:r>
                  <a:rPr lang="en-US" sz="1600" dirty="0" err="1">
                    <a:latin typeface="Arial" pitchFamily="34" charset="0"/>
                    <a:cs typeface="Arial" pitchFamily="34" charset="0"/>
                  </a:rPr>
                  <a:t>Vinculin</a:t>
                </a:r>
                <a:r>
                  <a:rPr lang="en-US" sz="1600" dirty="0">
                    <a:latin typeface="Arial" pitchFamily="34" charset="0"/>
                    <a:cs typeface="Arial" pitchFamily="34" charset="0"/>
                  </a:rPr>
                  <a:t> / b-</a:t>
                </a:r>
                <a:r>
                  <a:rPr lang="en-US" sz="1600" dirty="0" err="1">
                    <a:latin typeface="Arial" pitchFamily="34" charset="0"/>
                    <a:cs typeface="Arial" pitchFamily="34" charset="0"/>
                  </a:rPr>
                  <a:t>tubulin</a:t>
                </a:r>
                <a:endParaRPr lang="en-US" sz="1600" b="0" dirty="0">
                  <a:latin typeface="Arial" pitchFamily="34" charset="0"/>
                  <a:cs typeface="Arial" pitchFamily="34" charset="0"/>
                </a:endParaRPr>
              </a:p>
            </p:txBody>
          </p:sp>
          <p:sp>
            <p:nvSpPr>
              <p:cNvPr id="15" name="Rectangle 59"/>
              <p:cNvSpPr>
                <a:spLocks noChangeArrowheads="1"/>
              </p:cNvSpPr>
              <p:nvPr/>
            </p:nvSpPr>
            <p:spPr bwMode="auto">
              <a:xfrm>
                <a:off x="5210942" y="4250213"/>
                <a:ext cx="457200" cy="1220717"/>
              </a:xfrm>
              <a:prstGeom prst="rect">
                <a:avLst/>
              </a:prstGeom>
              <a:gradFill rotWithShape="0">
                <a:gsLst>
                  <a:gs pos="0">
                    <a:srgbClr val="1A0D00"/>
                  </a:gs>
                  <a:gs pos="50000">
                    <a:schemeClr val="bg1"/>
                  </a:gs>
                  <a:gs pos="100000">
                    <a:srgbClr val="1A0D00"/>
                  </a:gs>
                </a:gsLst>
                <a:lin ang="0" scaled="1"/>
              </a:gradFill>
              <a:ln w="9525">
                <a:solidFill>
                  <a:schemeClr val="tx1"/>
                </a:solidFill>
                <a:miter lim="800000"/>
                <a:headEnd/>
                <a:tailEnd/>
              </a:ln>
            </p:spPr>
            <p:txBody>
              <a:bodyPr/>
              <a:lstStyle/>
              <a:p>
                <a:endParaRPr lang="en-US"/>
              </a:p>
            </p:txBody>
          </p:sp>
          <p:sp>
            <p:nvSpPr>
              <p:cNvPr id="18" name="Rectangle 62"/>
              <p:cNvSpPr>
                <a:spLocks noChangeArrowheads="1"/>
              </p:cNvSpPr>
              <p:nvPr/>
            </p:nvSpPr>
            <p:spPr bwMode="auto">
              <a:xfrm>
                <a:off x="5847500" y="4153609"/>
                <a:ext cx="457200" cy="1317321"/>
              </a:xfrm>
              <a:prstGeom prst="rect">
                <a:avLst/>
              </a:prstGeom>
              <a:gradFill rotWithShape="0">
                <a:gsLst>
                  <a:gs pos="0">
                    <a:srgbClr val="001400"/>
                  </a:gs>
                  <a:gs pos="50000">
                    <a:schemeClr val="bg1">
                      <a:lumMod val="65000"/>
                    </a:schemeClr>
                  </a:gs>
                  <a:gs pos="100000">
                    <a:srgbClr val="001400"/>
                  </a:gs>
                </a:gsLst>
                <a:lin ang="0" scaled="1"/>
              </a:gradFill>
              <a:ln w="9525">
                <a:solidFill>
                  <a:schemeClr val="tx1"/>
                </a:solidFill>
                <a:miter lim="800000"/>
                <a:headEnd/>
                <a:tailEnd/>
              </a:ln>
            </p:spPr>
            <p:txBody>
              <a:bodyPr/>
              <a:lstStyle/>
              <a:p>
                <a:endParaRPr lang="en-US"/>
              </a:p>
            </p:txBody>
          </p:sp>
          <p:sp>
            <p:nvSpPr>
              <p:cNvPr id="21" name="Rectangle 65"/>
              <p:cNvSpPr>
                <a:spLocks noChangeArrowheads="1"/>
              </p:cNvSpPr>
              <p:nvPr/>
            </p:nvSpPr>
            <p:spPr bwMode="auto">
              <a:xfrm>
                <a:off x="6509751" y="4179956"/>
                <a:ext cx="457200" cy="1290975"/>
              </a:xfrm>
              <a:prstGeom prst="rect">
                <a:avLst/>
              </a:prstGeom>
              <a:gradFill rotWithShape="0">
                <a:gsLst>
                  <a:gs pos="0">
                    <a:srgbClr val="120117"/>
                  </a:gs>
                  <a:gs pos="50000">
                    <a:schemeClr val="tx1">
                      <a:lumMod val="75000"/>
                      <a:lumOff val="25000"/>
                    </a:schemeClr>
                  </a:gs>
                  <a:gs pos="100000">
                    <a:srgbClr val="120117"/>
                  </a:gs>
                </a:gsLst>
                <a:lin ang="0" scaled="1"/>
              </a:gradFill>
              <a:ln w="9525">
                <a:solidFill>
                  <a:schemeClr val="tx1"/>
                </a:solidFill>
                <a:miter lim="800000"/>
                <a:headEnd/>
                <a:tailEnd/>
              </a:ln>
            </p:spPr>
            <p:txBody>
              <a:bodyPr/>
              <a:lstStyle/>
              <a:p>
                <a:endParaRPr lang="en-US"/>
              </a:p>
            </p:txBody>
          </p:sp>
          <p:sp>
            <p:nvSpPr>
              <p:cNvPr id="25" name="Line 69"/>
              <p:cNvSpPr>
                <a:spLocks noChangeShapeType="1"/>
              </p:cNvSpPr>
              <p:nvPr/>
            </p:nvSpPr>
            <p:spPr bwMode="auto">
              <a:xfrm>
                <a:off x="5088456" y="5477956"/>
                <a:ext cx="2011680" cy="1756"/>
              </a:xfrm>
              <a:prstGeom prst="line">
                <a:avLst/>
              </a:prstGeom>
              <a:noFill/>
              <a:ln w="27051">
                <a:solidFill>
                  <a:schemeClr val="tx1"/>
                </a:solidFill>
                <a:round/>
                <a:headEnd/>
                <a:tailEnd/>
              </a:ln>
            </p:spPr>
            <p:txBody>
              <a:bodyPr/>
              <a:lstStyle/>
              <a:p>
                <a:endParaRPr lang="en-US"/>
              </a:p>
            </p:txBody>
          </p:sp>
        </p:grpSp>
      </p:grpSp>
      <p:sp>
        <p:nvSpPr>
          <p:cNvPr id="76" name="TextBox 75"/>
          <p:cNvSpPr txBox="1"/>
          <p:nvPr/>
        </p:nvSpPr>
        <p:spPr>
          <a:xfrm>
            <a:off x="1213131" y="6210796"/>
            <a:ext cx="5486400" cy="274319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4.2. siPoldip2 Alters </a:t>
            </a:r>
            <a:r>
              <a:rPr lang="en-US" sz="1200" b="1" dirty="0" err="1" smtClean="0">
                <a:latin typeface="Arial" pitchFamily="34" charset="0"/>
                <a:cs typeface="Arial" pitchFamily="34" charset="0"/>
              </a:rPr>
              <a:t>Paxillin</a:t>
            </a:r>
            <a:r>
              <a:rPr lang="en-US" sz="1200" b="1" dirty="0" smtClean="0">
                <a:latin typeface="Arial" pitchFamily="34" charset="0"/>
                <a:cs typeface="Arial" pitchFamily="34" charset="0"/>
              </a:rPr>
              <a:t>, but Not </a:t>
            </a:r>
            <a:r>
              <a:rPr lang="en-US" sz="1200" b="1" dirty="0" err="1" smtClean="0">
                <a:latin typeface="Arial" pitchFamily="34" charset="0"/>
                <a:cs typeface="Arial" pitchFamily="34" charset="0"/>
              </a:rPr>
              <a:t>Vinculin</a:t>
            </a:r>
            <a:r>
              <a:rPr lang="en-US" sz="1200" b="1" dirty="0" smtClean="0">
                <a:latin typeface="Arial" pitchFamily="34" charset="0"/>
                <a:cs typeface="Arial" pitchFamily="34" charset="0"/>
              </a:rPr>
              <a:t>, Protein Expression Levels.  </a:t>
            </a:r>
            <a:r>
              <a:rPr lang="en-US" sz="1200" dirty="0" smtClean="0">
                <a:latin typeface="Arial" pitchFamily="34" charset="0"/>
                <a:cs typeface="Arial" pitchFamily="34" charset="0"/>
              </a:rPr>
              <a:t>Western analysis of </a:t>
            </a:r>
            <a:r>
              <a:rPr lang="en-US" sz="1200" dirty="0" err="1" smtClean="0">
                <a:latin typeface="Arial" pitchFamily="34" charset="0"/>
                <a:cs typeface="Arial" pitchFamily="34" charset="0"/>
              </a:rPr>
              <a:t>paxillin</a:t>
            </a:r>
            <a:r>
              <a:rPr lang="en-US" sz="1200" dirty="0" smtClean="0">
                <a:latin typeface="Arial" pitchFamily="34" charset="0"/>
                <a:cs typeface="Arial" pitchFamily="34" charset="0"/>
              </a:rPr>
              <a:t> and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protein expression in protein extracts from rat VSMCs that were either untreated (</a:t>
            </a:r>
            <a:r>
              <a:rPr lang="en-US" sz="1200" dirty="0" err="1" smtClean="0">
                <a:latin typeface="Arial" pitchFamily="34" charset="0"/>
                <a:cs typeface="Arial" pitchFamily="34" charset="0"/>
              </a:rPr>
              <a:t>Untrx</a:t>
            </a:r>
            <a:r>
              <a:rPr lang="en-US" sz="1200" dirty="0" smtClean="0">
                <a:latin typeface="Arial" pitchFamily="34" charset="0"/>
                <a:cs typeface="Arial" pitchFamily="34" charset="0"/>
              </a:rPr>
              <a:t>) or transiently transfected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siPoldip2.</a:t>
            </a:r>
            <a:r>
              <a:rPr lang="en-US" sz="1200" b="1" dirty="0" smtClean="0">
                <a:latin typeface="Arial" pitchFamily="34" charset="0"/>
                <a:cs typeface="Arial" pitchFamily="34" charset="0"/>
              </a:rPr>
              <a:t> </a:t>
            </a:r>
            <a:r>
              <a:rPr lang="en-US" sz="1200" dirty="0" smtClean="0">
                <a:latin typeface="Arial" pitchFamily="34" charset="0"/>
                <a:cs typeface="Arial" pitchFamily="34" charset="0"/>
                <a:sym typeface="Symbol" pitchFamily="1" charset="2"/>
              </a:rPr>
              <a:t>-</a:t>
            </a:r>
            <a:r>
              <a:rPr lang="en-US" sz="1200" dirty="0" err="1" smtClean="0">
                <a:latin typeface="Arial" pitchFamily="34" charset="0"/>
                <a:cs typeface="Arial" pitchFamily="34" charset="0"/>
                <a:sym typeface="Symbol" pitchFamily="1" charset="2"/>
              </a:rPr>
              <a:t>Tubulin</a:t>
            </a:r>
            <a:r>
              <a:rPr lang="en-US" sz="1200" dirty="0" smtClean="0">
                <a:latin typeface="Arial" pitchFamily="34" charset="0"/>
                <a:cs typeface="Arial" pitchFamily="34" charset="0"/>
              </a:rPr>
              <a:t> levels (lower blot) were included as a loading control.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*p&lt;0.05 vs.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No statistical difference in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was found.</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225433" y="1118757"/>
            <a:ext cx="5654121" cy="4020926"/>
            <a:chOff x="1249183" y="1118757"/>
            <a:chExt cx="5654121" cy="4020926"/>
          </a:xfrm>
        </p:grpSpPr>
        <p:sp>
          <p:nvSpPr>
            <p:cNvPr id="4" name="Rectangle 18"/>
            <p:cNvSpPr>
              <a:spLocks noChangeArrowheads="1"/>
            </p:cNvSpPr>
            <p:nvPr/>
          </p:nvSpPr>
          <p:spPr bwMode="auto">
            <a:xfrm>
              <a:off x="2022479" y="1118757"/>
              <a:ext cx="900888"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Untreated</a:t>
              </a:r>
              <a:endParaRPr lang="en-US" sz="1600" dirty="0">
                <a:latin typeface="Arial" pitchFamily="34" charset="0"/>
                <a:cs typeface="Arial" pitchFamily="34" charset="0"/>
              </a:endParaRPr>
            </a:p>
          </p:txBody>
        </p:sp>
        <p:sp>
          <p:nvSpPr>
            <p:cNvPr id="5" name="Rectangle 19"/>
            <p:cNvSpPr>
              <a:spLocks noChangeArrowheads="1"/>
            </p:cNvSpPr>
            <p:nvPr/>
          </p:nvSpPr>
          <p:spPr bwMode="auto">
            <a:xfrm>
              <a:off x="3686153" y="1118757"/>
              <a:ext cx="1126912" cy="246221"/>
            </a:xfrm>
            <a:prstGeom prst="rect">
              <a:avLst/>
            </a:prstGeom>
            <a:noFill/>
            <a:ln w="9525">
              <a:noFill/>
              <a:miter lim="800000"/>
              <a:headEnd/>
              <a:tailEnd/>
            </a:ln>
          </p:spPr>
          <p:txBody>
            <a:bodyPr wrap="none" lIns="0" tIns="0" rIns="0" bIns="0">
              <a:spAutoFit/>
            </a:bodyPr>
            <a:lstStyle/>
            <a:p>
              <a:pPr algn="ctr" defTabSz="1036391"/>
              <a:r>
                <a:rPr lang="en-US" sz="1600" dirty="0" err="1" smtClean="0">
                  <a:latin typeface="Arial" pitchFamily="34" charset="0"/>
                  <a:cs typeface="Arial" pitchFamily="34" charset="0"/>
                </a:rPr>
                <a:t>siScrambled</a:t>
              </a:r>
              <a:endParaRPr lang="en-US" sz="1600" dirty="0">
                <a:latin typeface="Arial" pitchFamily="34" charset="0"/>
                <a:cs typeface="Arial" pitchFamily="34" charset="0"/>
              </a:endParaRPr>
            </a:p>
          </p:txBody>
        </p:sp>
        <p:sp>
          <p:nvSpPr>
            <p:cNvPr id="6" name="Rectangle 20"/>
            <p:cNvSpPr>
              <a:spLocks noChangeArrowheads="1"/>
            </p:cNvSpPr>
            <p:nvPr/>
          </p:nvSpPr>
          <p:spPr bwMode="auto">
            <a:xfrm>
              <a:off x="5722039" y="1118757"/>
              <a:ext cx="625171"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siNox4</a:t>
              </a:r>
              <a:endParaRPr lang="en-US" sz="1600" dirty="0">
                <a:latin typeface="Arial" pitchFamily="34" charset="0"/>
                <a:cs typeface="Arial" pitchFamily="34" charset="0"/>
              </a:endParaRPr>
            </a:p>
          </p:txBody>
        </p:sp>
        <p:sp>
          <p:nvSpPr>
            <p:cNvPr id="7" name="TextBox 6"/>
            <p:cNvSpPr txBox="1"/>
            <p:nvPr/>
          </p:nvSpPr>
          <p:spPr>
            <a:xfrm rot="16200000">
              <a:off x="970518" y="2108313"/>
              <a:ext cx="895886" cy="338554"/>
            </a:xfrm>
            <a:prstGeom prst="rect">
              <a:avLst/>
            </a:prstGeom>
            <a:noFill/>
          </p:spPr>
          <p:txBody>
            <a:bodyPr wrap="none" rtlCol="0">
              <a:spAutoFit/>
            </a:bodyPr>
            <a:lstStyle/>
            <a:p>
              <a:pPr algn="ctr"/>
              <a:r>
                <a:rPr lang="en-US" sz="1600" dirty="0" err="1" smtClean="0">
                  <a:latin typeface="Arial" pitchFamily="34" charset="0"/>
                  <a:cs typeface="Arial" pitchFamily="34" charset="0"/>
                </a:rPr>
                <a:t>Vinculin</a:t>
              </a:r>
              <a:endParaRPr lang="en-US" sz="1600" dirty="0">
                <a:latin typeface="Arial" pitchFamily="34" charset="0"/>
                <a:cs typeface="Arial" pitchFamily="34" charset="0"/>
              </a:endParaRPr>
            </a:p>
          </p:txBody>
        </p:sp>
        <p:sp>
          <p:nvSpPr>
            <p:cNvPr id="8" name="TextBox 7"/>
            <p:cNvSpPr txBox="1"/>
            <p:nvPr/>
          </p:nvSpPr>
          <p:spPr>
            <a:xfrm rot="16200000">
              <a:off x="1003121" y="4101726"/>
              <a:ext cx="830677" cy="338554"/>
            </a:xfrm>
            <a:prstGeom prst="rect">
              <a:avLst/>
            </a:prstGeom>
            <a:noFill/>
          </p:spPr>
          <p:txBody>
            <a:bodyPr wrap="none" rtlCol="0">
              <a:spAutoFit/>
            </a:bodyPr>
            <a:lstStyle/>
            <a:p>
              <a:pPr algn="ctr"/>
              <a:r>
                <a:rPr lang="en-US" sz="1600" dirty="0" err="1" smtClean="0">
                  <a:latin typeface="Arial" pitchFamily="34" charset="0"/>
                  <a:cs typeface="Arial" pitchFamily="34" charset="0"/>
                </a:rPr>
                <a:t>Paxillin</a:t>
              </a:r>
              <a:endParaRPr lang="en-US" sz="1600" dirty="0">
                <a:latin typeface="Arial" pitchFamily="34" charset="0"/>
                <a:cs typeface="Arial" pitchFamily="34" charset="0"/>
              </a:endParaRPr>
            </a:p>
          </p:txBody>
        </p:sp>
        <p:pic>
          <p:nvPicPr>
            <p:cNvPr id="9" name="Picture 3"/>
            <p:cNvPicPr>
              <a:picLocks noChangeAspect="1" noChangeArrowheads="1"/>
            </p:cNvPicPr>
            <p:nvPr/>
          </p:nvPicPr>
          <p:blipFill>
            <a:blip r:embed="rId2" cstate="print"/>
            <a:srcRect/>
            <a:stretch>
              <a:fillRect/>
            </a:stretch>
          </p:blipFill>
          <p:spPr bwMode="auto">
            <a:xfrm>
              <a:off x="1604243" y="1408910"/>
              <a:ext cx="1737360" cy="1737360"/>
            </a:xfrm>
            <a:prstGeom prst="rect">
              <a:avLst/>
            </a:prstGeom>
            <a:noFill/>
            <a:ln w="9525">
              <a:noFill/>
              <a:miter lim="800000"/>
              <a:headEnd/>
              <a:tailEnd/>
            </a:ln>
            <a:effectLst/>
          </p:spPr>
        </p:pic>
        <p:pic>
          <p:nvPicPr>
            <p:cNvPr id="10" name="Picture 4"/>
            <p:cNvPicPr>
              <a:picLocks noChangeAspect="1" noChangeArrowheads="1"/>
            </p:cNvPicPr>
            <p:nvPr/>
          </p:nvPicPr>
          <p:blipFill>
            <a:blip r:embed="rId3" cstate="print"/>
            <a:srcRect/>
            <a:stretch>
              <a:fillRect/>
            </a:stretch>
          </p:blipFill>
          <p:spPr bwMode="auto">
            <a:xfrm>
              <a:off x="3380929" y="1408910"/>
              <a:ext cx="1737360" cy="1737360"/>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5165944" y="1408910"/>
              <a:ext cx="1737360" cy="1737360"/>
            </a:xfrm>
            <a:prstGeom prst="rect">
              <a:avLst/>
            </a:prstGeom>
            <a:noFill/>
            <a:ln w="9525">
              <a:noFill/>
              <a:miter lim="800000"/>
              <a:headEnd/>
              <a:tailEnd/>
            </a:ln>
            <a:effectLst/>
          </p:spPr>
        </p:pic>
        <p:pic>
          <p:nvPicPr>
            <p:cNvPr id="12" name="Picture 6"/>
            <p:cNvPicPr>
              <a:picLocks noChangeAspect="1" noChangeArrowheads="1"/>
            </p:cNvPicPr>
            <p:nvPr/>
          </p:nvPicPr>
          <p:blipFill>
            <a:blip r:embed="rId5" cstate="print"/>
            <a:srcRect/>
            <a:stretch>
              <a:fillRect/>
            </a:stretch>
          </p:blipFill>
          <p:spPr bwMode="auto">
            <a:xfrm>
              <a:off x="1604243" y="3402323"/>
              <a:ext cx="1737360" cy="1737360"/>
            </a:xfrm>
            <a:prstGeom prst="rect">
              <a:avLst/>
            </a:prstGeom>
            <a:noFill/>
            <a:ln w="9525">
              <a:noFill/>
              <a:miter lim="800000"/>
              <a:headEnd/>
              <a:tailEnd/>
            </a:ln>
            <a:effectLst/>
          </p:spPr>
        </p:pic>
        <p:pic>
          <p:nvPicPr>
            <p:cNvPr id="13" name="Picture 7"/>
            <p:cNvPicPr>
              <a:picLocks noChangeAspect="1" noChangeArrowheads="1"/>
            </p:cNvPicPr>
            <p:nvPr/>
          </p:nvPicPr>
          <p:blipFill>
            <a:blip r:embed="rId6" cstate="print"/>
            <a:srcRect/>
            <a:stretch>
              <a:fillRect/>
            </a:stretch>
          </p:blipFill>
          <p:spPr bwMode="auto">
            <a:xfrm>
              <a:off x="3380929" y="3402323"/>
              <a:ext cx="1737360" cy="1737360"/>
            </a:xfrm>
            <a:prstGeom prst="rect">
              <a:avLst/>
            </a:prstGeom>
            <a:noFill/>
            <a:ln w="9525">
              <a:noFill/>
              <a:miter lim="800000"/>
              <a:headEnd/>
              <a:tailEnd/>
            </a:ln>
            <a:effectLst/>
          </p:spPr>
        </p:pic>
        <p:pic>
          <p:nvPicPr>
            <p:cNvPr id="14" name="Picture 8"/>
            <p:cNvPicPr>
              <a:picLocks noChangeAspect="1" noChangeArrowheads="1"/>
            </p:cNvPicPr>
            <p:nvPr/>
          </p:nvPicPr>
          <p:blipFill>
            <a:blip r:embed="rId7" cstate="print"/>
            <a:srcRect/>
            <a:stretch>
              <a:fillRect/>
            </a:stretch>
          </p:blipFill>
          <p:spPr bwMode="auto">
            <a:xfrm>
              <a:off x="5165944" y="3402323"/>
              <a:ext cx="1737360" cy="1737360"/>
            </a:xfrm>
            <a:prstGeom prst="rect">
              <a:avLst/>
            </a:prstGeom>
            <a:noFill/>
            <a:ln w="9525">
              <a:noFill/>
              <a:miter lim="800000"/>
              <a:headEnd/>
              <a:tailEnd/>
            </a:ln>
            <a:effectLst/>
          </p:spPr>
        </p:pic>
      </p:grpSp>
      <p:sp>
        <p:nvSpPr>
          <p:cNvPr id="16" name="TextBox 15"/>
          <p:cNvSpPr txBox="1"/>
          <p:nvPr/>
        </p:nvSpPr>
        <p:spPr>
          <a:xfrm>
            <a:off x="1309293" y="5403285"/>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4.3. siNox4 Decreases the Focal Adhesion Markers </a:t>
            </a:r>
            <a:r>
              <a:rPr lang="en-US" sz="1200" b="1" dirty="0" err="1" smtClean="0">
                <a:latin typeface="Arial" pitchFamily="34" charset="0"/>
                <a:cs typeface="Arial" pitchFamily="34" charset="0"/>
              </a:rPr>
              <a:t>Vinculin</a:t>
            </a:r>
            <a:r>
              <a:rPr lang="en-US" sz="1200" b="1" dirty="0" smtClean="0">
                <a:latin typeface="Arial" pitchFamily="34" charset="0"/>
                <a:cs typeface="Arial" pitchFamily="34" charset="0"/>
              </a:rPr>
              <a:t> and </a:t>
            </a:r>
            <a:r>
              <a:rPr lang="en-US" sz="1200" b="1" dirty="0" err="1" smtClean="0">
                <a:latin typeface="Arial" pitchFamily="34" charset="0"/>
                <a:cs typeface="Arial" pitchFamily="34" charset="0"/>
              </a:rPr>
              <a:t>Paxillin</a:t>
            </a:r>
            <a:r>
              <a:rPr lang="en-US" sz="1200" b="1" dirty="0" smtClean="0">
                <a:latin typeface="Arial" pitchFamily="34" charset="0"/>
                <a:cs typeface="Arial" pitchFamily="34" charset="0"/>
              </a:rPr>
              <a:t> and Stress Fiber Formation.  </a:t>
            </a:r>
            <a:r>
              <a:rPr lang="en-US" sz="1200" dirty="0" smtClean="0">
                <a:latin typeface="Arial" pitchFamily="34" charset="0"/>
                <a:cs typeface="Arial" pitchFamily="34" charset="0"/>
              </a:rPr>
              <a:t>Rat VSMCs were either untreated or transiently transfected with 25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siScrambled</a:t>
            </a:r>
            <a:r>
              <a:rPr lang="en-US" sz="1200" dirty="0" smtClean="0">
                <a:latin typeface="Arial" pitchFamily="34" charset="0"/>
                <a:cs typeface="Arial" pitchFamily="34" charset="0"/>
              </a:rPr>
              <a:t> or siNox4.  </a:t>
            </a:r>
            <a:r>
              <a:rPr lang="en-US" sz="1200" b="1" i="1" dirty="0" err="1" smtClean="0">
                <a:latin typeface="Arial" pitchFamily="34" charset="0"/>
                <a:cs typeface="Arial" pitchFamily="34" charset="0"/>
              </a:rPr>
              <a:t>Vinculin</a:t>
            </a:r>
            <a:r>
              <a:rPr lang="en-US" sz="1200" b="1" i="1" dirty="0" smtClean="0">
                <a:latin typeface="Arial" pitchFamily="34" charset="0"/>
                <a:cs typeface="Arial" pitchFamily="34" charset="0"/>
              </a:rPr>
              <a:t>, upper.</a:t>
            </a:r>
            <a:r>
              <a:rPr lang="en-US" sz="1200" dirty="0" smtClean="0">
                <a:latin typeface="Arial" pitchFamily="34" charset="0"/>
                <a:cs typeface="Arial" pitchFamily="34" charset="0"/>
              </a:rPr>
              <a:t>  Cells were double labeled with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(green) and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(red).  </a:t>
            </a:r>
            <a:r>
              <a:rPr lang="en-US" sz="1200" b="1" i="1" dirty="0" err="1" smtClean="0">
                <a:latin typeface="Arial" pitchFamily="34" charset="0"/>
                <a:cs typeface="Arial" pitchFamily="34" charset="0"/>
              </a:rPr>
              <a:t>Paxillin</a:t>
            </a:r>
            <a:r>
              <a:rPr lang="en-US" sz="1200" b="1" i="1" dirty="0" smtClean="0">
                <a:latin typeface="Arial" pitchFamily="34" charset="0"/>
                <a:cs typeface="Arial" pitchFamily="34" charset="0"/>
              </a:rPr>
              <a:t>, lower.</a:t>
            </a:r>
            <a:r>
              <a:rPr lang="en-US" sz="1200" dirty="0" smtClean="0">
                <a:latin typeface="Arial" pitchFamily="34" charset="0"/>
                <a:cs typeface="Arial" pitchFamily="34" charset="0"/>
              </a:rPr>
              <a:t>  Cells were double labeled with </a:t>
            </a:r>
            <a:r>
              <a:rPr lang="en-US" sz="1200" dirty="0" err="1" smtClean="0">
                <a:latin typeface="Arial" pitchFamily="34" charset="0"/>
                <a:cs typeface="Arial" pitchFamily="34" charset="0"/>
              </a:rPr>
              <a:t>paxillin</a:t>
            </a:r>
            <a:r>
              <a:rPr lang="en-US" sz="1200" dirty="0" smtClean="0">
                <a:latin typeface="Arial" pitchFamily="34" charset="0"/>
                <a:cs typeface="Arial" pitchFamily="34" charset="0"/>
              </a:rPr>
              <a:t> (green) and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(red).  Yellow appears where stress fibers (red) insert into focal adhesions (green).  Nuclei are labeled with DAPI (blue).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focal adhesion plane are depicted. Scale bars, 10 µm.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62432" y="912962"/>
            <a:ext cx="5093180" cy="3725170"/>
            <a:chOff x="1942559" y="604212"/>
            <a:chExt cx="4646951" cy="3725170"/>
          </a:xfrm>
        </p:grpSpPr>
        <p:pic>
          <p:nvPicPr>
            <p:cNvPr id="301" name="Picture 2" descr="C:\KKG Lab\NoxR1 Project\Critical Figures for NoxR1 Project\Nox1 Vascular NADPH oxidase.bmp"/>
            <p:cNvPicPr>
              <a:picLocks noChangeAspect="1" noChangeArrowheads="1"/>
            </p:cNvPicPr>
            <p:nvPr/>
          </p:nvPicPr>
          <p:blipFill>
            <a:blip r:embed="rId2" cstate="print"/>
            <a:srcRect b="1845"/>
            <a:stretch>
              <a:fillRect/>
            </a:stretch>
          </p:blipFill>
          <p:spPr bwMode="auto">
            <a:xfrm>
              <a:off x="1942559" y="604212"/>
              <a:ext cx="2294288" cy="1799678"/>
            </a:xfrm>
            <a:prstGeom prst="rect">
              <a:avLst/>
            </a:prstGeom>
            <a:noFill/>
            <a:ln w="9525">
              <a:noFill/>
              <a:miter lim="800000"/>
              <a:headEnd/>
              <a:tailEnd/>
            </a:ln>
          </p:spPr>
        </p:pic>
        <p:pic>
          <p:nvPicPr>
            <p:cNvPr id="302" name="Picture 3" descr="C:\KKG Lab\NoxR1 Project\Critical Figures for NoxR1 Project\Nox4 Vascular NADPH oxidase.bmp"/>
            <p:cNvPicPr>
              <a:picLocks noChangeAspect="1" noChangeArrowheads="1"/>
            </p:cNvPicPr>
            <p:nvPr/>
          </p:nvPicPr>
          <p:blipFill>
            <a:blip r:embed="rId3" cstate="print"/>
            <a:srcRect/>
            <a:stretch>
              <a:fillRect/>
            </a:stretch>
          </p:blipFill>
          <p:spPr bwMode="auto">
            <a:xfrm>
              <a:off x="1942560" y="2464103"/>
              <a:ext cx="2294288" cy="1865279"/>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b="2208"/>
            <a:stretch>
              <a:fillRect/>
            </a:stretch>
          </p:blipFill>
          <p:spPr bwMode="auto">
            <a:xfrm>
              <a:off x="4295214" y="604214"/>
              <a:ext cx="2294288" cy="1794606"/>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4295219" y="2464103"/>
              <a:ext cx="2294291" cy="1865279"/>
            </a:xfrm>
            <a:prstGeom prst="rect">
              <a:avLst/>
            </a:prstGeom>
            <a:noFill/>
            <a:ln w="9525">
              <a:noFill/>
              <a:miter lim="800000"/>
              <a:headEnd/>
              <a:tailEnd/>
            </a:ln>
            <a:effectLst/>
          </p:spPr>
        </p:pic>
      </p:grpSp>
      <p:sp>
        <p:nvSpPr>
          <p:cNvPr id="7" name="TextBox 6"/>
          <p:cNvSpPr txBox="1"/>
          <p:nvPr/>
        </p:nvSpPr>
        <p:spPr>
          <a:xfrm>
            <a:off x="1365822" y="5191675"/>
            <a:ext cx="5486400" cy="3936142"/>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1.4.</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Structure and Assembly of Vascular NADPH </a:t>
            </a:r>
            <a:r>
              <a:rPr lang="en-US" sz="1200" b="1" dirty="0" err="1" smtClean="0">
                <a:latin typeface="Arial" pitchFamily="34" charset="0"/>
                <a:cs typeface="Arial" pitchFamily="34" charset="0"/>
              </a:rPr>
              <a:t>Oxidases</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The gp91phox homologues expressed in vascular smooth muscle cells (VSMCs) include Nox1, Nox2, Nox4, and Nox5.  Each </a:t>
            </a:r>
            <a:r>
              <a:rPr lang="en-US" sz="1200" dirty="0" err="1" smtClean="0">
                <a:latin typeface="Arial" pitchFamily="34" charset="0"/>
                <a:cs typeface="Arial" pitchFamily="34" charset="0"/>
              </a:rPr>
              <a:t>Nox</a:t>
            </a:r>
            <a:r>
              <a:rPr lang="en-US" sz="1200" dirty="0" smtClean="0">
                <a:latin typeface="Arial" pitchFamily="34" charset="0"/>
                <a:cs typeface="Arial" pitchFamily="34" charset="0"/>
              </a:rPr>
              <a:t> subunit consists of six </a:t>
            </a:r>
            <a:r>
              <a:rPr lang="en-US" sz="1200" dirty="0" err="1" smtClean="0">
                <a:latin typeface="Arial" pitchFamily="34" charset="0"/>
                <a:cs typeface="Arial" pitchFamily="34" charset="0"/>
              </a:rPr>
              <a:t>transmembrane</a:t>
            </a:r>
            <a:r>
              <a:rPr lang="en-US" sz="1200" dirty="0" smtClean="0">
                <a:latin typeface="Arial" pitchFamily="34" charset="0"/>
                <a:cs typeface="Arial" pitchFamily="34" charset="0"/>
              </a:rPr>
              <a:t> domains. Nox1, Nox2 and Nox4 require the subunit p22phox for stabilization and to form functional ROS-generating enzymes.  In contrast, Nox5 does not require p22phox or additional </a:t>
            </a:r>
            <a:r>
              <a:rPr lang="en-US" sz="1200" dirty="0" err="1" smtClean="0">
                <a:latin typeface="Arial" pitchFamily="34" charset="0"/>
                <a:cs typeface="Arial" pitchFamily="34" charset="0"/>
              </a:rPr>
              <a:t>cytosolic</a:t>
            </a:r>
            <a:r>
              <a:rPr lang="en-US" sz="1200" dirty="0" smtClean="0">
                <a:latin typeface="Arial" pitchFamily="34" charset="0"/>
                <a:cs typeface="Arial" pitchFamily="34" charset="0"/>
              </a:rPr>
              <a:t> subunits.  The </a:t>
            </a:r>
            <a:r>
              <a:rPr lang="en-US" sz="1200" dirty="0" err="1" smtClean="0">
                <a:latin typeface="Arial" pitchFamily="34" charset="0"/>
                <a:cs typeface="Arial" pitchFamily="34" charset="0"/>
              </a:rPr>
              <a:t>subcellular</a:t>
            </a:r>
            <a:r>
              <a:rPr lang="en-US" sz="1200" dirty="0" smtClean="0">
                <a:latin typeface="Arial" pitchFamily="34" charset="0"/>
                <a:cs typeface="Arial" pitchFamily="34" charset="0"/>
              </a:rPr>
              <a:t> distribution of Nox1 and Nox4 differ in VSMC, where Nox1 is localized to </a:t>
            </a:r>
            <a:r>
              <a:rPr lang="en-US" sz="1200" dirty="0" err="1" smtClean="0">
                <a:latin typeface="Arial" pitchFamily="34" charset="0"/>
                <a:cs typeface="Arial" pitchFamily="34" charset="0"/>
              </a:rPr>
              <a:t>caveolae</a:t>
            </a:r>
            <a:r>
              <a:rPr lang="en-US" sz="1200" dirty="0" smtClean="0">
                <a:latin typeface="Arial" pitchFamily="34" charset="0"/>
                <a:cs typeface="Arial" pitchFamily="34" charset="0"/>
              </a:rPr>
              <a:t> and Nox4 is localized in focal adhesions. The </a:t>
            </a:r>
            <a:r>
              <a:rPr lang="en-US" sz="1200" dirty="0" err="1" smtClean="0">
                <a:latin typeface="Arial" pitchFamily="34" charset="0"/>
                <a:cs typeface="Arial" pitchFamily="34" charset="0"/>
              </a:rPr>
              <a:t>subcellular</a:t>
            </a:r>
            <a:r>
              <a:rPr lang="en-US" sz="1200" dirty="0" smtClean="0">
                <a:latin typeface="Arial" pitchFamily="34" charset="0"/>
                <a:cs typeface="Arial" pitchFamily="34" charset="0"/>
              </a:rPr>
              <a:t> distribution of Nox2 and Nox5 in VSMC is unknown.  Nox1 associates with two </a:t>
            </a:r>
            <a:r>
              <a:rPr lang="en-US" sz="1200" dirty="0" err="1" smtClean="0">
                <a:latin typeface="Arial" pitchFamily="34" charset="0"/>
                <a:cs typeface="Arial" pitchFamily="34" charset="0"/>
              </a:rPr>
              <a:t>cytosolic</a:t>
            </a:r>
            <a:r>
              <a:rPr lang="en-US" sz="1200" dirty="0" smtClean="0">
                <a:latin typeface="Arial" pitchFamily="34" charset="0"/>
                <a:cs typeface="Arial" pitchFamily="34" charset="0"/>
              </a:rPr>
              <a:t> factors, p47phox and NoxA1, and the small molecular weight G-protein </a:t>
            </a:r>
            <a:r>
              <a:rPr lang="en-US" sz="1200" dirty="0" err="1" smtClean="0">
                <a:latin typeface="Arial" pitchFamily="34" charset="0"/>
                <a:cs typeface="Arial" pitchFamily="34" charset="0"/>
              </a:rPr>
              <a:t>Rac</a:t>
            </a:r>
            <a:r>
              <a:rPr lang="en-US" sz="1200" dirty="0" smtClean="0">
                <a:latin typeface="Arial" pitchFamily="34" charset="0"/>
                <a:cs typeface="Arial" pitchFamily="34" charset="0"/>
              </a:rPr>
              <a:t> to form a functional enzyme complex. Nox2 is regulated by p47phox and p67phox, while Nox4 presently has no known regulatory subunits. Nox5 is contains 4 EF-hand domains, at the N-terminus that serve as Ca</a:t>
            </a:r>
            <a:r>
              <a:rPr lang="en-US" sz="1200" baseline="30000" dirty="0" smtClean="0">
                <a:latin typeface="Arial" pitchFamily="34" charset="0"/>
                <a:cs typeface="Arial" pitchFamily="34" charset="0"/>
              </a:rPr>
              <a:t>2+ </a:t>
            </a:r>
            <a:r>
              <a:rPr lang="en-US" sz="1200" dirty="0" smtClean="0">
                <a:latin typeface="Arial" pitchFamily="34" charset="0"/>
                <a:cs typeface="Arial" pitchFamily="34" charset="0"/>
              </a:rPr>
              <a:t>binding domains.</a:t>
            </a:r>
            <a:endParaRPr lang="en-US" sz="1200" b="1" dirty="0">
              <a:latin typeface="Arial" pitchFamily="34" charset="0"/>
              <a:cs typeface="Arial" pitchFamily="34" charset="0"/>
            </a:endParaRPr>
          </a:p>
        </p:txBody>
      </p:sp>
      <p:sp>
        <p:nvSpPr>
          <p:cNvPr id="10" name="Rectangle 9"/>
          <p:cNvSpPr/>
          <p:nvPr/>
        </p:nvSpPr>
        <p:spPr>
          <a:xfrm>
            <a:off x="1365822" y="4773411"/>
            <a:ext cx="5486400" cy="400110"/>
          </a:xfrm>
          <a:prstGeom prst="rect">
            <a:avLst/>
          </a:prstGeom>
        </p:spPr>
        <p:txBody>
          <a:bodyPr wrap="square">
            <a:spAutoFit/>
          </a:bodyPr>
          <a:lstStyle/>
          <a:p>
            <a:r>
              <a:rPr lang="en-US" sz="1000" dirty="0" smtClean="0">
                <a:latin typeface="Arial" pitchFamily="34" charset="0"/>
                <a:cs typeface="Arial" pitchFamily="34" charset="0"/>
              </a:rPr>
              <a:t>Image used with permission from:  Lyle AN and Griendling KK (2006)  Modulation of vascular smooth muscle signaling by reactive oxygen species. </a:t>
            </a:r>
            <a:r>
              <a:rPr lang="en-US" sz="1000" i="1" dirty="0" smtClean="0">
                <a:latin typeface="Arial" pitchFamily="34" charset="0"/>
                <a:cs typeface="Arial" pitchFamily="34" charset="0"/>
              </a:rPr>
              <a:t>Physiology (Bethesda, MD)</a:t>
            </a:r>
            <a:r>
              <a:rPr lang="en-US" sz="1000" dirty="0" smtClean="0">
                <a:latin typeface="Arial" pitchFamily="34" charset="0"/>
                <a:cs typeface="Arial" pitchFamily="34" charset="0"/>
              </a:rPr>
              <a:t> 21:269-280.</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0559" y="996796"/>
            <a:ext cx="4251603" cy="4230044"/>
            <a:chOff x="2275961" y="984921"/>
            <a:chExt cx="4251603" cy="4230044"/>
          </a:xfrm>
        </p:grpSpPr>
        <p:pic>
          <p:nvPicPr>
            <p:cNvPr id="22" name="Picture 20"/>
            <p:cNvPicPr>
              <a:picLocks noChangeAspect="1" noChangeArrowheads="1"/>
            </p:cNvPicPr>
            <p:nvPr/>
          </p:nvPicPr>
          <p:blipFill>
            <a:blip r:embed="rId2" cstate="print">
              <a:lum contrast="10000"/>
            </a:blip>
            <a:srcRect/>
            <a:stretch>
              <a:fillRect/>
            </a:stretch>
          </p:blipFill>
          <p:spPr bwMode="auto">
            <a:xfrm>
              <a:off x="2637955" y="1329442"/>
              <a:ext cx="1920240" cy="1920238"/>
            </a:xfrm>
            <a:prstGeom prst="rect">
              <a:avLst/>
            </a:prstGeom>
            <a:noFill/>
            <a:ln w="9525">
              <a:noFill/>
              <a:miter lim="800000"/>
              <a:headEnd/>
              <a:tailEnd/>
            </a:ln>
          </p:spPr>
        </p:pic>
        <p:pic>
          <p:nvPicPr>
            <p:cNvPr id="23" name="Picture 21"/>
            <p:cNvPicPr>
              <a:picLocks noChangeAspect="1" noChangeArrowheads="1"/>
            </p:cNvPicPr>
            <p:nvPr/>
          </p:nvPicPr>
          <p:blipFill>
            <a:blip r:embed="rId3" cstate="print">
              <a:lum contrast="10000"/>
            </a:blip>
            <a:srcRect/>
            <a:stretch>
              <a:fillRect/>
            </a:stretch>
          </p:blipFill>
          <p:spPr bwMode="auto">
            <a:xfrm>
              <a:off x="4607324" y="1329442"/>
              <a:ext cx="1920240" cy="1920238"/>
            </a:xfrm>
            <a:prstGeom prst="rect">
              <a:avLst/>
            </a:prstGeom>
            <a:noFill/>
            <a:ln w="9525">
              <a:noFill/>
              <a:miter lim="800000"/>
              <a:headEnd/>
              <a:tailEnd/>
            </a:ln>
          </p:spPr>
        </p:pic>
        <p:pic>
          <p:nvPicPr>
            <p:cNvPr id="24" name="Picture 18"/>
            <p:cNvPicPr>
              <a:picLocks noChangeAspect="1" noChangeArrowheads="1"/>
            </p:cNvPicPr>
            <p:nvPr/>
          </p:nvPicPr>
          <p:blipFill>
            <a:blip r:embed="rId4" cstate="print"/>
            <a:srcRect/>
            <a:stretch>
              <a:fillRect/>
            </a:stretch>
          </p:blipFill>
          <p:spPr bwMode="auto">
            <a:xfrm>
              <a:off x="4607324" y="3294727"/>
              <a:ext cx="1920240" cy="1920238"/>
            </a:xfrm>
            <a:prstGeom prst="rect">
              <a:avLst/>
            </a:prstGeom>
            <a:noFill/>
            <a:ln w="9525">
              <a:noFill/>
              <a:miter lim="800000"/>
              <a:headEnd/>
              <a:tailEnd/>
            </a:ln>
          </p:spPr>
        </p:pic>
        <p:pic>
          <p:nvPicPr>
            <p:cNvPr id="25" name="Picture 19"/>
            <p:cNvPicPr>
              <a:picLocks noChangeAspect="1" noChangeArrowheads="1"/>
            </p:cNvPicPr>
            <p:nvPr/>
          </p:nvPicPr>
          <p:blipFill>
            <a:blip r:embed="rId5" cstate="print"/>
            <a:srcRect/>
            <a:stretch>
              <a:fillRect/>
            </a:stretch>
          </p:blipFill>
          <p:spPr bwMode="auto">
            <a:xfrm>
              <a:off x="2637955" y="3294727"/>
              <a:ext cx="1920240" cy="1920238"/>
            </a:xfrm>
            <a:prstGeom prst="rect">
              <a:avLst/>
            </a:prstGeom>
            <a:noFill/>
            <a:ln w="9525">
              <a:noFill/>
              <a:miter lim="800000"/>
              <a:headEnd/>
              <a:tailEnd/>
            </a:ln>
          </p:spPr>
        </p:pic>
        <p:sp>
          <p:nvSpPr>
            <p:cNvPr id="27" name="TextBox 26"/>
            <p:cNvSpPr txBox="1"/>
            <p:nvPr/>
          </p:nvSpPr>
          <p:spPr>
            <a:xfrm rot="16200000">
              <a:off x="1997295" y="2120284"/>
              <a:ext cx="895886" cy="338554"/>
            </a:xfrm>
            <a:prstGeom prst="rect">
              <a:avLst/>
            </a:prstGeom>
            <a:noFill/>
          </p:spPr>
          <p:txBody>
            <a:bodyPr wrap="none" rtlCol="0">
              <a:spAutoFit/>
            </a:bodyPr>
            <a:lstStyle/>
            <a:p>
              <a:r>
                <a:rPr lang="en-US" sz="1600" dirty="0" err="1" smtClean="0">
                  <a:latin typeface="Arial" pitchFamily="34" charset="0"/>
                  <a:cs typeface="Arial" pitchFamily="34" charset="0"/>
                </a:rPr>
                <a:t>Vinculin</a:t>
              </a:r>
              <a:endParaRPr lang="en-US" sz="1600" dirty="0">
                <a:latin typeface="Arial" pitchFamily="34" charset="0"/>
                <a:cs typeface="Arial" pitchFamily="34" charset="0"/>
              </a:endParaRPr>
            </a:p>
          </p:txBody>
        </p:sp>
        <p:sp>
          <p:nvSpPr>
            <p:cNvPr id="29" name="TextBox 28"/>
            <p:cNvSpPr txBox="1"/>
            <p:nvPr/>
          </p:nvSpPr>
          <p:spPr>
            <a:xfrm rot="16200000">
              <a:off x="2142110" y="4085570"/>
              <a:ext cx="606256" cy="338554"/>
            </a:xfrm>
            <a:prstGeom prst="rect">
              <a:avLst/>
            </a:prstGeom>
            <a:noFill/>
          </p:spPr>
          <p:txBody>
            <a:bodyPr wrap="none" rtlCol="0">
              <a:spAutoFit/>
            </a:bodyPr>
            <a:lstStyle/>
            <a:p>
              <a:r>
                <a:rPr lang="en-US" sz="1600" dirty="0" smtClean="0">
                  <a:latin typeface="Arial" pitchFamily="34" charset="0"/>
                  <a:cs typeface="Arial" pitchFamily="34" charset="0"/>
                </a:rPr>
                <a:t>GFP</a:t>
              </a:r>
              <a:endParaRPr lang="en-US" sz="1600" dirty="0">
                <a:latin typeface="Arial" pitchFamily="34" charset="0"/>
                <a:cs typeface="Arial" pitchFamily="34" charset="0"/>
              </a:endParaRPr>
            </a:p>
          </p:txBody>
        </p:sp>
        <p:sp>
          <p:nvSpPr>
            <p:cNvPr id="9" name="TextBox 8"/>
            <p:cNvSpPr txBox="1"/>
            <p:nvPr/>
          </p:nvSpPr>
          <p:spPr>
            <a:xfrm>
              <a:off x="3169913" y="984921"/>
              <a:ext cx="856325" cy="338554"/>
            </a:xfrm>
            <a:prstGeom prst="rect">
              <a:avLst/>
            </a:prstGeom>
            <a:noFill/>
          </p:spPr>
          <p:txBody>
            <a:bodyPr wrap="none" rtlCol="0">
              <a:spAutoFit/>
            </a:bodyPr>
            <a:lstStyle/>
            <a:p>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10" name="TextBox 9"/>
            <p:cNvSpPr txBox="1"/>
            <p:nvPr/>
          </p:nvSpPr>
          <p:spPr>
            <a:xfrm>
              <a:off x="5009439" y="984921"/>
              <a:ext cx="1116011" cy="338554"/>
            </a:xfrm>
            <a:prstGeom prst="rect">
              <a:avLst/>
            </a:prstGeom>
            <a:noFill/>
          </p:spPr>
          <p:txBody>
            <a:bodyPr wrap="none" rtlCol="0">
              <a:spAutoFit/>
            </a:bodyPr>
            <a:lstStyle/>
            <a:p>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grpSp>
      <p:sp>
        <p:nvSpPr>
          <p:cNvPr id="12" name="TextBox 11"/>
          <p:cNvSpPr txBox="1"/>
          <p:nvPr/>
        </p:nvSpPr>
        <p:spPr>
          <a:xfrm>
            <a:off x="1413160" y="5308281"/>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4.4.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Focal Adhesion Formation.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before labeling with</a:t>
            </a:r>
            <a:r>
              <a:rPr lang="en-US" sz="1200" b="1" i="1" dirty="0" smtClean="0">
                <a:latin typeface="Arial" pitchFamily="34" charset="0"/>
                <a:cs typeface="Arial" pitchFamily="34" charset="0"/>
              </a:rPr>
              <a:t> </a:t>
            </a:r>
            <a:r>
              <a:rPr lang="en-US" sz="1200" dirty="0" smtClean="0">
                <a:latin typeface="Arial" pitchFamily="34" charset="0"/>
                <a:cs typeface="Arial" pitchFamily="34" charset="0"/>
              </a:rPr>
              <a:t>the focal adhesion marker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(red).  Cells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adenovirus are detected as green in the GFP panels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Nuclei are labeled with DAPI (blue).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focal adhesion plane are depicted.  Scale bars, 10 µm.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11860" y="1021290"/>
            <a:ext cx="4265250" cy="4241982"/>
            <a:chOff x="2218411" y="433890"/>
            <a:chExt cx="4265250" cy="4241982"/>
          </a:xfrm>
        </p:grpSpPr>
        <p:pic>
          <p:nvPicPr>
            <p:cNvPr id="2" name="Picture 1"/>
            <p:cNvPicPr preferRelativeResize="0">
              <a:picLocks noChangeAspect="1" noChangeArrowheads="1"/>
            </p:cNvPicPr>
            <p:nvPr/>
          </p:nvPicPr>
          <p:blipFill>
            <a:blip r:embed="rId2" cstate="print">
              <a:lum bright="4000" contrast="8000"/>
            </a:blip>
            <a:srcRect/>
            <a:stretch>
              <a:fillRect/>
            </a:stretch>
          </p:blipFill>
          <p:spPr bwMode="auto">
            <a:xfrm>
              <a:off x="2580407" y="2755632"/>
              <a:ext cx="1920238" cy="1920240"/>
            </a:xfrm>
            <a:prstGeom prst="rect">
              <a:avLst/>
            </a:prstGeom>
            <a:noFill/>
            <a:ln w="9525">
              <a:noFill/>
              <a:miter lim="800000"/>
              <a:headEnd/>
              <a:tailEnd/>
            </a:ln>
          </p:spPr>
        </p:pic>
        <p:pic>
          <p:nvPicPr>
            <p:cNvPr id="3" name="Picture 2"/>
            <p:cNvPicPr preferRelativeResize="0">
              <a:picLocks noChangeAspect="1" noChangeArrowheads="1"/>
            </p:cNvPicPr>
            <p:nvPr/>
          </p:nvPicPr>
          <p:blipFill>
            <a:blip r:embed="rId3" cstate="print">
              <a:lum bright="4000" contrast="8000"/>
            </a:blip>
            <a:srcRect/>
            <a:stretch>
              <a:fillRect/>
            </a:stretch>
          </p:blipFill>
          <p:spPr bwMode="auto">
            <a:xfrm>
              <a:off x="4563422" y="2755632"/>
              <a:ext cx="1920238" cy="1920240"/>
            </a:xfrm>
            <a:prstGeom prst="rect">
              <a:avLst/>
            </a:prstGeom>
            <a:noFill/>
            <a:ln w="9525">
              <a:noFill/>
              <a:miter lim="800000"/>
              <a:headEnd/>
              <a:tailEnd/>
            </a:ln>
          </p:spPr>
        </p:pic>
        <p:pic>
          <p:nvPicPr>
            <p:cNvPr id="4" name="Picture 3"/>
            <p:cNvPicPr preferRelativeResize="0">
              <a:picLocks noChangeAspect="1" noChangeArrowheads="1"/>
            </p:cNvPicPr>
            <p:nvPr/>
          </p:nvPicPr>
          <p:blipFill>
            <a:blip r:embed="rId4" cstate="print">
              <a:lum bright="4000" contrast="8000"/>
            </a:blip>
            <a:srcRect/>
            <a:stretch>
              <a:fillRect/>
            </a:stretch>
          </p:blipFill>
          <p:spPr bwMode="auto">
            <a:xfrm>
              <a:off x="4563421" y="780761"/>
              <a:ext cx="1920240" cy="1920240"/>
            </a:xfrm>
            <a:prstGeom prst="rect">
              <a:avLst/>
            </a:prstGeom>
            <a:noFill/>
            <a:ln w="9525">
              <a:noFill/>
              <a:miter lim="800000"/>
              <a:headEnd/>
              <a:tailEnd/>
            </a:ln>
          </p:spPr>
        </p:pic>
        <p:pic>
          <p:nvPicPr>
            <p:cNvPr id="5" name="Picture 4"/>
            <p:cNvPicPr preferRelativeResize="0">
              <a:picLocks noChangeAspect="1" noChangeArrowheads="1"/>
            </p:cNvPicPr>
            <p:nvPr/>
          </p:nvPicPr>
          <p:blipFill>
            <a:blip r:embed="rId5" cstate="print">
              <a:lum bright="4000" contrast="8000"/>
            </a:blip>
            <a:srcRect/>
            <a:stretch>
              <a:fillRect/>
            </a:stretch>
          </p:blipFill>
          <p:spPr bwMode="auto">
            <a:xfrm>
              <a:off x="2580406" y="780761"/>
              <a:ext cx="1920240" cy="1920240"/>
            </a:xfrm>
            <a:prstGeom prst="rect">
              <a:avLst/>
            </a:prstGeom>
            <a:noFill/>
            <a:ln w="9525">
              <a:noFill/>
              <a:miter lim="800000"/>
              <a:headEnd/>
              <a:tailEnd/>
            </a:ln>
          </p:spPr>
        </p:pic>
        <p:sp>
          <p:nvSpPr>
            <p:cNvPr id="6" name="Text Box 11"/>
            <p:cNvSpPr txBox="1">
              <a:spLocks noChangeArrowheads="1"/>
            </p:cNvSpPr>
            <p:nvPr/>
          </p:nvSpPr>
          <p:spPr bwMode="auto">
            <a:xfrm>
              <a:off x="3112375" y="433890"/>
              <a:ext cx="856302" cy="338542"/>
            </a:xfrm>
            <a:prstGeom prst="rect">
              <a:avLst/>
            </a:prstGeom>
            <a:noFill/>
            <a:ln w="9525">
              <a:noFill/>
              <a:miter lim="800000"/>
              <a:headEnd/>
              <a:tailEnd/>
            </a:ln>
          </p:spPr>
          <p:txBody>
            <a:bodyPr wrap="none" lIns="91429" tIns="45714" rIns="91429" bIns="45714">
              <a:spAutoFit/>
            </a:bodyPr>
            <a:lstStyle/>
            <a:p>
              <a:pPr eaLnBrk="1" hangingPunct="1"/>
              <a:r>
                <a:rPr lang="en-US" sz="1600" dirty="0" err="1">
                  <a:latin typeface="Arial" pitchFamily="34" charset="0"/>
                  <a:cs typeface="Arial" pitchFamily="34" charset="0"/>
                </a:rPr>
                <a:t>AdGFP</a:t>
              </a:r>
              <a:endParaRPr lang="en-US" sz="1600" dirty="0">
                <a:latin typeface="Arial" pitchFamily="34" charset="0"/>
                <a:cs typeface="Arial" pitchFamily="34" charset="0"/>
              </a:endParaRPr>
            </a:p>
          </p:txBody>
        </p:sp>
        <p:sp>
          <p:nvSpPr>
            <p:cNvPr id="7" name="Text Box 12"/>
            <p:cNvSpPr txBox="1">
              <a:spLocks noChangeArrowheads="1"/>
            </p:cNvSpPr>
            <p:nvPr/>
          </p:nvSpPr>
          <p:spPr bwMode="auto">
            <a:xfrm>
              <a:off x="4965547" y="433890"/>
              <a:ext cx="1115989" cy="338542"/>
            </a:xfrm>
            <a:prstGeom prst="rect">
              <a:avLst/>
            </a:prstGeom>
            <a:noFill/>
            <a:ln w="9525">
              <a:noFill/>
              <a:miter lim="800000"/>
              <a:headEnd/>
              <a:tailEnd/>
            </a:ln>
          </p:spPr>
          <p:txBody>
            <a:bodyPr wrap="none" lIns="91429" tIns="45714" rIns="91429" bIns="45714">
              <a:spAutoFit/>
            </a:bodyPr>
            <a:lstStyle/>
            <a:p>
              <a:pPr eaLnBrk="1" hangingPunct="1"/>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8" name="TextBox 7"/>
            <p:cNvSpPr txBox="1"/>
            <p:nvPr/>
          </p:nvSpPr>
          <p:spPr>
            <a:xfrm rot="16200000">
              <a:off x="1852926" y="1571605"/>
              <a:ext cx="1069524" cy="338554"/>
            </a:xfrm>
            <a:prstGeom prst="rect">
              <a:avLst/>
            </a:prstGeom>
            <a:noFill/>
          </p:spPr>
          <p:txBody>
            <a:bodyPr wrap="none" rtlCol="0">
              <a:spAutoFit/>
            </a:bodyPr>
            <a:lstStyle/>
            <a:p>
              <a:r>
                <a:rPr lang="en-US" sz="1600" dirty="0" err="1" smtClean="0">
                  <a:latin typeface="Arial" pitchFamily="34" charset="0"/>
                  <a:cs typeface="Arial" pitchFamily="34" charset="0"/>
                </a:rPr>
                <a:t>Phalloidin</a:t>
              </a:r>
              <a:endParaRPr lang="en-US" sz="1600" dirty="0">
                <a:latin typeface="Arial" pitchFamily="34" charset="0"/>
                <a:cs typeface="Arial" pitchFamily="34" charset="0"/>
              </a:endParaRPr>
            </a:p>
          </p:txBody>
        </p:sp>
        <p:sp>
          <p:nvSpPr>
            <p:cNvPr id="9" name="TextBox 8"/>
            <p:cNvSpPr txBox="1"/>
            <p:nvPr/>
          </p:nvSpPr>
          <p:spPr>
            <a:xfrm rot="16200000">
              <a:off x="2084560" y="3546475"/>
              <a:ext cx="606256" cy="338554"/>
            </a:xfrm>
            <a:prstGeom prst="rect">
              <a:avLst/>
            </a:prstGeom>
            <a:noFill/>
          </p:spPr>
          <p:txBody>
            <a:bodyPr wrap="none" rtlCol="0">
              <a:spAutoFit/>
            </a:bodyPr>
            <a:lstStyle/>
            <a:p>
              <a:r>
                <a:rPr lang="en-US" sz="1600" dirty="0" smtClean="0">
                  <a:latin typeface="Arial" pitchFamily="34" charset="0"/>
                  <a:cs typeface="Arial" pitchFamily="34" charset="0"/>
                </a:rPr>
                <a:t>GFP</a:t>
              </a:r>
              <a:endParaRPr lang="en-US" sz="1600" dirty="0">
                <a:latin typeface="Arial" pitchFamily="34" charset="0"/>
                <a:cs typeface="Arial" pitchFamily="34" charset="0"/>
              </a:endParaRPr>
            </a:p>
          </p:txBody>
        </p:sp>
      </p:grpSp>
      <p:sp>
        <p:nvSpPr>
          <p:cNvPr id="12" name="TextBox 11"/>
          <p:cNvSpPr txBox="1"/>
          <p:nvPr/>
        </p:nvSpPr>
        <p:spPr>
          <a:xfrm>
            <a:off x="1401285" y="5343909"/>
            <a:ext cx="5486400" cy="2755062"/>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4.5.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Increases Stress Fiber Formation.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before labeling with</a:t>
            </a:r>
            <a:r>
              <a:rPr lang="en-US" sz="1200" b="1" i="1" dirty="0" smtClean="0">
                <a:latin typeface="Arial" pitchFamily="34" charset="0"/>
                <a:cs typeface="Arial" pitchFamily="34" charset="0"/>
              </a:rPr>
              <a:t> </a:t>
            </a:r>
            <a:r>
              <a:rPr lang="en-US" sz="1200" dirty="0" smtClean="0">
                <a:latin typeface="Arial" pitchFamily="34" charset="0"/>
                <a:cs typeface="Arial" pitchFamily="34" charset="0"/>
              </a:rPr>
              <a:t>the stress fiber marker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(purple).  Cells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adenovirus are detected as green in the GFP panels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Nuclei are labeled with DAPI (blue).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focal adhesion plane are depicted.  Scale bars, 10 µm.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10338" y="1055182"/>
            <a:ext cx="5659550" cy="4002733"/>
            <a:chOff x="1253443" y="758307"/>
            <a:chExt cx="5659550" cy="4002733"/>
          </a:xfrm>
        </p:grpSpPr>
        <p:pic>
          <p:nvPicPr>
            <p:cNvPr id="2" name="Picture 13"/>
            <p:cNvPicPr preferRelativeResize="0">
              <a:picLocks noChangeAspect="1" noChangeArrowheads="1"/>
            </p:cNvPicPr>
            <p:nvPr/>
          </p:nvPicPr>
          <p:blipFill>
            <a:blip r:embed="rId2" cstate="print">
              <a:lum bright="4000" contrast="20000"/>
            </a:blip>
            <a:srcRect/>
            <a:stretch>
              <a:fillRect/>
            </a:stretch>
          </p:blipFill>
          <p:spPr bwMode="auto">
            <a:xfrm>
              <a:off x="1604951" y="1019346"/>
              <a:ext cx="1737360" cy="1665543"/>
            </a:xfrm>
            <a:prstGeom prst="rect">
              <a:avLst/>
            </a:prstGeom>
            <a:noFill/>
            <a:ln w="9525">
              <a:noFill/>
              <a:miter lim="800000"/>
              <a:headEnd/>
              <a:tailEnd/>
            </a:ln>
          </p:spPr>
        </p:pic>
        <p:pic>
          <p:nvPicPr>
            <p:cNvPr id="3" name="Picture 2"/>
            <p:cNvPicPr preferRelativeResize="0">
              <a:picLocks noChangeAspect="1" noChangeArrowheads="1"/>
            </p:cNvPicPr>
            <p:nvPr/>
          </p:nvPicPr>
          <p:blipFill>
            <a:blip r:embed="rId3" cstate="print">
              <a:lum bright="10000" contrast="20000"/>
            </a:blip>
            <a:srcRect t="3518" r="7555" b="1327"/>
            <a:stretch>
              <a:fillRect/>
            </a:stretch>
          </p:blipFill>
          <p:spPr bwMode="auto">
            <a:xfrm>
              <a:off x="5175633" y="1018629"/>
              <a:ext cx="1737360" cy="1666977"/>
            </a:xfrm>
            <a:prstGeom prst="rect">
              <a:avLst/>
            </a:prstGeom>
            <a:noFill/>
            <a:ln w="9525">
              <a:noFill/>
              <a:miter lim="800000"/>
              <a:headEnd/>
              <a:tailEnd/>
            </a:ln>
          </p:spPr>
        </p:pic>
        <p:pic>
          <p:nvPicPr>
            <p:cNvPr id="4" name="Picture 2"/>
            <p:cNvPicPr>
              <a:picLocks noChangeAspect="1" noChangeArrowheads="1"/>
            </p:cNvPicPr>
            <p:nvPr/>
          </p:nvPicPr>
          <p:blipFill>
            <a:blip r:embed="rId4" cstate="print">
              <a:lum contrast="10000"/>
            </a:blip>
            <a:srcRect/>
            <a:stretch>
              <a:fillRect/>
            </a:stretch>
          </p:blipFill>
          <p:spPr bwMode="auto">
            <a:xfrm>
              <a:off x="1604951" y="2944238"/>
              <a:ext cx="1737360" cy="1790005"/>
            </a:xfrm>
            <a:prstGeom prst="rect">
              <a:avLst/>
            </a:prstGeom>
            <a:noFill/>
            <a:ln w="9525">
              <a:noFill/>
              <a:miter lim="800000"/>
              <a:headEnd/>
              <a:tailEnd/>
            </a:ln>
          </p:spPr>
        </p:pic>
        <p:pic>
          <p:nvPicPr>
            <p:cNvPr id="5" name="Picture 4"/>
            <p:cNvPicPr>
              <a:picLocks noChangeAspect="1" noChangeArrowheads="1"/>
            </p:cNvPicPr>
            <p:nvPr/>
          </p:nvPicPr>
          <p:blipFill>
            <a:blip r:embed="rId5" cstate="print">
              <a:lum contrast="10000"/>
            </a:blip>
            <a:srcRect/>
            <a:stretch>
              <a:fillRect/>
            </a:stretch>
          </p:blipFill>
          <p:spPr bwMode="auto">
            <a:xfrm>
              <a:off x="3379758" y="2941664"/>
              <a:ext cx="1737360" cy="1795153"/>
            </a:xfrm>
            <a:prstGeom prst="rect">
              <a:avLst/>
            </a:prstGeom>
            <a:noFill/>
            <a:ln w="9525">
              <a:noFill/>
              <a:miter lim="800000"/>
              <a:headEnd/>
              <a:tailEnd/>
            </a:ln>
          </p:spPr>
        </p:pic>
        <p:pic>
          <p:nvPicPr>
            <p:cNvPr id="6" name="Picture 4"/>
            <p:cNvPicPr>
              <a:picLocks noChangeAspect="1" noChangeArrowheads="1"/>
            </p:cNvPicPr>
            <p:nvPr/>
          </p:nvPicPr>
          <p:blipFill>
            <a:blip r:embed="rId6" cstate="print"/>
            <a:srcRect l="3807" t="3519" b="-1316"/>
            <a:stretch>
              <a:fillRect/>
            </a:stretch>
          </p:blipFill>
          <p:spPr bwMode="auto">
            <a:xfrm>
              <a:off x="5175633" y="2941190"/>
              <a:ext cx="1737360" cy="1819850"/>
            </a:xfrm>
            <a:prstGeom prst="rect">
              <a:avLst/>
            </a:prstGeom>
            <a:noFill/>
            <a:ln w="9525">
              <a:noFill/>
              <a:miter lim="800000"/>
              <a:headEnd/>
              <a:tailEnd/>
            </a:ln>
          </p:spPr>
        </p:pic>
        <p:sp>
          <p:nvSpPr>
            <p:cNvPr id="7" name="Rectangle 18"/>
            <p:cNvSpPr>
              <a:spLocks noChangeArrowheads="1"/>
            </p:cNvSpPr>
            <p:nvPr/>
          </p:nvSpPr>
          <p:spPr bwMode="auto">
            <a:xfrm>
              <a:off x="2023187" y="758307"/>
              <a:ext cx="900888"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Untreated</a:t>
              </a:r>
              <a:endParaRPr lang="en-US" sz="1600" dirty="0">
                <a:latin typeface="Arial" pitchFamily="34" charset="0"/>
                <a:cs typeface="Arial" pitchFamily="34" charset="0"/>
              </a:endParaRPr>
            </a:p>
          </p:txBody>
        </p:sp>
        <p:sp>
          <p:nvSpPr>
            <p:cNvPr id="8" name="Rectangle 19"/>
            <p:cNvSpPr>
              <a:spLocks noChangeArrowheads="1"/>
            </p:cNvSpPr>
            <p:nvPr/>
          </p:nvSpPr>
          <p:spPr bwMode="auto">
            <a:xfrm>
              <a:off x="3844482" y="758307"/>
              <a:ext cx="807913" cy="246221"/>
            </a:xfrm>
            <a:prstGeom prst="rect">
              <a:avLst/>
            </a:prstGeom>
            <a:noFill/>
            <a:ln w="9525">
              <a:noFill/>
              <a:miter lim="800000"/>
              <a:headEnd/>
              <a:tailEnd/>
            </a:ln>
          </p:spPr>
          <p:txBody>
            <a:bodyPr wrap="none" lIns="0" tIns="0" rIns="0" bIns="0">
              <a:spAutoFit/>
            </a:bodyPr>
            <a:lstStyle/>
            <a:p>
              <a:pPr algn="ctr" defTabSz="1036391"/>
              <a:r>
                <a:rPr lang="en-US" sz="1600" dirty="0" err="1" smtClean="0">
                  <a:latin typeface="Arial" pitchFamily="34" charset="0"/>
                  <a:cs typeface="Arial" pitchFamily="34" charset="0"/>
                </a:rPr>
                <a:t>siControl</a:t>
              </a:r>
              <a:endParaRPr lang="en-US" sz="1600" dirty="0">
                <a:latin typeface="Arial" pitchFamily="34" charset="0"/>
                <a:cs typeface="Arial" pitchFamily="34" charset="0"/>
              </a:endParaRPr>
            </a:p>
          </p:txBody>
        </p:sp>
        <p:sp>
          <p:nvSpPr>
            <p:cNvPr id="9" name="Rectangle 20"/>
            <p:cNvSpPr>
              <a:spLocks noChangeArrowheads="1"/>
            </p:cNvSpPr>
            <p:nvPr/>
          </p:nvSpPr>
          <p:spPr bwMode="auto">
            <a:xfrm>
              <a:off x="5629937" y="758307"/>
              <a:ext cx="828753" cy="246221"/>
            </a:xfrm>
            <a:prstGeom prst="rect">
              <a:avLst/>
            </a:prstGeom>
            <a:noFill/>
            <a:ln w="9525">
              <a:noFill/>
              <a:miter lim="800000"/>
              <a:headEnd/>
              <a:tailEnd/>
            </a:ln>
          </p:spPr>
          <p:txBody>
            <a:bodyPr wrap="none" lIns="0" tIns="0" rIns="0" bIns="0">
              <a:spAutoFit/>
            </a:bodyPr>
            <a:lstStyle/>
            <a:p>
              <a:pPr algn="ctr" defTabSz="1036391"/>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sp>
          <p:nvSpPr>
            <p:cNvPr id="10" name="TextBox 9"/>
            <p:cNvSpPr txBox="1"/>
            <p:nvPr/>
          </p:nvSpPr>
          <p:spPr>
            <a:xfrm rot="16200000">
              <a:off x="1091544" y="1682846"/>
              <a:ext cx="662340"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Nox4</a:t>
              </a:r>
              <a:endParaRPr lang="en-US" sz="1600" dirty="0">
                <a:latin typeface="Arial" pitchFamily="34" charset="0"/>
                <a:cs typeface="Arial" pitchFamily="34" charset="0"/>
              </a:endParaRPr>
            </a:p>
          </p:txBody>
        </p:sp>
        <p:sp>
          <p:nvSpPr>
            <p:cNvPr id="11" name="TextBox 10"/>
            <p:cNvSpPr txBox="1"/>
            <p:nvPr/>
          </p:nvSpPr>
          <p:spPr>
            <a:xfrm rot="16200000">
              <a:off x="954916" y="3669969"/>
              <a:ext cx="970115" cy="338542"/>
            </a:xfrm>
            <a:prstGeom prst="rect">
              <a:avLst/>
            </a:prstGeom>
            <a:noFill/>
          </p:spPr>
          <p:txBody>
            <a:bodyPr wrap="none" lIns="91429" tIns="45714" rIns="91429" bIns="45714" rtlCol="0">
              <a:spAutoFit/>
            </a:bodyPr>
            <a:lstStyle/>
            <a:p>
              <a:pPr algn="ctr"/>
              <a:r>
                <a:rPr lang="en-US" sz="1600" dirty="0" smtClean="0">
                  <a:latin typeface="Arial" pitchFamily="34" charset="0"/>
                  <a:cs typeface="Arial" pitchFamily="34" charset="0"/>
                </a:rPr>
                <a:t>p22phox</a:t>
              </a:r>
              <a:endParaRPr lang="en-US" sz="1600" dirty="0">
                <a:latin typeface="Arial" pitchFamily="34" charset="0"/>
                <a:cs typeface="Arial" pitchFamily="34" charset="0"/>
              </a:endParaRPr>
            </a:p>
          </p:txBody>
        </p:sp>
        <p:pic>
          <p:nvPicPr>
            <p:cNvPr id="12" name="Picture 2"/>
            <p:cNvPicPr>
              <a:picLocks noChangeAspect="1" noChangeArrowheads="1"/>
            </p:cNvPicPr>
            <p:nvPr/>
          </p:nvPicPr>
          <p:blipFill>
            <a:blip r:embed="rId7" cstate="print">
              <a:lum contrast="20000"/>
            </a:blip>
            <a:srcRect r="4693"/>
            <a:stretch>
              <a:fillRect/>
            </a:stretch>
          </p:blipFill>
          <p:spPr bwMode="auto">
            <a:xfrm>
              <a:off x="3379758" y="1019346"/>
              <a:ext cx="1737360" cy="1665543"/>
            </a:xfrm>
            <a:prstGeom prst="rect">
              <a:avLst/>
            </a:prstGeom>
            <a:noFill/>
            <a:ln w="9525">
              <a:noFill/>
              <a:miter lim="800000"/>
              <a:headEnd/>
              <a:tailEnd/>
            </a:ln>
            <a:effectLst/>
          </p:spPr>
        </p:pic>
      </p:grpSp>
      <p:sp>
        <p:nvSpPr>
          <p:cNvPr id="15" name="TextBox 14"/>
          <p:cNvSpPr txBox="1"/>
          <p:nvPr/>
        </p:nvSpPr>
        <p:spPr>
          <a:xfrm>
            <a:off x="1391913" y="5201408"/>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4.6. The Absence of Poldip2 Prevents Proper Localization of Nox4 and p22phox to Focal Adhesions.  </a:t>
            </a:r>
            <a:r>
              <a:rPr lang="en-US" sz="1200" dirty="0" smtClean="0">
                <a:latin typeface="Arial" pitchFamily="34" charset="0"/>
                <a:cs typeface="Arial" pitchFamily="34" charset="0"/>
              </a:rPr>
              <a:t>Rat VSMCs were either untreated or transiently transfected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or siPoldip2.  </a:t>
            </a:r>
            <a:r>
              <a:rPr lang="en-US" sz="1200" b="1" i="1" dirty="0" smtClean="0">
                <a:latin typeface="Arial" pitchFamily="34" charset="0"/>
                <a:cs typeface="Arial" pitchFamily="34" charset="0"/>
              </a:rPr>
              <a:t>Nox4, upper. </a:t>
            </a:r>
            <a:r>
              <a:rPr lang="en-US" sz="1200" dirty="0" smtClean="0">
                <a:latin typeface="Arial" pitchFamily="34" charset="0"/>
                <a:cs typeface="Arial" pitchFamily="34" charset="0"/>
              </a:rPr>
              <a:t>Cells were single labeled with anti-Nox4 (red) antibody. </a:t>
            </a:r>
            <a:r>
              <a:rPr lang="en-US" sz="1200" b="1" i="1" dirty="0" smtClean="0">
                <a:latin typeface="Arial" pitchFamily="34" charset="0"/>
                <a:cs typeface="Arial" pitchFamily="34" charset="0"/>
              </a:rPr>
              <a:t> p22phox, lower.</a:t>
            </a:r>
            <a:r>
              <a:rPr lang="en-US" sz="1200" dirty="0" smtClean="0">
                <a:latin typeface="Arial" pitchFamily="34" charset="0"/>
                <a:cs typeface="Arial" pitchFamily="34" charset="0"/>
              </a:rPr>
              <a:t>  Cells were double labeled with anti-p22phox (green) and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(red) to stain stress fibers.  Yellow appears where stress fibers (red) insert into focal adhesions (green).  Nuclei are labeled with DAPI (blue).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focal adhesion plane are depicted. Scale bars, 10 µm.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2229882" y="3733259"/>
            <a:ext cx="3805461" cy="2214721"/>
            <a:chOff x="1794339" y="4267634"/>
            <a:chExt cx="3805461" cy="2214721"/>
          </a:xfrm>
        </p:grpSpPr>
        <p:sp>
          <p:nvSpPr>
            <p:cNvPr id="77" name="Rectangle 25"/>
            <p:cNvSpPr>
              <a:spLocks noChangeArrowheads="1"/>
            </p:cNvSpPr>
            <p:nvPr/>
          </p:nvSpPr>
          <p:spPr bwMode="auto">
            <a:xfrm>
              <a:off x="2858188" y="4391128"/>
              <a:ext cx="2741612" cy="1836738"/>
            </a:xfrm>
            <a:prstGeom prst="rect">
              <a:avLst/>
            </a:prstGeom>
            <a:noFill/>
            <a:ln w="9525">
              <a:noFill/>
              <a:miter lim="800000"/>
              <a:headEnd/>
              <a:tailEnd/>
            </a:ln>
          </p:spPr>
          <p:txBody>
            <a:bodyPr/>
            <a:lstStyle/>
            <a:p>
              <a:endParaRPr lang="en-US"/>
            </a:p>
          </p:txBody>
        </p:sp>
        <p:sp>
          <p:nvSpPr>
            <p:cNvPr id="78" name="Rectangle 26"/>
            <p:cNvSpPr>
              <a:spLocks noChangeArrowheads="1"/>
            </p:cNvSpPr>
            <p:nvPr/>
          </p:nvSpPr>
          <p:spPr bwMode="auto">
            <a:xfrm>
              <a:off x="3010588" y="5694465"/>
              <a:ext cx="608012" cy="527050"/>
            </a:xfrm>
            <a:prstGeom prst="rect">
              <a:avLst/>
            </a:prstGeom>
            <a:gradFill rotWithShape="0">
              <a:gsLst>
                <a:gs pos="0">
                  <a:srgbClr val="100800"/>
                </a:gs>
                <a:gs pos="50000">
                  <a:schemeClr val="bg1"/>
                </a:gs>
                <a:gs pos="100000">
                  <a:srgbClr val="100800"/>
                </a:gs>
              </a:gsLst>
              <a:lin ang="0" scaled="1"/>
            </a:gradFill>
            <a:ln w="9525">
              <a:noFill/>
              <a:miter lim="800000"/>
              <a:headEnd/>
              <a:tailEnd/>
            </a:ln>
          </p:spPr>
          <p:txBody>
            <a:bodyPr/>
            <a:lstStyle/>
            <a:p>
              <a:endParaRPr lang="en-US"/>
            </a:p>
          </p:txBody>
        </p:sp>
        <p:sp>
          <p:nvSpPr>
            <p:cNvPr id="79" name="Freeform 27"/>
            <p:cNvSpPr>
              <a:spLocks/>
            </p:cNvSpPr>
            <p:nvPr/>
          </p:nvSpPr>
          <p:spPr bwMode="auto">
            <a:xfrm>
              <a:off x="3161400" y="5551590"/>
              <a:ext cx="304800" cy="1588"/>
            </a:xfrm>
            <a:custGeom>
              <a:avLst/>
              <a:gdLst>
                <a:gd name="T0" fmla="*/ 0 w 200"/>
                <a:gd name="T1" fmla="*/ 0 h 1"/>
                <a:gd name="T2" fmla="*/ 13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lstStyle/>
            <a:p>
              <a:endParaRPr lang="en-US"/>
            </a:p>
          </p:txBody>
        </p:sp>
        <p:sp>
          <p:nvSpPr>
            <p:cNvPr id="80" name="Line 28"/>
            <p:cNvSpPr>
              <a:spLocks noChangeShapeType="1"/>
            </p:cNvSpPr>
            <p:nvPr/>
          </p:nvSpPr>
          <p:spPr bwMode="auto">
            <a:xfrm>
              <a:off x="3313800" y="5551590"/>
              <a:ext cx="1587" cy="142875"/>
            </a:xfrm>
            <a:prstGeom prst="line">
              <a:avLst/>
            </a:prstGeom>
            <a:noFill/>
            <a:ln w="19050">
              <a:solidFill>
                <a:schemeClr val="tx1"/>
              </a:solidFill>
              <a:round/>
              <a:headEnd/>
              <a:tailEnd/>
            </a:ln>
          </p:spPr>
          <p:txBody>
            <a:bodyPr/>
            <a:lstStyle/>
            <a:p>
              <a:endParaRPr lang="en-US"/>
            </a:p>
          </p:txBody>
        </p:sp>
        <p:sp>
          <p:nvSpPr>
            <p:cNvPr id="81" name="Rectangle 29"/>
            <p:cNvSpPr>
              <a:spLocks noChangeArrowheads="1"/>
            </p:cNvSpPr>
            <p:nvPr/>
          </p:nvSpPr>
          <p:spPr bwMode="auto">
            <a:xfrm>
              <a:off x="4815863" y="5699228"/>
              <a:ext cx="609600" cy="522288"/>
            </a:xfrm>
            <a:prstGeom prst="rect">
              <a:avLst/>
            </a:prstGeom>
            <a:gradFill rotWithShape="0">
              <a:gsLst>
                <a:gs pos="0">
                  <a:srgbClr val="000C00"/>
                </a:gs>
                <a:gs pos="50000">
                  <a:schemeClr val="bg1">
                    <a:lumMod val="65000"/>
                  </a:schemeClr>
                </a:gs>
                <a:gs pos="100000">
                  <a:srgbClr val="000C00"/>
                </a:gs>
              </a:gsLst>
              <a:lin ang="0" scaled="1"/>
            </a:gradFill>
            <a:ln w="9525">
              <a:noFill/>
              <a:miter lim="800000"/>
              <a:headEnd/>
              <a:tailEnd/>
            </a:ln>
          </p:spPr>
          <p:txBody>
            <a:bodyPr/>
            <a:lstStyle/>
            <a:p>
              <a:endParaRPr lang="en-US"/>
            </a:p>
          </p:txBody>
        </p:sp>
        <p:sp>
          <p:nvSpPr>
            <p:cNvPr id="82" name="Freeform 30"/>
            <p:cNvSpPr>
              <a:spLocks/>
            </p:cNvSpPr>
            <p:nvPr/>
          </p:nvSpPr>
          <p:spPr bwMode="auto">
            <a:xfrm>
              <a:off x="4968263" y="5640490"/>
              <a:ext cx="304800" cy="1588"/>
            </a:xfrm>
            <a:custGeom>
              <a:avLst/>
              <a:gdLst>
                <a:gd name="T0" fmla="*/ 0 w 200"/>
                <a:gd name="T1" fmla="*/ 0 h 1"/>
                <a:gd name="T2" fmla="*/ 13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lstStyle/>
            <a:p>
              <a:endParaRPr lang="en-US"/>
            </a:p>
          </p:txBody>
        </p:sp>
        <p:sp>
          <p:nvSpPr>
            <p:cNvPr id="83" name="Line 31"/>
            <p:cNvSpPr>
              <a:spLocks noChangeShapeType="1"/>
            </p:cNvSpPr>
            <p:nvPr/>
          </p:nvSpPr>
          <p:spPr bwMode="auto">
            <a:xfrm>
              <a:off x="5119870" y="5640490"/>
              <a:ext cx="1587" cy="58738"/>
            </a:xfrm>
            <a:prstGeom prst="line">
              <a:avLst/>
            </a:prstGeom>
            <a:noFill/>
            <a:ln w="19050">
              <a:solidFill>
                <a:schemeClr val="tx1"/>
              </a:solidFill>
              <a:round/>
              <a:headEnd/>
              <a:tailEnd/>
            </a:ln>
          </p:spPr>
          <p:txBody>
            <a:bodyPr/>
            <a:lstStyle/>
            <a:p>
              <a:endParaRPr lang="en-US"/>
            </a:p>
          </p:txBody>
        </p:sp>
        <p:sp>
          <p:nvSpPr>
            <p:cNvPr id="88" name="Line 36"/>
            <p:cNvSpPr>
              <a:spLocks noChangeShapeType="1"/>
            </p:cNvSpPr>
            <p:nvPr/>
          </p:nvSpPr>
          <p:spPr bwMode="auto">
            <a:xfrm>
              <a:off x="2858188" y="6221515"/>
              <a:ext cx="2741612" cy="1588"/>
            </a:xfrm>
            <a:prstGeom prst="line">
              <a:avLst/>
            </a:prstGeom>
            <a:noFill/>
            <a:ln w="27051">
              <a:solidFill>
                <a:schemeClr val="tx1"/>
              </a:solidFill>
              <a:round/>
              <a:headEnd/>
              <a:tailEnd/>
            </a:ln>
          </p:spPr>
          <p:txBody>
            <a:bodyPr/>
            <a:lstStyle/>
            <a:p>
              <a:endParaRPr lang="en-US"/>
            </a:p>
          </p:txBody>
        </p:sp>
        <p:sp>
          <p:nvSpPr>
            <p:cNvPr id="89" name="Rectangle 37"/>
            <p:cNvSpPr>
              <a:spLocks noChangeArrowheads="1"/>
            </p:cNvSpPr>
            <p:nvPr/>
          </p:nvSpPr>
          <p:spPr bwMode="auto">
            <a:xfrm>
              <a:off x="3038568" y="6236134"/>
              <a:ext cx="557718" cy="246221"/>
            </a:xfrm>
            <a:prstGeom prst="rect">
              <a:avLst/>
            </a:prstGeom>
            <a:noFill/>
            <a:ln w="9525">
              <a:noFill/>
              <a:miter lim="800000"/>
              <a:headEnd/>
              <a:tailEnd/>
            </a:ln>
          </p:spPr>
          <p:txBody>
            <a:bodyPr wrap="none" lIns="0" tIns="0" rIns="0" bIns="0">
              <a:spAutoFit/>
            </a:bodyPr>
            <a:lstStyle/>
            <a:p>
              <a:pPr algn="ctr"/>
              <a:r>
                <a:rPr lang="en-US" sz="1600" dirty="0" smtClean="0">
                  <a:latin typeface="Arial" pitchFamily="34" charset="0"/>
                  <a:cs typeface="Arial" pitchFamily="34" charset="0"/>
                </a:rPr>
                <a:t>No </a:t>
              </a:r>
              <a:r>
                <a:rPr lang="en-US" sz="1600" dirty="0">
                  <a:latin typeface="Arial" pitchFamily="34" charset="0"/>
                  <a:cs typeface="Arial" pitchFamily="34" charset="0"/>
                </a:rPr>
                <a:t>Ad</a:t>
              </a:r>
              <a:endParaRPr lang="en-US" sz="1600" b="0" dirty="0">
                <a:latin typeface="Arial" pitchFamily="34" charset="0"/>
                <a:cs typeface="Arial" pitchFamily="34" charset="0"/>
              </a:endParaRPr>
            </a:p>
          </p:txBody>
        </p:sp>
        <p:sp>
          <p:nvSpPr>
            <p:cNvPr id="90" name="Rectangle 38"/>
            <p:cNvSpPr>
              <a:spLocks noChangeArrowheads="1"/>
            </p:cNvSpPr>
            <p:nvPr/>
          </p:nvSpPr>
          <p:spPr bwMode="auto">
            <a:xfrm>
              <a:off x="4784834" y="6236134"/>
              <a:ext cx="671659" cy="246221"/>
            </a:xfrm>
            <a:prstGeom prst="rect">
              <a:avLst/>
            </a:prstGeom>
            <a:noFill/>
            <a:ln w="9525">
              <a:noFill/>
              <a:miter lim="800000"/>
              <a:headEnd/>
              <a:tailEnd/>
            </a:ln>
          </p:spPr>
          <p:txBody>
            <a:bodyPr wrap="none" lIns="0" tIns="0" rIns="0" bIns="0">
              <a:spAutoFit/>
            </a:bodyPr>
            <a:lstStyle/>
            <a:p>
              <a:pPr algn="ctr"/>
              <a:r>
                <a:rPr lang="en-US" sz="1600">
                  <a:latin typeface="Arial" pitchFamily="34" charset="0"/>
                  <a:cs typeface="Arial" pitchFamily="34" charset="0"/>
                </a:rPr>
                <a:t>AdGFP</a:t>
              </a:r>
              <a:endParaRPr lang="en-US" sz="1600" b="0">
                <a:latin typeface="Arial" pitchFamily="34" charset="0"/>
                <a:cs typeface="Arial" pitchFamily="34" charset="0"/>
              </a:endParaRPr>
            </a:p>
          </p:txBody>
        </p:sp>
        <p:sp>
          <p:nvSpPr>
            <p:cNvPr id="84" name="Rectangle 32"/>
            <p:cNvSpPr>
              <a:spLocks noChangeArrowheads="1"/>
            </p:cNvSpPr>
            <p:nvPr/>
          </p:nvSpPr>
          <p:spPr bwMode="auto">
            <a:xfrm>
              <a:off x="3910955" y="4745140"/>
              <a:ext cx="609600" cy="1476375"/>
            </a:xfrm>
            <a:prstGeom prst="rect">
              <a:avLst/>
            </a:prstGeom>
            <a:gradFill rotWithShape="0">
              <a:gsLst>
                <a:gs pos="0">
                  <a:srgbClr val="0B000E"/>
                </a:gs>
                <a:gs pos="50000">
                  <a:schemeClr val="tx1">
                    <a:lumMod val="75000"/>
                    <a:lumOff val="25000"/>
                  </a:schemeClr>
                </a:gs>
                <a:gs pos="100000">
                  <a:srgbClr val="0B000E"/>
                </a:gs>
              </a:gsLst>
              <a:lin ang="0" scaled="1"/>
            </a:gradFill>
            <a:ln w="9525">
              <a:noFill/>
              <a:miter lim="800000"/>
              <a:headEnd/>
              <a:tailEnd/>
            </a:ln>
          </p:spPr>
          <p:txBody>
            <a:bodyPr/>
            <a:lstStyle/>
            <a:p>
              <a:endParaRPr lang="en-US"/>
            </a:p>
          </p:txBody>
        </p:sp>
        <p:sp>
          <p:nvSpPr>
            <p:cNvPr id="85" name="Freeform 33"/>
            <p:cNvSpPr>
              <a:spLocks/>
            </p:cNvSpPr>
            <p:nvPr/>
          </p:nvSpPr>
          <p:spPr bwMode="auto">
            <a:xfrm>
              <a:off x="4063355" y="4540353"/>
              <a:ext cx="304800" cy="1588"/>
            </a:xfrm>
            <a:custGeom>
              <a:avLst/>
              <a:gdLst>
                <a:gd name="T0" fmla="*/ 0 w 200"/>
                <a:gd name="T1" fmla="*/ 0 h 1"/>
                <a:gd name="T2" fmla="*/ 13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lstStyle/>
            <a:p>
              <a:endParaRPr lang="en-US"/>
            </a:p>
          </p:txBody>
        </p:sp>
        <p:sp>
          <p:nvSpPr>
            <p:cNvPr id="86" name="Line 34"/>
            <p:cNvSpPr>
              <a:spLocks noChangeShapeType="1"/>
            </p:cNvSpPr>
            <p:nvPr/>
          </p:nvSpPr>
          <p:spPr bwMode="auto">
            <a:xfrm>
              <a:off x="4214962" y="4540353"/>
              <a:ext cx="1587" cy="204788"/>
            </a:xfrm>
            <a:prstGeom prst="line">
              <a:avLst/>
            </a:prstGeom>
            <a:noFill/>
            <a:ln w="19050">
              <a:solidFill>
                <a:schemeClr val="tx1"/>
              </a:solidFill>
              <a:round/>
              <a:headEnd/>
              <a:tailEnd/>
            </a:ln>
          </p:spPr>
          <p:txBody>
            <a:bodyPr/>
            <a:lstStyle/>
            <a:p>
              <a:endParaRPr lang="en-US"/>
            </a:p>
          </p:txBody>
        </p:sp>
        <p:sp>
          <p:nvSpPr>
            <p:cNvPr id="91" name="Rectangle 39"/>
            <p:cNvSpPr>
              <a:spLocks noChangeArrowheads="1"/>
            </p:cNvSpPr>
            <p:nvPr/>
          </p:nvSpPr>
          <p:spPr bwMode="auto">
            <a:xfrm>
              <a:off x="3750083" y="6236134"/>
              <a:ext cx="931345" cy="246221"/>
            </a:xfrm>
            <a:prstGeom prst="rect">
              <a:avLst/>
            </a:prstGeom>
            <a:noFill/>
            <a:ln w="9525">
              <a:noFill/>
              <a:miter lim="800000"/>
              <a:headEnd/>
              <a:tailEnd/>
            </a:ln>
          </p:spPr>
          <p:txBody>
            <a:bodyPr wrap="none" lIns="0" tIns="0" rIns="0" bIns="0">
              <a:spAutoFit/>
            </a:bodyPr>
            <a:lstStyle/>
            <a:p>
              <a:pPr algn="ctr"/>
              <a:r>
                <a:rPr lang="en-US" sz="1600" dirty="0" smtClean="0">
                  <a:latin typeface="Arial" pitchFamily="34" charset="0"/>
                  <a:cs typeface="Arial" pitchFamily="34" charset="0"/>
                </a:rPr>
                <a:t>AdPoldip2</a:t>
              </a:r>
              <a:endParaRPr lang="en-US" sz="1600" b="0" dirty="0">
                <a:latin typeface="Arial" pitchFamily="34" charset="0"/>
                <a:cs typeface="Arial" pitchFamily="34" charset="0"/>
              </a:endParaRPr>
            </a:p>
          </p:txBody>
        </p:sp>
        <p:sp>
          <p:nvSpPr>
            <p:cNvPr id="92" name="Line 40"/>
            <p:cNvSpPr>
              <a:spLocks noChangeShapeType="1"/>
            </p:cNvSpPr>
            <p:nvPr/>
          </p:nvSpPr>
          <p:spPr bwMode="auto">
            <a:xfrm flipH="1">
              <a:off x="2804213" y="6221515"/>
              <a:ext cx="53975" cy="1588"/>
            </a:xfrm>
            <a:prstGeom prst="line">
              <a:avLst/>
            </a:prstGeom>
            <a:noFill/>
            <a:ln w="27051">
              <a:solidFill>
                <a:schemeClr val="tx1"/>
              </a:solidFill>
              <a:round/>
              <a:headEnd/>
              <a:tailEnd/>
            </a:ln>
          </p:spPr>
          <p:txBody>
            <a:bodyPr/>
            <a:lstStyle/>
            <a:p>
              <a:endParaRPr lang="en-US"/>
            </a:p>
          </p:txBody>
        </p:sp>
        <p:sp>
          <p:nvSpPr>
            <p:cNvPr id="94" name="Line 42"/>
            <p:cNvSpPr>
              <a:spLocks noChangeShapeType="1"/>
            </p:cNvSpPr>
            <p:nvPr/>
          </p:nvSpPr>
          <p:spPr bwMode="auto">
            <a:xfrm flipH="1">
              <a:off x="2804213" y="5854803"/>
              <a:ext cx="53975" cy="1588"/>
            </a:xfrm>
            <a:prstGeom prst="line">
              <a:avLst/>
            </a:prstGeom>
            <a:noFill/>
            <a:ln w="27051">
              <a:solidFill>
                <a:schemeClr val="tx1"/>
              </a:solidFill>
              <a:round/>
              <a:headEnd/>
              <a:tailEnd/>
            </a:ln>
          </p:spPr>
          <p:txBody>
            <a:bodyPr/>
            <a:lstStyle/>
            <a:p>
              <a:endParaRPr lang="en-US"/>
            </a:p>
          </p:txBody>
        </p:sp>
        <p:sp>
          <p:nvSpPr>
            <p:cNvPr id="95" name="Rectangle 43"/>
            <p:cNvSpPr>
              <a:spLocks noChangeArrowheads="1"/>
            </p:cNvSpPr>
            <p:nvPr/>
          </p:nvSpPr>
          <p:spPr bwMode="auto">
            <a:xfrm>
              <a:off x="2355943" y="5731309"/>
              <a:ext cx="399148" cy="246221"/>
            </a:xfrm>
            <a:prstGeom prst="rect">
              <a:avLst/>
            </a:prstGeom>
            <a:noFill/>
            <a:ln w="9525">
              <a:noFill/>
              <a:miter lim="800000"/>
              <a:headEnd/>
              <a:tailEnd/>
            </a:ln>
          </p:spPr>
          <p:txBody>
            <a:bodyPr wrap="none" lIns="0" tIns="0" rIns="0" bIns="0">
              <a:spAutoFit/>
            </a:bodyPr>
            <a:lstStyle/>
            <a:p>
              <a:pPr algn="ctr"/>
              <a:r>
                <a:rPr lang="en-US" sz="1600">
                  <a:latin typeface="Arial" pitchFamily="34" charset="0"/>
                  <a:cs typeface="Arial" pitchFamily="34" charset="0"/>
                </a:rPr>
                <a:t>0.25</a:t>
              </a:r>
              <a:endParaRPr lang="en-US" sz="1600" b="0">
                <a:latin typeface="Arial" pitchFamily="34" charset="0"/>
                <a:cs typeface="Arial" pitchFamily="34" charset="0"/>
              </a:endParaRPr>
            </a:p>
          </p:txBody>
        </p:sp>
        <p:sp>
          <p:nvSpPr>
            <p:cNvPr id="96" name="Line 44"/>
            <p:cNvSpPr>
              <a:spLocks noChangeShapeType="1"/>
            </p:cNvSpPr>
            <p:nvPr/>
          </p:nvSpPr>
          <p:spPr bwMode="auto">
            <a:xfrm flipH="1">
              <a:off x="2804213" y="5489678"/>
              <a:ext cx="53975" cy="1588"/>
            </a:xfrm>
            <a:prstGeom prst="line">
              <a:avLst/>
            </a:prstGeom>
            <a:noFill/>
            <a:ln w="27051">
              <a:solidFill>
                <a:schemeClr val="tx1"/>
              </a:solidFill>
              <a:round/>
              <a:headEnd/>
              <a:tailEnd/>
            </a:ln>
          </p:spPr>
          <p:txBody>
            <a:bodyPr/>
            <a:lstStyle/>
            <a:p>
              <a:endParaRPr lang="en-US"/>
            </a:p>
          </p:txBody>
        </p:sp>
        <p:sp>
          <p:nvSpPr>
            <p:cNvPr id="97" name="Rectangle 45"/>
            <p:cNvSpPr>
              <a:spLocks noChangeArrowheads="1"/>
            </p:cNvSpPr>
            <p:nvPr/>
          </p:nvSpPr>
          <p:spPr bwMode="auto">
            <a:xfrm>
              <a:off x="2355943" y="5366184"/>
              <a:ext cx="399148" cy="246221"/>
            </a:xfrm>
            <a:prstGeom prst="rect">
              <a:avLst/>
            </a:prstGeom>
            <a:noFill/>
            <a:ln w="9525">
              <a:noFill/>
              <a:miter lim="800000"/>
              <a:headEnd/>
              <a:tailEnd/>
            </a:ln>
          </p:spPr>
          <p:txBody>
            <a:bodyPr wrap="none" lIns="0" tIns="0" rIns="0" bIns="0">
              <a:spAutoFit/>
            </a:bodyPr>
            <a:lstStyle/>
            <a:p>
              <a:pPr algn="ctr"/>
              <a:r>
                <a:rPr lang="en-US" sz="1600">
                  <a:latin typeface="Arial" pitchFamily="34" charset="0"/>
                  <a:cs typeface="Arial" pitchFamily="34" charset="0"/>
                </a:rPr>
                <a:t>0.50</a:t>
              </a:r>
              <a:endParaRPr lang="en-US" sz="1600" b="0">
                <a:latin typeface="Arial" pitchFamily="34" charset="0"/>
                <a:cs typeface="Arial" pitchFamily="34" charset="0"/>
              </a:endParaRPr>
            </a:p>
          </p:txBody>
        </p:sp>
        <p:sp>
          <p:nvSpPr>
            <p:cNvPr id="98" name="Line 46"/>
            <p:cNvSpPr>
              <a:spLocks noChangeShapeType="1"/>
            </p:cNvSpPr>
            <p:nvPr/>
          </p:nvSpPr>
          <p:spPr bwMode="auto">
            <a:xfrm flipH="1">
              <a:off x="2804213" y="5122965"/>
              <a:ext cx="53975" cy="1588"/>
            </a:xfrm>
            <a:prstGeom prst="line">
              <a:avLst/>
            </a:prstGeom>
            <a:noFill/>
            <a:ln w="27051">
              <a:solidFill>
                <a:schemeClr val="tx1"/>
              </a:solidFill>
              <a:round/>
              <a:headEnd/>
              <a:tailEnd/>
            </a:ln>
          </p:spPr>
          <p:txBody>
            <a:bodyPr/>
            <a:lstStyle/>
            <a:p>
              <a:endParaRPr lang="en-US"/>
            </a:p>
          </p:txBody>
        </p:sp>
        <p:sp>
          <p:nvSpPr>
            <p:cNvPr id="99" name="Rectangle 47"/>
            <p:cNvSpPr>
              <a:spLocks noChangeArrowheads="1"/>
            </p:cNvSpPr>
            <p:nvPr/>
          </p:nvSpPr>
          <p:spPr bwMode="auto">
            <a:xfrm>
              <a:off x="2355943" y="4999471"/>
              <a:ext cx="399148" cy="246221"/>
            </a:xfrm>
            <a:prstGeom prst="rect">
              <a:avLst/>
            </a:prstGeom>
            <a:noFill/>
            <a:ln w="9525">
              <a:noFill/>
              <a:miter lim="800000"/>
              <a:headEnd/>
              <a:tailEnd/>
            </a:ln>
          </p:spPr>
          <p:txBody>
            <a:bodyPr wrap="none" lIns="0" tIns="0" rIns="0" bIns="0">
              <a:spAutoFit/>
            </a:bodyPr>
            <a:lstStyle/>
            <a:p>
              <a:pPr algn="ctr"/>
              <a:r>
                <a:rPr lang="en-US" sz="1600">
                  <a:latin typeface="Arial" pitchFamily="34" charset="0"/>
                  <a:cs typeface="Arial" pitchFamily="34" charset="0"/>
                </a:rPr>
                <a:t>0.75</a:t>
              </a:r>
              <a:endParaRPr lang="en-US" sz="1600" b="0">
                <a:latin typeface="Arial" pitchFamily="34" charset="0"/>
                <a:cs typeface="Arial" pitchFamily="34" charset="0"/>
              </a:endParaRPr>
            </a:p>
          </p:txBody>
        </p:sp>
        <p:sp>
          <p:nvSpPr>
            <p:cNvPr id="100" name="Line 48"/>
            <p:cNvSpPr>
              <a:spLocks noChangeShapeType="1"/>
            </p:cNvSpPr>
            <p:nvPr/>
          </p:nvSpPr>
          <p:spPr bwMode="auto">
            <a:xfrm flipH="1">
              <a:off x="2804213" y="4757840"/>
              <a:ext cx="53975" cy="1588"/>
            </a:xfrm>
            <a:prstGeom prst="line">
              <a:avLst/>
            </a:prstGeom>
            <a:noFill/>
            <a:ln w="27051">
              <a:solidFill>
                <a:schemeClr val="tx1"/>
              </a:solidFill>
              <a:round/>
              <a:headEnd/>
              <a:tailEnd/>
            </a:ln>
          </p:spPr>
          <p:txBody>
            <a:bodyPr/>
            <a:lstStyle/>
            <a:p>
              <a:endParaRPr lang="en-US"/>
            </a:p>
          </p:txBody>
        </p:sp>
        <p:sp>
          <p:nvSpPr>
            <p:cNvPr id="101" name="Rectangle 49"/>
            <p:cNvSpPr>
              <a:spLocks noChangeArrowheads="1"/>
            </p:cNvSpPr>
            <p:nvPr/>
          </p:nvSpPr>
          <p:spPr bwMode="auto">
            <a:xfrm>
              <a:off x="2355943" y="4634346"/>
              <a:ext cx="399148" cy="246221"/>
            </a:xfrm>
            <a:prstGeom prst="rect">
              <a:avLst/>
            </a:prstGeom>
            <a:noFill/>
            <a:ln w="9525">
              <a:noFill/>
              <a:miter lim="800000"/>
              <a:headEnd/>
              <a:tailEnd/>
            </a:ln>
          </p:spPr>
          <p:txBody>
            <a:bodyPr wrap="none" lIns="0" tIns="0" rIns="0" bIns="0">
              <a:spAutoFit/>
            </a:bodyPr>
            <a:lstStyle/>
            <a:p>
              <a:pPr algn="ctr"/>
              <a:r>
                <a:rPr lang="en-US" sz="1600">
                  <a:latin typeface="Arial" pitchFamily="34" charset="0"/>
                  <a:cs typeface="Arial" pitchFamily="34" charset="0"/>
                </a:rPr>
                <a:t>1.00</a:t>
              </a:r>
              <a:endParaRPr lang="en-US" sz="1600" b="0">
                <a:latin typeface="Arial" pitchFamily="34" charset="0"/>
                <a:cs typeface="Arial" pitchFamily="34" charset="0"/>
              </a:endParaRPr>
            </a:p>
          </p:txBody>
        </p:sp>
        <p:sp>
          <p:nvSpPr>
            <p:cNvPr id="102" name="Line 50"/>
            <p:cNvSpPr>
              <a:spLocks noChangeShapeType="1"/>
            </p:cNvSpPr>
            <p:nvPr/>
          </p:nvSpPr>
          <p:spPr bwMode="auto">
            <a:xfrm flipH="1">
              <a:off x="2804213" y="4391128"/>
              <a:ext cx="53975" cy="1588"/>
            </a:xfrm>
            <a:prstGeom prst="line">
              <a:avLst/>
            </a:prstGeom>
            <a:noFill/>
            <a:ln w="27051">
              <a:solidFill>
                <a:schemeClr val="tx1"/>
              </a:solidFill>
              <a:round/>
              <a:headEnd/>
              <a:tailEnd/>
            </a:ln>
          </p:spPr>
          <p:txBody>
            <a:bodyPr/>
            <a:lstStyle/>
            <a:p>
              <a:endParaRPr lang="en-US"/>
            </a:p>
          </p:txBody>
        </p:sp>
        <p:sp>
          <p:nvSpPr>
            <p:cNvPr id="103" name="Rectangle 51"/>
            <p:cNvSpPr>
              <a:spLocks noChangeArrowheads="1"/>
            </p:cNvSpPr>
            <p:nvPr/>
          </p:nvSpPr>
          <p:spPr bwMode="auto">
            <a:xfrm>
              <a:off x="2355943" y="4267634"/>
              <a:ext cx="399148" cy="246221"/>
            </a:xfrm>
            <a:prstGeom prst="rect">
              <a:avLst/>
            </a:prstGeom>
            <a:noFill/>
            <a:ln w="9525">
              <a:noFill/>
              <a:miter lim="800000"/>
              <a:headEnd/>
              <a:tailEnd/>
            </a:ln>
          </p:spPr>
          <p:txBody>
            <a:bodyPr wrap="none" lIns="0" tIns="0" rIns="0" bIns="0">
              <a:spAutoFit/>
            </a:bodyPr>
            <a:lstStyle/>
            <a:p>
              <a:pPr algn="ctr"/>
              <a:r>
                <a:rPr lang="en-US" sz="1600">
                  <a:latin typeface="Arial" pitchFamily="34" charset="0"/>
                  <a:cs typeface="Arial" pitchFamily="34" charset="0"/>
                </a:rPr>
                <a:t>1.25</a:t>
              </a:r>
              <a:endParaRPr lang="en-US" sz="1600" b="0">
                <a:latin typeface="Arial" pitchFamily="34" charset="0"/>
                <a:cs typeface="Arial" pitchFamily="34" charset="0"/>
              </a:endParaRPr>
            </a:p>
          </p:txBody>
        </p:sp>
        <p:sp>
          <p:nvSpPr>
            <p:cNvPr id="104" name="Rectangle 52"/>
            <p:cNvSpPr>
              <a:spLocks noChangeArrowheads="1"/>
            </p:cNvSpPr>
            <p:nvPr/>
          </p:nvSpPr>
          <p:spPr bwMode="auto">
            <a:xfrm rot="16200000">
              <a:off x="1248100" y="4996931"/>
              <a:ext cx="1584921" cy="492443"/>
            </a:xfrm>
            <a:prstGeom prst="rect">
              <a:avLst/>
            </a:prstGeom>
            <a:noFill/>
            <a:ln w="9525">
              <a:noFill/>
              <a:miter lim="800000"/>
              <a:headEnd/>
              <a:tailEnd/>
            </a:ln>
          </p:spPr>
          <p:txBody>
            <a:bodyPr wrap="none" lIns="0" tIns="0" rIns="0" bIns="0">
              <a:spAutoFit/>
            </a:bodyPr>
            <a:lstStyle/>
            <a:p>
              <a:pPr algn="ctr"/>
              <a:r>
                <a:rPr lang="en-US" sz="1600" dirty="0">
                  <a:latin typeface="Arial" pitchFamily="34" charset="0"/>
                  <a:cs typeface="Arial" pitchFamily="34" charset="0"/>
                </a:rPr>
                <a:t>Active </a:t>
              </a:r>
              <a:r>
                <a:rPr lang="en-US" sz="1600" dirty="0" err="1">
                  <a:latin typeface="Arial" pitchFamily="34" charset="0"/>
                  <a:cs typeface="Arial" pitchFamily="34" charset="0"/>
                </a:rPr>
                <a:t>RhoA</a:t>
              </a:r>
              <a:r>
                <a:rPr lang="en-US" sz="1600" dirty="0">
                  <a:latin typeface="Arial" pitchFamily="34" charset="0"/>
                  <a:cs typeface="Arial" pitchFamily="34" charset="0"/>
                </a:rPr>
                <a:t>/ </a:t>
              </a:r>
              <a:endParaRPr lang="en-US" sz="1600" dirty="0" smtClean="0">
                <a:latin typeface="Arial" pitchFamily="34" charset="0"/>
                <a:cs typeface="Arial" pitchFamily="34" charset="0"/>
              </a:endParaRPr>
            </a:p>
            <a:p>
              <a:pPr algn="ctr"/>
              <a:r>
                <a:rPr lang="en-US" sz="1600" dirty="0" smtClean="0">
                  <a:latin typeface="Arial" pitchFamily="34" charset="0"/>
                  <a:cs typeface="Arial" pitchFamily="34" charset="0"/>
                </a:rPr>
                <a:t>Total </a:t>
              </a:r>
              <a:r>
                <a:rPr lang="en-US" sz="1600" dirty="0" err="1">
                  <a:latin typeface="Arial" pitchFamily="34" charset="0"/>
                  <a:cs typeface="Arial" pitchFamily="34" charset="0"/>
                </a:rPr>
                <a:t>RhoA</a:t>
              </a:r>
              <a:r>
                <a:rPr lang="en-US" sz="1600" dirty="0">
                  <a:latin typeface="Arial" pitchFamily="34" charset="0"/>
                  <a:cs typeface="Arial" pitchFamily="34" charset="0"/>
                </a:rPr>
                <a:t> (A.U.)</a:t>
              </a:r>
              <a:endParaRPr lang="en-US" sz="1600" b="0" dirty="0">
                <a:latin typeface="Arial" pitchFamily="34" charset="0"/>
                <a:cs typeface="Arial" pitchFamily="34" charset="0"/>
              </a:endParaRPr>
            </a:p>
          </p:txBody>
        </p:sp>
        <p:sp>
          <p:nvSpPr>
            <p:cNvPr id="105" name="Line 53"/>
            <p:cNvSpPr>
              <a:spLocks noChangeShapeType="1"/>
            </p:cNvSpPr>
            <p:nvPr/>
          </p:nvSpPr>
          <p:spPr bwMode="auto">
            <a:xfrm flipV="1">
              <a:off x="2851838" y="4384778"/>
              <a:ext cx="0" cy="1827213"/>
            </a:xfrm>
            <a:prstGeom prst="line">
              <a:avLst/>
            </a:prstGeom>
            <a:noFill/>
            <a:ln w="27051">
              <a:solidFill>
                <a:schemeClr val="tx1"/>
              </a:solidFill>
              <a:round/>
              <a:headEnd/>
              <a:tailEnd/>
            </a:ln>
          </p:spPr>
          <p:txBody>
            <a:bodyPr/>
            <a:lstStyle/>
            <a:p>
              <a:endParaRPr lang="en-US"/>
            </a:p>
          </p:txBody>
        </p:sp>
        <p:sp>
          <p:nvSpPr>
            <p:cNvPr id="106" name="Text Box 54"/>
            <p:cNvSpPr txBox="1">
              <a:spLocks noChangeArrowheads="1"/>
            </p:cNvSpPr>
            <p:nvPr/>
          </p:nvSpPr>
          <p:spPr bwMode="auto">
            <a:xfrm>
              <a:off x="4079230" y="4284765"/>
              <a:ext cx="273050" cy="366713"/>
            </a:xfrm>
            <a:prstGeom prst="rect">
              <a:avLst/>
            </a:prstGeom>
            <a:noFill/>
            <a:ln w="3175">
              <a:noFill/>
              <a:miter lim="800000"/>
              <a:headEnd/>
              <a:tailEnd/>
            </a:ln>
          </p:spPr>
          <p:txBody>
            <a:bodyPr wrap="none">
              <a:spAutoFit/>
            </a:bodyPr>
            <a:lstStyle/>
            <a:p>
              <a:pPr algn="ctr"/>
              <a:r>
                <a:rPr lang="en-US" b="0" dirty="0"/>
                <a:t>*</a:t>
              </a:r>
            </a:p>
          </p:txBody>
        </p:sp>
      </p:grpSp>
      <p:grpSp>
        <p:nvGrpSpPr>
          <p:cNvPr id="44" name="Group 43"/>
          <p:cNvGrpSpPr/>
          <p:nvPr/>
        </p:nvGrpSpPr>
        <p:grpSpPr>
          <a:xfrm>
            <a:off x="2013874" y="1040518"/>
            <a:ext cx="4225600" cy="2332082"/>
            <a:chOff x="1503028" y="814893"/>
            <a:chExt cx="4225600" cy="2332082"/>
          </a:xfrm>
        </p:grpSpPr>
        <p:pic>
          <p:nvPicPr>
            <p:cNvPr id="108" name="Picture 17" descr="C:\KKG Lab\NoxR1 Project\RhoA Activity Assay\Ali2aRhoA045.tif"/>
            <p:cNvPicPr>
              <a:picLocks noChangeAspect="1" noChangeArrowheads="1"/>
            </p:cNvPicPr>
            <p:nvPr/>
          </p:nvPicPr>
          <p:blipFill>
            <a:blip r:embed="rId2" cstate="print">
              <a:lum contrast="16000"/>
            </a:blip>
            <a:srcRect l="10001" t="29320" r="39500" b="24539"/>
            <a:stretch>
              <a:fillRect/>
            </a:stretch>
          </p:blipFill>
          <p:spPr bwMode="auto">
            <a:xfrm>
              <a:off x="3064864" y="1638804"/>
              <a:ext cx="2651760" cy="688769"/>
            </a:xfrm>
            <a:prstGeom prst="rect">
              <a:avLst/>
            </a:prstGeom>
            <a:noFill/>
            <a:ln w="9525">
              <a:solidFill>
                <a:schemeClr val="tx1"/>
              </a:solidFill>
              <a:miter lim="800000"/>
              <a:headEnd/>
              <a:tailEnd/>
            </a:ln>
          </p:spPr>
        </p:pic>
        <p:pic>
          <p:nvPicPr>
            <p:cNvPr id="109" name="Picture 18" descr="C:\KKG Lab\NoxR1 Project\RhoA Activity Assay\Ali2tRhoA046.tif"/>
            <p:cNvPicPr>
              <a:picLocks noChangeAspect="1" noChangeArrowheads="1"/>
            </p:cNvPicPr>
            <p:nvPr/>
          </p:nvPicPr>
          <p:blipFill>
            <a:blip r:embed="rId3" cstate="print">
              <a:lum bright="-10000" contrast="-26000"/>
            </a:blip>
            <a:srcRect l="5000" t="24275" r="41000" b="24467"/>
            <a:stretch>
              <a:fillRect/>
            </a:stretch>
          </p:blipFill>
          <p:spPr bwMode="auto">
            <a:xfrm>
              <a:off x="3064864" y="2434456"/>
              <a:ext cx="2651760" cy="712519"/>
            </a:xfrm>
            <a:prstGeom prst="rect">
              <a:avLst/>
            </a:prstGeom>
            <a:noFill/>
            <a:ln w="9525">
              <a:solidFill>
                <a:schemeClr val="tx1"/>
              </a:solidFill>
              <a:miter lim="800000"/>
              <a:headEnd/>
              <a:tailEnd/>
            </a:ln>
          </p:spPr>
        </p:pic>
        <p:sp>
          <p:nvSpPr>
            <p:cNvPr id="110" name="Text Box 19"/>
            <p:cNvSpPr txBox="1">
              <a:spLocks noChangeArrowheads="1"/>
            </p:cNvSpPr>
            <p:nvPr/>
          </p:nvSpPr>
          <p:spPr bwMode="auto">
            <a:xfrm>
              <a:off x="4872303" y="1260673"/>
              <a:ext cx="856325" cy="338554"/>
            </a:xfrm>
            <a:prstGeom prst="rect">
              <a:avLst/>
            </a:prstGeom>
            <a:noFill/>
            <a:ln w="3175">
              <a:noFill/>
              <a:miter lim="800000"/>
              <a:headEnd/>
              <a:tailEnd/>
            </a:ln>
          </p:spPr>
          <p:txBody>
            <a:bodyPr wrap="none">
              <a:spAutoFit/>
            </a:bodyPr>
            <a:lstStyle/>
            <a:p>
              <a:r>
                <a:rPr lang="en-US" sz="1600" b="0" dirty="0" err="1" smtClean="0">
                  <a:latin typeface="Arial" pitchFamily="34" charset="0"/>
                  <a:cs typeface="Arial" pitchFamily="34" charset="0"/>
                </a:rPr>
                <a:t>AdGFP</a:t>
              </a:r>
              <a:endParaRPr lang="en-US" sz="1600" b="0" dirty="0">
                <a:latin typeface="Arial" pitchFamily="34" charset="0"/>
                <a:cs typeface="Arial" pitchFamily="34" charset="0"/>
              </a:endParaRPr>
            </a:p>
          </p:txBody>
        </p:sp>
        <p:sp>
          <p:nvSpPr>
            <p:cNvPr id="111" name="Text Box 20"/>
            <p:cNvSpPr txBox="1">
              <a:spLocks noChangeArrowheads="1"/>
            </p:cNvSpPr>
            <p:nvPr/>
          </p:nvSpPr>
          <p:spPr bwMode="auto">
            <a:xfrm>
              <a:off x="3260414" y="814893"/>
              <a:ext cx="2284412" cy="336550"/>
            </a:xfrm>
            <a:prstGeom prst="rect">
              <a:avLst/>
            </a:prstGeom>
            <a:noFill/>
            <a:ln w="3175">
              <a:noFill/>
              <a:miter lim="800000"/>
              <a:headEnd/>
              <a:tailEnd/>
            </a:ln>
          </p:spPr>
          <p:txBody>
            <a:bodyPr wrap="none">
              <a:spAutoFit/>
            </a:bodyPr>
            <a:lstStyle/>
            <a:p>
              <a:pPr algn="ctr"/>
              <a:r>
                <a:rPr lang="en-US" sz="1600" dirty="0">
                  <a:latin typeface="Arial" pitchFamily="34" charset="0"/>
                  <a:cs typeface="Arial" pitchFamily="34" charset="0"/>
                </a:rPr>
                <a:t>IP GST-</a:t>
              </a:r>
              <a:r>
                <a:rPr lang="en-US" sz="1600" dirty="0" err="1">
                  <a:latin typeface="Arial" pitchFamily="34" charset="0"/>
                  <a:cs typeface="Arial" pitchFamily="34" charset="0"/>
                </a:rPr>
                <a:t>Rhotekin</a:t>
              </a:r>
              <a:r>
                <a:rPr lang="en-US" sz="1600" dirty="0">
                  <a:latin typeface="Arial" pitchFamily="34" charset="0"/>
                  <a:cs typeface="Arial" pitchFamily="34" charset="0"/>
                </a:rPr>
                <a:t> RBD</a:t>
              </a:r>
            </a:p>
          </p:txBody>
        </p:sp>
        <p:sp>
          <p:nvSpPr>
            <p:cNvPr id="112" name="Text Box 22"/>
            <p:cNvSpPr txBox="1">
              <a:spLocks noChangeArrowheads="1"/>
            </p:cNvSpPr>
            <p:nvPr/>
          </p:nvSpPr>
          <p:spPr bwMode="auto">
            <a:xfrm>
              <a:off x="1503028" y="1813911"/>
              <a:ext cx="1551899" cy="338554"/>
            </a:xfrm>
            <a:prstGeom prst="rect">
              <a:avLst/>
            </a:prstGeom>
            <a:noFill/>
            <a:ln w="3175">
              <a:noFill/>
              <a:miter lim="800000"/>
              <a:headEnd/>
              <a:tailEnd/>
            </a:ln>
          </p:spPr>
          <p:txBody>
            <a:bodyPr wrap="none">
              <a:spAutoFit/>
            </a:bodyPr>
            <a:lstStyle/>
            <a:p>
              <a:pPr algn="ctr"/>
              <a:r>
                <a:rPr lang="en-US" sz="1600" dirty="0">
                  <a:latin typeface="Arial" pitchFamily="34" charset="0"/>
                  <a:cs typeface="Arial" pitchFamily="34" charset="0"/>
                </a:rPr>
                <a:t>IB Active </a:t>
              </a:r>
              <a:r>
                <a:rPr lang="en-US" sz="1600" dirty="0" err="1">
                  <a:latin typeface="Arial" pitchFamily="34" charset="0"/>
                  <a:cs typeface="Arial" pitchFamily="34" charset="0"/>
                </a:rPr>
                <a:t>RhoA</a:t>
              </a:r>
              <a:endParaRPr lang="en-US" sz="1600" dirty="0">
                <a:latin typeface="Arial" pitchFamily="34" charset="0"/>
                <a:cs typeface="Arial" pitchFamily="34" charset="0"/>
              </a:endParaRPr>
            </a:p>
          </p:txBody>
        </p:sp>
        <p:sp>
          <p:nvSpPr>
            <p:cNvPr id="113" name="Text Box 23"/>
            <p:cNvSpPr txBox="1">
              <a:spLocks noChangeArrowheads="1"/>
            </p:cNvSpPr>
            <p:nvPr/>
          </p:nvSpPr>
          <p:spPr bwMode="auto">
            <a:xfrm>
              <a:off x="1503028" y="2621438"/>
              <a:ext cx="1434174" cy="338554"/>
            </a:xfrm>
            <a:prstGeom prst="rect">
              <a:avLst/>
            </a:prstGeom>
            <a:noFill/>
            <a:ln w="3175">
              <a:noFill/>
              <a:miter lim="800000"/>
              <a:headEnd/>
              <a:tailEnd/>
            </a:ln>
          </p:spPr>
          <p:txBody>
            <a:bodyPr wrap="none">
              <a:spAutoFit/>
            </a:bodyPr>
            <a:lstStyle/>
            <a:p>
              <a:pPr algn="ctr"/>
              <a:r>
                <a:rPr lang="en-US" sz="1600">
                  <a:latin typeface="Arial" pitchFamily="34" charset="0"/>
                  <a:cs typeface="Arial" pitchFamily="34" charset="0"/>
                </a:rPr>
                <a:t>IB Total RhoA</a:t>
              </a:r>
            </a:p>
          </p:txBody>
        </p:sp>
        <p:cxnSp>
          <p:nvCxnSpPr>
            <p:cNvPr id="114" name="Straight Connector 113"/>
            <p:cNvCxnSpPr/>
            <p:nvPr/>
          </p:nvCxnSpPr>
          <p:spPr bwMode="auto">
            <a:xfrm>
              <a:off x="3076740" y="1194573"/>
              <a:ext cx="2651760" cy="1588"/>
            </a:xfrm>
            <a:prstGeom prst="line">
              <a:avLst/>
            </a:prstGeom>
            <a:solidFill>
              <a:schemeClr val="accent1"/>
            </a:solidFill>
            <a:ln w="44450" cap="flat" cmpd="sng" algn="ctr">
              <a:solidFill>
                <a:schemeClr val="tx1"/>
              </a:solidFill>
              <a:prstDash val="solid"/>
              <a:round/>
              <a:headEnd type="none" w="med" len="med"/>
              <a:tailEnd type="none" w="med" len="med"/>
            </a:ln>
            <a:effectLst/>
          </p:spPr>
        </p:cxnSp>
        <p:sp>
          <p:nvSpPr>
            <p:cNvPr id="42" name="TextBox 41"/>
            <p:cNvSpPr txBox="1"/>
            <p:nvPr/>
          </p:nvSpPr>
          <p:spPr>
            <a:xfrm>
              <a:off x="3084394" y="1241947"/>
              <a:ext cx="763351" cy="369332"/>
            </a:xfrm>
            <a:prstGeom prst="rect">
              <a:avLst/>
            </a:prstGeom>
            <a:noFill/>
          </p:spPr>
          <p:txBody>
            <a:bodyPr wrap="none" rtlCol="0">
              <a:spAutoFit/>
            </a:bodyPr>
            <a:lstStyle/>
            <a:p>
              <a:r>
                <a:rPr lang="en-US" dirty="0" smtClean="0"/>
                <a:t>No Ad</a:t>
              </a:r>
              <a:endParaRPr lang="en-US" dirty="0"/>
            </a:p>
          </p:txBody>
        </p:sp>
        <p:sp>
          <p:nvSpPr>
            <p:cNvPr id="43" name="TextBox 42"/>
            <p:cNvSpPr txBox="1"/>
            <p:nvPr/>
          </p:nvSpPr>
          <p:spPr>
            <a:xfrm>
              <a:off x="3766782" y="1228298"/>
              <a:ext cx="1141851" cy="369332"/>
            </a:xfrm>
            <a:prstGeom prst="rect">
              <a:avLst/>
            </a:prstGeom>
            <a:noFill/>
          </p:spPr>
          <p:txBody>
            <a:bodyPr wrap="none" rtlCol="0">
              <a:spAutoFit/>
            </a:bodyPr>
            <a:lstStyle/>
            <a:p>
              <a:r>
                <a:rPr lang="en-US" dirty="0" smtClean="0"/>
                <a:t>AdPoldip2</a:t>
              </a:r>
              <a:endParaRPr lang="en-US" dirty="0"/>
            </a:p>
          </p:txBody>
        </p:sp>
      </p:grpSp>
      <p:sp>
        <p:nvSpPr>
          <p:cNvPr id="45" name="TextBox 44"/>
          <p:cNvSpPr txBox="1"/>
          <p:nvPr/>
        </p:nvSpPr>
        <p:spPr>
          <a:xfrm>
            <a:off x="1389412" y="6115816"/>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4.7.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Increases Active </a:t>
            </a:r>
            <a:r>
              <a:rPr lang="en-US" sz="1200" b="1" dirty="0" err="1" smtClean="0">
                <a:latin typeface="Arial" pitchFamily="34" charset="0"/>
                <a:cs typeface="Arial" pitchFamily="34" charset="0"/>
              </a:rPr>
              <a:t>RhoA</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 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or with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for 72 hours prior to being used to measure active, GTP-bound </a:t>
            </a:r>
            <a:r>
              <a:rPr lang="en-US" sz="1200" dirty="0" err="1" smtClean="0">
                <a:latin typeface="Arial" pitchFamily="34" charset="0"/>
                <a:cs typeface="Arial" pitchFamily="34" charset="0"/>
              </a:rPr>
              <a:t>RhoA</a:t>
            </a:r>
            <a:r>
              <a:rPr lang="en-US" sz="1200" dirty="0" smtClean="0">
                <a:latin typeface="Arial" pitchFamily="34" charset="0"/>
                <a:cs typeface="Arial" pitchFamily="34" charset="0"/>
              </a:rPr>
              <a:t>.  Cells were </a:t>
            </a:r>
            <a:r>
              <a:rPr lang="en-US" sz="1200" dirty="0" err="1" smtClean="0">
                <a:latin typeface="Arial" pitchFamily="34" charset="0"/>
                <a:cs typeface="Arial" pitchFamily="34" charset="0"/>
              </a:rPr>
              <a:t>immunoprecipitated</a:t>
            </a:r>
            <a:r>
              <a:rPr lang="en-US" sz="1200" dirty="0" smtClean="0">
                <a:latin typeface="Arial" pitchFamily="34" charset="0"/>
                <a:cs typeface="Arial" pitchFamily="34" charset="0"/>
              </a:rPr>
              <a:t>  (IP) with beads bound to GST-</a:t>
            </a:r>
            <a:r>
              <a:rPr lang="en-US" sz="1200" dirty="0" err="1" smtClean="0">
                <a:latin typeface="Arial" pitchFamily="34" charset="0"/>
                <a:cs typeface="Arial" pitchFamily="34" charset="0"/>
              </a:rPr>
              <a:t>Rhotekin</a:t>
            </a:r>
            <a:r>
              <a:rPr lang="en-US" sz="1200" dirty="0" smtClean="0">
                <a:latin typeface="Arial" pitchFamily="34" charset="0"/>
                <a:cs typeface="Arial" pitchFamily="34" charset="0"/>
              </a:rPr>
              <a:t> RBD before </a:t>
            </a:r>
            <a:r>
              <a:rPr lang="en-US" sz="1200" dirty="0" err="1" smtClean="0">
                <a:latin typeface="Arial" pitchFamily="34" charset="0"/>
                <a:cs typeface="Arial" pitchFamily="34" charset="0"/>
              </a:rPr>
              <a:t>immunoblotting</a:t>
            </a:r>
            <a:r>
              <a:rPr lang="en-US" sz="1200" dirty="0" smtClean="0">
                <a:latin typeface="Arial" pitchFamily="34" charset="0"/>
                <a:cs typeface="Arial" pitchFamily="34" charset="0"/>
              </a:rPr>
              <a:t> (IB) for GTP-bound, active </a:t>
            </a:r>
            <a:r>
              <a:rPr lang="en-US" sz="1200" dirty="0" err="1" smtClean="0">
                <a:latin typeface="Arial" pitchFamily="34" charset="0"/>
                <a:cs typeface="Arial" pitchFamily="34" charset="0"/>
              </a:rPr>
              <a:t>RhoA</a:t>
            </a:r>
            <a:r>
              <a:rPr lang="en-US" sz="1200" dirty="0" smtClean="0">
                <a:latin typeface="Arial" pitchFamily="34" charset="0"/>
                <a:cs typeface="Arial" pitchFamily="34" charset="0"/>
              </a:rPr>
              <a:t>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and total </a:t>
            </a:r>
            <a:r>
              <a:rPr lang="en-US" sz="1200" dirty="0" err="1" smtClean="0">
                <a:latin typeface="Arial" pitchFamily="34" charset="0"/>
                <a:cs typeface="Arial" pitchFamily="34" charset="0"/>
              </a:rPr>
              <a:t>RhoA</a:t>
            </a:r>
            <a:r>
              <a:rPr lang="en-US" sz="1200" dirty="0" smtClean="0">
                <a:latin typeface="Arial" pitchFamily="34" charset="0"/>
                <a:cs typeface="Arial" pitchFamily="34" charset="0"/>
              </a:rPr>
              <a:t>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The western blots shown are from a representative experiment.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from 3 independent experiments.  *p&lt;0.05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1232597" y="438911"/>
            <a:ext cx="5683380" cy="4287469"/>
            <a:chOff x="1174667" y="771411"/>
            <a:chExt cx="5754317" cy="4287469"/>
          </a:xfrm>
        </p:grpSpPr>
        <p:sp>
          <p:nvSpPr>
            <p:cNvPr id="3" name="Rectangle 33"/>
            <p:cNvSpPr>
              <a:spLocks noChangeArrowheads="1"/>
            </p:cNvSpPr>
            <p:nvPr/>
          </p:nvSpPr>
          <p:spPr bwMode="auto">
            <a:xfrm>
              <a:off x="2114028" y="3912587"/>
              <a:ext cx="827735"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0000"/>
                  </a:solidFill>
                  <a:effectLst/>
                  <a:latin typeface="Arial" pitchFamily="34" charset="0"/>
                  <a:cs typeface="Arial" pitchFamily="34" charset="0"/>
                </a:rPr>
                <a:t>AdPoldip2</a:t>
              </a:r>
              <a:endParaRPr kumimoji="0" lang="en-US" sz="140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3142468" y="4189616"/>
              <a:ext cx="298480" cy="338554"/>
            </a:xfrm>
            <a:prstGeom prst="rect">
              <a:avLst/>
            </a:prstGeom>
            <a:noFill/>
          </p:spPr>
          <p:txBody>
            <a:bodyPr wrap="none" rtlCol="0">
              <a:spAutoFit/>
            </a:bodyPr>
            <a:lstStyle/>
            <a:p>
              <a:r>
                <a:rPr lang="en-US" sz="1600" dirty="0">
                  <a:latin typeface="Arial" pitchFamily="34" charset="0"/>
                  <a:cs typeface="Arial" pitchFamily="34" charset="0"/>
                </a:rPr>
                <a:t>‒</a:t>
              </a:r>
            </a:p>
          </p:txBody>
        </p:sp>
        <p:sp>
          <p:nvSpPr>
            <p:cNvPr id="5" name="TextBox 4"/>
            <p:cNvSpPr txBox="1"/>
            <p:nvPr/>
          </p:nvSpPr>
          <p:spPr>
            <a:xfrm>
              <a:off x="5104093" y="4189616"/>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 name="TextBox 5"/>
            <p:cNvSpPr txBox="1"/>
            <p:nvPr/>
          </p:nvSpPr>
          <p:spPr>
            <a:xfrm>
              <a:off x="5755398" y="4189616"/>
              <a:ext cx="319318" cy="338554"/>
            </a:xfrm>
            <a:prstGeom prst="rect">
              <a:avLst/>
            </a:prstGeom>
            <a:noFill/>
          </p:spPr>
          <p:txBody>
            <a:bodyPr wrap="squar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7" name="TextBox 6"/>
            <p:cNvSpPr txBox="1"/>
            <p:nvPr/>
          </p:nvSpPr>
          <p:spPr>
            <a:xfrm>
              <a:off x="6438596" y="4189616"/>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8" name="TextBox 7"/>
            <p:cNvSpPr txBox="1"/>
            <p:nvPr/>
          </p:nvSpPr>
          <p:spPr>
            <a:xfrm>
              <a:off x="3819012" y="4189616"/>
              <a:ext cx="298480" cy="338554"/>
            </a:xfrm>
            <a:prstGeom prst="rect">
              <a:avLst/>
            </a:prstGeom>
            <a:noFill/>
          </p:spPr>
          <p:txBody>
            <a:bodyPr wrap="none" rtlCol="0">
              <a:spAutoFit/>
            </a:bodyPr>
            <a:lstStyle/>
            <a:p>
              <a:r>
                <a:rPr lang="en-US" sz="1600" dirty="0">
                  <a:latin typeface="Arial" pitchFamily="34" charset="0"/>
                  <a:cs typeface="Arial" pitchFamily="34" charset="0"/>
                </a:rPr>
                <a:t>‒</a:t>
              </a:r>
            </a:p>
          </p:txBody>
        </p:sp>
        <p:sp>
          <p:nvSpPr>
            <p:cNvPr id="9" name="TextBox 8"/>
            <p:cNvSpPr txBox="1"/>
            <p:nvPr/>
          </p:nvSpPr>
          <p:spPr>
            <a:xfrm>
              <a:off x="4458625" y="4189616"/>
              <a:ext cx="298480" cy="338554"/>
            </a:xfrm>
            <a:prstGeom prst="rect">
              <a:avLst/>
            </a:prstGeom>
            <a:noFill/>
          </p:spPr>
          <p:txBody>
            <a:bodyPr wrap="none" rtlCol="0">
              <a:spAutoFit/>
            </a:bodyPr>
            <a:lstStyle/>
            <a:p>
              <a:r>
                <a:rPr lang="en-US" sz="1600" dirty="0">
                  <a:latin typeface="Arial" pitchFamily="34" charset="0"/>
                  <a:cs typeface="Arial" pitchFamily="34" charset="0"/>
                </a:rPr>
                <a:t>‒</a:t>
              </a:r>
            </a:p>
          </p:txBody>
        </p:sp>
        <p:sp>
          <p:nvSpPr>
            <p:cNvPr id="10" name="TextBox 9"/>
            <p:cNvSpPr txBox="1"/>
            <p:nvPr/>
          </p:nvSpPr>
          <p:spPr>
            <a:xfrm>
              <a:off x="1174667" y="4205005"/>
              <a:ext cx="1863282" cy="307777"/>
            </a:xfrm>
            <a:prstGeom prst="rect">
              <a:avLst/>
            </a:prstGeom>
            <a:noFill/>
          </p:spPr>
          <p:txBody>
            <a:bodyPr wrap="none" rtlCol="0">
              <a:spAutoFit/>
            </a:bodyPr>
            <a:lstStyle/>
            <a:p>
              <a:pPr algn="r"/>
              <a:r>
                <a:rPr lang="en-US" sz="1400" dirty="0" smtClean="0">
                  <a:latin typeface="Arial" pitchFamily="34" charset="0"/>
                  <a:cs typeface="Arial" pitchFamily="34" charset="0"/>
                </a:rPr>
                <a:t>24h, 20 </a:t>
              </a:r>
              <a:r>
                <a:rPr lang="en-US" sz="1400" dirty="0" err="1" smtClean="0">
                  <a:latin typeface="Arial" pitchFamily="34" charset="0"/>
                  <a:cs typeface="Arial" pitchFamily="34" charset="0"/>
                </a:rPr>
                <a:t>mmol</a:t>
              </a:r>
              <a:r>
                <a:rPr lang="en-US" sz="1400" dirty="0" smtClean="0">
                  <a:latin typeface="Arial" pitchFamily="34" charset="0"/>
                  <a:cs typeface="Arial" pitchFamily="34" charset="0"/>
                </a:rPr>
                <a:t>/L NAC</a:t>
              </a:r>
              <a:endParaRPr lang="en-US" sz="1400" dirty="0">
                <a:latin typeface="Arial" pitchFamily="34" charset="0"/>
                <a:cs typeface="Arial" pitchFamily="34" charset="0"/>
              </a:endParaRPr>
            </a:p>
          </p:txBody>
        </p:sp>
        <p:sp>
          <p:nvSpPr>
            <p:cNvPr id="11" name="Rectangle 6"/>
            <p:cNvSpPr>
              <a:spLocks noChangeArrowheads="1"/>
            </p:cNvSpPr>
            <p:nvPr/>
          </p:nvSpPr>
          <p:spPr bwMode="auto">
            <a:xfrm>
              <a:off x="3074087" y="2955528"/>
              <a:ext cx="435243" cy="856503"/>
            </a:xfrm>
            <a:prstGeom prst="rect">
              <a:avLst/>
            </a:prstGeom>
            <a:gradFill>
              <a:gsLst>
                <a:gs pos="0">
                  <a:schemeClr val="tx1"/>
                </a:gs>
                <a:gs pos="50000">
                  <a:schemeClr val="bg1"/>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074961" y="2955528"/>
              <a:ext cx="433495" cy="856503"/>
            </a:xfrm>
            <a:custGeom>
              <a:avLst/>
              <a:gdLst/>
              <a:ahLst/>
              <a:cxnLst>
                <a:cxn ang="0">
                  <a:pos x="0" y="436"/>
                </a:cxn>
                <a:cxn ang="0">
                  <a:pos x="0" y="0"/>
                </a:cxn>
                <a:cxn ang="0">
                  <a:pos x="221" y="0"/>
                </a:cxn>
                <a:cxn ang="0">
                  <a:pos x="221" y="436"/>
                </a:cxn>
              </a:cxnLst>
              <a:rect l="0" t="0" r="r" b="b"/>
              <a:pathLst>
                <a:path w="221" h="436">
                  <a:moveTo>
                    <a:pt x="0" y="436"/>
                  </a:moveTo>
                  <a:lnTo>
                    <a:pt x="0" y="0"/>
                  </a:lnTo>
                  <a:lnTo>
                    <a:pt x="221" y="0"/>
                  </a:lnTo>
                  <a:lnTo>
                    <a:pt x="221" y="436"/>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3184208" y="2847154"/>
              <a:ext cx="215000" cy="1749"/>
            </a:xfrm>
            <a:custGeom>
              <a:avLst/>
              <a:gdLst/>
              <a:ahLst/>
              <a:cxnLst>
                <a:cxn ang="0">
                  <a:pos x="0" y="0"/>
                </a:cxn>
                <a:cxn ang="0">
                  <a:pos x="110" y="0"/>
                </a:cxn>
                <a:cxn ang="0">
                  <a:pos x="0" y="0"/>
                </a:cxn>
              </a:cxnLst>
              <a:rect l="0" t="0" r="r" b="b"/>
              <a:pathLst>
                <a:path w="110">
                  <a:moveTo>
                    <a:pt x="0" y="0"/>
                  </a:moveTo>
                  <a:lnTo>
                    <a:pt x="110" y="0"/>
                  </a:lnTo>
                  <a:lnTo>
                    <a:pt x="0" y="0"/>
                  </a:lnTo>
                </a:path>
              </a:pathLst>
            </a:cu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Line 9"/>
            <p:cNvSpPr>
              <a:spLocks noChangeShapeType="1"/>
            </p:cNvSpPr>
            <p:nvPr/>
          </p:nvSpPr>
          <p:spPr bwMode="auto">
            <a:xfrm>
              <a:off x="3290834" y="2847154"/>
              <a:ext cx="1749" cy="108374"/>
            </a:xfrm>
            <a:prstGeom prst="line">
              <a:avLst/>
            </a:pr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0"/>
            <p:cNvSpPr>
              <a:spLocks noChangeArrowheads="1"/>
            </p:cNvSpPr>
            <p:nvPr/>
          </p:nvSpPr>
          <p:spPr bwMode="auto">
            <a:xfrm>
              <a:off x="3749757" y="2684594"/>
              <a:ext cx="436990" cy="112743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p:nvSpPr>
          <p:spPr bwMode="auto">
            <a:xfrm>
              <a:off x="3750631" y="2684594"/>
              <a:ext cx="435243" cy="1127437"/>
            </a:xfrm>
            <a:custGeom>
              <a:avLst/>
              <a:gdLst/>
              <a:ahLst/>
              <a:cxnLst>
                <a:cxn ang="0">
                  <a:pos x="0" y="574"/>
                </a:cxn>
                <a:cxn ang="0">
                  <a:pos x="0" y="0"/>
                </a:cxn>
                <a:cxn ang="0">
                  <a:pos x="221" y="0"/>
                </a:cxn>
                <a:cxn ang="0">
                  <a:pos x="221" y="574"/>
                </a:cxn>
              </a:cxnLst>
              <a:rect l="0" t="0" r="r" b="b"/>
              <a:pathLst>
                <a:path w="221" h="574">
                  <a:moveTo>
                    <a:pt x="0" y="574"/>
                  </a:moveTo>
                  <a:lnTo>
                    <a:pt x="0" y="0"/>
                  </a:lnTo>
                  <a:lnTo>
                    <a:pt x="221" y="0"/>
                  </a:lnTo>
                  <a:lnTo>
                    <a:pt x="221" y="574"/>
                  </a:lnTo>
                </a:path>
              </a:pathLst>
            </a:custGeom>
            <a:gradFill>
              <a:gsLst>
                <a:gs pos="0">
                  <a:schemeClr val="tx1"/>
                </a:gs>
                <a:gs pos="50000">
                  <a:schemeClr val="bg1">
                    <a:lumMod val="65000"/>
                  </a:schemeClr>
                </a:gs>
                <a:gs pos="100000">
                  <a:schemeClr val="tx1"/>
                </a:gs>
              </a:gsLst>
              <a:lin ang="0" scaled="0"/>
            </a:grad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p:nvSpPr>
          <p:spPr bwMode="auto">
            <a:xfrm>
              <a:off x="3859879" y="2584959"/>
              <a:ext cx="216746" cy="1749"/>
            </a:xfrm>
            <a:custGeom>
              <a:avLst/>
              <a:gdLst/>
              <a:ahLst/>
              <a:cxnLst>
                <a:cxn ang="0">
                  <a:pos x="0" y="0"/>
                </a:cxn>
                <a:cxn ang="0">
                  <a:pos x="110" y="0"/>
                </a:cxn>
                <a:cxn ang="0">
                  <a:pos x="0" y="0"/>
                </a:cxn>
              </a:cxnLst>
              <a:rect l="0" t="0" r="r" b="b"/>
              <a:pathLst>
                <a:path w="110">
                  <a:moveTo>
                    <a:pt x="0" y="0"/>
                  </a:moveTo>
                  <a:lnTo>
                    <a:pt x="110" y="0"/>
                  </a:lnTo>
                  <a:lnTo>
                    <a:pt x="0" y="0"/>
                  </a:lnTo>
                </a:path>
              </a:pathLst>
            </a:cu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13"/>
            <p:cNvSpPr>
              <a:spLocks noChangeShapeType="1"/>
            </p:cNvSpPr>
            <p:nvPr/>
          </p:nvSpPr>
          <p:spPr bwMode="auto">
            <a:xfrm>
              <a:off x="3967378" y="2584959"/>
              <a:ext cx="1749" cy="99635"/>
            </a:xfrm>
            <a:prstGeom prst="line">
              <a:avLst/>
            </a:pr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4"/>
            <p:cNvSpPr>
              <a:spLocks noChangeArrowheads="1"/>
            </p:cNvSpPr>
            <p:nvPr/>
          </p:nvSpPr>
          <p:spPr bwMode="auto">
            <a:xfrm>
              <a:off x="4390244" y="1707482"/>
              <a:ext cx="435243" cy="2104547"/>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p:nvSpPr>
          <p:spPr bwMode="auto">
            <a:xfrm>
              <a:off x="4391118" y="1707482"/>
              <a:ext cx="433495" cy="2104547"/>
            </a:xfrm>
            <a:custGeom>
              <a:avLst/>
              <a:gdLst/>
              <a:ahLst/>
              <a:cxnLst>
                <a:cxn ang="0">
                  <a:pos x="0" y="1071"/>
                </a:cxn>
                <a:cxn ang="0">
                  <a:pos x="0" y="0"/>
                </a:cxn>
                <a:cxn ang="0">
                  <a:pos x="221" y="0"/>
                </a:cxn>
                <a:cxn ang="0">
                  <a:pos x="221" y="1071"/>
                </a:cxn>
              </a:cxnLst>
              <a:rect l="0" t="0" r="r" b="b"/>
              <a:pathLst>
                <a:path w="221" h="1071">
                  <a:moveTo>
                    <a:pt x="0" y="1071"/>
                  </a:moveTo>
                  <a:lnTo>
                    <a:pt x="0" y="0"/>
                  </a:lnTo>
                  <a:lnTo>
                    <a:pt x="221" y="0"/>
                  </a:lnTo>
                  <a:lnTo>
                    <a:pt x="221" y="1071"/>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p:nvSpPr>
          <p:spPr bwMode="auto">
            <a:xfrm>
              <a:off x="4500365" y="1597361"/>
              <a:ext cx="215000" cy="1749"/>
            </a:xfrm>
            <a:custGeom>
              <a:avLst/>
              <a:gdLst/>
              <a:ahLst/>
              <a:cxnLst>
                <a:cxn ang="0">
                  <a:pos x="0" y="0"/>
                </a:cxn>
                <a:cxn ang="0">
                  <a:pos x="110" y="0"/>
                </a:cxn>
                <a:cxn ang="0">
                  <a:pos x="0" y="0"/>
                </a:cxn>
              </a:cxnLst>
              <a:rect l="0" t="0" r="r" b="b"/>
              <a:pathLst>
                <a:path w="110">
                  <a:moveTo>
                    <a:pt x="0" y="0"/>
                  </a:moveTo>
                  <a:lnTo>
                    <a:pt x="110" y="0"/>
                  </a:lnTo>
                  <a:lnTo>
                    <a:pt x="0" y="0"/>
                  </a:lnTo>
                </a:path>
              </a:pathLst>
            </a:cu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Line 17"/>
            <p:cNvSpPr>
              <a:spLocks noChangeShapeType="1"/>
            </p:cNvSpPr>
            <p:nvPr/>
          </p:nvSpPr>
          <p:spPr bwMode="auto">
            <a:xfrm>
              <a:off x="4606991" y="1597361"/>
              <a:ext cx="1749" cy="110123"/>
            </a:xfrm>
            <a:prstGeom prst="line">
              <a:avLst/>
            </a:pr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8"/>
            <p:cNvSpPr>
              <a:spLocks noChangeArrowheads="1"/>
            </p:cNvSpPr>
            <p:nvPr/>
          </p:nvSpPr>
          <p:spPr bwMode="auto">
            <a:xfrm>
              <a:off x="5038044" y="2473090"/>
              <a:ext cx="436990" cy="1338939"/>
            </a:xfrm>
            <a:prstGeom prst="rect">
              <a:avLst/>
            </a:prstGeom>
            <a:gradFill>
              <a:gsLst>
                <a:gs pos="0">
                  <a:schemeClr val="tx1"/>
                </a:gs>
                <a:gs pos="50000">
                  <a:schemeClr val="bg1"/>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p:nvSpPr>
          <p:spPr bwMode="auto">
            <a:xfrm>
              <a:off x="5038918" y="2473090"/>
              <a:ext cx="435243" cy="1338939"/>
            </a:xfrm>
            <a:custGeom>
              <a:avLst/>
              <a:gdLst/>
              <a:ahLst/>
              <a:cxnLst>
                <a:cxn ang="0">
                  <a:pos x="0" y="681"/>
                </a:cxn>
                <a:cxn ang="0">
                  <a:pos x="0" y="0"/>
                </a:cxn>
                <a:cxn ang="0">
                  <a:pos x="221" y="0"/>
                </a:cxn>
                <a:cxn ang="0">
                  <a:pos x="221" y="681"/>
                </a:cxn>
              </a:cxnLst>
              <a:rect l="0" t="0" r="r" b="b"/>
              <a:pathLst>
                <a:path w="221" h="681">
                  <a:moveTo>
                    <a:pt x="0" y="681"/>
                  </a:moveTo>
                  <a:lnTo>
                    <a:pt x="0" y="0"/>
                  </a:lnTo>
                  <a:lnTo>
                    <a:pt x="221" y="0"/>
                  </a:lnTo>
                  <a:lnTo>
                    <a:pt x="221" y="681"/>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p:nvSpPr>
          <p:spPr bwMode="auto">
            <a:xfrm>
              <a:off x="5148166" y="2396180"/>
              <a:ext cx="216746" cy="1749"/>
            </a:xfrm>
            <a:custGeom>
              <a:avLst/>
              <a:gdLst/>
              <a:ahLst/>
              <a:cxnLst>
                <a:cxn ang="0">
                  <a:pos x="0" y="0"/>
                </a:cxn>
                <a:cxn ang="0">
                  <a:pos x="110" y="0"/>
                </a:cxn>
                <a:cxn ang="0">
                  <a:pos x="0" y="0"/>
                </a:cxn>
              </a:cxnLst>
              <a:rect l="0" t="0" r="r" b="b"/>
              <a:pathLst>
                <a:path w="110">
                  <a:moveTo>
                    <a:pt x="0" y="0"/>
                  </a:moveTo>
                  <a:lnTo>
                    <a:pt x="110" y="0"/>
                  </a:lnTo>
                  <a:lnTo>
                    <a:pt x="0" y="0"/>
                  </a:lnTo>
                </a:path>
              </a:pathLst>
            </a:cu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Line 21"/>
            <p:cNvSpPr>
              <a:spLocks noChangeShapeType="1"/>
            </p:cNvSpPr>
            <p:nvPr/>
          </p:nvSpPr>
          <p:spPr bwMode="auto">
            <a:xfrm>
              <a:off x="5255665" y="2396180"/>
              <a:ext cx="1749" cy="76909"/>
            </a:xfrm>
            <a:prstGeom prst="line">
              <a:avLst/>
            </a:pr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22"/>
            <p:cNvSpPr>
              <a:spLocks noChangeArrowheads="1"/>
            </p:cNvSpPr>
            <p:nvPr/>
          </p:nvSpPr>
          <p:spPr bwMode="auto">
            <a:xfrm>
              <a:off x="5696562" y="2315773"/>
              <a:ext cx="436990" cy="1496255"/>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p:nvSpPr>
          <p:spPr bwMode="auto">
            <a:xfrm>
              <a:off x="5698310" y="2315773"/>
              <a:ext cx="433495" cy="1496255"/>
            </a:xfrm>
            <a:custGeom>
              <a:avLst/>
              <a:gdLst/>
              <a:ahLst/>
              <a:cxnLst>
                <a:cxn ang="0">
                  <a:pos x="0" y="761"/>
                </a:cxn>
                <a:cxn ang="0">
                  <a:pos x="0" y="0"/>
                </a:cxn>
                <a:cxn ang="0">
                  <a:pos x="221" y="0"/>
                </a:cxn>
                <a:cxn ang="0">
                  <a:pos x="221" y="761"/>
                </a:cxn>
              </a:cxnLst>
              <a:rect l="0" t="0" r="r" b="b"/>
              <a:pathLst>
                <a:path w="221" h="761">
                  <a:moveTo>
                    <a:pt x="0" y="761"/>
                  </a:moveTo>
                  <a:lnTo>
                    <a:pt x="0" y="0"/>
                  </a:lnTo>
                  <a:lnTo>
                    <a:pt x="221" y="0"/>
                  </a:lnTo>
                  <a:lnTo>
                    <a:pt x="221" y="761"/>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p:nvSpPr>
          <p:spPr bwMode="auto">
            <a:xfrm>
              <a:off x="5806684" y="2081546"/>
              <a:ext cx="216746" cy="1749"/>
            </a:xfrm>
            <a:custGeom>
              <a:avLst/>
              <a:gdLst/>
              <a:ahLst/>
              <a:cxnLst>
                <a:cxn ang="0">
                  <a:pos x="0" y="0"/>
                </a:cxn>
                <a:cxn ang="0">
                  <a:pos x="110" y="0"/>
                </a:cxn>
                <a:cxn ang="0">
                  <a:pos x="0" y="0"/>
                </a:cxn>
              </a:cxnLst>
              <a:rect l="0" t="0" r="r" b="b"/>
              <a:pathLst>
                <a:path w="110">
                  <a:moveTo>
                    <a:pt x="0" y="0"/>
                  </a:moveTo>
                  <a:lnTo>
                    <a:pt x="110" y="0"/>
                  </a:lnTo>
                  <a:lnTo>
                    <a:pt x="0" y="0"/>
                  </a:lnTo>
                </a:path>
              </a:pathLst>
            </a:cu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Line 25"/>
            <p:cNvSpPr>
              <a:spLocks noChangeShapeType="1"/>
            </p:cNvSpPr>
            <p:nvPr/>
          </p:nvSpPr>
          <p:spPr bwMode="auto">
            <a:xfrm>
              <a:off x="5914183" y="2081546"/>
              <a:ext cx="1749" cy="234227"/>
            </a:xfrm>
            <a:prstGeom prst="line">
              <a:avLst/>
            </a:pr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26"/>
            <p:cNvSpPr>
              <a:spLocks noChangeArrowheads="1"/>
            </p:cNvSpPr>
            <p:nvPr/>
          </p:nvSpPr>
          <p:spPr bwMode="auto">
            <a:xfrm>
              <a:off x="6372547" y="2502806"/>
              <a:ext cx="436990" cy="1309225"/>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p:nvSpPr>
          <p:spPr bwMode="auto">
            <a:xfrm>
              <a:off x="6373421" y="2502806"/>
              <a:ext cx="435243" cy="1309225"/>
            </a:xfrm>
            <a:custGeom>
              <a:avLst/>
              <a:gdLst/>
              <a:ahLst/>
              <a:cxnLst>
                <a:cxn ang="0">
                  <a:pos x="0" y="666"/>
                </a:cxn>
                <a:cxn ang="0">
                  <a:pos x="0" y="0"/>
                </a:cxn>
                <a:cxn ang="0">
                  <a:pos x="221" y="0"/>
                </a:cxn>
                <a:cxn ang="0">
                  <a:pos x="221" y="666"/>
                </a:cxn>
              </a:cxnLst>
              <a:rect l="0" t="0" r="r" b="b"/>
              <a:pathLst>
                <a:path w="221" h="666">
                  <a:moveTo>
                    <a:pt x="0" y="666"/>
                  </a:moveTo>
                  <a:lnTo>
                    <a:pt x="0" y="0"/>
                  </a:lnTo>
                  <a:lnTo>
                    <a:pt x="221" y="0"/>
                  </a:lnTo>
                  <a:lnTo>
                    <a:pt x="221" y="666"/>
                  </a:lnTo>
                </a:path>
              </a:pathLst>
            </a:custGeom>
            <a:noFill/>
            <a:ln w="2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p:nvSpPr>
          <p:spPr bwMode="auto">
            <a:xfrm>
              <a:off x="6482669" y="2411911"/>
              <a:ext cx="216746" cy="1749"/>
            </a:xfrm>
            <a:custGeom>
              <a:avLst/>
              <a:gdLst/>
              <a:ahLst/>
              <a:cxnLst>
                <a:cxn ang="0">
                  <a:pos x="0" y="0"/>
                </a:cxn>
                <a:cxn ang="0">
                  <a:pos x="110" y="0"/>
                </a:cxn>
                <a:cxn ang="0">
                  <a:pos x="0" y="0"/>
                </a:cxn>
              </a:cxnLst>
              <a:rect l="0" t="0" r="r" b="b"/>
              <a:pathLst>
                <a:path w="110">
                  <a:moveTo>
                    <a:pt x="0" y="0"/>
                  </a:moveTo>
                  <a:lnTo>
                    <a:pt x="110" y="0"/>
                  </a:lnTo>
                  <a:lnTo>
                    <a:pt x="0" y="0"/>
                  </a:lnTo>
                </a:path>
              </a:pathLst>
            </a:cu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Line 29"/>
            <p:cNvSpPr>
              <a:spLocks noChangeShapeType="1"/>
            </p:cNvSpPr>
            <p:nvPr/>
          </p:nvSpPr>
          <p:spPr bwMode="auto">
            <a:xfrm>
              <a:off x="6590168" y="2411911"/>
              <a:ext cx="1749" cy="90895"/>
            </a:xfrm>
            <a:prstGeom prst="line">
              <a:avLst/>
            </a:prstGeom>
            <a:noFill/>
            <a:ln w="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Line 31"/>
            <p:cNvSpPr>
              <a:spLocks noChangeShapeType="1"/>
            </p:cNvSpPr>
            <p:nvPr/>
          </p:nvSpPr>
          <p:spPr bwMode="auto">
            <a:xfrm>
              <a:off x="2967316" y="3812031"/>
              <a:ext cx="3927671"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Line 38"/>
            <p:cNvSpPr>
              <a:spLocks noChangeShapeType="1"/>
            </p:cNvSpPr>
            <p:nvPr/>
          </p:nvSpPr>
          <p:spPr bwMode="auto">
            <a:xfrm flipV="1">
              <a:off x="2967316" y="1452280"/>
              <a:ext cx="1749" cy="2359751"/>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Line 39"/>
            <p:cNvSpPr>
              <a:spLocks noChangeShapeType="1"/>
            </p:cNvSpPr>
            <p:nvPr/>
          </p:nvSpPr>
          <p:spPr bwMode="auto">
            <a:xfrm flipH="1">
              <a:off x="2897397" y="3812031"/>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40"/>
            <p:cNvSpPr>
              <a:spLocks noChangeArrowheads="1"/>
            </p:cNvSpPr>
            <p:nvPr/>
          </p:nvSpPr>
          <p:spPr bwMode="auto">
            <a:xfrm>
              <a:off x="2710665" y="3676977"/>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0</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Line 41"/>
            <p:cNvSpPr>
              <a:spLocks noChangeShapeType="1"/>
            </p:cNvSpPr>
            <p:nvPr/>
          </p:nvSpPr>
          <p:spPr bwMode="auto">
            <a:xfrm flipH="1">
              <a:off x="2897397" y="3476420"/>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42"/>
            <p:cNvSpPr>
              <a:spLocks noChangeArrowheads="1"/>
            </p:cNvSpPr>
            <p:nvPr/>
          </p:nvSpPr>
          <p:spPr bwMode="auto">
            <a:xfrm>
              <a:off x="2710665" y="3339620"/>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1</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Line 43"/>
            <p:cNvSpPr>
              <a:spLocks noChangeShapeType="1"/>
            </p:cNvSpPr>
            <p:nvPr/>
          </p:nvSpPr>
          <p:spPr bwMode="auto">
            <a:xfrm flipH="1">
              <a:off x="2897397" y="3140811"/>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44"/>
            <p:cNvSpPr>
              <a:spLocks noChangeArrowheads="1"/>
            </p:cNvSpPr>
            <p:nvPr/>
          </p:nvSpPr>
          <p:spPr bwMode="auto">
            <a:xfrm>
              <a:off x="2710665" y="3004011"/>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2</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Line 45"/>
            <p:cNvSpPr>
              <a:spLocks noChangeShapeType="1"/>
            </p:cNvSpPr>
            <p:nvPr/>
          </p:nvSpPr>
          <p:spPr bwMode="auto">
            <a:xfrm flipH="1">
              <a:off x="2897397" y="2801707"/>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6"/>
            <p:cNvSpPr>
              <a:spLocks noChangeArrowheads="1"/>
            </p:cNvSpPr>
            <p:nvPr/>
          </p:nvSpPr>
          <p:spPr bwMode="auto">
            <a:xfrm>
              <a:off x="2710665" y="2664905"/>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3</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Line 47"/>
            <p:cNvSpPr>
              <a:spLocks noChangeShapeType="1"/>
            </p:cNvSpPr>
            <p:nvPr/>
          </p:nvSpPr>
          <p:spPr bwMode="auto">
            <a:xfrm flipH="1">
              <a:off x="2897397" y="2466099"/>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8"/>
            <p:cNvSpPr>
              <a:spLocks noChangeArrowheads="1"/>
            </p:cNvSpPr>
            <p:nvPr/>
          </p:nvSpPr>
          <p:spPr bwMode="auto">
            <a:xfrm>
              <a:off x="2710665" y="2329299"/>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4</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47" name="Line 49"/>
            <p:cNvSpPr>
              <a:spLocks noChangeShapeType="1"/>
            </p:cNvSpPr>
            <p:nvPr/>
          </p:nvSpPr>
          <p:spPr bwMode="auto">
            <a:xfrm flipH="1">
              <a:off x="2897397" y="2126994"/>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50"/>
            <p:cNvSpPr>
              <a:spLocks noChangeArrowheads="1"/>
            </p:cNvSpPr>
            <p:nvPr/>
          </p:nvSpPr>
          <p:spPr bwMode="auto">
            <a:xfrm>
              <a:off x="2710665" y="1991941"/>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5</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49" name="Line 51"/>
            <p:cNvSpPr>
              <a:spLocks noChangeShapeType="1"/>
            </p:cNvSpPr>
            <p:nvPr/>
          </p:nvSpPr>
          <p:spPr bwMode="auto">
            <a:xfrm flipH="1">
              <a:off x="2897397" y="1791384"/>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52"/>
            <p:cNvSpPr>
              <a:spLocks noChangeArrowheads="1"/>
            </p:cNvSpPr>
            <p:nvPr/>
          </p:nvSpPr>
          <p:spPr bwMode="auto">
            <a:xfrm>
              <a:off x="2710665" y="16545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6</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Line 53"/>
            <p:cNvSpPr>
              <a:spLocks noChangeShapeType="1"/>
            </p:cNvSpPr>
            <p:nvPr/>
          </p:nvSpPr>
          <p:spPr bwMode="auto">
            <a:xfrm flipH="1">
              <a:off x="2897397" y="1455777"/>
              <a:ext cx="69918" cy="1749"/>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54"/>
            <p:cNvSpPr>
              <a:spLocks noChangeArrowheads="1"/>
            </p:cNvSpPr>
            <p:nvPr/>
          </p:nvSpPr>
          <p:spPr bwMode="auto">
            <a:xfrm>
              <a:off x="2710665" y="1318975"/>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7</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55"/>
            <p:cNvSpPr>
              <a:spLocks noChangeArrowheads="1"/>
            </p:cNvSpPr>
            <p:nvPr/>
          </p:nvSpPr>
          <p:spPr bwMode="auto">
            <a:xfrm rot="16200000">
              <a:off x="558051" y="2290190"/>
              <a:ext cx="3530002"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Active Rho/ Total Rho</a:t>
              </a:r>
            </a:p>
            <a:p>
              <a:pPr marL="0" marR="0" lvl="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00"/>
                  </a:solidFill>
                  <a:latin typeface="Arial" pitchFamily="34" charset="0"/>
                  <a:cs typeface="Arial" pitchFamily="34" charset="0"/>
                </a:rPr>
                <a:t>(x10</a:t>
              </a:r>
              <a:r>
                <a:rPr lang="en-US" sz="1600" baseline="30000" dirty="0" smtClean="0">
                  <a:solidFill>
                    <a:srgbClr val="000000"/>
                  </a:solidFill>
                  <a:latin typeface="Arial" pitchFamily="34" charset="0"/>
                  <a:cs typeface="Arial" pitchFamily="34" charset="0"/>
                </a:rPr>
                <a:t>-5</a:t>
              </a:r>
              <a:r>
                <a:rPr lang="en-US" sz="1600" dirty="0" smtClean="0">
                  <a:solidFill>
                    <a:srgbClr val="000000"/>
                  </a:solidFill>
                  <a:latin typeface="Arial" pitchFamily="34" charset="0"/>
                  <a:cs typeface="Arial" pitchFamily="34" charset="0"/>
                </a:rPr>
                <a:t>)</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TextBox 53"/>
            <p:cNvSpPr txBox="1"/>
            <p:nvPr/>
          </p:nvSpPr>
          <p:spPr>
            <a:xfrm>
              <a:off x="4381011" y="1227442"/>
              <a:ext cx="481004" cy="369332"/>
            </a:xfrm>
            <a:prstGeom prst="rect">
              <a:avLst/>
            </a:prstGeom>
            <a:noFill/>
          </p:spPr>
          <p:txBody>
            <a:bodyPr wrap="square" rtlCol="0">
              <a:spAutoFit/>
            </a:bodyPr>
            <a:lstStyle/>
            <a:p>
              <a:pPr algn="ctr"/>
              <a:r>
                <a:rPr lang="en-US" dirty="0" smtClean="0"/>
                <a:t>*</a:t>
              </a:r>
              <a:endParaRPr lang="en-US" dirty="0"/>
            </a:p>
          </p:txBody>
        </p:sp>
        <p:sp>
          <p:nvSpPr>
            <p:cNvPr id="55" name="TextBox 54"/>
            <p:cNvSpPr txBox="1"/>
            <p:nvPr/>
          </p:nvSpPr>
          <p:spPr>
            <a:xfrm>
              <a:off x="6303611" y="2041386"/>
              <a:ext cx="574863" cy="369332"/>
            </a:xfrm>
            <a:prstGeom prst="rect">
              <a:avLst/>
            </a:prstGeom>
            <a:noFill/>
          </p:spPr>
          <p:txBody>
            <a:bodyPr wrap="square" rtlCol="0">
              <a:spAutoFit/>
            </a:bodyPr>
            <a:lstStyle/>
            <a:p>
              <a:pPr algn="ctr"/>
              <a:r>
                <a:rPr lang="en-US" dirty="0" smtClean="0"/>
                <a:t>†</a:t>
              </a:r>
              <a:endParaRPr lang="en-US" dirty="0"/>
            </a:p>
          </p:txBody>
        </p:sp>
        <p:pic>
          <p:nvPicPr>
            <p:cNvPr id="56" name="Picture 55" descr="02.19.09 Total RhoA NoxR1+NAC Expt #3.tif"/>
            <p:cNvPicPr>
              <a:picLocks noChangeAspect="1"/>
            </p:cNvPicPr>
            <p:nvPr/>
          </p:nvPicPr>
          <p:blipFill>
            <a:blip r:embed="rId2" cstate="print"/>
            <a:srcRect l="12788" t="12809" r="40615" b="18590"/>
            <a:stretch>
              <a:fillRect/>
            </a:stretch>
          </p:blipFill>
          <p:spPr>
            <a:xfrm rot="16200000">
              <a:off x="4721396" y="2851291"/>
              <a:ext cx="463138" cy="3952039"/>
            </a:xfrm>
            <a:prstGeom prst="rect">
              <a:avLst/>
            </a:prstGeom>
            <a:ln>
              <a:solidFill>
                <a:schemeClr val="tx1"/>
              </a:solidFill>
            </a:ln>
          </p:spPr>
        </p:pic>
        <p:sp>
          <p:nvSpPr>
            <p:cNvPr id="57" name="TextBox 56"/>
            <p:cNvSpPr txBox="1"/>
            <p:nvPr/>
          </p:nvSpPr>
          <p:spPr>
            <a:xfrm>
              <a:off x="1420625" y="4673421"/>
              <a:ext cx="1509108" cy="307777"/>
            </a:xfrm>
            <a:prstGeom prst="rect">
              <a:avLst/>
            </a:prstGeom>
            <a:noFill/>
          </p:spPr>
          <p:txBody>
            <a:bodyPr wrap="square" rtlCol="0">
              <a:spAutoFit/>
            </a:bodyPr>
            <a:lstStyle/>
            <a:p>
              <a:pPr algn="r"/>
              <a:r>
                <a:rPr lang="en-US" sz="1400" dirty="0" smtClean="0">
                  <a:latin typeface="Arial" pitchFamily="34" charset="0"/>
                  <a:cs typeface="Arial" pitchFamily="34" charset="0"/>
                </a:rPr>
                <a:t>Total Rho</a:t>
              </a:r>
              <a:endParaRPr lang="en-US" sz="1400" dirty="0">
                <a:latin typeface="Arial" pitchFamily="34" charset="0"/>
                <a:cs typeface="Arial" pitchFamily="34" charset="0"/>
              </a:endParaRPr>
            </a:p>
          </p:txBody>
        </p:sp>
        <p:sp>
          <p:nvSpPr>
            <p:cNvPr id="58" name="TextBox 57"/>
            <p:cNvSpPr txBox="1"/>
            <p:nvPr/>
          </p:nvSpPr>
          <p:spPr>
            <a:xfrm>
              <a:off x="3142468" y="3851032"/>
              <a:ext cx="298480" cy="338554"/>
            </a:xfrm>
            <a:prstGeom prst="rect">
              <a:avLst/>
            </a:prstGeom>
            <a:noFill/>
          </p:spPr>
          <p:txBody>
            <a:bodyPr wrap="none" rtlCol="0">
              <a:spAutoFit/>
            </a:bodyPr>
            <a:lstStyle/>
            <a:p>
              <a:r>
                <a:rPr lang="en-US" sz="1600" dirty="0">
                  <a:latin typeface="Arial" pitchFamily="34" charset="0"/>
                  <a:cs typeface="Arial" pitchFamily="34" charset="0"/>
                </a:rPr>
                <a:t>‒</a:t>
              </a:r>
            </a:p>
          </p:txBody>
        </p:sp>
        <p:sp>
          <p:nvSpPr>
            <p:cNvPr id="59" name="TextBox 58"/>
            <p:cNvSpPr txBox="1"/>
            <p:nvPr/>
          </p:nvSpPr>
          <p:spPr>
            <a:xfrm>
              <a:off x="4455419" y="3851032"/>
              <a:ext cx="304892" cy="338554"/>
            </a:xfrm>
            <a:prstGeom prst="rect">
              <a:avLst/>
            </a:prstGeom>
            <a:noFill/>
          </p:spPr>
          <p:txBody>
            <a:bodyPr wrap="non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0" name="TextBox 59"/>
            <p:cNvSpPr txBox="1"/>
            <p:nvPr/>
          </p:nvSpPr>
          <p:spPr>
            <a:xfrm>
              <a:off x="6431383" y="3851032"/>
              <a:ext cx="319318" cy="338554"/>
            </a:xfrm>
            <a:prstGeom prst="rect">
              <a:avLst/>
            </a:prstGeom>
            <a:noFill/>
          </p:spPr>
          <p:txBody>
            <a:bodyPr wrap="square" rtlCol="0">
              <a:spAutoFit/>
            </a:bodyPr>
            <a:lstStyle/>
            <a:p>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61" name="TextBox 60"/>
            <p:cNvSpPr txBox="1"/>
            <p:nvPr/>
          </p:nvSpPr>
          <p:spPr>
            <a:xfrm>
              <a:off x="3819012" y="3851032"/>
              <a:ext cx="298480" cy="338554"/>
            </a:xfrm>
            <a:prstGeom prst="rect">
              <a:avLst/>
            </a:prstGeom>
            <a:noFill/>
          </p:spPr>
          <p:txBody>
            <a:bodyPr wrap="none" rtlCol="0">
              <a:spAutoFit/>
            </a:bodyPr>
            <a:lstStyle/>
            <a:p>
              <a:r>
                <a:rPr lang="en-US" sz="1600" dirty="0">
                  <a:latin typeface="Arial" pitchFamily="34" charset="0"/>
                  <a:cs typeface="Arial" pitchFamily="34" charset="0"/>
                </a:rPr>
                <a:t>‒</a:t>
              </a:r>
            </a:p>
          </p:txBody>
        </p:sp>
        <p:sp>
          <p:nvSpPr>
            <p:cNvPr id="62" name="TextBox 61"/>
            <p:cNvSpPr txBox="1"/>
            <p:nvPr/>
          </p:nvSpPr>
          <p:spPr>
            <a:xfrm>
              <a:off x="5107299" y="3851032"/>
              <a:ext cx="298480" cy="338554"/>
            </a:xfrm>
            <a:prstGeom prst="rect">
              <a:avLst/>
            </a:prstGeom>
            <a:noFill/>
          </p:spPr>
          <p:txBody>
            <a:bodyPr wrap="none" rtlCol="0">
              <a:spAutoFit/>
            </a:bodyPr>
            <a:lstStyle/>
            <a:p>
              <a:r>
                <a:rPr lang="en-US" sz="1600" dirty="0">
                  <a:latin typeface="Arial" pitchFamily="34" charset="0"/>
                  <a:cs typeface="Arial" pitchFamily="34" charset="0"/>
                </a:rPr>
                <a:t>‒</a:t>
              </a:r>
            </a:p>
          </p:txBody>
        </p:sp>
        <p:sp>
          <p:nvSpPr>
            <p:cNvPr id="63" name="TextBox 62"/>
            <p:cNvSpPr txBox="1"/>
            <p:nvPr/>
          </p:nvSpPr>
          <p:spPr>
            <a:xfrm>
              <a:off x="5765817" y="3851032"/>
              <a:ext cx="298480" cy="338554"/>
            </a:xfrm>
            <a:prstGeom prst="rect">
              <a:avLst/>
            </a:prstGeom>
            <a:noFill/>
          </p:spPr>
          <p:txBody>
            <a:bodyPr wrap="none" rtlCol="0">
              <a:spAutoFit/>
            </a:bodyPr>
            <a:lstStyle/>
            <a:p>
              <a:r>
                <a:rPr lang="en-US" sz="1600" dirty="0">
                  <a:latin typeface="Arial" pitchFamily="34" charset="0"/>
                  <a:cs typeface="Arial" pitchFamily="34" charset="0"/>
                </a:rPr>
                <a:t>‒</a:t>
              </a:r>
            </a:p>
          </p:txBody>
        </p:sp>
      </p:grpSp>
      <p:sp>
        <p:nvSpPr>
          <p:cNvPr id="65" name="TextBox 64"/>
          <p:cNvSpPr txBox="1"/>
          <p:nvPr/>
        </p:nvSpPr>
        <p:spPr>
          <a:xfrm>
            <a:off x="1383856" y="4928288"/>
            <a:ext cx="5486400" cy="415498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4.8.  The Increase in Active </a:t>
            </a:r>
            <a:r>
              <a:rPr lang="en-US" sz="1200" b="1" dirty="0" err="1" smtClean="0">
                <a:latin typeface="Arial" pitchFamily="34" charset="0"/>
                <a:cs typeface="Arial" pitchFamily="34" charset="0"/>
              </a:rPr>
              <a:t>RhoA</a:t>
            </a:r>
            <a:r>
              <a:rPr lang="en-US" sz="1200" b="1" dirty="0" smtClean="0">
                <a:latin typeface="Arial" pitchFamily="34" charset="0"/>
                <a:cs typeface="Arial" pitchFamily="34" charset="0"/>
              </a:rPr>
              <a:t> Mediated by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is Blunted by N-acetyl </a:t>
            </a:r>
            <a:r>
              <a:rPr lang="en-US" sz="1200" b="1" dirty="0" err="1" smtClean="0">
                <a:latin typeface="Arial" pitchFamily="34" charset="0"/>
                <a:cs typeface="Arial" pitchFamily="34" charset="0"/>
              </a:rPr>
              <a:t>Cysteine</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 - , white bars), control adenovirus ( - , medium grey bars),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 + , dark grey bars) for 48 hours prior to no treatment ( - ) or treatment with 20 </a:t>
            </a:r>
            <a:r>
              <a:rPr lang="en-US" sz="1200" dirty="0" err="1" smtClean="0">
                <a:latin typeface="Arial" pitchFamily="34" charset="0"/>
                <a:cs typeface="Arial" pitchFamily="34" charset="0"/>
              </a:rPr>
              <a:t>mmol</a:t>
            </a:r>
            <a:r>
              <a:rPr lang="en-US" sz="1200" dirty="0" smtClean="0">
                <a:latin typeface="Arial" pitchFamily="34" charset="0"/>
                <a:cs typeface="Arial" pitchFamily="34" charset="0"/>
              </a:rPr>
              <a:t>/L N-acetyl </a:t>
            </a:r>
            <a:r>
              <a:rPr lang="en-US" sz="1200" dirty="0" err="1" smtClean="0">
                <a:latin typeface="Arial" pitchFamily="34" charset="0"/>
                <a:cs typeface="Arial" pitchFamily="34" charset="0"/>
              </a:rPr>
              <a:t>cysteine</a:t>
            </a:r>
            <a:r>
              <a:rPr lang="en-US" sz="1200" dirty="0" smtClean="0">
                <a:latin typeface="Arial" pitchFamily="34" charset="0"/>
                <a:cs typeface="Arial" pitchFamily="34" charset="0"/>
              </a:rPr>
              <a:t> ( + , NAC) for 24 h.  Active, GTP-bound </a:t>
            </a:r>
            <a:r>
              <a:rPr lang="en-US" sz="1200" dirty="0" err="1" smtClean="0">
                <a:latin typeface="Arial" pitchFamily="34" charset="0"/>
                <a:cs typeface="Arial" pitchFamily="34" charset="0"/>
              </a:rPr>
              <a:t>RhoA</a:t>
            </a:r>
            <a:r>
              <a:rPr lang="en-US" sz="1200" dirty="0" smtClean="0">
                <a:latin typeface="Arial" pitchFamily="34" charset="0"/>
                <a:cs typeface="Arial" pitchFamily="34" charset="0"/>
              </a:rPr>
              <a:t> was quantified using a G-LISA method in which the amount of active GTP-bound Rho, which binds to the Rho-GTP-binding substrate, is detected with a </a:t>
            </a:r>
            <a:r>
              <a:rPr lang="en-US" sz="1200" dirty="0" err="1" smtClean="0">
                <a:latin typeface="Arial" pitchFamily="34" charset="0"/>
                <a:cs typeface="Arial" pitchFamily="34" charset="0"/>
              </a:rPr>
              <a:t>RhoA</a:t>
            </a:r>
            <a:r>
              <a:rPr lang="en-US" sz="1200" dirty="0" smtClean="0">
                <a:latin typeface="Arial" pitchFamily="34" charset="0"/>
                <a:cs typeface="Arial" pitchFamily="34" charset="0"/>
              </a:rPr>
              <a:t> specific antibody and a </a:t>
            </a:r>
            <a:r>
              <a:rPr lang="en-US" sz="1200" dirty="0" err="1" smtClean="0">
                <a:latin typeface="Arial" pitchFamily="34" charset="0"/>
                <a:cs typeface="Arial" pitchFamily="34" charset="0"/>
              </a:rPr>
              <a:t>luminometer</a:t>
            </a:r>
            <a:r>
              <a:rPr lang="en-US" sz="1200" dirty="0" smtClean="0">
                <a:latin typeface="Arial" pitchFamily="34" charset="0"/>
                <a:cs typeface="Arial" pitchFamily="34" charset="0"/>
              </a:rPr>
              <a:t>.  The Total </a:t>
            </a:r>
            <a:r>
              <a:rPr lang="en-US" sz="1200" dirty="0" err="1" smtClean="0">
                <a:latin typeface="Arial" pitchFamily="34" charset="0"/>
                <a:cs typeface="Arial" pitchFamily="34" charset="0"/>
              </a:rPr>
              <a:t>RhoA</a:t>
            </a:r>
            <a:r>
              <a:rPr lang="en-US" sz="1200" dirty="0" smtClean="0">
                <a:latin typeface="Arial" pitchFamily="34" charset="0"/>
                <a:cs typeface="Arial" pitchFamily="34" charset="0"/>
              </a:rPr>
              <a:t> western blot shown is from a representative experiment.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from 3 independent experiments. *p&lt;0.01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 NAC; †p&lt;0.05 vs. AdPoldip2 – NAC.</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oup 136"/>
          <p:cNvGrpSpPr/>
          <p:nvPr/>
        </p:nvGrpSpPr>
        <p:grpSpPr>
          <a:xfrm>
            <a:off x="1213015" y="694578"/>
            <a:ext cx="5515063" cy="2511349"/>
            <a:chOff x="1055528" y="694578"/>
            <a:chExt cx="5515063" cy="2511349"/>
          </a:xfrm>
        </p:grpSpPr>
        <p:grpSp>
          <p:nvGrpSpPr>
            <p:cNvPr id="128" name="Group 127"/>
            <p:cNvGrpSpPr/>
            <p:nvPr/>
          </p:nvGrpSpPr>
          <p:grpSpPr>
            <a:xfrm>
              <a:off x="4332155" y="854418"/>
              <a:ext cx="2238436" cy="1927816"/>
              <a:chOff x="4720228" y="1087296"/>
              <a:chExt cx="2341300" cy="1927816"/>
            </a:xfrm>
          </p:grpSpPr>
          <p:sp>
            <p:nvSpPr>
              <p:cNvPr id="83" name="Rectangle 14"/>
              <p:cNvSpPr>
                <a:spLocks noChangeArrowheads="1"/>
              </p:cNvSpPr>
              <p:nvPr/>
            </p:nvSpPr>
            <p:spPr bwMode="auto">
              <a:xfrm>
                <a:off x="5504285" y="1641578"/>
                <a:ext cx="365760" cy="1165963"/>
              </a:xfrm>
              <a:prstGeom prst="rect">
                <a:avLst/>
              </a:prstGeom>
              <a:gradFill rotWithShape="0">
                <a:gsLst>
                  <a:gs pos="0">
                    <a:srgbClr val="FF8000">
                      <a:gamma/>
                      <a:shade val="6275"/>
                      <a:invGamma/>
                    </a:srgbClr>
                  </a:gs>
                  <a:gs pos="50000">
                    <a:schemeClr val="bg1"/>
                  </a:gs>
                  <a:gs pos="100000">
                    <a:srgbClr val="FF8000">
                      <a:gamma/>
                      <a:shade val="6275"/>
                      <a:invGamma/>
                    </a:srgbClr>
                  </a:gs>
                </a:gsLst>
                <a:lin ang="0" scaled="1"/>
              </a:gradFill>
              <a:ln w="9525">
                <a:noFill/>
                <a:miter lim="800000"/>
                <a:headEnd/>
                <a:tailEnd/>
              </a:ln>
            </p:spPr>
            <p:txBody>
              <a:bodyPr/>
              <a:lstStyle/>
              <a:p>
                <a:endParaRPr lang="en-US"/>
              </a:p>
            </p:txBody>
          </p:sp>
          <p:sp>
            <p:nvSpPr>
              <p:cNvPr id="84" name="Freeform 15"/>
              <p:cNvSpPr>
                <a:spLocks/>
              </p:cNvSpPr>
              <p:nvPr/>
            </p:nvSpPr>
            <p:spPr bwMode="auto">
              <a:xfrm>
                <a:off x="5574330" y="1581634"/>
                <a:ext cx="225670" cy="1175"/>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85" name="Line 16"/>
              <p:cNvSpPr>
                <a:spLocks noChangeShapeType="1"/>
              </p:cNvSpPr>
              <p:nvPr/>
            </p:nvSpPr>
            <p:spPr bwMode="auto">
              <a:xfrm>
                <a:off x="5686578" y="1581634"/>
                <a:ext cx="1175" cy="59944"/>
              </a:xfrm>
              <a:prstGeom prst="line">
                <a:avLst/>
              </a:prstGeom>
              <a:noFill/>
              <a:ln w="19050">
                <a:solidFill>
                  <a:schemeClr val="tx1"/>
                </a:solidFill>
                <a:round/>
                <a:headEnd/>
                <a:tailEnd/>
              </a:ln>
            </p:spPr>
            <p:txBody>
              <a:bodyPr/>
              <a:lstStyle/>
              <a:p>
                <a:endParaRPr lang="en-US"/>
              </a:p>
            </p:txBody>
          </p:sp>
          <p:sp>
            <p:nvSpPr>
              <p:cNvPr id="86" name="Rectangle 17"/>
              <p:cNvSpPr>
                <a:spLocks noChangeArrowheads="1"/>
              </p:cNvSpPr>
              <p:nvPr/>
            </p:nvSpPr>
            <p:spPr bwMode="auto">
              <a:xfrm>
                <a:off x="6040566" y="1631000"/>
                <a:ext cx="365760" cy="1176541"/>
              </a:xfrm>
              <a:prstGeom prst="rect">
                <a:avLst/>
              </a:prstGeom>
              <a:gradFill rotWithShape="0">
                <a:gsLst>
                  <a:gs pos="0">
                    <a:srgbClr val="00C000">
                      <a:gamma/>
                      <a:shade val="6275"/>
                      <a:invGamma/>
                    </a:srgbClr>
                  </a:gs>
                  <a:gs pos="50000">
                    <a:schemeClr val="bg1">
                      <a:lumMod val="65000"/>
                    </a:schemeClr>
                  </a:gs>
                  <a:gs pos="100000">
                    <a:srgbClr val="00C000">
                      <a:gamma/>
                      <a:shade val="6275"/>
                      <a:invGamma/>
                    </a:srgbClr>
                  </a:gs>
                </a:gsLst>
                <a:lin ang="0" scaled="1"/>
              </a:gradFill>
              <a:ln w="9525">
                <a:noFill/>
                <a:miter lim="800000"/>
                <a:headEnd/>
                <a:tailEnd/>
              </a:ln>
            </p:spPr>
            <p:txBody>
              <a:bodyPr/>
              <a:lstStyle/>
              <a:p>
                <a:endParaRPr lang="en-US"/>
              </a:p>
            </p:txBody>
          </p:sp>
          <p:sp>
            <p:nvSpPr>
              <p:cNvPr id="87" name="Freeform 18"/>
              <p:cNvSpPr>
                <a:spLocks/>
              </p:cNvSpPr>
              <p:nvPr/>
            </p:nvSpPr>
            <p:spPr bwMode="auto">
              <a:xfrm>
                <a:off x="6110611" y="1598089"/>
                <a:ext cx="225670" cy="1175"/>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88" name="Line 19"/>
              <p:cNvSpPr>
                <a:spLocks noChangeShapeType="1"/>
              </p:cNvSpPr>
              <p:nvPr/>
            </p:nvSpPr>
            <p:spPr bwMode="auto">
              <a:xfrm>
                <a:off x="6222859" y="1598089"/>
                <a:ext cx="1175" cy="32910"/>
              </a:xfrm>
              <a:prstGeom prst="line">
                <a:avLst/>
              </a:prstGeom>
              <a:noFill/>
              <a:ln w="19050">
                <a:solidFill>
                  <a:schemeClr val="tx1"/>
                </a:solidFill>
                <a:round/>
                <a:headEnd/>
                <a:tailEnd/>
              </a:ln>
            </p:spPr>
            <p:txBody>
              <a:bodyPr/>
              <a:lstStyle/>
              <a:p>
                <a:endParaRPr lang="en-US"/>
              </a:p>
            </p:txBody>
          </p:sp>
          <p:sp>
            <p:nvSpPr>
              <p:cNvPr id="89" name="Rectangle 20"/>
              <p:cNvSpPr>
                <a:spLocks noChangeArrowheads="1"/>
              </p:cNvSpPr>
              <p:nvPr/>
            </p:nvSpPr>
            <p:spPr bwMode="auto">
              <a:xfrm>
                <a:off x="6583774" y="1909561"/>
                <a:ext cx="365760" cy="897980"/>
              </a:xfrm>
              <a:prstGeom prst="rect">
                <a:avLst/>
              </a:prstGeom>
              <a:gradFill rotWithShape="0">
                <a:gsLst>
                  <a:gs pos="0">
                    <a:srgbClr val="AD07E3">
                      <a:gamma/>
                      <a:shade val="6275"/>
                      <a:invGamma/>
                    </a:srgbClr>
                  </a:gs>
                  <a:gs pos="50000">
                    <a:schemeClr val="tx1">
                      <a:lumMod val="75000"/>
                      <a:lumOff val="25000"/>
                    </a:schemeClr>
                  </a:gs>
                  <a:gs pos="100000">
                    <a:srgbClr val="AD07E3">
                      <a:gamma/>
                      <a:shade val="6275"/>
                      <a:invGamma/>
                    </a:srgbClr>
                  </a:gs>
                </a:gsLst>
                <a:lin ang="0" scaled="1"/>
              </a:gradFill>
              <a:ln w="9525">
                <a:noFill/>
                <a:miter lim="800000"/>
                <a:headEnd/>
                <a:tailEnd/>
              </a:ln>
            </p:spPr>
            <p:txBody>
              <a:bodyPr/>
              <a:lstStyle/>
              <a:p>
                <a:endParaRPr lang="en-US"/>
              </a:p>
            </p:txBody>
          </p:sp>
          <p:sp>
            <p:nvSpPr>
              <p:cNvPr id="90" name="Freeform 21"/>
              <p:cNvSpPr>
                <a:spLocks/>
              </p:cNvSpPr>
              <p:nvPr/>
            </p:nvSpPr>
            <p:spPr bwMode="auto">
              <a:xfrm>
                <a:off x="6653819" y="1862547"/>
                <a:ext cx="225670" cy="1175"/>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91" name="Line 22"/>
              <p:cNvSpPr>
                <a:spLocks noChangeShapeType="1"/>
              </p:cNvSpPr>
              <p:nvPr/>
            </p:nvSpPr>
            <p:spPr bwMode="auto">
              <a:xfrm>
                <a:off x="6766067" y="1862547"/>
                <a:ext cx="1175" cy="47015"/>
              </a:xfrm>
              <a:prstGeom prst="line">
                <a:avLst/>
              </a:prstGeom>
              <a:noFill/>
              <a:ln w="19050">
                <a:solidFill>
                  <a:schemeClr val="tx1"/>
                </a:solidFill>
                <a:round/>
                <a:headEnd/>
                <a:tailEnd/>
              </a:ln>
            </p:spPr>
            <p:txBody>
              <a:bodyPr/>
              <a:lstStyle/>
              <a:p>
                <a:endParaRPr lang="en-US"/>
              </a:p>
            </p:txBody>
          </p:sp>
          <p:sp>
            <p:nvSpPr>
              <p:cNvPr id="92" name="Rectangle 23"/>
              <p:cNvSpPr>
                <a:spLocks noChangeArrowheads="1"/>
              </p:cNvSpPr>
              <p:nvPr/>
            </p:nvSpPr>
            <p:spPr bwMode="auto">
              <a:xfrm>
                <a:off x="5855283" y="1087296"/>
                <a:ext cx="777009" cy="184666"/>
              </a:xfrm>
              <a:prstGeom prst="rect">
                <a:avLst/>
              </a:prstGeom>
              <a:noFill/>
              <a:ln w="9525">
                <a:noFill/>
                <a:miter lim="800000"/>
                <a:headEnd/>
                <a:tailEnd/>
              </a:ln>
            </p:spPr>
            <p:txBody>
              <a:bodyPr wrap="none" lIns="0" tIns="0" rIns="0" bIns="0">
                <a:spAutoFit/>
              </a:bodyPr>
              <a:lstStyle/>
              <a:p>
                <a:pPr algn="ctr"/>
                <a:r>
                  <a:rPr lang="en-US" sz="1200" dirty="0">
                    <a:latin typeface="Arial" pitchFamily="34" charset="0"/>
                    <a:cs typeface="Arial" pitchFamily="34" charset="0"/>
                  </a:rPr>
                  <a:t>FAK pY397</a:t>
                </a:r>
                <a:endParaRPr lang="en-US" sz="1200" b="0" dirty="0">
                  <a:latin typeface="Arial" pitchFamily="34" charset="0"/>
                  <a:cs typeface="Arial" pitchFamily="34" charset="0"/>
                </a:endParaRPr>
              </a:p>
            </p:txBody>
          </p:sp>
          <p:sp>
            <p:nvSpPr>
              <p:cNvPr id="93" name="Line 24"/>
              <p:cNvSpPr>
                <a:spLocks noChangeShapeType="1"/>
              </p:cNvSpPr>
              <p:nvPr/>
            </p:nvSpPr>
            <p:spPr bwMode="auto">
              <a:xfrm>
                <a:off x="5385626" y="2807541"/>
                <a:ext cx="1645920" cy="1175"/>
              </a:xfrm>
              <a:prstGeom prst="line">
                <a:avLst/>
              </a:prstGeom>
              <a:noFill/>
              <a:ln w="27051">
                <a:solidFill>
                  <a:schemeClr val="tx1"/>
                </a:solidFill>
                <a:round/>
                <a:headEnd/>
                <a:tailEnd/>
              </a:ln>
            </p:spPr>
            <p:txBody>
              <a:bodyPr/>
              <a:lstStyle/>
              <a:p>
                <a:endParaRPr lang="en-US"/>
              </a:p>
            </p:txBody>
          </p:sp>
          <p:sp>
            <p:nvSpPr>
              <p:cNvPr id="94" name="Rectangle 25"/>
              <p:cNvSpPr>
                <a:spLocks noChangeArrowheads="1"/>
              </p:cNvSpPr>
              <p:nvPr/>
            </p:nvSpPr>
            <p:spPr bwMode="auto">
              <a:xfrm>
                <a:off x="5504380" y="2861224"/>
                <a:ext cx="370543" cy="153888"/>
              </a:xfrm>
              <a:prstGeom prst="rect">
                <a:avLst/>
              </a:prstGeom>
              <a:noFill/>
              <a:ln w="9525">
                <a:noFill/>
                <a:miter lim="800000"/>
                <a:headEnd/>
                <a:tailEnd/>
              </a:ln>
            </p:spPr>
            <p:txBody>
              <a:bodyPr wrap="none" lIns="0" tIns="0" rIns="0" bIns="0">
                <a:spAutoFit/>
              </a:bodyPr>
              <a:lstStyle/>
              <a:p>
                <a:pPr algn="ctr"/>
                <a:r>
                  <a:rPr lang="en-US" sz="1000" dirty="0" smtClean="0">
                    <a:latin typeface="Arial" pitchFamily="34" charset="0"/>
                    <a:cs typeface="Arial" pitchFamily="34" charset="0"/>
                  </a:rPr>
                  <a:t>No Ad</a:t>
                </a:r>
                <a:endParaRPr lang="en-US" sz="1000" b="0" dirty="0">
                  <a:latin typeface="Arial" pitchFamily="34" charset="0"/>
                  <a:cs typeface="Arial" pitchFamily="34" charset="0"/>
                </a:endParaRPr>
              </a:p>
            </p:txBody>
          </p:sp>
          <p:sp>
            <p:nvSpPr>
              <p:cNvPr id="95" name="Rectangle 26"/>
              <p:cNvSpPr>
                <a:spLocks noChangeArrowheads="1"/>
              </p:cNvSpPr>
              <p:nvPr/>
            </p:nvSpPr>
            <p:spPr bwMode="auto">
              <a:xfrm>
                <a:off x="5985506" y="2861224"/>
                <a:ext cx="437610" cy="153888"/>
              </a:xfrm>
              <a:prstGeom prst="rect">
                <a:avLst/>
              </a:prstGeom>
              <a:noFill/>
              <a:ln w="9525">
                <a:noFill/>
                <a:miter lim="800000"/>
                <a:headEnd/>
                <a:tailEnd/>
              </a:ln>
            </p:spPr>
            <p:txBody>
              <a:bodyPr wrap="none" lIns="0" tIns="0" rIns="0" bIns="0">
                <a:spAutoFit/>
              </a:bodyPr>
              <a:lstStyle/>
              <a:p>
                <a:pPr algn="ctr"/>
                <a:r>
                  <a:rPr lang="en-US" sz="1000" dirty="0" err="1">
                    <a:latin typeface="Arial" pitchFamily="34" charset="0"/>
                    <a:cs typeface="Arial" pitchFamily="34" charset="0"/>
                  </a:rPr>
                  <a:t>AdGFP</a:t>
                </a:r>
                <a:endParaRPr lang="en-US" sz="1000" b="0" dirty="0">
                  <a:latin typeface="Arial" pitchFamily="34" charset="0"/>
                  <a:cs typeface="Arial" pitchFamily="34" charset="0"/>
                </a:endParaRPr>
              </a:p>
            </p:txBody>
          </p:sp>
          <p:sp>
            <p:nvSpPr>
              <p:cNvPr id="96" name="Rectangle 27"/>
              <p:cNvSpPr>
                <a:spLocks noChangeArrowheads="1"/>
              </p:cNvSpPr>
              <p:nvPr/>
            </p:nvSpPr>
            <p:spPr bwMode="auto">
              <a:xfrm>
                <a:off x="6454575" y="2861224"/>
                <a:ext cx="606953" cy="153888"/>
              </a:xfrm>
              <a:prstGeom prst="rect">
                <a:avLst/>
              </a:prstGeom>
              <a:noFill/>
              <a:ln w="9525">
                <a:noFill/>
                <a:miter lim="800000"/>
                <a:headEnd/>
                <a:tailEnd/>
              </a:ln>
            </p:spPr>
            <p:txBody>
              <a:bodyPr wrap="none" lIns="0" tIns="0" rIns="0" bIns="0">
                <a:spAutoFit/>
              </a:bodyPr>
              <a:lstStyle/>
              <a:p>
                <a:pPr algn="ctr"/>
                <a:r>
                  <a:rPr lang="en-US" sz="1000" dirty="0" smtClean="0">
                    <a:latin typeface="Arial" pitchFamily="34" charset="0"/>
                    <a:cs typeface="Arial" pitchFamily="34" charset="0"/>
                  </a:rPr>
                  <a:t>AdPoldip2</a:t>
                </a:r>
                <a:endParaRPr lang="en-US" sz="1000" b="0" dirty="0">
                  <a:latin typeface="Arial" pitchFamily="34" charset="0"/>
                  <a:cs typeface="Arial" pitchFamily="34" charset="0"/>
                </a:endParaRPr>
              </a:p>
            </p:txBody>
          </p:sp>
          <p:sp>
            <p:nvSpPr>
              <p:cNvPr id="97" name="Line 28"/>
              <p:cNvSpPr>
                <a:spLocks noChangeShapeType="1"/>
              </p:cNvSpPr>
              <p:nvPr/>
            </p:nvSpPr>
            <p:spPr bwMode="auto">
              <a:xfrm flipH="1">
                <a:off x="5345664" y="2807541"/>
                <a:ext cx="39962" cy="1175"/>
              </a:xfrm>
              <a:prstGeom prst="line">
                <a:avLst/>
              </a:prstGeom>
              <a:noFill/>
              <a:ln w="27051">
                <a:solidFill>
                  <a:schemeClr val="tx1"/>
                </a:solidFill>
                <a:round/>
                <a:headEnd/>
                <a:tailEnd/>
              </a:ln>
            </p:spPr>
            <p:txBody>
              <a:bodyPr/>
              <a:lstStyle/>
              <a:p>
                <a:endParaRPr lang="en-US"/>
              </a:p>
            </p:txBody>
          </p:sp>
          <p:sp>
            <p:nvSpPr>
              <p:cNvPr id="98" name="Line 30"/>
              <p:cNvSpPr>
                <a:spLocks noChangeShapeType="1"/>
              </p:cNvSpPr>
              <p:nvPr/>
            </p:nvSpPr>
            <p:spPr bwMode="auto">
              <a:xfrm flipH="1">
                <a:off x="5345664" y="2537207"/>
                <a:ext cx="39962" cy="1175"/>
              </a:xfrm>
              <a:prstGeom prst="line">
                <a:avLst/>
              </a:prstGeom>
              <a:noFill/>
              <a:ln w="27051">
                <a:solidFill>
                  <a:schemeClr val="tx1"/>
                </a:solidFill>
                <a:round/>
                <a:headEnd/>
                <a:tailEnd/>
              </a:ln>
            </p:spPr>
            <p:txBody>
              <a:bodyPr/>
              <a:lstStyle/>
              <a:p>
                <a:endParaRPr lang="en-US"/>
              </a:p>
            </p:txBody>
          </p:sp>
          <p:sp>
            <p:nvSpPr>
              <p:cNvPr id="99" name="Rectangle 31"/>
              <p:cNvSpPr>
                <a:spLocks noChangeArrowheads="1"/>
              </p:cNvSpPr>
              <p:nvPr/>
            </p:nvSpPr>
            <p:spPr bwMode="auto">
              <a:xfrm>
                <a:off x="4981882" y="2435144"/>
                <a:ext cx="298160"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0.25</a:t>
                </a:r>
                <a:endParaRPr lang="en-US" sz="1200" b="0">
                  <a:latin typeface="Arial" pitchFamily="34" charset="0"/>
                  <a:cs typeface="Arial" pitchFamily="34" charset="0"/>
                </a:endParaRPr>
              </a:p>
            </p:txBody>
          </p:sp>
          <p:sp>
            <p:nvSpPr>
              <p:cNvPr id="100" name="Line 32"/>
              <p:cNvSpPr>
                <a:spLocks noChangeShapeType="1"/>
              </p:cNvSpPr>
              <p:nvPr/>
            </p:nvSpPr>
            <p:spPr bwMode="auto">
              <a:xfrm flipH="1">
                <a:off x="5345664" y="2265697"/>
                <a:ext cx="39962" cy="1175"/>
              </a:xfrm>
              <a:prstGeom prst="line">
                <a:avLst/>
              </a:prstGeom>
              <a:noFill/>
              <a:ln w="27051">
                <a:solidFill>
                  <a:schemeClr val="tx1"/>
                </a:solidFill>
                <a:round/>
                <a:headEnd/>
                <a:tailEnd/>
              </a:ln>
            </p:spPr>
            <p:txBody>
              <a:bodyPr/>
              <a:lstStyle/>
              <a:p>
                <a:endParaRPr lang="en-US"/>
              </a:p>
            </p:txBody>
          </p:sp>
          <p:sp>
            <p:nvSpPr>
              <p:cNvPr id="101" name="Rectangle 33"/>
              <p:cNvSpPr>
                <a:spLocks noChangeArrowheads="1"/>
              </p:cNvSpPr>
              <p:nvPr/>
            </p:nvSpPr>
            <p:spPr bwMode="auto">
              <a:xfrm>
                <a:off x="4981882" y="2163634"/>
                <a:ext cx="298160" cy="184666"/>
              </a:xfrm>
              <a:prstGeom prst="rect">
                <a:avLst/>
              </a:prstGeom>
              <a:noFill/>
              <a:ln w="9525">
                <a:noFill/>
                <a:miter lim="800000"/>
                <a:headEnd/>
                <a:tailEnd/>
              </a:ln>
            </p:spPr>
            <p:txBody>
              <a:bodyPr wrap="none" lIns="0" tIns="0" rIns="0" bIns="0">
                <a:spAutoFit/>
              </a:bodyPr>
              <a:lstStyle/>
              <a:p>
                <a:pPr algn="ctr"/>
                <a:r>
                  <a:rPr lang="en-US" sz="1200" dirty="0">
                    <a:latin typeface="Arial" pitchFamily="34" charset="0"/>
                    <a:cs typeface="Arial" pitchFamily="34" charset="0"/>
                  </a:rPr>
                  <a:t>0.50</a:t>
                </a:r>
                <a:endParaRPr lang="en-US" sz="1200" b="0" dirty="0">
                  <a:latin typeface="Arial" pitchFamily="34" charset="0"/>
                  <a:cs typeface="Arial" pitchFamily="34" charset="0"/>
                </a:endParaRPr>
              </a:p>
            </p:txBody>
          </p:sp>
          <p:sp>
            <p:nvSpPr>
              <p:cNvPr id="102" name="Line 34"/>
              <p:cNvSpPr>
                <a:spLocks noChangeShapeType="1"/>
              </p:cNvSpPr>
              <p:nvPr/>
            </p:nvSpPr>
            <p:spPr bwMode="auto">
              <a:xfrm flipH="1">
                <a:off x="5345664" y="1995363"/>
                <a:ext cx="39962" cy="1175"/>
              </a:xfrm>
              <a:prstGeom prst="line">
                <a:avLst/>
              </a:prstGeom>
              <a:noFill/>
              <a:ln w="27051">
                <a:solidFill>
                  <a:schemeClr val="tx1"/>
                </a:solidFill>
                <a:round/>
                <a:headEnd/>
                <a:tailEnd/>
              </a:ln>
            </p:spPr>
            <p:txBody>
              <a:bodyPr/>
              <a:lstStyle/>
              <a:p>
                <a:endParaRPr lang="en-US"/>
              </a:p>
            </p:txBody>
          </p:sp>
          <p:sp>
            <p:nvSpPr>
              <p:cNvPr id="103" name="Rectangle 35"/>
              <p:cNvSpPr>
                <a:spLocks noChangeArrowheads="1"/>
              </p:cNvSpPr>
              <p:nvPr/>
            </p:nvSpPr>
            <p:spPr bwMode="auto">
              <a:xfrm>
                <a:off x="4981882" y="1893300"/>
                <a:ext cx="298160"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0.75</a:t>
                </a:r>
                <a:endParaRPr lang="en-US" sz="1200" b="0">
                  <a:latin typeface="Arial" pitchFamily="34" charset="0"/>
                  <a:cs typeface="Arial" pitchFamily="34" charset="0"/>
                </a:endParaRPr>
              </a:p>
            </p:txBody>
          </p:sp>
          <p:sp>
            <p:nvSpPr>
              <p:cNvPr id="104" name="Line 36"/>
              <p:cNvSpPr>
                <a:spLocks noChangeShapeType="1"/>
              </p:cNvSpPr>
              <p:nvPr/>
            </p:nvSpPr>
            <p:spPr bwMode="auto">
              <a:xfrm flipH="1">
                <a:off x="5345664" y="1725029"/>
                <a:ext cx="39962" cy="1175"/>
              </a:xfrm>
              <a:prstGeom prst="line">
                <a:avLst/>
              </a:prstGeom>
              <a:noFill/>
              <a:ln w="27051">
                <a:solidFill>
                  <a:schemeClr val="tx1"/>
                </a:solidFill>
                <a:round/>
                <a:headEnd/>
                <a:tailEnd/>
              </a:ln>
            </p:spPr>
            <p:txBody>
              <a:bodyPr/>
              <a:lstStyle/>
              <a:p>
                <a:endParaRPr lang="en-US"/>
              </a:p>
            </p:txBody>
          </p:sp>
          <p:sp>
            <p:nvSpPr>
              <p:cNvPr id="105" name="Rectangle 37"/>
              <p:cNvSpPr>
                <a:spLocks noChangeArrowheads="1"/>
              </p:cNvSpPr>
              <p:nvPr/>
            </p:nvSpPr>
            <p:spPr bwMode="auto">
              <a:xfrm>
                <a:off x="4981882" y="1622966"/>
                <a:ext cx="298160"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1.00</a:t>
                </a:r>
                <a:endParaRPr lang="en-US" sz="1200" b="0">
                  <a:latin typeface="Arial" pitchFamily="34" charset="0"/>
                  <a:cs typeface="Arial" pitchFamily="34" charset="0"/>
                </a:endParaRPr>
              </a:p>
            </p:txBody>
          </p:sp>
          <p:sp>
            <p:nvSpPr>
              <p:cNvPr id="106" name="Line 38"/>
              <p:cNvSpPr>
                <a:spLocks noChangeShapeType="1"/>
              </p:cNvSpPr>
              <p:nvPr/>
            </p:nvSpPr>
            <p:spPr bwMode="auto">
              <a:xfrm flipH="1">
                <a:off x="5345664" y="1453519"/>
                <a:ext cx="39962" cy="1175"/>
              </a:xfrm>
              <a:prstGeom prst="line">
                <a:avLst/>
              </a:prstGeom>
              <a:noFill/>
              <a:ln w="27051">
                <a:solidFill>
                  <a:schemeClr val="tx1"/>
                </a:solidFill>
                <a:round/>
                <a:headEnd/>
                <a:tailEnd/>
              </a:ln>
            </p:spPr>
            <p:txBody>
              <a:bodyPr/>
              <a:lstStyle/>
              <a:p>
                <a:endParaRPr lang="en-US"/>
              </a:p>
            </p:txBody>
          </p:sp>
          <p:sp>
            <p:nvSpPr>
              <p:cNvPr id="107" name="Rectangle 39"/>
              <p:cNvSpPr>
                <a:spLocks noChangeArrowheads="1"/>
              </p:cNvSpPr>
              <p:nvPr/>
            </p:nvSpPr>
            <p:spPr bwMode="auto">
              <a:xfrm>
                <a:off x="4981882" y="1351456"/>
                <a:ext cx="298160"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1.25</a:t>
                </a:r>
                <a:endParaRPr lang="en-US" sz="1200" b="0">
                  <a:latin typeface="Arial" pitchFamily="34" charset="0"/>
                  <a:cs typeface="Arial" pitchFamily="34" charset="0"/>
                </a:endParaRPr>
              </a:p>
            </p:txBody>
          </p:sp>
          <p:sp>
            <p:nvSpPr>
              <p:cNvPr id="108" name="Rectangle 40"/>
              <p:cNvSpPr>
                <a:spLocks noChangeArrowheads="1"/>
              </p:cNvSpPr>
              <p:nvPr/>
            </p:nvSpPr>
            <p:spPr bwMode="auto">
              <a:xfrm rot="16200000">
                <a:off x="3975504" y="1960230"/>
                <a:ext cx="1674113" cy="184666"/>
              </a:xfrm>
              <a:prstGeom prst="rect">
                <a:avLst/>
              </a:prstGeom>
              <a:noFill/>
              <a:ln w="9525">
                <a:noFill/>
                <a:miter lim="800000"/>
                <a:headEnd/>
                <a:tailEnd/>
              </a:ln>
            </p:spPr>
            <p:txBody>
              <a:bodyPr wrap="none" lIns="0" tIns="0" rIns="0" bIns="0">
                <a:spAutoFit/>
              </a:bodyPr>
              <a:lstStyle/>
              <a:p>
                <a:pPr algn="ctr"/>
                <a:r>
                  <a:rPr lang="en-US" sz="1200" dirty="0">
                    <a:latin typeface="Arial" pitchFamily="34" charset="0"/>
                    <a:cs typeface="Arial" pitchFamily="34" charset="0"/>
                  </a:rPr>
                  <a:t>pY397 / Total FAK (A.U.)</a:t>
                </a:r>
                <a:endParaRPr lang="en-US" sz="1200" b="0" dirty="0">
                  <a:latin typeface="Arial" pitchFamily="34" charset="0"/>
                  <a:cs typeface="Arial" pitchFamily="34" charset="0"/>
                </a:endParaRPr>
              </a:p>
            </p:txBody>
          </p:sp>
          <p:sp>
            <p:nvSpPr>
              <p:cNvPr id="109" name="Line 41"/>
              <p:cNvSpPr>
                <a:spLocks noChangeShapeType="1"/>
              </p:cNvSpPr>
              <p:nvPr/>
            </p:nvSpPr>
            <p:spPr bwMode="auto">
              <a:xfrm flipV="1">
                <a:off x="5382100" y="1447642"/>
                <a:ext cx="0" cy="1354022"/>
              </a:xfrm>
              <a:prstGeom prst="line">
                <a:avLst/>
              </a:prstGeom>
              <a:noFill/>
              <a:ln w="25400">
                <a:solidFill>
                  <a:schemeClr val="tx1"/>
                </a:solidFill>
                <a:round/>
                <a:headEnd/>
                <a:tailEnd/>
              </a:ln>
              <a:effectLst/>
            </p:spPr>
            <p:txBody>
              <a:bodyPr/>
              <a:lstStyle/>
              <a:p>
                <a:endParaRPr lang="en-US"/>
              </a:p>
            </p:txBody>
          </p:sp>
          <p:sp>
            <p:nvSpPr>
              <p:cNvPr id="110" name="Text Box 42"/>
              <p:cNvSpPr txBox="1">
                <a:spLocks noChangeArrowheads="1"/>
              </p:cNvSpPr>
              <p:nvPr/>
            </p:nvSpPr>
            <p:spPr bwMode="auto">
              <a:xfrm>
                <a:off x="6616613" y="1494257"/>
                <a:ext cx="300082" cy="369332"/>
              </a:xfrm>
              <a:prstGeom prst="rect">
                <a:avLst/>
              </a:prstGeom>
              <a:noFill/>
              <a:ln w="3175">
                <a:noFill/>
                <a:miter lim="800000"/>
                <a:headEnd/>
                <a:tailEnd/>
              </a:ln>
              <a:effectLst/>
            </p:spPr>
            <p:txBody>
              <a:bodyPr wrap="none">
                <a:spAutoFit/>
              </a:bodyPr>
              <a:lstStyle/>
              <a:p>
                <a:pPr algn="ctr"/>
                <a:r>
                  <a:rPr lang="en-US" b="0" dirty="0"/>
                  <a:t>*</a:t>
                </a:r>
              </a:p>
            </p:txBody>
          </p:sp>
        </p:grpSp>
        <p:grpSp>
          <p:nvGrpSpPr>
            <p:cNvPr id="132" name="Group 131"/>
            <p:cNvGrpSpPr/>
            <p:nvPr/>
          </p:nvGrpSpPr>
          <p:grpSpPr>
            <a:xfrm>
              <a:off x="1055528" y="694578"/>
              <a:ext cx="3537517" cy="2511349"/>
              <a:chOff x="1008028" y="633414"/>
              <a:chExt cx="3700077" cy="2511349"/>
            </a:xfrm>
          </p:grpSpPr>
          <p:pic>
            <p:nvPicPr>
              <p:cNvPr id="112" name="Picture 3" descr="C:\KKG Lab\NoxR1 Project\Focal Adhesion Signaling\FAK #2 IB Myc.tif"/>
              <p:cNvPicPr>
                <a:picLocks noChangeAspect="1" noChangeArrowheads="1"/>
              </p:cNvPicPr>
              <p:nvPr/>
            </p:nvPicPr>
            <p:blipFill>
              <a:blip r:embed="rId3" cstate="print"/>
              <a:srcRect l="30466" t="11194" r="29390" b="33582"/>
              <a:stretch>
                <a:fillRect/>
              </a:stretch>
            </p:blipFill>
            <p:spPr bwMode="auto">
              <a:xfrm>
                <a:off x="2429972" y="2725849"/>
                <a:ext cx="1920240" cy="418914"/>
              </a:xfrm>
              <a:prstGeom prst="rect">
                <a:avLst/>
              </a:prstGeom>
              <a:noFill/>
              <a:ln w="9525">
                <a:solidFill>
                  <a:schemeClr val="tx1"/>
                </a:solidFill>
                <a:miter lim="800000"/>
                <a:headEnd/>
                <a:tailEnd/>
              </a:ln>
            </p:spPr>
          </p:pic>
          <p:pic>
            <p:nvPicPr>
              <p:cNvPr id="113" name="Picture 4" descr="C:\KKG Lab\NoxR1 Project\Focal Adhesion Signaling\FAK pY576577 #2.tif"/>
              <p:cNvPicPr>
                <a:picLocks noChangeAspect="1" noChangeArrowheads="1"/>
              </p:cNvPicPr>
              <p:nvPr/>
            </p:nvPicPr>
            <p:blipFill>
              <a:blip r:embed="rId4" cstate="print"/>
              <a:srcRect l="30824" t="22388" r="30824" b="22388"/>
              <a:stretch>
                <a:fillRect/>
              </a:stretch>
            </p:blipFill>
            <p:spPr bwMode="auto">
              <a:xfrm>
                <a:off x="2429972" y="1666874"/>
                <a:ext cx="1920240" cy="439700"/>
              </a:xfrm>
              <a:prstGeom prst="rect">
                <a:avLst/>
              </a:prstGeom>
              <a:noFill/>
              <a:ln w="9525">
                <a:solidFill>
                  <a:schemeClr val="tx1"/>
                </a:solidFill>
                <a:miter lim="800000"/>
                <a:headEnd/>
                <a:tailEnd/>
              </a:ln>
            </p:spPr>
          </p:pic>
          <p:pic>
            <p:nvPicPr>
              <p:cNvPr id="114" name="Picture 5" descr="C:\KKG Lab\NoxR1 Project\Focal Adhesion Signaling\FAKpY397 #2.tif"/>
              <p:cNvPicPr>
                <a:picLocks noChangeAspect="1" noChangeArrowheads="1"/>
              </p:cNvPicPr>
              <p:nvPr/>
            </p:nvPicPr>
            <p:blipFill>
              <a:blip r:embed="rId5" cstate="print"/>
              <a:srcRect l="22580" t="22388" r="39427" b="22388"/>
              <a:stretch>
                <a:fillRect/>
              </a:stretch>
            </p:blipFill>
            <p:spPr bwMode="auto">
              <a:xfrm>
                <a:off x="2429972" y="1088340"/>
                <a:ext cx="1920240" cy="445982"/>
              </a:xfrm>
              <a:prstGeom prst="rect">
                <a:avLst/>
              </a:prstGeom>
              <a:noFill/>
              <a:ln w="9525">
                <a:solidFill>
                  <a:schemeClr val="tx1"/>
                </a:solidFill>
                <a:miter lim="800000"/>
                <a:headEnd/>
                <a:tailEnd/>
              </a:ln>
            </p:spPr>
          </p:pic>
          <p:pic>
            <p:nvPicPr>
              <p:cNvPr id="115" name="Picture 6" descr="C:\KKG Lab\NoxR1 Project\Focal Adhesion Signaling\Total FAK #2.tif"/>
              <p:cNvPicPr>
                <a:picLocks noChangeAspect="1" noChangeArrowheads="1"/>
              </p:cNvPicPr>
              <p:nvPr/>
            </p:nvPicPr>
            <p:blipFill>
              <a:blip r:embed="rId6" cstate="print"/>
              <a:srcRect l="30466" t="22388" r="31183" b="33582"/>
              <a:stretch>
                <a:fillRect/>
              </a:stretch>
            </p:blipFill>
            <p:spPr bwMode="auto">
              <a:xfrm>
                <a:off x="2429972" y="2245100"/>
                <a:ext cx="1920240" cy="354385"/>
              </a:xfrm>
              <a:prstGeom prst="rect">
                <a:avLst/>
              </a:prstGeom>
              <a:noFill/>
              <a:ln w="9525">
                <a:solidFill>
                  <a:schemeClr val="tx1"/>
                </a:solidFill>
                <a:miter lim="800000"/>
                <a:headEnd/>
                <a:tailEnd/>
              </a:ln>
            </p:spPr>
          </p:pic>
          <p:sp>
            <p:nvSpPr>
              <p:cNvPr id="116" name="Text Box 8"/>
              <p:cNvSpPr txBox="1">
                <a:spLocks noChangeArrowheads="1"/>
              </p:cNvSpPr>
              <p:nvPr/>
            </p:nvSpPr>
            <p:spPr bwMode="auto">
              <a:xfrm>
                <a:off x="1306186" y="1172832"/>
                <a:ext cx="1150828" cy="276999"/>
              </a:xfrm>
              <a:prstGeom prst="rect">
                <a:avLst/>
              </a:prstGeom>
              <a:noFill/>
              <a:ln w="3175">
                <a:noFill/>
                <a:miter lim="800000"/>
                <a:headEnd/>
                <a:tailEnd/>
              </a:ln>
              <a:effectLst/>
            </p:spPr>
            <p:txBody>
              <a:bodyPr wrap="none">
                <a:spAutoFit/>
              </a:bodyPr>
              <a:lstStyle/>
              <a:p>
                <a:pPr algn="r"/>
                <a:r>
                  <a:rPr lang="en-US" sz="1200" dirty="0">
                    <a:latin typeface="Arial" pitchFamily="34" charset="0"/>
                    <a:cs typeface="Arial" pitchFamily="34" charset="0"/>
                  </a:rPr>
                  <a:t>IB FAK pY397</a:t>
                </a:r>
              </a:p>
            </p:txBody>
          </p:sp>
          <p:sp>
            <p:nvSpPr>
              <p:cNvPr id="117" name="Text Box 9"/>
              <p:cNvSpPr txBox="1">
                <a:spLocks noChangeArrowheads="1"/>
              </p:cNvSpPr>
              <p:nvPr/>
            </p:nvSpPr>
            <p:spPr bwMode="auto">
              <a:xfrm>
                <a:off x="1008028" y="1748225"/>
                <a:ext cx="1448986" cy="276999"/>
              </a:xfrm>
              <a:prstGeom prst="rect">
                <a:avLst/>
              </a:prstGeom>
              <a:noFill/>
              <a:ln w="3175">
                <a:noFill/>
                <a:miter lim="800000"/>
                <a:headEnd/>
                <a:tailEnd/>
              </a:ln>
              <a:effectLst/>
            </p:spPr>
            <p:txBody>
              <a:bodyPr wrap="none">
                <a:spAutoFit/>
              </a:bodyPr>
              <a:lstStyle/>
              <a:p>
                <a:pPr algn="r"/>
                <a:r>
                  <a:rPr lang="en-US" sz="1200" dirty="0">
                    <a:latin typeface="Arial" pitchFamily="34" charset="0"/>
                    <a:cs typeface="Arial" pitchFamily="34" charset="0"/>
                  </a:rPr>
                  <a:t>IB FAK pY576/577</a:t>
                </a:r>
              </a:p>
            </p:txBody>
          </p:sp>
          <p:sp>
            <p:nvSpPr>
              <p:cNvPr id="118" name="Text Box 10"/>
              <p:cNvSpPr txBox="1">
                <a:spLocks noChangeArrowheads="1"/>
              </p:cNvSpPr>
              <p:nvPr/>
            </p:nvSpPr>
            <p:spPr bwMode="auto">
              <a:xfrm>
                <a:off x="1426988" y="2283793"/>
                <a:ext cx="1030026" cy="276999"/>
              </a:xfrm>
              <a:prstGeom prst="rect">
                <a:avLst/>
              </a:prstGeom>
              <a:noFill/>
              <a:ln w="3175">
                <a:noFill/>
                <a:miter lim="800000"/>
                <a:headEnd/>
                <a:tailEnd/>
              </a:ln>
              <a:effectLst/>
            </p:spPr>
            <p:txBody>
              <a:bodyPr wrap="none">
                <a:spAutoFit/>
              </a:bodyPr>
              <a:lstStyle/>
              <a:p>
                <a:pPr algn="r"/>
                <a:r>
                  <a:rPr lang="en-US" sz="1200" dirty="0">
                    <a:latin typeface="Arial" pitchFamily="34" charset="0"/>
                    <a:cs typeface="Arial" pitchFamily="34" charset="0"/>
                  </a:rPr>
                  <a:t>IB Total FAK</a:t>
                </a:r>
              </a:p>
            </p:txBody>
          </p:sp>
          <p:sp>
            <p:nvSpPr>
              <p:cNvPr id="119" name="Text Box 11"/>
              <p:cNvSpPr txBox="1">
                <a:spLocks noChangeArrowheads="1"/>
              </p:cNvSpPr>
              <p:nvPr/>
            </p:nvSpPr>
            <p:spPr bwMode="auto">
              <a:xfrm>
                <a:off x="1240014" y="2796807"/>
                <a:ext cx="1217000" cy="276999"/>
              </a:xfrm>
              <a:prstGeom prst="rect">
                <a:avLst/>
              </a:prstGeom>
              <a:noFill/>
              <a:ln w="3175">
                <a:noFill/>
                <a:miter lim="800000"/>
                <a:headEnd/>
                <a:tailEnd/>
              </a:ln>
              <a:effectLst/>
            </p:spPr>
            <p:txBody>
              <a:bodyPr wrap="none">
                <a:spAutoFit/>
              </a:bodyPr>
              <a:lstStyle/>
              <a:p>
                <a:pPr algn="r"/>
                <a:r>
                  <a:rPr lang="en-US" sz="1200" dirty="0">
                    <a:latin typeface="Arial" pitchFamily="34" charset="0"/>
                    <a:cs typeface="Arial" pitchFamily="34" charset="0"/>
                  </a:rPr>
                  <a:t>IB </a:t>
                </a:r>
                <a:r>
                  <a:rPr lang="en-US" sz="1200" dirty="0" smtClean="0">
                    <a:latin typeface="Arial" pitchFamily="34" charset="0"/>
                    <a:cs typeface="Arial" pitchFamily="34" charset="0"/>
                  </a:rPr>
                  <a:t>Myc-Poldip2</a:t>
                </a:r>
                <a:endParaRPr lang="en-US" sz="1200" dirty="0">
                  <a:latin typeface="Arial" pitchFamily="34" charset="0"/>
                  <a:cs typeface="Arial" pitchFamily="34" charset="0"/>
                </a:endParaRPr>
              </a:p>
            </p:txBody>
          </p:sp>
          <p:sp>
            <p:nvSpPr>
              <p:cNvPr id="120" name="TextBox 119"/>
              <p:cNvSpPr txBox="1"/>
              <p:nvPr/>
            </p:nvSpPr>
            <p:spPr>
              <a:xfrm rot="19800000">
                <a:off x="2553588" y="715632"/>
                <a:ext cx="602601" cy="276999"/>
              </a:xfrm>
              <a:prstGeom prst="rect">
                <a:avLst/>
              </a:prstGeom>
              <a:noFill/>
            </p:spPr>
            <p:txBody>
              <a:bodyPr wrap="none" rtlCol="0">
                <a:spAutoFit/>
              </a:bodyPr>
              <a:lstStyle/>
              <a:p>
                <a:r>
                  <a:rPr lang="en-US" sz="1200" dirty="0" smtClean="0">
                    <a:latin typeface="Arial" pitchFamily="34" charset="0"/>
                    <a:cs typeface="Arial" pitchFamily="34" charset="0"/>
                  </a:rPr>
                  <a:t>No Ad</a:t>
                </a:r>
                <a:endParaRPr lang="en-US" sz="1200" dirty="0"/>
              </a:p>
            </p:txBody>
          </p:sp>
          <p:sp>
            <p:nvSpPr>
              <p:cNvPr id="121" name="TextBox 120"/>
              <p:cNvSpPr txBox="1"/>
              <p:nvPr/>
            </p:nvSpPr>
            <p:spPr>
              <a:xfrm rot="19800000">
                <a:off x="3174585" y="690721"/>
                <a:ext cx="689612" cy="276999"/>
              </a:xfrm>
              <a:prstGeom prst="rect">
                <a:avLst/>
              </a:prstGeom>
              <a:noFill/>
            </p:spPr>
            <p:txBody>
              <a:bodyPr wrap="none" rtlCol="0">
                <a:spAutoFit/>
              </a:bodyPr>
              <a:lstStyle/>
              <a:p>
                <a:r>
                  <a:rPr lang="en-US" sz="1200" dirty="0" err="1" smtClean="0">
                    <a:latin typeface="Arial" pitchFamily="34" charset="0"/>
                    <a:cs typeface="Arial" pitchFamily="34" charset="0"/>
                  </a:rPr>
                  <a:t>AdGFP</a:t>
                </a:r>
                <a:endParaRPr lang="en-US" sz="1200" dirty="0"/>
              </a:p>
            </p:txBody>
          </p:sp>
          <p:sp>
            <p:nvSpPr>
              <p:cNvPr id="122" name="TextBox 121"/>
              <p:cNvSpPr txBox="1"/>
              <p:nvPr/>
            </p:nvSpPr>
            <p:spPr>
              <a:xfrm rot="19800000">
                <a:off x="3826132" y="633414"/>
                <a:ext cx="881973" cy="276999"/>
              </a:xfrm>
              <a:prstGeom prst="rect">
                <a:avLst/>
              </a:prstGeom>
              <a:noFill/>
            </p:spPr>
            <p:txBody>
              <a:bodyPr wrap="none" rtlCol="0">
                <a:spAutoFit/>
              </a:bodyPr>
              <a:lstStyle/>
              <a:p>
                <a:r>
                  <a:rPr lang="en-US" sz="1200" dirty="0" smtClean="0">
                    <a:latin typeface="Arial" pitchFamily="34" charset="0"/>
                    <a:cs typeface="Arial" pitchFamily="34" charset="0"/>
                  </a:rPr>
                  <a:t>AdPoldip2</a:t>
                </a:r>
              </a:p>
            </p:txBody>
          </p:sp>
        </p:grpSp>
      </p:grpSp>
      <p:sp>
        <p:nvSpPr>
          <p:cNvPr id="123" name="TextBox 122"/>
          <p:cNvSpPr txBox="1"/>
          <p:nvPr/>
        </p:nvSpPr>
        <p:spPr>
          <a:xfrm>
            <a:off x="1194389" y="570697"/>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grpSp>
        <p:nvGrpSpPr>
          <p:cNvPr id="133" name="Group 132"/>
          <p:cNvGrpSpPr/>
          <p:nvPr/>
        </p:nvGrpSpPr>
        <p:grpSpPr>
          <a:xfrm>
            <a:off x="4416920" y="3502073"/>
            <a:ext cx="2334536" cy="1835127"/>
            <a:chOff x="4739238" y="3977073"/>
            <a:chExt cx="2420991" cy="1835127"/>
          </a:xfrm>
        </p:grpSpPr>
        <p:sp>
          <p:nvSpPr>
            <p:cNvPr id="46" name="Rectangle 7"/>
            <p:cNvSpPr>
              <a:spLocks noChangeArrowheads="1"/>
            </p:cNvSpPr>
            <p:nvPr/>
          </p:nvSpPr>
          <p:spPr bwMode="auto">
            <a:xfrm>
              <a:off x="5624376" y="4463591"/>
              <a:ext cx="365760" cy="1138711"/>
            </a:xfrm>
            <a:prstGeom prst="rect">
              <a:avLst/>
            </a:prstGeom>
            <a:gradFill rotWithShape="0">
              <a:gsLst>
                <a:gs pos="0">
                  <a:srgbClr val="FF8000">
                    <a:gamma/>
                    <a:shade val="10196"/>
                    <a:invGamma/>
                  </a:srgbClr>
                </a:gs>
                <a:gs pos="50000">
                  <a:schemeClr val="bg1"/>
                </a:gs>
                <a:gs pos="100000">
                  <a:srgbClr val="FF8000">
                    <a:gamma/>
                    <a:shade val="10196"/>
                    <a:invGamma/>
                  </a:srgbClr>
                </a:gs>
              </a:gsLst>
              <a:lin ang="0" scaled="1"/>
            </a:gradFill>
            <a:ln w="9525">
              <a:noFill/>
              <a:miter lim="800000"/>
              <a:headEnd/>
              <a:tailEnd/>
            </a:ln>
          </p:spPr>
          <p:txBody>
            <a:bodyPr/>
            <a:lstStyle/>
            <a:p>
              <a:endParaRPr lang="en-US"/>
            </a:p>
          </p:txBody>
        </p:sp>
        <p:sp>
          <p:nvSpPr>
            <p:cNvPr id="47" name="Freeform 8"/>
            <p:cNvSpPr>
              <a:spLocks/>
            </p:cNvSpPr>
            <p:nvPr/>
          </p:nvSpPr>
          <p:spPr bwMode="auto">
            <a:xfrm>
              <a:off x="5695252" y="4394756"/>
              <a:ext cx="224009" cy="1166"/>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48" name="Line 9"/>
            <p:cNvSpPr>
              <a:spLocks noChangeShapeType="1"/>
            </p:cNvSpPr>
            <p:nvPr/>
          </p:nvSpPr>
          <p:spPr bwMode="auto">
            <a:xfrm>
              <a:off x="5806673" y="4394756"/>
              <a:ext cx="1166" cy="68836"/>
            </a:xfrm>
            <a:prstGeom prst="line">
              <a:avLst/>
            </a:prstGeom>
            <a:noFill/>
            <a:ln w="19050">
              <a:solidFill>
                <a:schemeClr val="tx1"/>
              </a:solidFill>
              <a:round/>
              <a:headEnd/>
              <a:tailEnd/>
            </a:ln>
          </p:spPr>
          <p:txBody>
            <a:bodyPr/>
            <a:lstStyle/>
            <a:p>
              <a:endParaRPr lang="en-US"/>
            </a:p>
          </p:txBody>
        </p:sp>
        <p:sp>
          <p:nvSpPr>
            <p:cNvPr id="49" name="Rectangle 10"/>
            <p:cNvSpPr>
              <a:spLocks noChangeArrowheads="1"/>
            </p:cNvSpPr>
            <p:nvPr/>
          </p:nvSpPr>
          <p:spPr bwMode="auto">
            <a:xfrm>
              <a:off x="6145883" y="4492760"/>
              <a:ext cx="365760" cy="1109543"/>
            </a:xfrm>
            <a:prstGeom prst="rect">
              <a:avLst/>
            </a:prstGeom>
            <a:gradFill rotWithShape="0">
              <a:gsLst>
                <a:gs pos="0">
                  <a:srgbClr val="00C000">
                    <a:gamma/>
                    <a:shade val="10196"/>
                    <a:invGamma/>
                  </a:srgbClr>
                </a:gs>
                <a:gs pos="50000">
                  <a:schemeClr val="bg1">
                    <a:lumMod val="65000"/>
                  </a:schemeClr>
                </a:gs>
                <a:gs pos="100000">
                  <a:srgbClr val="00C000">
                    <a:gamma/>
                    <a:shade val="10196"/>
                    <a:invGamma/>
                  </a:srgbClr>
                </a:gs>
              </a:gsLst>
              <a:lin ang="0" scaled="1"/>
            </a:gradFill>
            <a:ln w="9525">
              <a:noFill/>
              <a:miter lim="800000"/>
              <a:headEnd/>
              <a:tailEnd/>
            </a:ln>
          </p:spPr>
          <p:txBody>
            <a:bodyPr/>
            <a:lstStyle/>
            <a:p>
              <a:endParaRPr lang="en-US"/>
            </a:p>
          </p:txBody>
        </p:sp>
        <p:sp>
          <p:nvSpPr>
            <p:cNvPr id="50" name="Freeform 11"/>
            <p:cNvSpPr>
              <a:spLocks/>
            </p:cNvSpPr>
            <p:nvPr/>
          </p:nvSpPr>
          <p:spPr bwMode="auto">
            <a:xfrm>
              <a:off x="6216759" y="4462425"/>
              <a:ext cx="224009" cy="1166"/>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51" name="Line 12"/>
            <p:cNvSpPr>
              <a:spLocks noChangeShapeType="1"/>
            </p:cNvSpPr>
            <p:nvPr/>
          </p:nvSpPr>
          <p:spPr bwMode="auto">
            <a:xfrm>
              <a:off x="6328180" y="4462425"/>
              <a:ext cx="1166" cy="30335"/>
            </a:xfrm>
            <a:prstGeom prst="line">
              <a:avLst/>
            </a:prstGeom>
            <a:noFill/>
            <a:ln w="19050">
              <a:solidFill>
                <a:schemeClr val="tx1"/>
              </a:solidFill>
              <a:round/>
              <a:headEnd/>
              <a:tailEnd/>
            </a:ln>
          </p:spPr>
          <p:txBody>
            <a:bodyPr/>
            <a:lstStyle/>
            <a:p>
              <a:endParaRPr lang="en-US"/>
            </a:p>
          </p:txBody>
        </p:sp>
        <p:sp>
          <p:nvSpPr>
            <p:cNvPr id="52" name="Rectangle 13"/>
            <p:cNvSpPr>
              <a:spLocks noChangeArrowheads="1"/>
            </p:cNvSpPr>
            <p:nvPr/>
          </p:nvSpPr>
          <p:spPr bwMode="auto">
            <a:xfrm>
              <a:off x="6676231" y="4667766"/>
              <a:ext cx="365760" cy="934536"/>
            </a:xfrm>
            <a:prstGeom prst="rect">
              <a:avLst/>
            </a:prstGeom>
            <a:gradFill rotWithShape="0">
              <a:gsLst>
                <a:gs pos="0">
                  <a:srgbClr val="AD07E3">
                    <a:gamma/>
                    <a:shade val="10196"/>
                    <a:invGamma/>
                  </a:srgbClr>
                </a:gs>
                <a:gs pos="50000">
                  <a:schemeClr val="tx1">
                    <a:lumMod val="75000"/>
                    <a:lumOff val="25000"/>
                  </a:schemeClr>
                </a:gs>
                <a:gs pos="100000">
                  <a:srgbClr val="AD07E3">
                    <a:gamma/>
                    <a:shade val="10196"/>
                    <a:invGamma/>
                  </a:srgbClr>
                </a:gs>
              </a:gsLst>
              <a:lin ang="0" scaled="1"/>
            </a:gradFill>
            <a:ln w="9525">
              <a:noFill/>
              <a:miter lim="800000"/>
              <a:headEnd/>
              <a:tailEnd/>
            </a:ln>
          </p:spPr>
          <p:txBody>
            <a:bodyPr/>
            <a:lstStyle/>
            <a:p>
              <a:endParaRPr lang="en-US"/>
            </a:p>
          </p:txBody>
        </p:sp>
        <p:sp>
          <p:nvSpPr>
            <p:cNvPr id="53" name="Freeform 14"/>
            <p:cNvSpPr>
              <a:spLocks/>
            </p:cNvSpPr>
            <p:nvPr/>
          </p:nvSpPr>
          <p:spPr bwMode="auto">
            <a:xfrm>
              <a:off x="6747107" y="4577929"/>
              <a:ext cx="224009" cy="1167"/>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54" name="Line 15"/>
            <p:cNvSpPr>
              <a:spLocks noChangeShapeType="1"/>
            </p:cNvSpPr>
            <p:nvPr/>
          </p:nvSpPr>
          <p:spPr bwMode="auto">
            <a:xfrm>
              <a:off x="6858528" y="4577929"/>
              <a:ext cx="1166" cy="89837"/>
            </a:xfrm>
            <a:prstGeom prst="line">
              <a:avLst/>
            </a:prstGeom>
            <a:noFill/>
            <a:ln w="19050">
              <a:solidFill>
                <a:schemeClr val="tx1"/>
              </a:solidFill>
              <a:round/>
              <a:headEnd/>
              <a:tailEnd/>
            </a:ln>
          </p:spPr>
          <p:txBody>
            <a:bodyPr/>
            <a:lstStyle/>
            <a:p>
              <a:endParaRPr lang="en-US"/>
            </a:p>
          </p:txBody>
        </p:sp>
        <p:sp>
          <p:nvSpPr>
            <p:cNvPr id="55" name="Rectangle 16"/>
            <p:cNvSpPr>
              <a:spLocks noChangeArrowheads="1"/>
            </p:cNvSpPr>
            <p:nvPr/>
          </p:nvSpPr>
          <p:spPr bwMode="auto">
            <a:xfrm>
              <a:off x="5857290" y="3977073"/>
              <a:ext cx="945772" cy="184666"/>
            </a:xfrm>
            <a:prstGeom prst="rect">
              <a:avLst/>
            </a:prstGeom>
            <a:noFill/>
            <a:ln w="9525">
              <a:noFill/>
              <a:miter lim="800000"/>
              <a:headEnd/>
              <a:tailEnd/>
            </a:ln>
          </p:spPr>
          <p:txBody>
            <a:bodyPr wrap="none" lIns="0" tIns="0" rIns="0" bIns="0">
              <a:spAutoFit/>
            </a:bodyPr>
            <a:lstStyle/>
            <a:p>
              <a:pPr algn="ctr"/>
              <a:r>
                <a:rPr lang="en-US" sz="1200" dirty="0">
                  <a:latin typeface="Arial" pitchFamily="34" charset="0"/>
                  <a:cs typeface="Arial" pitchFamily="34" charset="0"/>
                </a:rPr>
                <a:t>p190RhoGAP</a:t>
              </a:r>
              <a:endParaRPr lang="en-US" sz="1200" b="0" dirty="0">
                <a:latin typeface="Arial" pitchFamily="34" charset="0"/>
                <a:cs typeface="Arial" pitchFamily="34" charset="0"/>
              </a:endParaRPr>
            </a:p>
          </p:txBody>
        </p:sp>
        <p:sp>
          <p:nvSpPr>
            <p:cNvPr id="56" name="Line 17"/>
            <p:cNvSpPr>
              <a:spLocks noChangeShapeType="1"/>
            </p:cNvSpPr>
            <p:nvPr/>
          </p:nvSpPr>
          <p:spPr bwMode="auto">
            <a:xfrm>
              <a:off x="5497285" y="5602302"/>
              <a:ext cx="1645920" cy="1167"/>
            </a:xfrm>
            <a:prstGeom prst="line">
              <a:avLst/>
            </a:prstGeom>
            <a:noFill/>
            <a:ln w="27051">
              <a:solidFill>
                <a:schemeClr val="tx1"/>
              </a:solidFill>
              <a:round/>
              <a:headEnd/>
              <a:tailEnd/>
            </a:ln>
          </p:spPr>
          <p:txBody>
            <a:bodyPr/>
            <a:lstStyle/>
            <a:p>
              <a:endParaRPr lang="en-US"/>
            </a:p>
          </p:txBody>
        </p:sp>
        <p:sp>
          <p:nvSpPr>
            <p:cNvPr id="57" name="Rectangle 18"/>
            <p:cNvSpPr>
              <a:spLocks noChangeArrowheads="1"/>
            </p:cNvSpPr>
            <p:nvPr/>
          </p:nvSpPr>
          <p:spPr bwMode="auto">
            <a:xfrm>
              <a:off x="5524801" y="5658312"/>
              <a:ext cx="367382" cy="153888"/>
            </a:xfrm>
            <a:prstGeom prst="rect">
              <a:avLst/>
            </a:prstGeom>
            <a:noFill/>
            <a:ln w="9525">
              <a:noFill/>
              <a:miter lim="800000"/>
              <a:headEnd/>
              <a:tailEnd/>
            </a:ln>
          </p:spPr>
          <p:txBody>
            <a:bodyPr wrap="none" lIns="0" tIns="0" rIns="0" bIns="0">
              <a:spAutoFit/>
            </a:bodyPr>
            <a:lstStyle/>
            <a:p>
              <a:pPr algn="ctr"/>
              <a:r>
                <a:rPr lang="en-US" sz="1000" dirty="0" smtClean="0">
                  <a:latin typeface="Arial" pitchFamily="34" charset="0"/>
                  <a:cs typeface="Arial" pitchFamily="34" charset="0"/>
                </a:rPr>
                <a:t>No Ad</a:t>
              </a:r>
              <a:endParaRPr lang="en-US" sz="1000" b="0" dirty="0">
                <a:latin typeface="Arial" pitchFamily="34" charset="0"/>
                <a:cs typeface="Arial" pitchFamily="34" charset="0"/>
              </a:endParaRPr>
            </a:p>
          </p:txBody>
        </p:sp>
        <p:sp>
          <p:nvSpPr>
            <p:cNvPr id="58" name="Rectangle 19"/>
            <p:cNvSpPr>
              <a:spLocks noChangeArrowheads="1"/>
            </p:cNvSpPr>
            <p:nvPr/>
          </p:nvSpPr>
          <p:spPr bwMode="auto">
            <a:xfrm>
              <a:off x="6088268" y="5658312"/>
              <a:ext cx="433878" cy="153888"/>
            </a:xfrm>
            <a:prstGeom prst="rect">
              <a:avLst/>
            </a:prstGeom>
            <a:noFill/>
            <a:ln w="9525">
              <a:noFill/>
              <a:miter lim="800000"/>
              <a:headEnd/>
              <a:tailEnd/>
            </a:ln>
          </p:spPr>
          <p:txBody>
            <a:bodyPr wrap="none" lIns="0" tIns="0" rIns="0" bIns="0">
              <a:spAutoFit/>
            </a:bodyPr>
            <a:lstStyle/>
            <a:p>
              <a:pPr algn="ctr"/>
              <a:r>
                <a:rPr lang="en-US" sz="1000" dirty="0" err="1" smtClean="0">
                  <a:latin typeface="Arial" pitchFamily="34" charset="0"/>
                  <a:cs typeface="Arial" pitchFamily="34" charset="0"/>
                </a:rPr>
                <a:t>AdGFP</a:t>
              </a:r>
              <a:endParaRPr lang="en-US" sz="1000" b="0" dirty="0">
                <a:latin typeface="Arial" pitchFamily="34" charset="0"/>
                <a:cs typeface="Arial" pitchFamily="34" charset="0"/>
              </a:endParaRPr>
            </a:p>
          </p:txBody>
        </p:sp>
        <p:sp>
          <p:nvSpPr>
            <p:cNvPr id="59" name="Rectangle 20"/>
            <p:cNvSpPr>
              <a:spLocks noChangeArrowheads="1"/>
            </p:cNvSpPr>
            <p:nvPr/>
          </p:nvSpPr>
          <p:spPr bwMode="auto">
            <a:xfrm>
              <a:off x="6558452" y="5658312"/>
              <a:ext cx="601777" cy="153888"/>
            </a:xfrm>
            <a:prstGeom prst="rect">
              <a:avLst/>
            </a:prstGeom>
            <a:noFill/>
            <a:ln w="9525">
              <a:noFill/>
              <a:miter lim="800000"/>
              <a:headEnd/>
              <a:tailEnd/>
            </a:ln>
          </p:spPr>
          <p:txBody>
            <a:bodyPr wrap="none" lIns="0" tIns="0" rIns="0" bIns="0">
              <a:spAutoFit/>
            </a:bodyPr>
            <a:lstStyle/>
            <a:p>
              <a:pPr algn="ctr"/>
              <a:r>
                <a:rPr lang="en-US" sz="1000" dirty="0" smtClean="0">
                  <a:latin typeface="Arial" pitchFamily="34" charset="0"/>
                  <a:cs typeface="Arial" pitchFamily="34" charset="0"/>
                </a:rPr>
                <a:t>AdPoldip2</a:t>
              </a:r>
              <a:endParaRPr lang="en-US" sz="1000" b="0" dirty="0">
                <a:latin typeface="Arial" pitchFamily="34" charset="0"/>
                <a:cs typeface="Arial" pitchFamily="34" charset="0"/>
              </a:endParaRPr>
            </a:p>
          </p:txBody>
        </p:sp>
        <p:sp>
          <p:nvSpPr>
            <p:cNvPr id="60" name="Line 21"/>
            <p:cNvSpPr>
              <a:spLocks noChangeShapeType="1"/>
            </p:cNvSpPr>
            <p:nvPr/>
          </p:nvSpPr>
          <p:spPr bwMode="auto">
            <a:xfrm flipV="1">
              <a:off x="5497285" y="4258250"/>
              <a:ext cx="1166" cy="1344052"/>
            </a:xfrm>
            <a:prstGeom prst="line">
              <a:avLst/>
            </a:prstGeom>
            <a:noFill/>
            <a:ln w="27051">
              <a:solidFill>
                <a:schemeClr val="tx1"/>
              </a:solidFill>
              <a:round/>
              <a:headEnd/>
              <a:tailEnd/>
            </a:ln>
          </p:spPr>
          <p:txBody>
            <a:bodyPr/>
            <a:lstStyle/>
            <a:p>
              <a:endParaRPr lang="en-US"/>
            </a:p>
          </p:txBody>
        </p:sp>
        <p:sp>
          <p:nvSpPr>
            <p:cNvPr id="61" name="Line 22"/>
            <p:cNvSpPr>
              <a:spLocks noChangeShapeType="1"/>
            </p:cNvSpPr>
            <p:nvPr/>
          </p:nvSpPr>
          <p:spPr bwMode="auto">
            <a:xfrm flipH="1">
              <a:off x="5458783" y="5602302"/>
              <a:ext cx="38502" cy="1167"/>
            </a:xfrm>
            <a:prstGeom prst="line">
              <a:avLst/>
            </a:prstGeom>
            <a:noFill/>
            <a:ln w="27051">
              <a:solidFill>
                <a:schemeClr val="tx1"/>
              </a:solidFill>
              <a:round/>
              <a:headEnd/>
              <a:tailEnd/>
            </a:ln>
          </p:spPr>
          <p:txBody>
            <a:bodyPr/>
            <a:lstStyle/>
            <a:p>
              <a:endParaRPr lang="en-US"/>
            </a:p>
          </p:txBody>
        </p:sp>
        <p:sp>
          <p:nvSpPr>
            <p:cNvPr id="63" name="Line 24"/>
            <p:cNvSpPr>
              <a:spLocks noChangeShapeType="1"/>
            </p:cNvSpPr>
            <p:nvPr/>
          </p:nvSpPr>
          <p:spPr bwMode="auto">
            <a:xfrm flipH="1">
              <a:off x="5458783" y="5410962"/>
              <a:ext cx="38502" cy="1167"/>
            </a:xfrm>
            <a:prstGeom prst="line">
              <a:avLst/>
            </a:prstGeom>
            <a:noFill/>
            <a:ln w="27051">
              <a:solidFill>
                <a:schemeClr val="tx1"/>
              </a:solidFill>
              <a:round/>
              <a:headEnd/>
              <a:tailEnd/>
            </a:ln>
          </p:spPr>
          <p:txBody>
            <a:bodyPr/>
            <a:lstStyle/>
            <a:p>
              <a:endParaRPr lang="en-US"/>
            </a:p>
          </p:txBody>
        </p:sp>
        <p:sp>
          <p:nvSpPr>
            <p:cNvPr id="64" name="Rectangle 25"/>
            <p:cNvSpPr>
              <a:spLocks noChangeArrowheads="1"/>
            </p:cNvSpPr>
            <p:nvPr/>
          </p:nvSpPr>
          <p:spPr bwMode="auto">
            <a:xfrm>
              <a:off x="5055127" y="5322996"/>
              <a:ext cx="339838"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5000</a:t>
              </a:r>
              <a:endParaRPr lang="en-US" sz="1200" b="0">
                <a:latin typeface="Arial" pitchFamily="34" charset="0"/>
                <a:cs typeface="Arial" pitchFamily="34" charset="0"/>
              </a:endParaRPr>
            </a:p>
          </p:txBody>
        </p:sp>
        <p:sp>
          <p:nvSpPr>
            <p:cNvPr id="65" name="Line 26"/>
            <p:cNvSpPr>
              <a:spLocks noChangeShapeType="1"/>
            </p:cNvSpPr>
            <p:nvPr/>
          </p:nvSpPr>
          <p:spPr bwMode="auto">
            <a:xfrm flipH="1">
              <a:off x="5458783" y="5219621"/>
              <a:ext cx="38502" cy="1167"/>
            </a:xfrm>
            <a:prstGeom prst="line">
              <a:avLst/>
            </a:prstGeom>
            <a:noFill/>
            <a:ln w="27051">
              <a:solidFill>
                <a:schemeClr val="tx1"/>
              </a:solidFill>
              <a:round/>
              <a:headEnd/>
              <a:tailEnd/>
            </a:ln>
          </p:spPr>
          <p:txBody>
            <a:bodyPr/>
            <a:lstStyle/>
            <a:p>
              <a:endParaRPr lang="en-US"/>
            </a:p>
          </p:txBody>
        </p:sp>
        <p:sp>
          <p:nvSpPr>
            <p:cNvPr id="66" name="Rectangle 27"/>
            <p:cNvSpPr>
              <a:spLocks noChangeArrowheads="1"/>
            </p:cNvSpPr>
            <p:nvPr/>
          </p:nvSpPr>
          <p:spPr bwMode="auto">
            <a:xfrm>
              <a:off x="4997958" y="5131656"/>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10000</a:t>
              </a:r>
              <a:endParaRPr lang="en-US" sz="1200" b="0">
                <a:latin typeface="Arial" pitchFamily="34" charset="0"/>
                <a:cs typeface="Arial" pitchFamily="34" charset="0"/>
              </a:endParaRPr>
            </a:p>
          </p:txBody>
        </p:sp>
        <p:sp>
          <p:nvSpPr>
            <p:cNvPr id="67" name="Line 28"/>
            <p:cNvSpPr>
              <a:spLocks noChangeShapeType="1"/>
            </p:cNvSpPr>
            <p:nvPr/>
          </p:nvSpPr>
          <p:spPr bwMode="auto">
            <a:xfrm flipH="1">
              <a:off x="5458783" y="5027114"/>
              <a:ext cx="38502" cy="1166"/>
            </a:xfrm>
            <a:prstGeom prst="line">
              <a:avLst/>
            </a:prstGeom>
            <a:noFill/>
            <a:ln w="27051">
              <a:solidFill>
                <a:schemeClr val="tx1"/>
              </a:solidFill>
              <a:round/>
              <a:headEnd/>
              <a:tailEnd/>
            </a:ln>
          </p:spPr>
          <p:txBody>
            <a:bodyPr/>
            <a:lstStyle/>
            <a:p>
              <a:endParaRPr lang="en-US"/>
            </a:p>
          </p:txBody>
        </p:sp>
        <p:sp>
          <p:nvSpPr>
            <p:cNvPr id="68" name="Rectangle 29"/>
            <p:cNvSpPr>
              <a:spLocks noChangeArrowheads="1"/>
            </p:cNvSpPr>
            <p:nvPr/>
          </p:nvSpPr>
          <p:spPr bwMode="auto">
            <a:xfrm>
              <a:off x="4997958" y="4939149"/>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15000</a:t>
              </a:r>
              <a:endParaRPr lang="en-US" sz="1200" b="0">
                <a:latin typeface="Arial" pitchFamily="34" charset="0"/>
                <a:cs typeface="Arial" pitchFamily="34" charset="0"/>
              </a:endParaRPr>
            </a:p>
          </p:txBody>
        </p:sp>
        <p:sp>
          <p:nvSpPr>
            <p:cNvPr id="69" name="Line 30"/>
            <p:cNvSpPr>
              <a:spLocks noChangeShapeType="1"/>
            </p:cNvSpPr>
            <p:nvPr/>
          </p:nvSpPr>
          <p:spPr bwMode="auto">
            <a:xfrm flipH="1">
              <a:off x="5458783" y="4834606"/>
              <a:ext cx="38502" cy="1167"/>
            </a:xfrm>
            <a:prstGeom prst="line">
              <a:avLst/>
            </a:prstGeom>
            <a:noFill/>
            <a:ln w="27051">
              <a:solidFill>
                <a:schemeClr val="tx1"/>
              </a:solidFill>
              <a:round/>
              <a:headEnd/>
              <a:tailEnd/>
            </a:ln>
          </p:spPr>
          <p:txBody>
            <a:bodyPr/>
            <a:lstStyle/>
            <a:p>
              <a:endParaRPr lang="en-US"/>
            </a:p>
          </p:txBody>
        </p:sp>
        <p:sp>
          <p:nvSpPr>
            <p:cNvPr id="70" name="Rectangle 31"/>
            <p:cNvSpPr>
              <a:spLocks noChangeArrowheads="1"/>
            </p:cNvSpPr>
            <p:nvPr/>
          </p:nvSpPr>
          <p:spPr bwMode="auto">
            <a:xfrm>
              <a:off x="4997958" y="4747808"/>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20000</a:t>
              </a:r>
              <a:endParaRPr lang="en-US" sz="1200" b="0">
                <a:latin typeface="Arial" pitchFamily="34" charset="0"/>
                <a:cs typeface="Arial" pitchFamily="34" charset="0"/>
              </a:endParaRPr>
            </a:p>
          </p:txBody>
        </p:sp>
        <p:sp>
          <p:nvSpPr>
            <p:cNvPr id="71" name="Line 32"/>
            <p:cNvSpPr>
              <a:spLocks noChangeShapeType="1"/>
            </p:cNvSpPr>
            <p:nvPr/>
          </p:nvSpPr>
          <p:spPr bwMode="auto">
            <a:xfrm flipH="1">
              <a:off x="5458783" y="4642099"/>
              <a:ext cx="38502" cy="1166"/>
            </a:xfrm>
            <a:prstGeom prst="line">
              <a:avLst/>
            </a:prstGeom>
            <a:noFill/>
            <a:ln w="27051">
              <a:solidFill>
                <a:schemeClr val="tx1"/>
              </a:solidFill>
              <a:round/>
              <a:headEnd/>
              <a:tailEnd/>
            </a:ln>
          </p:spPr>
          <p:txBody>
            <a:bodyPr/>
            <a:lstStyle/>
            <a:p>
              <a:endParaRPr lang="en-US"/>
            </a:p>
          </p:txBody>
        </p:sp>
        <p:sp>
          <p:nvSpPr>
            <p:cNvPr id="72" name="Rectangle 33"/>
            <p:cNvSpPr>
              <a:spLocks noChangeArrowheads="1"/>
            </p:cNvSpPr>
            <p:nvPr/>
          </p:nvSpPr>
          <p:spPr bwMode="auto">
            <a:xfrm>
              <a:off x="4997958" y="4554134"/>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25000</a:t>
              </a:r>
              <a:endParaRPr lang="en-US" sz="1200" b="0">
                <a:latin typeface="Arial" pitchFamily="34" charset="0"/>
                <a:cs typeface="Arial" pitchFamily="34" charset="0"/>
              </a:endParaRPr>
            </a:p>
          </p:txBody>
        </p:sp>
        <p:sp>
          <p:nvSpPr>
            <p:cNvPr id="73" name="Line 34"/>
            <p:cNvSpPr>
              <a:spLocks noChangeShapeType="1"/>
            </p:cNvSpPr>
            <p:nvPr/>
          </p:nvSpPr>
          <p:spPr bwMode="auto">
            <a:xfrm flipH="1">
              <a:off x="5458783" y="4450758"/>
              <a:ext cx="38502" cy="1166"/>
            </a:xfrm>
            <a:prstGeom prst="line">
              <a:avLst/>
            </a:prstGeom>
            <a:noFill/>
            <a:ln w="27051">
              <a:solidFill>
                <a:schemeClr val="tx1"/>
              </a:solidFill>
              <a:round/>
              <a:headEnd/>
              <a:tailEnd/>
            </a:ln>
          </p:spPr>
          <p:txBody>
            <a:bodyPr/>
            <a:lstStyle/>
            <a:p>
              <a:endParaRPr lang="en-US"/>
            </a:p>
          </p:txBody>
        </p:sp>
        <p:sp>
          <p:nvSpPr>
            <p:cNvPr id="74" name="Rectangle 35"/>
            <p:cNvSpPr>
              <a:spLocks noChangeArrowheads="1"/>
            </p:cNvSpPr>
            <p:nvPr/>
          </p:nvSpPr>
          <p:spPr bwMode="auto">
            <a:xfrm>
              <a:off x="4997958" y="4362793"/>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30000</a:t>
              </a:r>
              <a:endParaRPr lang="en-US" sz="1200" b="0">
                <a:latin typeface="Arial" pitchFamily="34" charset="0"/>
                <a:cs typeface="Arial" pitchFamily="34" charset="0"/>
              </a:endParaRPr>
            </a:p>
          </p:txBody>
        </p:sp>
        <p:sp>
          <p:nvSpPr>
            <p:cNvPr id="75" name="Line 36"/>
            <p:cNvSpPr>
              <a:spLocks noChangeShapeType="1"/>
            </p:cNvSpPr>
            <p:nvPr/>
          </p:nvSpPr>
          <p:spPr bwMode="auto">
            <a:xfrm flipH="1">
              <a:off x="5458783" y="4259417"/>
              <a:ext cx="38502" cy="1166"/>
            </a:xfrm>
            <a:prstGeom prst="line">
              <a:avLst/>
            </a:prstGeom>
            <a:noFill/>
            <a:ln w="27051">
              <a:solidFill>
                <a:schemeClr val="tx1"/>
              </a:solidFill>
              <a:round/>
              <a:headEnd/>
              <a:tailEnd/>
            </a:ln>
          </p:spPr>
          <p:txBody>
            <a:bodyPr/>
            <a:lstStyle/>
            <a:p>
              <a:endParaRPr lang="en-US"/>
            </a:p>
          </p:txBody>
        </p:sp>
        <p:sp>
          <p:nvSpPr>
            <p:cNvPr id="76" name="Rectangle 37"/>
            <p:cNvSpPr>
              <a:spLocks noChangeArrowheads="1"/>
            </p:cNvSpPr>
            <p:nvPr/>
          </p:nvSpPr>
          <p:spPr bwMode="auto">
            <a:xfrm>
              <a:off x="4997958" y="4171452"/>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35000</a:t>
              </a:r>
              <a:endParaRPr lang="en-US" sz="1200" b="0">
                <a:latin typeface="Arial" pitchFamily="34" charset="0"/>
                <a:cs typeface="Arial" pitchFamily="34" charset="0"/>
              </a:endParaRPr>
            </a:p>
          </p:txBody>
        </p:sp>
        <p:sp>
          <p:nvSpPr>
            <p:cNvPr id="78" name="Rectangle 39"/>
            <p:cNvSpPr>
              <a:spLocks noChangeArrowheads="1"/>
            </p:cNvSpPr>
            <p:nvPr/>
          </p:nvSpPr>
          <p:spPr bwMode="auto">
            <a:xfrm rot="16200000">
              <a:off x="4137246" y="4774481"/>
              <a:ext cx="1388650" cy="184666"/>
            </a:xfrm>
            <a:prstGeom prst="rect">
              <a:avLst/>
            </a:prstGeom>
            <a:noFill/>
            <a:ln w="9525">
              <a:noFill/>
              <a:miter lim="800000"/>
              <a:headEnd/>
              <a:tailEnd/>
            </a:ln>
          </p:spPr>
          <p:txBody>
            <a:bodyPr wrap="none" lIns="0" tIns="0" rIns="0" bIns="0">
              <a:spAutoFit/>
            </a:bodyPr>
            <a:lstStyle/>
            <a:p>
              <a:pPr algn="ctr"/>
              <a:r>
                <a:rPr lang="en-US" sz="1200" dirty="0" smtClean="0">
                  <a:latin typeface="Arial" pitchFamily="34" charset="0"/>
                  <a:cs typeface="Arial" pitchFamily="34" charset="0"/>
                </a:rPr>
                <a:t>p190RhoGAP (A.U.)</a:t>
              </a:r>
              <a:endParaRPr lang="en-US" sz="1200" b="0" dirty="0">
                <a:latin typeface="Arial" pitchFamily="34" charset="0"/>
                <a:cs typeface="Arial" pitchFamily="34" charset="0"/>
              </a:endParaRPr>
            </a:p>
          </p:txBody>
        </p:sp>
      </p:grpSp>
      <p:grpSp>
        <p:nvGrpSpPr>
          <p:cNvPr id="134" name="Group 133"/>
          <p:cNvGrpSpPr/>
          <p:nvPr/>
        </p:nvGrpSpPr>
        <p:grpSpPr>
          <a:xfrm>
            <a:off x="1213015" y="3440916"/>
            <a:ext cx="3417124" cy="1780225"/>
            <a:chOff x="1133003" y="3678416"/>
            <a:chExt cx="3543669" cy="1780225"/>
          </a:xfrm>
        </p:grpSpPr>
        <p:pic>
          <p:nvPicPr>
            <p:cNvPr id="42" name="Picture 3" descr="C:\KKG Lab\NoxR1 Project\Focal Adhesion Signaling\NoxR1OE p190GAP Expt2a.tif"/>
            <p:cNvPicPr>
              <a:picLocks noChangeAspect="1" noChangeArrowheads="1"/>
            </p:cNvPicPr>
            <p:nvPr/>
          </p:nvPicPr>
          <p:blipFill>
            <a:blip r:embed="rId7" cstate="print"/>
            <a:srcRect l="13139" t="23256" r="29562"/>
            <a:stretch>
              <a:fillRect/>
            </a:stretch>
          </p:blipFill>
          <p:spPr bwMode="auto">
            <a:xfrm>
              <a:off x="2426092" y="4151241"/>
              <a:ext cx="1920240" cy="605631"/>
            </a:xfrm>
            <a:prstGeom prst="rect">
              <a:avLst/>
            </a:prstGeom>
            <a:noFill/>
            <a:ln w="9525">
              <a:solidFill>
                <a:schemeClr val="tx1"/>
              </a:solidFill>
              <a:miter lim="800000"/>
              <a:headEnd/>
              <a:tailEnd/>
            </a:ln>
          </p:spPr>
        </p:pic>
        <p:sp>
          <p:nvSpPr>
            <p:cNvPr id="43" name="Rectangle 4"/>
            <p:cNvSpPr>
              <a:spLocks noChangeArrowheads="1"/>
            </p:cNvSpPr>
            <p:nvPr/>
          </p:nvSpPr>
          <p:spPr bwMode="auto">
            <a:xfrm>
              <a:off x="1133003" y="4300168"/>
              <a:ext cx="1319592" cy="276999"/>
            </a:xfrm>
            <a:prstGeom prst="rect">
              <a:avLst/>
            </a:prstGeom>
            <a:noFill/>
            <a:ln w="3175">
              <a:noFill/>
              <a:miter lim="800000"/>
              <a:headEnd/>
              <a:tailEnd/>
            </a:ln>
            <a:effectLst/>
          </p:spPr>
          <p:txBody>
            <a:bodyPr wrap="none">
              <a:spAutoFit/>
            </a:bodyPr>
            <a:lstStyle/>
            <a:p>
              <a:pPr algn="r"/>
              <a:r>
                <a:rPr lang="en-US" sz="1200" dirty="0">
                  <a:latin typeface="Arial" pitchFamily="34" charset="0"/>
                  <a:cs typeface="Arial" pitchFamily="34" charset="0"/>
                </a:rPr>
                <a:t>IB </a:t>
              </a:r>
              <a:r>
                <a:rPr lang="en-US" sz="1200" dirty="0" smtClean="0">
                  <a:latin typeface="Arial" pitchFamily="34" charset="0"/>
                  <a:cs typeface="Arial" pitchFamily="34" charset="0"/>
                </a:rPr>
                <a:t>p190RhoGAP</a:t>
              </a:r>
              <a:endParaRPr lang="en-US" sz="1200" dirty="0">
                <a:latin typeface="Arial" pitchFamily="34" charset="0"/>
                <a:cs typeface="Arial" pitchFamily="34" charset="0"/>
              </a:endParaRPr>
            </a:p>
          </p:txBody>
        </p:sp>
        <p:sp>
          <p:nvSpPr>
            <p:cNvPr id="80" name="Text Box 41"/>
            <p:cNvSpPr txBox="1">
              <a:spLocks noChangeArrowheads="1"/>
            </p:cNvSpPr>
            <p:nvPr/>
          </p:nvSpPr>
          <p:spPr bwMode="auto">
            <a:xfrm>
              <a:off x="1446486" y="5036386"/>
              <a:ext cx="1006109" cy="276999"/>
            </a:xfrm>
            <a:prstGeom prst="rect">
              <a:avLst/>
            </a:prstGeom>
            <a:noFill/>
            <a:ln w="3175">
              <a:noFill/>
              <a:miter lim="800000"/>
              <a:headEnd/>
              <a:tailEnd/>
            </a:ln>
            <a:effectLst/>
          </p:spPr>
          <p:txBody>
            <a:bodyPr wrap="none">
              <a:spAutoFit/>
            </a:bodyPr>
            <a:lstStyle/>
            <a:p>
              <a:pPr algn="r"/>
              <a:r>
                <a:rPr lang="en-US" sz="1200" dirty="0">
                  <a:latin typeface="Arial" pitchFamily="34" charset="0"/>
                  <a:cs typeface="Arial" pitchFamily="34" charset="0"/>
                </a:rPr>
                <a:t>IB </a:t>
              </a:r>
              <a:r>
                <a:rPr lang="en-US" sz="1200" dirty="0">
                  <a:latin typeface="Arial" pitchFamily="34" charset="0"/>
                  <a:cs typeface="Arial" pitchFamily="34" charset="0"/>
                  <a:sym typeface="Symbol" pitchFamily="18" charset="2"/>
                </a:rPr>
                <a:t>-</a:t>
              </a:r>
              <a:r>
                <a:rPr lang="en-US" sz="1200" dirty="0" err="1">
                  <a:latin typeface="Arial" pitchFamily="34" charset="0"/>
                  <a:cs typeface="Arial" pitchFamily="34" charset="0"/>
                  <a:sym typeface="Symbol" pitchFamily="18" charset="2"/>
                </a:rPr>
                <a:t>Tubulin</a:t>
              </a:r>
              <a:endParaRPr lang="en-US" sz="1200" dirty="0">
                <a:latin typeface="Arial" pitchFamily="34" charset="0"/>
                <a:cs typeface="Arial" pitchFamily="34" charset="0"/>
              </a:endParaRPr>
            </a:p>
          </p:txBody>
        </p:sp>
        <p:pic>
          <p:nvPicPr>
            <p:cNvPr id="81" name="Picture 42" descr="C:\KKG Lab\NoxR1 Project\Western Blots\NoxR1OE beta-Tub Expt1001.tif"/>
            <p:cNvPicPr>
              <a:picLocks noChangeAspect="1" noChangeArrowheads="1"/>
            </p:cNvPicPr>
            <p:nvPr/>
          </p:nvPicPr>
          <p:blipFill>
            <a:blip r:embed="rId8" cstate="print"/>
            <a:srcRect l="1570" t="18182" b="18182"/>
            <a:stretch>
              <a:fillRect/>
            </a:stretch>
          </p:blipFill>
          <p:spPr bwMode="auto">
            <a:xfrm>
              <a:off x="2426092" y="4921907"/>
              <a:ext cx="1920240" cy="536734"/>
            </a:xfrm>
            <a:prstGeom prst="rect">
              <a:avLst/>
            </a:prstGeom>
            <a:noFill/>
            <a:ln w="9525">
              <a:solidFill>
                <a:schemeClr val="tx1"/>
              </a:solidFill>
              <a:miter lim="800000"/>
              <a:headEnd/>
              <a:tailEnd/>
            </a:ln>
          </p:spPr>
        </p:pic>
        <p:sp>
          <p:nvSpPr>
            <p:cNvPr id="124" name="TextBox 123"/>
            <p:cNvSpPr txBox="1"/>
            <p:nvPr/>
          </p:nvSpPr>
          <p:spPr>
            <a:xfrm rot="19800000">
              <a:off x="2583731" y="3760634"/>
              <a:ext cx="602601" cy="276999"/>
            </a:xfrm>
            <a:prstGeom prst="rect">
              <a:avLst/>
            </a:prstGeom>
            <a:noFill/>
          </p:spPr>
          <p:txBody>
            <a:bodyPr wrap="none" rtlCol="0">
              <a:spAutoFit/>
            </a:bodyPr>
            <a:lstStyle/>
            <a:p>
              <a:r>
                <a:rPr lang="en-US" sz="1200" dirty="0" smtClean="0">
                  <a:latin typeface="Arial" pitchFamily="34" charset="0"/>
                  <a:cs typeface="Arial" pitchFamily="34" charset="0"/>
                </a:rPr>
                <a:t>No Ad</a:t>
              </a:r>
              <a:endParaRPr lang="en-US" sz="1200" dirty="0"/>
            </a:p>
          </p:txBody>
        </p:sp>
        <p:sp>
          <p:nvSpPr>
            <p:cNvPr id="125" name="TextBox 124"/>
            <p:cNvSpPr txBox="1"/>
            <p:nvPr/>
          </p:nvSpPr>
          <p:spPr>
            <a:xfrm rot="19800000">
              <a:off x="3204728" y="3735723"/>
              <a:ext cx="689612" cy="276999"/>
            </a:xfrm>
            <a:prstGeom prst="rect">
              <a:avLst/>
            </a:prstGeom>
            <a:noFill/>
          </p:spPr>
          <p:txBody>
            <a:bodyPr wrap="none" rtlCol="0">
              <a:spAutoFit/>
            </a:bodyPr>
            <a:lstStyle/>
            <a:p>
              <a:r>
                <a:rPr lang="en-US" sz="1200" dirty="0" err="1" smtClean="0">
                  <a:latin typeface="Arial" pitchFamily="34" charset="0"/>
                  <a:cs typeface="Arial" pitchFamily="34" charset="0"/>
                </a:rPr>
                <a:t>AdGFP</a:t>
              </a:r>
              <a:endParaRPr lang="en-US" sz="1200" dirty="0"/>
            </a:p>
          </p:txBody>
        </p:sp>
        <p:sp>
          <p:nvSpPr>
            <p:cNvPr id="126" name="TextBox 125"/>
            <p:cNvSpPr txBox="1"/>
            <p:nvPr/>
          </p:nvSpPr>
          <p:spPr>
            <a:xfrm rot="19800000">
              <a:off x="3794700" y="3678416"/>
              <a:ext cx="881972" cy="276999"/>
            </a:xfrm>
            <a:prstGeom prst="rect">
              <a:avLst/>
            </a:prstGeom>
            <a:noFill/>
          </p:spPr>
          <p:txBody>
            <a:bodyPr wrap="none" rtlCol="0">
              <a:spAutoFit/>
            </a:bodyPr>
            <a:lstStyle/>
            <a:p>
              <a:r>
                <a:rPr lang="en-US" sz="1200" dirty="0" smtClean="0">
                  <a:latin typeface="Arial" pitchFamily="34" charset="0"/>
                  <a:cs typeface="Arial" pitchFamily="34" charset="0"/>
                </a:rPr>
                <a:t>AdPoldip2</a:t>
              </a:r>
            </a:p>
          </p:txBody>
        </p:sp>
      </p:grpSp>
      <p:sp>
        <p:nvSpPr>
          <p:cNvPr id="130" name="TextBox 129"/>
          <p:cNvSpPr txBox="1"/>
          <p:nvPr/>
        </p:nvSpPr>
        <p:spPr>
          <a:xfrm>
            <a:off x="1194389" y="3373265"/>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131" name="TextBox 130"/>
          <p:cNvSpPr txBox="1"/>
          <p:nvPr/>
        </p:nvSpPr>
        <p:spPr>
          <a:xfrm>
            <a:off x="1318156" y="5320189"/>
            <a:ext cx="5486400" cy="415498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4.9.  Poldip2 Mediated Increases in Active </a:t>
            </a:r>
            <a:r>
              <a:rPr lang="en-US" sz="1200" b="1" dirty="0" err="1" smtClean="0">
                <a:latin typeface="Arial" pitchFamily="34" charset="0"/>
                <a:cs typeface="Arial" pitchFamily="34" charset="0"/>
              </a:rPr>
              <a:t>RhoA</a:t>
            </a:r>
            <a:r>
              <a:rPr lang="en-US" sz="1200" b="1" dirty="0" smtClean="0">
                <a:latin typeface="Arial" pitchFamily="34" charset="0"/>
                <a:cs typeface="Arial" pitchFamily="34" charset="0"/>
              </a:rPr>
              <a:t> are Not Due to </a:t>
            </a:r>
          </a:p>
          <a:p>
            <a:pPr>
              <a:lnSpc>
                <a:spcPct val="200000"/>
              </a:lnSpc>
            </a:pPr>
            <a:r>
              <a:rPr lang="en-US" sz="1200" b="1" dirty="0" smtClean="0">
                <a:latin typeface="Arial" pitchFamily="34" charset="0"/>
                <a:cs typeface="Arial" pitchFamily="34" charset="0"/>
              </a:rPr>
              <a:t>Increases in </a:t>
            </a:r>
            <a:r>
              <a:rPr lang="en-US" sz="1200" b="1" dirty="0" err="1" smtClean="0">
                <a:latin typeface="Arial" pitchFamily="34" charset="0"/>
                <a:cs typeface="Arial" pitchFamily="34" charset="0"/>
              </a:rPr>
              <a:t>Phospho</a:t>
            </a:r>
            <a:r>
              <a:rPr lang="en-US" sz="1200" b="1" dirty="0" smtClean="0">
                <a:latin typeface="Arial" pitchFamily="34" charset="0"/>
                <a:cs typeface="Arial" pitchFamily="34" charset="0"/>
              </a:rPr>
              <a:t>-FAK, Total FAK, or </a:t>
            </a:r>
            <a:r>
              <a:rPr lang="en-US" sz="1200" b="1" dirty="0" smtClean="0">
                <a:latin typeface="Arial" pitchFamily="34" charset="0"/>
                <a:cs typeface="Arial" pitchFamily="34" charset="0"/>
              </a:rPr>
              <a:t>p190RhoGAP </a:t>
            </a:r>
            <a:r>
              <a:rPr lang="en-US" sz="1200" b="1" dirty="0" smtClean="0">
                <a:latin typeface="Arial" pitchFamily="34" charset="0"/>
                <a:cs typeface="Arial" pitchFamily="34" charset="0"/>
              </a:rPr>
              <a:t>Expression.  a,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prior to </a:t>
            </a:r>
            <a:r>
              <a:rPr lang="en-US" sz="1200" dirty="0" err="1" smtClean="0">
                <a:latin typeface="Arial" pitchFamily="34" charset="0"/>
                <a:cs typeface="Arial" pitchFamily="34" charset="0"/>
              </a:rPr>
              <a:t>immunoblotting</a:t>
            </a:r>
            <a:r>
              <a:rPr lang="en-US" sz="1200" dirty="0" smtClean="0">
                <a:latin typeface="Arial" pitchFamily="34" charset="0"/>
                <a:cs typeface="Arial" pitchFamily="34" charset="0"/>
              </a:rPr>
              <a:t> (IB) for </a:t>
            </a:r>
            <a:r>
              <a:rPr lang="en-US" sz="1200" dirty="0" err="1" smtClean="0">
                <a:latin typeface="Arial" pitchFamily="34" charset="0"/>
                <a:cs typeface="Arial" pitchFamily="34" charset="0"/>
              </a:rPr>
              <a:t>phospho</a:t>
            </a:r>
            <a:r>
              <a:rPr lang="en-US" sz="1200" dirty="0" smtClean="0">
                <a:latin typeface="Arial" pitchFamily="34" charset="0"/>
                <a:cs typeface="Arial" pitchFamily="34" charset="0"/>
              </a:rPr>
              <a:t>-FAK Y397 and Y576/577 and total FAK.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were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for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to show </a:t>
            </a:r>
            <a:r>
              <a:rPr lang="en-US" sz="1200" dirty="0" err="1" smtClean="0">
                <a:latin typeface="Arial" pitchFamily="34" charset="0"/>
                <a:cs typeface="Arial" pitchFamily="34" charset="0"/>
              </a:rPr>
              <a:t>overexpression</a:t>
            </a:r>
            <a:r>
              <a:rPr lang="en-US" sz="1200" dirty="0" smtClean="0">
                <a:latin typeface="Arial" pitchFamily="34" charset="0"/>
                <a:cs typeface="Arial" pitchFamily="34" charset="0"/>
              </a:rPr>
              <a:t> of Myc-Poldip2. * p&lt;0.05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b, </a:t>
            </a:r>
            <a:r>
              <a:rPr lang="en-US" sz="1200" dirty="0" smtClean="0">
                <a:latin typeface="Arial" pitchFamily="34" charset="0"/>
                <a:cs typeface="Arial" pitchFamily="34" charset="0"/>
              </a:rPr>
              <a:t>The same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were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for total p190RhoGAP.  </a:t>
            </a:r>
            <a:r>
              <a:rPr lang="en-US" sz="1200" dirty="0" smtClean="0">
                <a:latin typeface="Arial" pitchFamily="34" charset="0"/>
                <a:cs typeface="Arial" pitchFamily="34" charset="0"/>
                <a:sym typeface="Symbol" pitchFamily="1" charset="2"/>
              </a:rPr>
              <a:t>-</a:t>
            </a:r>
            <a:r>
              <a:rPr lang="en-US" sz="1200" dirty="0" err="1" smtClean="0">
                <a:latin typeface="Arial" pitchFamily="34" charset="0"/>
                <a:cs typeface="Arial" pitchFamily="34" charset="0"/>
                <a:sym typeface="Symbol" pitchFamily="1" charset="2"/>
              </a:rPr>
              <a:t>Tubulin</a:t>
            </a:r>
            <a:r>
              <a:rPr lang="en-US" sz="1200" dirty="0" smtClean="0">
                <a:latin typeface="Arial" pitchFamily="34" charset="0"/>
                <a:cs typeface="Arial" pitchFamily="34" charset="0"/>
              </a:rPr>
              <a:t> levels were included as a loading control. The western blots shown are from a representative experiment.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from 3 independent experiments. </a:t>
            </a:r>
            <a:r>
              <a:rPr lang="en-US" sz="1200" dirty="0" smtClean="0">
                <a:latin typeface="Arial" pitchFamily="34" charset="0"/>
                <a:cs typeface="Arial" pitchFamily="34" charset="0"/>
              </a:rPr>
              <a:t> No </a:t>
            </a:r>
            <a:r>
              <a:rPr lang="en-US" sz="1200" dirty="0" smtClean="0">
                <a:latin typeface="Arial" pitchFamily="34" charset="0"/>
                <a:cs typeface="Arial" pitchFamily="34" charset="0"/>
              </a:rPr>
              <a:t>statistical difference in </a:t>
            </a:r>
            <a:r>
              <a:rPr lang="en-US" sz="1200" dirty="0" smtClean="0">
                <a:latin typeface="Arial" pitchFamily="34" charset="0"/>
                <a:cs typeface="Arial" pitchFamily="34" charset="0"/>
              </a:rPr>
              <a:t>p190RhoGAP </a:t>
            </a:r>
            <a:r>
              <a:rPr lang="en-US" sz="1200" dirty="0" smtClean="0">
                <a:latin typeface="Arial" pitchFamily="34" charset="0"/>
                <a:cs typeface="Arial" pitchFamily="34" charset="0"/>
              </a:rPr>
              <a:t>was found.</a:t>
            </a:r>
            <a:endParaRPr lang="en-US" sz="1200" dirty="0">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166565" y="1045027"/>
            <a:ext cx="5676162" cy="2463284"/>
            <a:chOff x="990985" y="795652"/>
            <a:chExt cx="5676162" cy="2463284"/>
          </a:xfrm>
        </p:grpSpPr>
        <p:grpSp>
          <p:nvGrpSpPr>
            <p:cNvPr id="42" name="Group 41"/>
            <p:cNvGrpSpPr/>
            <p:nvPr/>
          </p:nvGrpSpPr>
          <p:grpSpPr>
            <a:xfrm>
              <a:off x="4382868" y="1286496"/>
              <a:ext cx="2284279" cy="1972440"/>
              <a:chOff x="4394743" y="1322121"/>
              <a:chExt cx="2284279" cy="1972440"/>
            </a:xfrm>
          </p:grpSpPr>
          <p:sp>
            <p:nvSpPr>
              <p:cNvPr id="9" name="Rectangle 11"/>
              <p:cNvSpPr>
                <a:spLocks noChangeArrowheads="1"/>
              </p:cNvSpPr>
              <p:nvPr/>
            </p:nvSpPr>
            <p:spPr bwMode="auto">
              <a:xfrm>
                <a:off x="5201059" y="1929266"/>
                <a:ext cx="385347" cy="967382"/>
              </a:xfrm>
              <a:prstGeom prst="rect">
                <a:avLst/>
              </a:prstGeom>
              <a:gradFill rotWithShape="0">
                <a:gsLst>
                  <a:gs pos="0">
                    <a:srgbClr val="FF8000">
                      <a:gamma/>
                      <a:shade val="6275"/>
                      <a:invGamma/>
                    </a:srgbClr>
                  </a:gs>
                  <a:gs pos="50000">
                    <a:schemeClr val="bg1"/>
                  </a:gs>
                  <a:gs pos="100000">
                    <a:srgbClr val="FF8000">
                      <a:gamma/>
                      <a:shade val="6275"/>
                      <a:invGamma/>
                    </a:srgbClr>
                  </a:gs>
                </a:gsLst>
                <a:lin ang="0" scaled="1"/>
              </a:gradFill>
              <a:ln w="9525">
                <a:noFill/>
                <a:miter lim="800000"/>
                <a:headEnd/>
                <a:tailEnd/>
              </a:ln>
            </p:spPr>
            <p:txBody>
              <a:bodyPr/>
              <a:lstStyle/>
              <a:p>
                <a:endParaRPr lang="en-US"/>
              </a:p>
            </p:txBody>
          </p:sp>
          <p:sp>
            <p:nvSpPr>
              <p:cNvPr id="10" name="Freeform 12"/>
              <p:cNvSpPr>
                <a:spLocks/>
              </p:cNvSpPr>
              <p:nvPr/>
            </p:nvSpPr>
            <p:spPr bwMode="auto">
              <a:xfrm>
                <a:off x="5297396" y="1849989"/>
                <a:ext cx="192673" cy="1004"/>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11" name="Line 13"/>
              <p:cNvSpPr>
                <a:spLocks noChangeShapeType="1"/>
              </p:cNvSpPr>
              <p:nvPr/>
            </p:nvSpPr>
            <p:spPr bwMode="auto">
              <a:xfrm>
                <a:off x="5393231" y="1849989"/>
                <a:ext cx="1003" cy="79277"/>
              </a:xfrm>
              <a:prstGeom prst="line">
                <a:avLst/>
              </a:prstGeom>
              <a:noFill/>
              <a:ln w="19050">
                <a:solidFill>
                  <a:schemeClr val="tx1"/>
                </a:solidFill>
                <a:round/>
                <a:headEnd/>
                <a:tailEnd/>
              </a:ln>
            </p:spPr>
            <p:txBody>
              <a:bodyPr/>
              <a:lstStyle/>
              <a:p>
                <a:endParaRPr lang="en-US"/>
              </a:p>
            </p:txBody>
          </p:sp>
          <p:sp>
            <p:nvSpPr>
              <p:cNvPr id="12" name="Rectangle 14"/>
              <p:cNvSpPr>
                <a:spLocks noChangeArrowheads="1"/>
              </p:cNvSpPr>
              <p:nvPr/>
            </p:nvSpPr>
            <p:spPr bwMode="auto">
              <a:xfrm>
                <a:off x="5706431" y="2083806"/>
                <a:ext cx="385347" cy="812841"/>
              </a:xfrm>
              <a:prstGeom prst="rect">
                <a:avLst/>
              </a:prstGeom>
              <a:gradFill rotWithShape="0">
                <a:gsLst>
                  <a:gs pos="0">
                    <a:srgbClr val="00C000">
                      <a:gamma/>
                      <a:shade val="6275"/>
                      <a:invGamma/>
                    </a:srgbClr>
                  </a:gs>
                  <a:gs pos="50000">
                    <a:schemeClr val="bg1">
                      <a:lumMod val="65000"/>
                    </a:schemeClr>
                  </a:gs>
                  <a:gs pos="100000">
                    <a:srgbClr val="00C000">
                      <a:gamma/>
                      <a:shade val="6275"/>
                      <a:invGamma/>
                    </a:srgbClr>
                  </a:gs>
                </a:gsLst>
                <a:lin ang="0" scaled="1"/>
              </a:gradFill>
              <a:ln w="9525">
                <a:noFill/>
                <a:miter lim="800000"/>
                <a:headEnd/>
                <a:tailEnd/>
              </a:ln>
            </p:spPr>
            <p:txBody>
              <a:bodyPr/>
              <a:lstStyle/>
              <a:p>
                <a:endParaRPr lang="en-US"/>
              </a:p>
            </p:txBody>
          </p:sp>
          <p:sp>
            <p:nvSpPr>
              <p:cNvPr id="13" name="Freeform 15"/>
              <p:cNvSpPr>
                <a:spLocks/>
              </p:cNvSpPr>
              <p:nvPr/>
            </p:nvSpPr>
            <p:spPr bwMode="auto">
              <a:xfrm>
                <a:off x="5802768" y="2055708"/>
                <a:ext cx="192673" cy="1003"/>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14" name="Line 16"/>
              <p:cNvSpPr>
                <a:spLocks noChangeShapeType="1"/>
              </p:cNvSpPr>
              <p:nvPr/>
            </p:nvSpPr>
            <p:spPr bwMode="auto">
              <a:xfrm>
                <a:off x="5898603" y="2055708"/>
                <a:ext cx="1003" cy="28098"/>
              </a:xfrm>
              <a:prstGeom prst="line">
                <a:avLst/>
              </a:prstGeom>
              <a:noFill/>
              <a:ln w="19050">
                <a:solidFill>
                  <a:schemeClr val="tx1"/>
                </a:solidFill>
                <a:round/>
                <a:headEnd/>
                <a:tailEnd/>
              </a:ln>
            </p:spPr>
            <p:txBody>
              <a:bodyPr/>
              <a:lstStyle/>
              <a:p>
                <a:endParaRPr lang="en-US"/>
              </a:p>
            </p:txBody>
          </p:sp>
          <p:sp>
            <p:nvSpPr>
              <p:cNvPr id="15" name="Rectangle 17"/>
              <p:cNvSpPr>
                <a:spLocks noChangeArrowheads="1"/>
              </p:cNvSpPr>
              <p:nvPr/>
            </p:nvSpPr>
            <p:spPr bwMode="auto">
              <a:xfrm>
                <a:off x="6220135" y="2472164"/>
                <a:ext cx="385347" cy="424484"/>
              </a:xfrm>
              <a:prstGeom prst="rect">
                <a:avLst/>
              </a:prstGeom>
              <a:gradFill rotWithShape="0">
                <a:gsLst>
                  <a:gs pos="0">
                    <a:srgbClr val="AD07E3">
                      <a:gamma/>
                      <a:shade val="6275"/>
                      <a:invGamma/>
                    </a:srgbClr>
                  </a:gs>
                  <a:gs pos="50000">
                    <a:schemeClr val="tx1">
                      <a:lumMod val="75000"/>
                      <a:lumOff val="25000"/>
                    </a:schemeClr>
                  </a:gs>
                  <a:gs pos="100000">
                    <a:srgbClr val="AD07E3">
                      <a:gamma/>
                      <a:shade val="6275"/>
                      <a:invGamma/>
                    </a:srgbClr>
                  </a:gs>
                </a:gsLst>
                <a:lin ang="0" scaled="1"/>
              </a:gradFill>
              <a:ln w="9525">
                <a:noFill/>
                <a:miter lim="800000"/>
                <a:headEnd/>
                <a:tailEnd/>
              </a:ln>
            </p:spPr>
            <p:txBody>
              <a:bodyPr/>
              <a:lstStyle/>
              <a:p>
                <a:endParaRPr lang="en-US"/>
              </a:p>
            </p:txBody>
          </p:sp>
          <p:sp>
            <p:nvSpPr>
              <p:cNvPr id="16" name="Freeform 18"/>
              <p:cNvSpPr>
                <a:spLocks/>
              </p:cNvSpPr>
              <p:nvPr/>
            </p:nvSpPr>
            <p:spPr bwMode="auto">
              <a:xfrm>
                <a:off x="6316472" y="2374824"/>
                <a:ext cx="192673" cy="1003"/>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17" name="Line 19"/>
              <p:cNvSpPr>
                <a:spLocks noChangeShapeType="1"/>
              </p:cNvSpPr>
              <p:nvPr/>
            </p:nvSpPr>
            <p:spPr bwMode="auto">
              <a:xfrm>
                <a:off x="6412307" y="2374824"/>
                <a:ext cx="1003" cy="97340"/>
              </a:xfrm>
              <a:prstGeom prst="line">
                <a:avLst/>
              </a:prstGeom>
              <a:noFill/>
              <a:ln w="19050">
                <a:solidFill>
                  <a:schemeClr val="tx1"/>
                </a:solidFill>
                <a:round/>
                <a:headEnd/>
                <a:tailEnd/>
              </a:ln>
            </p:spPr>
            <p:txBody>
              <a:bodyPr/>
              <a:lstStyle/>
              <a:p>
                <a:endParaRPr lang="en-US"/>
              </a:p>
            </p:txBody>
          </p:sp>
          <p:sp>
            <p:nvSpPr>
              <p:cNvPr id="19" name="Line 21"/>
              <p:cNvSpPr>
                <a:spLocks noChangeShapeType="1"/>
              </p:cNvSpPr>
              <p:nvPr/>
            </p:nvSpPr>
            <p:spPr bwMode="auto">
              <a:xfrm>
                <a:off x="5124542" y="2896648"/>
                <a:ext cx="1554480" cy="1003"/>
              </a:xfrm>
              <a:prstGeom prst="line">
                <a:avLst/>
              </a:prstGeom>
              <a:noFill/>
              <a:ln w="27051">
                <a:solidFill>
                  <a:schemeClr val="tx1"/>
                </a:solidFill>
                <a:round/>
                <a:headEnd/>
                <a:tailEnd/>
              </a:ln>
            </p:spPr>
            <p:txBody>
              <a:bodyPr/>
              <a:lstStyle/>
              <a:p>
                <a:endParaRPr lang="en-US"/>
              </a:p>
            </p:txBody>
          </p:sp>
          <p:sp>
            <p:nvSpPr>
              <p:cNvPr id="20" name="Rectangle 22"/>
              <p:cNvSpPr>
                <a:spLocks noChangeArrowheads="1"/>
              </p:cNvSpPr>
              <p:nvPr/>
            </p:nvSpPr>
            <p:spPr bwMode="auto">
              <a:xfrm rot="18900000">
                <a:off x="5077890" y="3011122"/>
                <a:ext cx="417935" cy="184666"/>
              </a:xfrm>
              <a:prstGeom prst="rect">
                <a:avLst/>
              </a:prstGeom>
              <a:noFill/>
              <a:ln w="9525">
                <a:noFill/>
                <a:miter lim="800000"/>
                <a:headEnd/>
                <a:tailEnd/>
              </a:ln>
            </p:spPr>
            <p:txBody>
              <a:bodyPr wrap="none" lIns="0" tIns="0" rIns="0" bIns="0">
                <a:spAutoFit/>
              </a:bodyPr>
              <a:lstStyle/>
              <a:p>
                <a:pPr algn="ctr"/>
                <a:r>
                  <a:rPr lang="en-US" sz="1200" dirty="0" smtClean="0">
                    <a:latin typeface="Arial" pitchFamily="34" charset="0"/>
                    <a:cs typeface="Arial" pitchFamily="34" charset="0"/>
                  </a:rPr>
                  <a:t>No Ad</a:t>
                </a:r>
                <a:endParaRPr lang="en-US" sz="1200" b="0" dirty="0">
                  <a:latin typeface="Arial" pitchFamily="34" charset="0"/>
                  <a:cs typeface="Arial" pitchFamily="34" charset="0"/>
                </a:endParaRPr>
              </a:p>
            </p:txBody>
          </p:sp>
          <p:sp>
            <p:nvSpPr>
              <p:cNvPr id="21" name="Rectangle 23"/>
              <p:cNvSpPr>
                <a:spLocks noChangeArrowheads="1"/>
              </p:cNvSpPr>
              <p:nvPr/>
            </p:nvSpPr>
            <p:spPr bwMode="auto">
              <a:xfrm rot="18900000">
                <a:off x="5551631" y="3041885"/>
                <a:ext cx="504946" cy="184666"/>
              </a:xfrm>
              <a:prstGeom prst="rect">
                <a:avLst/>
              </a:prstGeom>
              <a:noFill/>
              <a:ln w="9525">
                <a:noFill/>
                <a:miter lim="800000"/>
                <a:headEnd/>
                <a:tailEnd/>
              </a:ln>
            </p:spPr>
            <p:txBody>
              <a:bodyPr wrap="none" lIns="0" tIns="0" rIns="0" bIns="0">
                <a:spAutoFit/>
              </a:bodyPr>
              <a:lstStyle/>
              <a:p>
                <a:pPr algn="ctr"/>
                <a:r>
                  <a:rPr lang="en-US" sz="1200" dirty="0" err="1">
                    <a:latin typeface="Arial" pitchFamily="34" charset="0"/>
                    <a:cs typeface="Arial" pitchFamily="34" charset="0"/>
                  </a:rPr>
                  <a:t>AdGFP</a:t>
                </a:r>
                <a:endParaRPr lang="en-US" sz="1200" b="0" dirty="0">
                  <a:latin typeface="Arial" pitchFamily="34" charset="0"/>
                  <a:cs typeface="Arial" pitchFamily="34" charset="0"/>
                </a:endParaRPr>
              </a:p>
            </p:txBody>
          </p:sp>
          <p:sp>
            <p:nvSpPr>
              <p:cNvPr id="22" name="Rectangle 24"/>
              <p:cNvSpPr>
                <a:spLocks noChangeArrowheads="1"/>
              </p:cNvSpPr>
              <p:nvPr/>
            </p:nvSpPr>
            <p:spPr bwMode="auto">
              <a:xfrm rot="18900000">
                <a:off x="5886030" y="3109895"/>
                <a:ext cx="697307" cy="184666"/>
              </a:xfrm>
              <a:prstGeom prst="rect">
                <a:avLst/>
              </a:prstGeom>
              <a:noFill/>
              <a:ln w="9525">
                <a:noFill/>
                <a:miter lim="800000"/>
                <a:headEnd/>
                <a:tailEnd/>
              </a:ln>
            </p:spPr>
            <p:txBody>
              <a:bodyPr wrap="none" lIns="0" tIns="0" rIns="0" bIns="0">
                <a:spAutoFit/>
              </a:bodyPr>
              <a:lstStyle/>
              <a:p>
                <a:pPr algn="ctr"/>
                <a:r>
                  <a:rPr lang="en-US" sz="1200" dirty="0" smtClean="0">
                    <a:latin typeface="Arial" pitchFamily="34" charset="0"/>
                    <a:cs typeface="Arial" pitchFamily="34" charset="0"/>
                  </a:rPr>
                  <a:t>AdPoldip2</a:t>
                </a:r>
                <a:endParaRPr lang="en-US" sz="1200" b="0" dirty="0">
                  <a:latin typeface="Arial" pitchFamily="34" charset="0"/>
                  <a:cs typeface="Arial" pitchFamily="34" charset="0"/>
                </a:endParaRPr>
              </a:p>
            </p:txBody>
          </p:sp>
          <p:sp>
            <p:nvSpPr>
              <p:cNvPr id="23" name="Line 26"/>
              <p:cNvSpPr>
                <a:spLocks noChangeShapeType="1"/>
              </p:cNvSpPr>
              <p:nvPr/>
            </p:nvSpPr>
            <p:spPr bwMode="auto">
              <a:xfrm flipH="1">
                <a:off x="5090423" y="2896648"/>
                <a:ext cx="34119" cy="1003"/>
              </a:xfrm>
              <a:prstGeom prst="line">
                <a:avLst/>
              </a:prstGeom>
              <a:noFill/>
              <a:ln w="27051">
                <a:solidFill>
                  <a:schemeClr val="tx1"/>
                </a:solidFill>
                <a:round/>
                <a:headEnd/>
                <a:tailEnd/>
              </a:ln>
            </p:spPr>
            <p:txBody>
              <a:bodyPr/>
              <a:lstStyle/>
              <a:p>
                <a:endParaRPr lang="en-US"/>
              </a:p>
            </p:txBody>
          </p:sp>
          <p:sp>
            <p:nvSpPr>
              <p:cNvPr id="25" name="Line 28"/>
              <p:cNvSpPr>
                <a:spLocks noChangeShapeType="1"/>
              </p:cNvSpPr>
              <p:nvPr/>
            </p:nvSpPr>
            <p:spPr bwMode="auto">
              <a:xfrm flipH="1">
                <a:off x="5090423" y="2608641"/>
                <a:ext cx="34119" cy="1004"/>
              </a:xfrm>
              <a:prstGeom prst="line">
                <a:avLst/>
              </a:prstGeom>
              <a:noFill/>
              <a:ln w="27051">
                <a:solidFill>
                  <a:schemeClr val="tx1"/>
                </a:solidFill>
                <a:round/>
                <a:headEnd/>
                <a:tailEnd/>
              </a:ln>
            </p:spPr>
            <p:txBody>
              <a:bodyPr/>
              <a:lstStyle/>
              <a:p>
                <a:endParaRPr lang="en-US"/>
              </a:p>
            </p:txBody>
          </p:sp>
          <p:sp>
            <p:nvSpPr>
              <p:cNvPr id="26" name="Rectangle 29"/>
              <p:cNvSpPr>
                <a:spLocks noChangeArrowheads="1"/>
              </p:cNvSpPr>
              <p:nvPr/>
            </p:nvSpPr>
            <p:spPr bwMode="auto">
              <a:xfrm>
                <a:off x="4594083" y="2515514"/>
                <a:ext cx="424796" cy="184666"/>
              </a:xfrm>
              <a:prstGeom prst="rect">
                <a:avLst/>
              </a:prstGeom>
              <a:noFill/>
              <a:ln w="9525">
                <a:noFill/>
                <a:miter lim="800000"/>
                <a:headEnd/>
                <a:tailEnd/>
              </a:ln>
            </p:spPr>
            <p:txBody>
              <a:bodyPr wrap="none" lIns="0" tIns="0" rIns="0" bIns="0">
                <a:spAutoFit/>
              </a:bodyPr>
              <a:lstStyle/>
              <a:p>
                <a:pPr algn="ctr"/>
                <a:r>
                  <a:rPr lang="en-US" sz="1200" dirty="0">
                    <a:latin typeface="Arial" pitchFamily="34" charset="0"/>
                    <a:cs typeface="Arial" pitchFamily="34" charset="0"/>
                  </a:rPr>
                  <a:t>10000</a:t>
                </a:r>
                <a:endParaRPr lang="en-US" sz="1200" b="0" dirty="0">
                  <a:latin typeface="Arial" pitchFamily="34" charset="0"/>
                  <a:cs typeface="Arial" pitchFamily="34" charset="0"/>
                </a:endParaRPr>
              </a:p>
            </p:txBody>
          </p:sp>
          <p:sp>
            <p:nvSpPr>
              <p:cNvPr id="27" name="Line 30"/>
              <p:cNvSpPr>
                <a:spLocks noChangeShapeType="1"/>
              </p:cNvSpPr>
              <p:nvPr/>
            </p:nvSpPr>
            <p:spPr bwMode="auto">
              <a:xfrm flipH="1">
                <a:off x="5090423" y="2319630"/>
                <a:ext cx="34119" cy="1004"/>
              </a:xfrm>
              <a:prstGeom prst="line">
                <a:avLst/>
              </a:prstGeom>
              <a:noFill/>
              <a:ln w="27051">
                <a:solidFill>
                  <a:schemeClr val="tx1"/>
                </a:solidFill>
                <a:round/>
                <a:headEnd/>
                <a:tailEnd/>
              </a:ln>
            </p:spPr>
            <p:txBody>
              <a:bodyPr/>
              <a:lstStyle/>
              <a:p>
                <a:endParaRPr lang="en-US"/>
              </a:p>
            </p:txBody>
          </p:sp>
          <p:sp>
            <p:nvSpPr>
              <p:cNvPr id="28" name="Rectangle 31"/>
              <p:cNvSpPr>
                <a:spLocks noChangeArrowheads="1"/>
              </p:cNvSpPr>
              <p:nvPr/>
            </p:nvSpPr>
            <p:spPr bwMode="auto">
              <a:xfrm>
                <a:off x="4594083" y="2226504"/>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20000</a:t>
                </a:r>
                <a:endParaRPr lang="en-US" sz="1200" b="0">
                  <a:latin typeface="Arial" pitchFamily="34" charset="0"/>
                  <a:cs typeface="Arial" pitchFamily="34" charset="0"/>
                </a:endParaRPr>
              </a:p>
            </p:txBody>
          </p:sp>
          <p:sp>
            <p:nvSpPr>
              <p:cNvPr id="29" name="Line 32"/>
              <p:cNvSpPr>
                <a:spLocks noChangeShapeType="1"/>
              </p:cNvSpPr>
              <p:nvPr/>
            </p:nvSpPr>
            <p:spPr bwMode="auto">
              <a:xfrm flipH="1">
                <a:off x="5090423" y="2030620"/>
                <a:ext cx="34119" cy="1004"/>
              </a:xfrm>
              <a:prstGeom prst="line">
                <a:avLst/>
              </a:prstGeom>
              <a:noFill/>
              <a:ln w="27051">
                <a:solidFill>
                  <a:schemeClr val="tx1"/>
                </a:solidFill>
                <a:round/>
                <a:headEnd/>
                <a:tailEnd/>
              </a:ln>
            </p:spPr>
            <p:txBody>
              <a:bodyPr/>
              <a:lstStyle/>
              <a:p>
                <a:endParaRPr lang="en-US"/>
              </a:p>
            </p:txBody>
          </p:sp>
          <p:sp>
            <p:nvSpPr>
              <p:cNvPr id="30" name="Rectangle 33"/>
              <p:cNvSpPr>
                <a:spLocks noChangeArrowheads="1"/>
              </p:cNvSpPr>
              <p:nvPr/>
            </p:nvSpPr>
            <p:spPr bwMode="auto">
              <a:xfrm>
                <a:off x="4594083" y="1937494"/>
                <a:ext cx="424796" cy="184666"/>
              </a:xfrm>
              <a:prstGeom prst="rect">
                <a:avLst/>
              </a:prstGeom>
              <a:noFill/>
              <a:ln w="9525">
                <a:noFill/>
                <a:miter lim="800000"/>
                <a:headEnd/>
                <a:tailEnd/>
              </a:ln>
            </p:spPr>
            <p:txBody>
              <a:bodyPr wrap="none" lIns="0" tIns="0" rIns="0" bIns="0">
                <a:spAutoFit/>
              </a:bodyPr>
              <a:lstStyle/>
              <a:p>
                <a:pPr algn="ctr"/>
                <a:r>
                  <a:rPr lang="en-US" sz="1200">
                    <a:latin typeface="Arial" pitchFamily="34" charset="0"/>
                    <a:cs typeface="Arial" pitchFamily="34" charset="0"/>
                  </a:rPr>
                  <a:t>30000</a:t>
                </a:r>
                <a:endParaRPr lang="en-US" sz="1200" b="0">
                  <a:latin typeface="Arial" pitchFamily="34" charset="0"/>
                  <a:cs typeface="Arial" pitchFamily="34" charset="0"/>
                </a:endParaRPr>
              </a:p>
            </p:txBody>
          </p:sp>
          <p:sp>
            <p:nvSpPr>
              <p:cNvPr id="31" name="Line 34"/>
              <p:cNvSpPr>
                <a:spLocks noChangeShapeType="1"/>
              </p:cNvSpPr>
              <p:nvPr/>
            </p:nvSpPr>
            <p:spPr bwMode="auto">
              <a:xfrm flipH="1">
                <a:off x="5090423" y="1741610"/>
                <a:ext cx="34119" cy="1004"/>
              </a:xfrm>
              <a:prstGeom prst="line">
                <a:avLst/>
              </a:prstGeom>
              <a:noFill/>
              <a:ln w="27051">
                <a:solidFill>
                  <a:schemeClr val="tx1"/>
                </a:solidFill>
                <a:round/>
                <a:headEnd/>
                <a:tailEnd/>
              </a:ln>
            </p:spPr>
            <p:txBody>
              <a:bodyPr/>
              <a:lstStyle/>
              <a:p>
                <a:endParaRPr lang="en-US"/>
              </a:p>
            </p:txBody>
          </p:sp>
          <p:sp>
            <p:nvSpPr>
              <p:cNvPr id="32" name="Rectangle 35"/>
              <p:cNvSpPr>
                <a:spLocks noChangeArrowheads="1"/>
              </p:cNvSpPr>
              <p:nvPr/>
            </p:nvSpPr>
            <p:spPr bwMode="auto">
              <a:xfrm>
                <a:off x="4594083" y="1648483"/>
                <a:ext cx="424796" cy="184666"/>
              </a:xfrm>
              <a:prstGeom prst="rect">
                <a:avLst/>
              </a:prstGeom>
              <a:noFill/>
              <a:ln w="9525">
                <a:noFill/>
                <a:miter lim="800000"/>
                <a:headEnd/>
                <a:tailEnd/>
              </a:ln>
            </p:spPr>
            <p:txBody>
              <a:bodyPr wrap="none" lIns="0" tIns="0" rIns="0" bIns="0">
                <a:spAutoFit/>
              </a:bodyPr>
              <a:lstStyle/>
              <a:p>
                <a:pPr algn="ctr"/>
                <a:r>
                  <a:rPr lang="en-US" sz="1200" dirty="0">
                    <a:latin typeface="Arial" pitchFamily="34" charset="0"/>
                    <a:cs typeface="Arial" pitchFamily="34" charset="0"/>
                  </a:rPr>
                  <a:t>40000</a:t>
                </a:r>
                <a:endParaRPr lang="en-US" sz="1200" b="0" dirty="0">
                  <a:latin typeface="Arial" pitchFamily="34" charset="0"/>
                  <a:cs typeface="Arial" pitchFamily="34" charset="0"/>
                </a:endParaRPr>
              </a:p>
            </p:txBody>
          </p:sp>
          <p:sp>
            <p:nvSpPr>
              <p:cNvPr id="33" name="Rectangle 36"/>
              <p:cNvSpPr>
                <a:spLocks noChangeArrowheads="1"/>
              </p:cNvSpPr>
              <p:nvPr/>
            </p:nvSpPr>
            <p:spPr bwMode="auto">
              <a:xfrm rot="16200000">
                <a:off x="3561117" y="2155747"/>
                <a:ext cx="1851917" cy="184666"/>
              </a:xfrm>
              <a:prstGeom prst="rect">
                <a:avLst/>
              </a:prstGeom>
              <a:noFill/>
              <a:ln w="9525">
                <a:noFill/>
                <a:miter lim="800000"/>
                <a:headEnd/>
                <a:tailEnd/>
              </a:ln>
            </p:spPr>
            <p:txBody>
              <a:bodyPr wrap="none" lIns="0" tIns="0" rIns="0" bIns="0">
                <a:spAutoFit/>
              </a:bodyPr>
              <a:lstStyle/>
              <a:p>
                <a:pPr algn="ctr"/>
                <a:r>
                  <a:rPr lang="en-US" sz="1200" dirty="0">
                    <a:latin typeface="Arial" pitchFamily="34" charset="0"/>
                    <a:cs typeface="Arial" pitchFamily="34" charset="0"/>
                  </a:rPr>
                  <a:t>Reduced PTP-PEST (A.U.)</a:t>
                </a:r>
                <a:endParaRPr lang="en-US" sz="1200" b="0" dirty="0">
                  <a:latin typeface="Arial" pitchFamily="34" charset="0"/>
                  <a:cs typeface="Arial" pitchFamily="34" charset="0"/>
                </a:endParaRPr>
              </a:p>
            </p:txBody>
          </p:sp>
          <p:sp>
            <p:nvSpPr>
              <p:cNvPr id="34" name="Text Box 37"/>
              <p:cNvSpPr txBox="1">
                <a:spLocks noChangeArrowheads="1"/>
              </p:cNvSpPr>
              <p:nvPr/>
            </p:nvSpPr>
            <p:spPr bwMode="auto">
              <a:xfrm>
                <a:off x="6258267" y="2081227"/>
                <a:ext cx="300082" cy="369332"/>
              </a:xfrm>
              <a:prstGeom prst="rect">
                <a:avLst/>
              </a:prstGeom>
              <a:noFill/>
              <a:ln w="3175">
                <a:noFill/>
                <a:miter lim="800000"/>
                <a:headEnd/>
                <a:tailEnd/>
              </a:ln>
              <a:effectLst/>
            </p:spPr>
            <p:txBody>
              <a:bodyPr wrap="none">
                <a:spAutoFit/>
              </a:bodyPr>
              <a:lstStyle/>
              <a:p>
                <a:pPr algn="ctr"/>
                <a:r>
                  <a:rPr lang="en-US" b="0" dirty="0"/>
                  <a:t>*</a:t>
                </a:r>
              </a:p>
            </p:txBody>
          </p:sp>
          <p:sp>
            <p:nvSpPr>
              <p:cNvPr id="38" name="Line 42"/>
              <p:cNvSpPr>
                <a:spLocks noChangeShapeType="1"/>
              </p:cNvSpPr>
              <p:nvPr/>
            </p:nvSpPr>
            <p:spPr bwMode="auto">
              <a:xfrm flipV="1">
                <a:off x="5119525" y="1737596"/>
                <a:ext cx="0" cy="1148013"/>
              </a:xfrm>
              <a:prstGeom prst="line">
                <a:avLst/>
              </a:prstGeom>
              <a:noFill/>
              <a:ln w="27051">
                <a:solidFill>
                  <a:schemeClr val="tx1"/>
                </a:solidFill>
                <a:round/>
                <a:headEnd/>
                <a:tailEnd/>
              </a:ln>
              <a:effectLst/>
            </p:spPr>
            <p:txBody>
              <a:bodyPr/>
              <a:lstStyle/>
              <a:p>
                <a:endParaRPr lang="en-US"/>
              </a:p>
            </p:txBody>
          </p:sp>
        </p:grpSp>
        <p:grpSp>
          <p:nvGrpSpPr>
            <p:cNvPr id="43" name="Group 42"/>
            <p:cNvGrpSpPr/>
            <p:nvPr/>
          </p:nvGrpSpPr>
          <p:grpSpPr>
            <a:xfrm>
              <a:off x="990985" y="795652"/>
              <a:ext cx="3765424" cy="2346280"/>
              <a:chOff x="990985" y="795652"/>
              <a:chExt cx="3765424" cy="2346280"/>
            </a:xfrm>
          </p:grpSpPr>
          <p:sp>
            <p:nvSpPr>
              <p:cNvPr id="3" name="Text Box 4"/>
              <p:cNvSpPr txBox="1">
                <a:spLocks noChangeArrowheads="1"/>
              </p:cNvSpPr>
              <p:nvPr/>
            </p:nvSpPr>
            <p:spPr bwMode="auto">
              <a:xfrm>
                <a:off x="1316487" y="2618712"/>
                <a:ext cx="1109535" cy="523220"/>
              </a:xfrm>
              <a:prstGeom prst="rect">
                <a:avLst/>
              </a:prstGeom>
              <a:noFill/>
              <a:ln w="9525">
                <a:noFill/>
                <a:miter lim="800000"/>
                <a:headEnd/>
                <a:tailEnd/>
              </a:ln>
              <a:effectLst/>
            </p:spPr>
            <p:txBody>
              <a:bodyPr wrap="none">
                <a:spAutoFit/>
              </a:bodyPr>
              <a:lstStyle/>
              <a:p>
                <a:pPr algn="ctr"/>
                <a:r>
                  <a:rPr lang="en-US" sz="1400" dirty="0">
                    <a:latin typeface="Arial" pitchFamily="34" charset="0"/>
                    <a:cs typeface="Arial" pitchFamily="34" charset="0"/>
                  </a:rPr>
                  <a:t>PTP-PEST </a:t>
                </a:r>
              </a:p>
              <a:p>
                <a:pPr algn="ctr"/>
                <a:r>
                  <a:rPr lang="en-US" sz="1400" dirty="0">
                    <a:latin typeface="Arial" pitchFamily="34" charset="0"/>
                    <a:cs typeface="Arial" pitchFamily="34" charset="0"/>
                  </a:rPr>
                  <a:t>expression</a:t>
                </a:r>
              </a:p>
            </p:txBody>
          </p:sp>
          <p:sp>
            <p:nvSpPr>
              <p:cNvPr id="4" name="Text Box 5"/>
              <p:cNvSpPr txBox="1">
                <a:spLocks noChangeArrowheads="1"/>
              </p:cNvSpPr>
              <p:nvPr/>
            </p:nvSpPr>
            <p:spPr bwMode="auto">
              <a:xfrm>
                <a:off x="990985" y="1246215"/>
                <a:ext cx="1760538" cy="738664"/>
              </a:xfrm>
              <a:prstGeom prst="rect">
                <a:avLst/>
              </a:prstGeom>
              <a:noFill/>
              <a:ln w="9525">
                <a:noFill/>
                <a:miter lim="800000"/>
                <a:headEnd/>
                <a:tailEnd/>
              </a:ln>
              <a:effectLst/>
            </p:spPr>
            <p:txBody>
              <a:bodyPr>
                <a:spAutoFit/>
              </a:bodyPr>
              <a:lstStyle/>
              <a:p>
                <a:pPr algn="ctr"/>
                <a:r>
                  <a:rPr lang="en-US" sz="1400" dirty="0" err="1">
                    <a:latin typeface="Arial" pitchFamily="34" charset="0"/>
                    <a:cs typeface="Arial" pitchFamily="34" charset="0"/>
                  </a:rPr>
                  <a:t>Biotintylated</a:t>
                </a:r>
                <a:r>
                  <a:rPr lang="en-US" sz="1400" dirty="0">
                    <a:latin typeface="Arial" pitchFamily="34" charset="0"/>
                    <a:cs typeface="Arial" pitchFamily="34" charset="0"/>
                  </a:rPr>
                  <a:t> (reduced) </a:t>
                </a:r>
              </a:p>
              <a:p>
                <a:pPr algn="ctr"/>
                <a:r>
                  <a:rPr lang="en-US" sz="1400" dirty="0">
                    <a:latin typeface="Arial" pitchFamily="34" charset="0"/>
                    <a:cs typeface="Arial" pitchFamily="34" charset="0"/>
                  </a:rPr>
                  <a:t>PTP-PEST</a:t>
                </a:r>
              </a:p>
            </p:txBody>
          </p:sp>
          <p:pic>
            <p:nvPicPr>
              <p:cNvPr id="5" name="Picture 6" descr="C:\KKG Lab\NoxR1 Project\Western Blots\NoxR1OE PTP-PESTox Expt1001.tif"/>
              <p:cNvPicPr>
                <a:picLocks noChangeAspect="1" noChangeArrowheads="1"/>
              </p:cNvPicPr>
              <p:nvPr/>
            </p:nvPicPr>
            <p:blipFill>
              <a:blip r:embed="rId3" cstate="print"/>
              <a:srcRect l="16423" t="11627" r="27373" b="11627"/>
              <a:stretch>
                <a:fillRect/>
              </a:stretch>
            </p:blipFill>
            <p:spPr bwMode="auto">
              <a:xfrm>
                <a:off x="2377722" y="1305185"/>
                <a:ext cx="1921146" cy="620724"/>
              </a:xfrm>
              <a:prstGeom prst="rect">
                <a:avLst/>
              </a:prstGeom>
              <a:noFill/>
              <a:ln w="9525">
                <a:solidFill>
                  <a:schemeClr val="tx1"/>
                </a:solidFill>
                <a:miter lim="800000"/>
                <a:headEnd/>
                <a:tailEnd/>
              </a:ln>
            </p:spPr>
          </p:pic>
          <p:sp>
            <p:nvSpPr>
              <p:cNvPr id="6" name="Text Box 7"/>
              <p:cNvSpPr txBox="1">
                <a:spLocks noChangeArrowheads="1"/>
              </p:cNvSpPr>
              <p:nvPr/>
            </p:nvSpPr>
            <p:spPr bwMode="auto">
              <a:xfrm>
                <a:off x="1340821" y="2131170"/>
                <a:ext cx="1060867" cy="307777"/>
              </a:xfrm>
              <a:prstGeom prst="rect">
                <a:avLst/>
              </a:prstGeom>
              <a:noFill/>
              <a:ln w="9525">
                <a:noFill/>
                <a:miter lim="800000"/>
                <a:headEnd/>
                <a:tailEnd/>
              </a:ln>
              <a:effectLst/>
            </p:spPr>
            <p:txBody>
              <a:bodyPr wrap="none">
                <a:spAutoFit/>
              </a:bodyPr>
              <a:lstStyle/>
              <a:p>
                <a:pPr algn="ctr"/>
                <a:r>
                  <a:rPr lang="en-US" sz="1400" dirty="0">
                    <a:latin typeface="Arial" pitchFamily="34" charset="0"/>
                    <a:cs typeface="Arial" pitchFamily="34" charset="0"/>
                  </a:rPr>
                  <a:t>Total Biotin</a:t>
                </a:r>
              </a:p>
            </p:txBody>
          </p:sp>
          <p:pic>
            <p:nvPicPr>
              <p:cNvPr id="7" name="Picture 8" descr="C:\KKG Lab\NoxR1 Project\Western Blots\NoxR1OE Biotin Expt1001.tif"/>
              <p:cNvPicPr>
                <a:picLocks noChangeAspect="1" noChangeArrowheads="1"/>
              </p:cNvPicPr>
              <p:nvPr/>
            </p:nvPicPr>
            <p:blipFill>
              <a:blip r:embed="rId4" cstate="print"/>
              <a:srcRect l="952"/>
              <a:stretch>
                <a:fillRect/>
              </a:stretch>
            </p:blipFill>
            <p:spPr bwMode="auto">
              <a:xfrm>
                <a:off x="2377722" y="2094253"/>
                <a:ext cx="1921146" cy="381610"/>
              </a:xfrm>
              <a:prstGeom prst="rect">
                <a:avLst/>
              </a:prstGeom>
              <a:noFill/>
              <a:ln w="9525">
                <a:solidFill>
                  <a:schemeClr val="tx1"/>
                </a:solidFill>
                <a:miter lim="800000"/>
                <a:headEnd/>
                <a:tailEnd/>
              </a:ln>
            </p:spPr>
          </p:pic>
          <p:pic>
            <p:nvPicPr>
              <p:cNvPr id="37" name="Picture 41" descr="C:\KKG Lab\NoxR1 Project\Western Blots\NoxR1OE PTP-PEST express001.tif"/>
              <p:cNvPicPr>
                <a:picLocks noChangeAspect="1" noChangeArrowheads="1"/>
              </p:cNvPicPr>
              <p:nvPr/>
            </p:nvPicPr>
            <p:blipFill>
              <a:blip r:embed="rId5" cstate="print"/>
              <a:srcRect l="40230" t="18182" b="30910"/>
              <a:stretch>
                <a:fillRect/>
              </a:stretch>
            </p:blipFill>
            <p:spPr bwMode="auto">
              <a:xfrm>
                <a:off x="2377722" y="2621629"/>
                <a:ext cx="1921146" cy="517386"/>
              </a:xfrm>
              <a:prstGeom prst="rect">
                <a:avLst/>
              </a:prstGeom>
              <a:noFill/>
              <a:ln w="9525">
                <a:solidFill>
                  <a:schemeClr val="tx1"/>
                </a:solidFill>
                <a:miter lim="800000"/>
                <a:headEnd/>
                <a:tailEnd/>
              </a:ln>
            </p:spPr>
          </p:pic>
          <p:sp>
            <p:nvSpPr>
              <p:cNvPr id="81" name="TextBox 80"/>
              <p:cNvSpPr txBox="1"/>
              <p:nvPr/>
            </p:nvSpPr>
            <p:spPr>
              <a:xfrm rot="19025852">
                <a:off x="2494543" y="877870"/>
                <a:ext cx="673326" cy="307777"/>
              </a:xfrm>
              <a:prstGeom prst="rect">
                <a:avLst/>
              </a:prstGeom>
              <a:noFill/>
            </p:spPr>
            <p:txBody>
              <a:bodyPr wrap="none" rtlCol="0">
                <a:spAutoFit/>
              </a:bodyPr>
              <a:lstStyle/>
              <a:p>
                <a:r>
                  <a:rPr lang="en-US" sz="1400" dirty="0" smtClean="0">
                    <a:latin typeface="Arial" pitchFamily="34" charset="0"/>
                    <a:cs typeface="Arial" pitchFamily="34" charset="0"/>
                  </a:rPr>
                  <a:t>No Ad</a:t>
                </a:r>
                <a:endParaRPr lang="en-US" sz="1400" dirty="0"/>
              </a:p>
            </p:txBody>
          </p:sp>
          <p:sp>
            <p:nvSpPr>
              <p:cNvPr id="83" name="TextBox 82"/>
              <p:cNvSpPr txBox="1"/>
              <p:nvPr/>
            </p:nvSpPr>
            <p:spPr>
              <a:xfrm rot="19025852">
                <a:off x="3156724" y="852959"/>
                <a:ext cx="772969" cy="307777"/>
              </a:xfrm>
              <a:prstGeom prst="rect">
                <a:avLst/>
              </a:prstGeom>
              <a:noFill/>
            </p:spPr>
            <p:txBody>
              <a:bodyPr wrap="none" rtlCol="0">
                <a:spAutoFit/>
              </a:bodyPr>
              <a:lstStyle/>
              <a:p>
                <a:r>
                  <a:rPr lang="en-US" sz="1400" dirty="0" err="1" smtClean="0">
                    <a:latin typeface="Arial" pitchFamily="34" charset="0"/>
                    <a:cs typeface="Arial" pitchFamily="34" charset="0"/>
                  </a:rPr>
                  <a:t>AdGFP</a:t>
                </a:r>
                <a:endParaRPr lang="en-US" sz="1400" dirty="0"/>
              </a:p>
            </p:txBody>
          </p:sp>
          <p:sp>
            <p:nvSpPr>
              <p:cNvPr id="85" name="TextBox 84"/>
              <p:cNvSpPr txBox="1"/>
              <p:nvPr/>
            </p:nvSpPr>
            <p:spPr>
              <a:xfrm rot="19025852">
                <a:off x="3754212" y="795652"/>
                <a:ext cx="1002197" cy="307777"/>
              </a:xfrm>
              <a:prstGeom prst="rect">
                <a:avLst/>
              </a:prstGeom>
              <a:noFill/>
            </p:spPr>
            <p:txBody>
              <a:bodyPr wrap="none" rtlCol="0">
                <a:spAutoFit/>
              </a:bodyPr>
              <a:lstStyle/>
              <a:p>
                <a:r>
                  <a:rPr lang="en-US" sz="1400" dirty="0" smtClean="0">
                    <a:latin typeface="Arial" pitchFamily="34" charset="0"/>
                    <a:cs typeface="Arial" pitchFamily="34" charset="0"/>
                  </a:rPr>
                  <a:t>AdPoldip2</a:t>
                </a:r>
              </a:p>
            </p:txBody>
          </p:sp>
        </p:grpSp>
      </p:grpSp>
      <p:sp>
        <p:nvSpPr>
          <p:cNvPr id="39" name="TextBox 38"/>
          <p:cNvSpPr txBox="1"/>
          <p:nvPr/>
        </p:nvSpPr>
        <p:spPr>
          <a:xfrm>
            <a:off x="1356446" y="3705112"/>
            <a:ext cx="5486400" cy="5262979"/>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4.10.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Increases PTP-PEST Oxidation.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The oxidation of proteins was assessed using a N-(</a:t>
            </a:r>
            <a:r>
              <a:rPr lang="en-US" sz="1200" dirty="0" err="1" smtClean="0">
                <a:latin typeface="Arial" pitchFamily="34" charset="0"/>
                <a:cs typeface="Arial" pitchFamily="34" charset="0"/>
              </a:rPr>
              <a:t>biotinoyl</a:t>
            </a:r>
            <a:r>
              <a:rPr lang="en-US" sz="1200" dirty="0" smtClean="0">
                <a:latin typeface="Arial" pitchFamily="34" charset="0"/>
                <a:cs typeface="Arial" pitchFamily="34" charset="0"/>
              </a:rPr>
              <a:t>)-N-(</a:t>
            </a:r>
            <a:r>
              <a:rPr lang="en-US" sz="1200" dirty="0" err="1" smtClean="0">
                <a:latin typeface="Arial" pitchFamily="34" charset="0"/>
                <a:cs typeface="Arial" pitchFamily="34" charset="0"/>
              </a:rPr>
              <a:t>iodoacetyl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ethylenediamine</a:t>
            </a:r>
            <a:r>
              <a:rPr lang="en-US" sz="1200" dirty="0" smtClean="0">
                <a:latin typeface="Arial" pitchFamily="34" charset="0"/>
                <a:cs typeface="Arial" pitchFamily="34" charset="0"/>
              </a:rPr>
              <a:t> (BIAM) labeling assay by </a:t>
            </a:r>
            <a:r>
              <a:rPr lang="en-US" sz="1200" dirty="0" err="1" smtClean="0">
                <a:latin typeface="Arial" pitchFamily="34" charset="0"/>
                <a:cs typeface="Arial" pitchFamily="34" charset="0"/>
              </a:rPr>
              <a:t>lysing</a:t>
            </a:r>
            <a:r>
              <a:rPr lang="en-US" sz="1200" dirty="0" smtClean="0">
                <a:latin typeface="Arial" pitchFamily="34" charset="0"/>
                <a:cs typeface="Arial" pitchFamily="34" charset="0"/>
              </a:rPr>
              <a:t> cells in acidic (pH 6.5) MES-</a:t>
            </a:r>
            <a:r>
              <a:rPr lang="en-US" sz="1200" dirty="0" err="1" smtClean="0">
                <a:latin typeface="Arial" pitchFamily="34" charset="0"/>
                <a:cs typeface="Arial" pitchFamily="34" charset="0"/>
              </a:rPr>
              <a:t>NaOH</a:t>
            </a:r>
            <a:r>
              <a:rPr lang="en-US" sz="1200" dirty="0" smtClean="0">
                <a:latin typeface="Arial" pitchFamily="34" charset="0"/>
                <a:cs typeface="Arial" pitchFamily="34" charset="0"/>
              </a:rPr>
              <a:t> buffer containing 20 </a:t>
            </a:r>
            <a:r>
              <a:rPr lang="en-US" sz="1200" dirty="0" smtClean="0">
                <a:latin typeface="Arial" pitchFamily="34" charset="0"/>
                <a:cs typeface="Arial" pitchFamily="34" charset="0"/>
                <a:sym typeface="Symbol"/>
              </a:rPr>
              <a:t></a:t>
            </a:r>
            <a:r>
              <a:rPr lang="en-US" sz="1200" dirty="0" smtClean="0">
                <a:latin typeface="Arial" pitchFamily="34" charset="0"/>
                <a:cs typeface="Arial" pitchFamily="34" charset="0"/>
              </a:rPr>
              <a:t>M BIAM to label reduced </a:t>
            </a:r>
            <a:r>
              <a:rPr lang="en-US" sz="1200" dirty="0" err="1" smtClean="0">
                <a:latin typeface="Arial" pitchFamily="34" charset="0"/>
                <a:cs typeface="Arial" pitchFamily="34" charset="0"/>
              </a:rPr>
              <a:t>cysteines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Biotinylated</a:t>
            </a:r>
            <a:r>
              <a:rPr lang="en-US" sz="1200" dirty="0" smtClean="0">
                <a:latin typeface="Arial" pitchFamily="34" charset="0"/>
                <a:cs typeface="Arial" pitchFamily="34" charset="0"/>
              </a:rPr>
              <a:t> proteins were pulled down using </a:t>
            </a:r>
            <a:r>
              <a:rPr lang="en-US" sz="1200" dirty="0" err="1" smtClean="0">
                <a:latin typeface="Arial" pitchFamily="34" charset="0"/>
                <a:cs typeface="Arial" pitchFamily="34" charset="0"/>
              </a:rPr>
              <a:t>Streptavadin</a:t>
            </a:r>
            <a:r>
              <a:rPr lang="en-US" sz="1200" dirty="0" smtClean="0">
                <a:latin typeface="Arial" pitchFamily="34" charset="0"/>
                <a:cs typeface="Arial" pitchFamily="34" charset="0"/>
              </a:rPr>
              <a:t>.  Reduced PTP-PEST that was labeled with BIAM was detected by Western with a PTP-PEST antibody, where the loss of signal is indicative of in vivo oxidation.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were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with Total Biotin, to show the same </a:t>
            </a:r>
            <a:r>
              <a:rPr lang="en-US" sz="1200" dirty="0" err="1" smtClean="0">
                <a:latin typeface="Arial" pitchFamily="34" charset="0"/>
                <a:cs typeface="Arial" pitchFamily="34" charset="0"/>
              </a:rPr>
              <a:t>amout</a:t>
            </a:r>
            <a:r>
              <a:rPr lang="en-US" sz="1200" dirty="0" smtClean="0">
                <a:latin typeface="Arial" pitchFamily="34" charset="0"/>
                <a:cs typeface="Arial" pitchFamily="34" charset="0"/>
              </a:rPr>
              <a:t> of BIAM was used in each sample, and with anti-PTP-PEST to show total PTP-PEST protein expression.  The western blots shown are from a representative experiment.  Bars are mean</a:t>
            </a:r>
            <a:r>
              <a:rPr lang="en-US" sz="1200" dirty="0" smtClean="0">
                <a:latin typeface="Cambria Math" pitchFamily="18" charset="0"/>
                <a:ea typeface="Cambria Math" pitchFamily="18" charset="0"/>
                <a:cs typeface="Arial" pitchFamily="34" charset="0"/>
              </a:rPr>
              <a:t> ± </a:t>
            </a:r>
            <a:r>
              <a:rPr lang="en-US" sz="1200" dirty="0" smtClean="0">
                <a:latin typeface="Arial" pitchFamily="34" charset="0"/>
                <a:cs typeface="Arial" pitchFamily="34" charset="0"/>
              </a:rPr>
              <a:t>S.E.M. from 3 independent experiments.  *p&lt;0.05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85571" y="999554"/>
            <a:ext cx="4270323" cy="4236013"/>
            <a:chOff x="2302387" y="1035179"/>
            <a:chExt cx="4270323" cy="4236013"/>
          </a:xfrm>
        </p:grpSpPr>
        <p:sp>
          <p:nvSpPr>
            <p:cNvPr id="4" name="TextBox 3"/>
            <p:cNvSpPr txBox="1"/>
            <p:nvPr/>
          </p:nvSpPr>
          <p:spPr>
            <a:xfrm>
              <a:off x="3245689" y="1035179"/>
              <a:ext cx="764953" cy="338554"/>
            </a:xfrm>
            <a:prstGeom prst="rect">
              <a:avLst/>
            </a:prstGeom>
            <a:noFill/>
          </p:spPr>
          <p:txBody>
            <a:bodyPr wrap="none" rtlCol="0">
              <a:spAutoFit/>
            </a:bodyPr>
            <a:lstStyle/>
            <a:p>
              <a:r>
                <a:rPr lang="en-US" sz="1600" dirty="0" err="1" smtClean="0">
                  <a:latin typeface="Arial" pitchFamily="34" charset="0"/>
                  <a:cs typeface="Arial" pitchFamily="34" charset="0"/>
                </a:rPr>
                <a:t>siCont</a:t>
              </a:r>
              <a:endParaRPr lang="en-US" sz="1600" dirty="0">
                <a:latin typeface="Arial" pitchFamily="34" charset="0"/>
                <a:cs typeface="Arial" pitchFamily="34" charset="0"/>
              </a:endParaRPr>
            </a:p>
          </p:txBody>
        </p:sp>
        <p:sp>
          <p:nvSpPr>
            <p:cNvPr id="5" name="TextBox 4"/>
            <p:cNvSpPr txBox="1"/>
            <p:nvPr/>
          </p:nvSpPr>
          <p:spPr>
            <a:xfrm>
              <a:off x="5105881" y="1035180"/>
              <a:ext cx="1013419" cy="338554"/>
            </a:xfrm>
            <a:prstGeom prst="rect">
              <a:avLst/>
            </a:prstGeom>
            <a:noFill/>
          </p:spPr>
          <p:txBody>
            <a:bodyPr wrap="none" rtlCol="0">
              <a:spAutoFit/>
            </a:bodyPr>
            <a:lstStyle/>
            <a:p>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pic>
          <p:nvPicPr>
            <p:cNvPr id="6" name="Picture 5" descr="Nox1KO + siC #2.jpg"/>
            <p:cNvPicPr>
              <a:picLocks noChangeAspect="1"/>
            </p:cNvPicPr>
            <p:nvPr/>
          </p:nvPicPr>
          <p:blipFill>
            <a:blip r:embed="rId2" cstate="print">
              <a:lum bright="20000" contrast="12000"/>
            </a:blip>
            <a:stretch>
              <a:fillRect/>
            </a:stretch>
          </p:blipFill>
          <p:spPr>
            <a:xfrm>
              <a:off x="2668045" y="3350952"/>
              <a:ext cx="1920240" cy="1920240"/>
            </a:xfrm>
            <a:prstGeom prst="rect">
              <a:avLst/>
            </a:prstGeom>
          </p:spPr>
        </p:pic>
        <p:pic>
          <p:nvPicPr>
            <p:cNvPr id="7" name="Picture 6" descr="Nox1KO + siR1 #3.jpg"/>
            <p:cNvPicPr>
              <a:picLocks noChangeAspect="1"/>
            </p:cNvPicPr>
            <p:nvPr/>
          </p:nvPicPr>
          <p:blipFill>
            <a:blip r:embed="rId3" cstate="print">
              <a:lum bright="20000" contrast="12000"/>
            </a:blip>
            <a:stretch>
              <a:fillRect/>
            </a:stretch>
          </p:blipFill>
          <p:spPr>
            <a:xfrm>
              <a:off x="4652470" y="3350952"/>
              <a:ext cx="1920240" cy="1920240"/>
            </a:xfrm>
            <a:prstGeom prst="rect">
              <a:avLst/>
            </a:prstGeom>
          </p:spPr>
        </p:pic>
        <p:pic>
          <p:nvPicPr>
            <p:cNvPr id="8" name="Picture 7" descr="Nox1WT + siC #1.jpg"/>
            <p:cNvPicPr>
              <a:picLocks noChangeAspect="1"/>
            </p:cNvPicPr>
            <p:nvPr/>
          </p:nvPicPr>
          <p:blipFill>
            <a:blip r:embed="rId4" cstate="print">
              <a:lum bright="20000" contrast="12000"/>
            </a:blip>
            <a:stretch>
              <a:fillRect/>
            </a:stretch>
          </p:blipFill>
          <p:spPr>
            <a:xfrm>
              <a:off x="2668045" y="1377182"/>
              <a:ext cx="1920240" cy="1920240"/>
            </a:xfrm>
            <a:prstGeom prst="rect">
              <a:avLst/>
            </a:prstGeom>
          </p:spPr>
        </p:pic>
        <p:pic>
          <p:nvPicPr>
            <p:cNvPr id="9" name="Picture 8" descr="Nox1WT + siR1 #2.jpg"/>
            <p:cNvPicPr>
              <a:picLocks noChangeAspect="1"/>
            </p:cNvPicPr>
            <p:nvPr/>
          </p:nvPicPr>
          <p:blipFill>
            <a:blip r:embed="rId5" cstate="print">
              <a:lum bright="20000" contrast="12000"/>
            </a:blip>
            <a:stretch>
              <a:fillRect/>
            </a:stretch>
          </p:blipFill>
          <p:spPr>
            <a:xfrm>
              <a:off x="4652470" y="1377182"/>
              <a:ext cx="1920240" cy="1920240"/>
            </a:xfrm>
            <a:prstGeom prst="rect">
              <a:avLst/>
            </a:prstGeom>
          </p:spPr>
        </p:pic>
        <p:sp>
          <p:nvSpPr>
            <p:cNvPr id="10" name="TextBox 9"/>
            <p:cNvSpPr txBox="1"/>
            <p:nvPr/>
          </p:nvSpPr>
          <p:spPr>
            <a:xfrm rot="16200000">
              <a:off x="1710077" y="2168026"/>
              <a:ext cx="1523174" cy="338554"/>
            </a:xfrm>
            <a:prstGeom prst="rect">
              <a:avLst/>
            </a:prstGeom>
            <a:noFill/>
          </p:spPr>
          <p:txBody>
            <a:bodyPr wrap="none" rtlCol="0">
              <a:spAutoFit/>
            </a:bodyPr>
            <a:lstStyle/>
            <a:p>
              <a:r>
                <a:rPr lang="en-US" sz="1600" dirty="0" smtClean="0">
                  <a:latin typeface="Arial" pitchFamily="34" charset="0"/>
                  <a:cs typeface="Arial" pitchFamily="34" charset="0"/>
                </a:rPr>
                <a:t>nox1</a:t>
              </a:r>
              <a:r>
                <a:rPr lang="en-US" sz="1600" baseline="30000" dirty="0" smtClean="0">
                  <a:latin typeface="Arial" pitchFamily="34" charset="0"/>
                  <a:cs typeface="Arial" pitchFamily="34" charset="0"/>
                </a:rPr>
                <a:t>y</a:t>
              </a:r>
              <a:r>
                <a:rPr lang="en-US" sz="1600" baseline="30000" dirty="0" smtClean="0">
                  <a:latin typeface="Arial" pitchFamily="34" charset="0"/>
                  <a:cs typeface="Arial" pitchFamily="34" charset="0"/>
                </a:rPr>
                <a:t>/+</a:t>
              </a:r>
              <a:r>
                <a:rPr lang="en-US" sz="1600" dirty="0" smtClean="0">
                  <a:latin typeface="Arial" pitchFamily="34" charset="0"/>
                  <a:cs typeface="Arial" pitchFamily="34" charset="0"/>
                </a:rPr>
                <a:t>  VSMC</a:t>
              </a:r>
              <a:endParaRPr lang="en-US" sz="1600" dirty="0">
                <a:latin typeface="Arial" pitchFamily="34" charset="0"/>
                <a:cs typeface="Arial" pitchFamily="34" charset="0"/>
              </a:endParaRPr>
            </a:p>
          </p:txBody>
        </p:sp>
        <p:sp>
          <p:nvSpPr>
            <p:cNvPr id="11" name="TextBox 10"/>
            <p:cNvSpPr txBox="1"/>
            <p:nvPr/>
          </p:nvSpPr>
          <p:spPr>
            <a:xfrm rot="16200000">
              <a:off x="1766182" y="4141795"/>
              <a:ext cx="1410964" cy="338554"/>
            </a:xfrm>
            <a:prstGeom prst="rect">
              <a:avLst/>
            </a:prstGeom>
            <a:noFill/>
          </p:spPr>
          <p:txBody>
            <a:bodyPr wrap="none" rtlCol="0">
              <a:spAutoFit/>
            </a:bodyPr>
            <a:lstStyle/>
            <a:p>
              <a:r>
                <a:rPr lang="en-US" sz="1600" dirty="0" smtClean="0">
                  <a:latin typeface="Arial" pitchFamily="34" charset="0"/>
                  <a:cs typeface="Arial" pitchFamily="34" charset="0"/>
                </a:rPr>
                <a:t>nox1</a:t>
              </a:r>
              <a:r>
                <a:rPr lang="en-US" sz="1600" baseline="30000" dirty="0" smtClean="0">
                  <a:latin typeface="Arial" pitchFamily="34" charset="0"/>
                  <a:cs typeface="Arial" pitchFamily="34" charset="0"/>
                </a:rPr>
                <a:t>y</a:t>
              </a:r>
              <a:r>
                <a:rPr lang="en-US" sz="1600" baseline="30000" dirty="0" smtClean="0">
                  <a:latin typeface="Arial" pitchFamily="34" charset="0"/>
                  <a:cs typeface="Arial" pitchFamily="34" charset="0"/>
                </a:rPr>
                <a:t>/- </a:t>
              </a:r>
              <a:r>
                <a:rPr lang="en-US" sz="1600" dirty="0" smtClean="0">
                  <a:latin typeface="Arial" pitchFamily="34" charset="0"/>
                  <a:cs typeface="Arial" pitchFamily="34" charset="0"/>
                </a:rPr>
                <a:t>VSMC</a:t>
              </a:r>
              <a:endParaRPr lang="en-US" sz="1600" dirty="0">
                <a:latin typeface="Arial" pitchFamily="34" charset="0"/>
                <a:cs typeface="Arial" pitchFamily="34" charset="0"/>
              </a:endParaRPr>
            </a:p>
          </p:txBody>
        </p:sp>
      </p:grpSp>
      <p:sp>
        <p:nvSpPr>
          <p:cNvPr id="13" name="TextBox 12"/>
          <p:cNvSpPr txBox="1"/>
          <p:nvPr/>
        </p:nvSpPr>
        <p:spPr>
          <a:xfrm>
            <a:off x="1377532" y="5332034"/>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4.11.  The Phenotypic Changes in Focal Adhesions and Stress Fiber Formation Associated with siPoldip2 are Mediated by Nox4, as Demonstrated in </a:t>
            </a:r>
            <a:r>
              <a:rPr lang="en-US" sz="1200" b="1" dirty="0" smtClean="0">
                <a:latin typeface="Arial" pitchFamily="34" charset="0"/>
                <a:cs typeface="Arial" pitchFamily="34" charset="0"/>
              </a:rPr>
              <a:t>nox1</a:t>
            </a:r>
            <a:r>
              <a:rPr lang="en-US" sz="1200" b="1" baseline="30000" dirty="0" smtClean="0">
                <a:latin typeface="Arial" pitchFamily="34" charset="0"/>
                <a:cs typeface="Arial" pitchFamily="34" charset="0"/>
              </a:rPr>
              <a:t>y</a:t>
            </a:r>
            <a:r>
              <a:rPr lang="en-US" sz="1200" b="1" baseline="30000" dirty="0" smtClean="0">
                <a:latin typeface="Arial" pitchFamily="34" charset="0"/>
                <a:cs typeface="Arial" pitchFamily="34" charset="0"/>
              </a:rPr>
              <a:t>/- </a:t>
            </a:r>
            <a:r>
              <a:rPr lang="en-US" sz="1200" b="1" dirty="0" smtClean="0">
                <a:latin typeface="Arial" pitchFamily="34" charset="0"/>
                <a:cs typeface="Arial" pitchFamily="34" charset="0"/>
              </a:rPr>
              <a:t>VSMCs.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of mouse nox1 wild-type (</a:t>
            </a:r>
            <a:r>
              <a:rPr lang="en-US" sz="1200" dirty="0" smtClean="0">
                <a:latin typeface="Arial" pitchFamily="34" charset="0"/>
                <a:cs typeface="Arial" pitchFamily="34" charset="0"/>
              </a:rPr>
              <a:t>nox1</a:t>
            </a:r>
            <a:r>
              <a:rPr lang="en-US" sz="1200" baseline="30000" dirty="0" smtClean="0">
                <a:latin typeface="Arial" pitchFamily="34" charset="0"/>
                <a:cs typeface="Arial" pitchFamily="34" charset="0"/>
              </a:rPr>
              <a:t>y</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or mouse nox1 knockout (</a:t>
            </a:r>
            <a:r>
              <a:rPr lang="en-US" sz="1200" dirty="0" smtClean="0">
                <a:latin typeface="Arial" pitchFamily="34" charset="0"/>
                <a:cs typeface="Arial" pitchFamily="34" charset="0"/>
              </a:rPr>
              <a:t>nox1</a:t>
            </a:r>
            <a:r>
              <a:rPr lang="en-US" sz="1200" baseline="30000" dirty="0" smtClean="0">
                <a:latin typeface="Arial" pitchFamily="34" charset="0"/>
                <a:cs typeface="Arial" pitchFamily="34" charset="0"/>
              </a:rPr>
              <a:t>y</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VSMCs that were transiently transfected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either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siPoldip2 before labeling with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(green) and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(purple).  Nuclei are labeled with DAPI (blue).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focal adhesion plane are depicted.  Scale bars, 10 µm.</a:t>
            </a:r>
            <a:endParaRPr lang="en-US" sz="1200" dirty="0">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280452" y="5545789"/>
            <a:ext cx="5486400" cy="3764473"/>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4.12.  The Phenotypic Changes in Focal Adhesions and Stress Fiber Formation Associated with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are Mediated by Nox4, as Demonstrated in </a:t>
            </a:r>
            <a:r>
              <a:rPr lang="en-US" sz="1200" b="1" dirty="0" smtClean="0">
                <a:latin typeface="Arial" pitchFamily="34" charset="0"/>
                <a:cs typeface="Arial" pitchFamily="34" charset="0"/>
              </a:rPr>
              <a:t>nox1</a:t>
            </a:r>
            <a:r>
              <a:rPr lang="en-US" sz="1200" b="1" baseline="30000" dirty="0" smtClean="0">
                <a:latin typeface="Arial" pitchFamily="34" charset="0"/>
                <a:cs typeface="Arial" pitchFamily="34" charset="0"/>
              </a:rPr>
              <a:t>y</a:t>
            </a:r>
            <a:r>
              <a:rPr lang="en-US" sz="1200" b="1" baseline="30000" dirty="0" smtClean="0">
                <a:latin typeface="Arial" pitchFamily="34" charset="0"/>
                <a:cs typeface="Arial" pitchFamily="34" charset="0"/>
              </a:rPr>
              <a:t>/-</a:t>
            </a:r>
            <a:r>
              <a:rPr lang="en-US" sz="1200" b="1" dirty="0" smtClean="0">
                <a:latin typeface="Arial" pitchFamily="34" charset="0"/>
                <a:cs typeface="Arial" pitchFamily="34" charset="0"/>
              </a:rPr>
              <a:t> VSMCs.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of mouse nox1 wild-type (</a:t>
            </a:r>
            <a:r>
              <a:rPr lang="en-US" sz="1200" dirty="0" smtClean="0">
                <a:latin typeface="Arial" pitchFamily="34" charset="0"/>
                <a:cs typeface="Arial" pitchFamily="34" charset="0"/>
              </a:rPr>
              <a:t>nox1</a:t>
            </a:r>
            <a:r>
              <a:rPr lang="en-US" sz="1200" baseline="30000" dirty="0" smtClean="0">
                <a:latin typeface="Arial" pitchFamily="34" charset="0"/>
                <a:cs typeface="Arial" pitchFamily="34" charset="0"/>
              </a:rPr>
              <a:t>y</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or mouse nox1 knockout (</a:t>
            </a:r>
            <a:r>
              <a:rPr lang="en-US" sz="1200" dirty="0" smtClean="0">
                <a:latin typeface="Arial" pitchFamily="34" charset="0"/>
                <a:cs typeface="Arial" pitchFamily="34" charset="0"/>
              </a:rPr>
              <a:t>nox1</a:t>
            </a:r>
            <a:r>
              <a:rPr lang="en-US" sz="1200" baseline="30000" dirty="0" smtClean="0">
                <a:latin typeface="Arial" pitchFamily="34" charset="0"/>
                <a:cs typeface="Arial" pitchFamily="34" charset="0"/>
              </a:rPr>
              <a:t>y</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before labeling with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(red) or with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pseudocolored</a:t>
            </a:r>
            <a:r>
              <a:rPr lang="en-US" sz="1200" dirty="0" smtClean="0">
                <a:latin typeface="Arial" pitchFamily="34" charset="0"/>
                <a:cs typeface="Arial" pitchFamily="34" charset="0"/>
              </a:rPr>
              <a:t> cyan). Cells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adenovirus are detected as green in the GFP panels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Nuclei are labeled with DAPI (blue).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focal adhesion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and stress fiber (</a:t>
            </a:r>
            <a:r>
              <a:rPr lang="en-US" sz="1200" i="1" dirty="0" smtClean="0">
                <a:latin typeface="Arial" pitchFamily="34" charset="0"/>
                <a:cs typeface="Arial" pitchFamily="34" charset="0"/>
              </a:rPr>
              <a:t>middle</a:t>
            </a:r>
            <a:r>
              <a:rPr lang="en-US" sz="1200" dirty="0" smtClean="0">
                <a:latin typeface="Arial" pitchFamily="34" charset="0"/>
                <a:cs typeface="Arial" pitchFamily="34" charset="0"/>
              </a:rPr>
              <a:t>) planes are depicted.  Scale bars, 10 µm. </a:t>
            </a:r>
            <a:endParaRPr lang="en-US" sz="1200" dirty="0">
              <a:latin typeface="Arial" pitchFamily="34" charset="0"/>
              <a:cs typeface="Arial" pitchFamily="34" charset="0"/>
            </a:endParaRPr>
          </a:p>
        </p:txBody>
      </p:sp>
      <p:grpSp>
        <p:nvGrpSpPr>
          <p:cNvPr id="28" name="Group 27"/>
          <p:cNvGrpSpPr/>
          <p:nvPr/>
        </p:nvGrpSpPr>
        <p:grpSpPr>
          <a:xfrm>
            <a:off x="1198555" y="906216"/>
            <a:ext cx="5665582" cy="4610877"/>
            <a:chOff x="1186680" y="787466"/>
            <a:chExt cx="5665582" cy="4610877"/>
          </a:xfrm>
        </p:grpSpPr>
        <p:sp>
          <p:nvSpPr>
            <p:cNvPr id="4" name="TextBox 3"/>
            <p:cNvSpPr txBox="1"/>
            <p:nvPr/>
          </p:nvSpPr>
          <p:spPr>
            <a:xfrm>
              <a:off x="1951657" y="787466"/>
              <a:ext cx="1523107"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n</a:t>
              </a:r>
              <a:r>
                <a:rPr lang="en-US" sz="1600" dirty="0" smtClean="0">
                  <a:latin typeface="Arial" pitchFamily="34" charset="0"/>
                  <a:cs typeface="Arial" pitchFamily="34" charset="0"/>
                </a:rPr>
                <a:t>ox1</a:t>
              </a:r>
              <a:r>
                <a:rPr lang="en-US" sz="1600" baseline="30000" dirty="0" smtClean="0">
                  <a:latin typeface="Arial" pitchFamily="34" charset="0"/>
                  <a:cs typeface="Arial" pitchFamily="34" charset="0"/>
                </a:rPr>
                <a:t>y</a:t>
              </a:r>
              <a:r>
                <a:rPr lang="en-US" sz="1600" baseline="30000" dirty="0" smtClean="0">
                  <a:latin typeface="Arial" pitchFamily="34" charset="0"/>
                  <a:cs typeface="Arial" pitchFamily="34" charset="0"/>
                </a:rPr>
                <a:t>/+</a:t>
              </a:r>
              <a:r>
                <a:rPr lang="en-US" sz="1600" dirty="0" smtClean="0">
                  <a:latin typeface="Arial" pitchFamily="34" charset="0"/>
                  <a:cs typeface="Arial" pitchFamily="34" charset="0"/>
                </a:rPr>
                <a:t>  VSMC</a:t>
              </a:r>
              <a:endParaRPr lang="en-US" sz="1600" dirty="0">
                <a:latin typeface="Arial" pitchFamily="34" charset="0"/>
                <a:cs typeface="Arial" pitchFamily="34" charset="0"/>
              </a:endParaRPr>
            </a:p>
          </p:txBody>
        </p:sp>
        <p:sp>
          <p:nvSpPr>
            <p:cNvPr id="5" name="TextBox 4"/>
            <p:cNvSpPr txBox="1"/>
            <p:nvPr/>
          </p:nvSpPr>
          <p:spPr>
            <a:xfrm>
              <a:off x="4724778" y="787466"/>
              <a:ext cx="1430133"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n</a:t>
              </a:r>
              <a:r>
                <a:rPr lang="en-US" sz="1600" dirty="0" smtClean="0">
                  <a:latin typeface="Arial" pitchFamily="34" charset="0"/>
                  <a:cs typeface="Arial" pitchFamily="34" charset="0"/>
                </a:rPr>
                <a:t>ox1</a:t>
              </a:r>
              <a:r>
                <a:rPr lang="en-US" sz="1600" baseline="30000" dirty="0" smtClean="0">
                  <a:latin typeface="Arial" pitchFamily="34" charset="0"/>
                  <a:cs typeface="Arial" pitchFamily="34" charset="0"/>
                </a:rPr>
                <a:t>y</a:t>
              </a:r>
              <a:r>
                <a:rPr lang="en-US" sz="1600" baseline="30000" dirty="0" smtClean="0">
                  <a:latin typeface="Arial" pitchFamily="34" charset="0"/>
                  <a:cs typeface="Arial" pitchFamily="34" charset="0"/>
                </a:rPr>
                <a:t>/-</a:t>
              </a:r>
              <a:r>
                <a:rPr lang="en-US" sz="1600" dirty="0" smtClean="0">
                  <a:latin typeface="Arial" pitchFamily="34" charset="0"/>
                  <a:cs typeface="Arial" pitchFamily="34" charset="0"/>
                </a:rPr>
                <a:t> VSMC</a:t>
              </a:r>
              <a:endParaRPr lang="en-US" sz="1600" dirty="0">
                <a:latin typeface="Arial" pitchFamily="34" charset="0"/>
                <a:cs typeface="Arial" pitchFamily="34" charset="0"/>
              </a:endParaRPr>
            </a:p>
          </p:txBody>
        </p:sp>
        <p:sp>
          <p:nvSpPr>
            <p:cNvPr id="6" name="TextBox 5"/>
            <p:cNvSpPr txBox="1"/>
            <p:nvPr/>
          </p:nvSpPr>
          <p:spPr>
            <a:xfrm>
              <a:off x="1772588" y="1175266"/>
              <a:ext cx="772902" cy="307744"/>
            </a:xfrm>
            <a:prstGeom prst="rect">
              <a:avLst/>
            </a:prstGeom>
            <a:noFill/>
          </p:spPr>
          <p:txBody>
            <a:bodyPr wrap="none" lIns="91407" tIns="45704" rIns="91407" bIns="45704" rtlCol="0">
              <a:spAutoFit/>
            </a:bodyPr>
            <a:lstStyle/>
            <a:p>
              <a:r>
                <a:rPr lang="en-US" sz="1400" dirty="0" err="1" smtClean="0">
                  <a:latin typeface="Arial" pitchFamily="34" charset="0"/>
                  <a:cs typeface="Arial" pitchFamily="34" charset="0"/>
                </a:rPr>
                <a:t>AdGFP</a:t>
              </a:r>
              <a:endParaRPr lang="en-US" sz="1400" dirty="0">
                <a:latin typeface="Arial" pitchFamily="34" charset="0"/>
                <a:cs typeface="Arial" pitchFamily="34" charset="0"/>
              </a:endParaRPr>
            </a:p>
          </p:txBody>
        </p:sp>
        <p:sp>
          <p:nvSpPr>
            <p:cNvPr id="7" name="TextBox 6"/>
            <p:cNvSpPr txBox="1"/>
            <p:nvPr/>
          </p:nvSpPr>
          <p:spPr>
            <a:xfrm>
              <a:off x="5711117" y="1175266"/>
              <a:ext cx="1002131" cy="307744"/>
            </a:xfrm>
            <a:prstGeom prst="rect">
              <a:avLst/>
            </a:prstGeom>
            <a:noFill/>
          </p:spPr>
          <p:txBody>
            <a:bodyPr wrap="none" lIns="91407" tIns="45704" rIns="91407" bIns="45704" rtlCol="0">
              <a:spAutoFit/>
            </a:bodyPr>
            <a:lstStyle/>
            <a:p>
              <a:r>
                <a:rPr lang="en-US" sz="1400" dirty="0" smtClean="0">
                  <a:latin typeface="Arial" pitchFamily="34" charset="0"/>
                  <a:cs typeface="Arial" pitchFamily="34" charset="0"/>
                </a:rPr>
                <a:t>AdPoldip2</a:t>
              </a:r>
              <a:endParaRPr lang="en-US" sz="1400" dirty="0">
                <a:latin typeface="Arial" pitchFamily="34" charset="0"/>
                <a:cs typeface="Arial" pitchFamily="34" charset="0"/>
              </a:endParaRPr>
            </a:p>
          </p:txBody>
        </p:sp>
        <p:pic>
          <p:nvPicPr>
            <p:cNvPr id="8" name="Picture 7" descr="N1WT + CMV #1 SF.jpg"/>
            <p:cNvPicPr>
              <a:picLocks noChangeAspect="1"/>
            </p:cNvPicPr>
            <p:nvPr/>
          </p:nvPicPr>
          <p:blipFill>
            <a:blip r:embed="rId2" cstate="print">
              <a:lum bright="13000" contrast="20000"/>
            </a:blip>
            <a:stretch>
              <a:fillRect/>
            </a:stretch>
          </p:blipFill>
          <p:spPr>
            <a:xfrm>
              <a:off x="1518959" y="1469972"/>
              <a:ext cx="1280160" cy="1280160"/>
            </a:xfrm>
            <a:prstGeom prst="rect">
              <a:avLst/>
            </a:prstGeom>
          </p:spPr>
        </p:pic>
        <p:pic>
          <p:nvPicPr>
            <p:cNvPr id="9" name="Picture 8" descr="N1WT + CMV #1 GFP.jpg"/>
            <p:cNvPicPr>
              <a:picLocks noChangeAspect="1"/>
            </p:cNvPicPr>
            <p:nvPr/>
          </p:nvPicPr>
          <p:blipFill>
            <a:blip r:embed="rId3" cstate="print">
              <a:lum bright="10000" contrast="20000"/>
            </a:blip>
            <a:stretch>
              <a:fillRect/>
            </a:stretch>
          </p:blipFill>
          <p:spPr>
            <a:xfrm>
              <a:off x="1518959" y="4118183"/>
              <a:ext cx="1280160" cy="1280160"/>
            </a:xfrm>
            <a:prstGeom prst="rect">
              <a:avLst/>
            </a:prstGeom>
          </p:spPr>
        </p:pic>
        <p:pic>
          <p:nvPicPr>
            <p:cNvPr id="10" name="Picture 9" descr="N1KO + CMV #1 SF.jpg"/>
            <p:cNvPicPr>
              <a:picLocks noChangeAspect="1"/>
            </p:cNvPicPr>
            <p:nvPr/>
          </p:nvPicPr>
          <p:blipFill>
            <a:blip r:embed="rId4" cstate="print">
              <a:lum bright="10000" contrast="20000"/>
            </a:blip>
            <a:stretch>
              <a:fillRect/>
            </a:stretch>
          </p:blipFill>
          <p:spPr>
            <a:xfrm>
              <a:off x="4247672" y="2797029"/>
              <a:ext cx="1280160" cy="1280160"/>
            </a:xfrm>
            <a:prstGeom prst="rect">
              <a:avLst/>
            </a:prstGeom>
          </p:spPr>
        </p:pic>
        <p:pic>
          <p:nvPicPr>
            <p:cNvPr id="11" name="Picture 10" descr="N1KO + R1OE #1 SF.jpg"/>
            <p:cNvPicPr>
              <a:picLocks noChangeAspect="1"/>
            </p:cNvPicPr>
            <p:nvPr/>
          </p:nvPicPr>
          <p:blipFill>
            <a:blip r:embed="rId5" cstate="print">
              <a:lum bright="10000" contrast="20000"/>
            </a:blip>
            <a:stretch>
              <a:fillRect/>
            </a:stretch>
          </p:blipFill>
          <p:spPr>
            <a:xfrm>
              <a:off x="5572102" y="2797029"/>
              <a:ext cx="1280160" cy="1280160"/>
            </a:xfrm>
            <a:prstGeom prst="rect">
              <a:avLst/>
            </a:prstGeom>
          </p:spPr>
        </p:pic>
        <p:pic>
          <p:nvPicPr>
            <p:cNvPr id="12" name="Picture 11" descr="N1WT + CMV #1 SF.jpg"/>
            <p:cNvPicPr>
              <a:picLocks noChangeAspect="1"/>
            </p:cNvPicPr>
            <p:nvPr/>
          </p:nvPicPr>
          <p:blipFill>
            <a:blip r:embed="rId6" cstate="print">
              <a:lum bright="10000" contrast="20000"/>
            </a:blip>
            <a:stretch>
              <a:fillRect/>
            </a:stretch>
          </p:blipFill>
          <p:spPr>
            <a:xfrm>
              <a:off x="1518959" y="2797029"/>
              <a:ext cx="1280160" cy="1280160"/>
            </a:xfrm>
            <a:prstGeom prst="rect">
              <a:avLst/>
            </a:prstGeom>
          </p:spPr>
        </p:pic>
        <p:sp>
          <p:nvSpPr>
            <p:cNvPr id="13" name="TextBox 12"/>
            <p:cNvSpPr txBox="1"/>
            <p:nvPr/>
          </p:nvSpPr>
          <p:spPr>
            <a:xfrm>
              <a:off x="4501301" y="1175266"/>
              <a:ext cx="772902" cy="307744"/>
            </a:xfrm>
            <a:prstGeom prst="rect">
              <a:avLst/>
            </a:prstGeom>
            <a:noFill/>
          </p:spPr>
          <p:txBody>
            <a:bodyPr wrap="none" lIns="91407" tIns="45704" rIns="91407" bIns="45704" rtlCol="0">
              <a:spAutoFit/>
            </a:bodyPr>
            <a:lstStyle/>
            <a:p>
              <a:r>
                <a:rPr lang="en-US" sz="1400" dirty="0" err="1" smtClean="0">
                  <a:latin typeface="Arial" pitchFamily="34" charset="0"/>
                  <a:cs typeface="Arial" pitchFamily="34" charset="0"/>
                </a:rPr>
                <a:t>AdGFP</a:t>
              </a:r>
              <a:endParaRPr lang="en-US" sz="1400" dirty="0">
                <a:latin typeface="Arial" pitchFamily="34" charset="0"/>
                <a:cs typeface="Arial" pitchFamily="34" charset="0"/>
              </a:endParaRPr>
            </a:p>
          </p:txBody>
        </p:sp>
        <p:sp>
          <p:nvSpPr>
            <p:cNvPr id="14" name="TextBox 13"/>
            <p:cNvSpPr txBox="1"/>
            <p:nvPr/>
          </p:nvSpPr>
          <p:spPr>
            <a:xfrm>
              <a:off x="2987461" y="1175266"/>
              <a:ext cx="1002131" cy="307744"/>
            </a:xfrm>
            <a:prstGeom prst="rect">
              <a:avLst/>
            </a:prstGeom>
            <a:noFill/>
          </p:spPr>
          <p:txBody>
            <a:bodyPr wrap="none" lIns="91407" tIns="45704" rIns="91407" bIns="45704" rtlCol="0">
              <a:spAutoFit/>
            </a:bodyPr>
            <a:lstStyle/>
            <a:p>
              <a:r>
                <a:rPr lang="en-US" sz="1400" dirty="0" smtClean="0">
                  <a:latin typeface="Arial" pitchFamily="34" charset="0"/>
                  <a:cs typeface="Arial" pitchFamily="34" charset="0"/>
                </a:rPr>
                <a:t>AdPoldip2</a:t>
              </a:r>
              <a:endParaRPr lang="en-US" sz="1400" dirty="0">
                <a:latin typeface="Arial" pitchFamily="34" charset="0"/>
                <a:cs typeface="Arial" pitchFamily="34" charset="0"/>
              </a:endParaRPr>
            </a:p>
          </p:txBody>
        </p:sp>
        <p:sp>
          <p:nvSpPr>
            <p:cNvPr id="15" name="TextBox 14"/>
            <p:cNvSpPr txBox="1"/>
            <p:nvPr/>
          </p:nvSpPr>
          <p:spPr>
            <a:xfrm rot="16200000">
              <a:off x="859524" y="3283237"/>
              <a:ext cx="962056" cy="307744"/>
            </a:xfrm>
            <a:prstGeom prst="rect">
              <a:avLst/>
            </a:prstGeom>
            <a:noFill/>
          </p:spPr>
          <p:txBody>
            <a:bodyPr wrap="none" lIns="91407" tIns="45704" rIns="91407" bIns="45704" rtlCol="0">
              <a:spAutoFit/>
            </a:bodyPr>
            <a:lstStyle/>
            <a:p>
              <a:r>
                <a:rPr lang="en-US" sz="1400" dirty="0" err="1" smtClean="0">
                  <a:latin typeface="Arial" pitchFamily="34" charset="0"/>
                  <a:cs typeface="Arial" pitchFamily="34" charset="0"/>
                </a:rPr>
                <a:t>Phalloidin</a:t>
              </a:r>
              <a:endParaRPr lang="en-US" sz="1400" dirty="0">
                <a:latin typeface="Arial" pitchFamily="34" charset="0"/>
                <a:cs typeface="Arial" pitchFamily="34" charset="0"/>
              </a:endParaRPr>
            </a:p>
          </p:txBody>
        </p:sp>
        <p:sp>
          <p:nvSpPr>
            <p:cNvPr id="16" name="TextBox 15"/>
            <p:cNvSpPr txBox="1"/>
            <p:nvPr/>
          </p:nvSpPr>
          <p:spPr>
            <a:xfrm rot="16200000">
              <a:off x="935699" y="1956180"/>
              <a:ext cx="809707" cy="307744"/>
            </a:xfrm>
            <a:prstGeom prst="rect">
              <a:avLst/>
            </a:prstGeom>
            <a:noFill/>
          </p:spPr>
          <p:txBody>
            <a:bodyPr wrap="none" lIns="91407" tIns="45704" rIns="91407" bIns="45704" rtlCol="0">
              <a:spAutoFit/>
            </a:bodyPr>
            <a:lstStyle/>
            <a:p>
              <a:r>
                <a:rPr lang="en-US" sz="1400" dirty="0" err="1" smtClean="0">
                  <a:latin typeface="Arial" pitchFamily="34" charset="0"/>
                  <a:cs typeface="Arial" pitchFamily="34" charset="0"/>
                </a:rPr>
                <a:t>Vinculin</a:t>
              </a:r>
              <a:endParaRPr lang="en-US" sz="1400" dirty="0">
                <a:latin typeface="Arial" pitchFamily="34" charset="0"/>
                <a:cs typeface="Arial" pitchFamily="34" charset="0"/>
              </a:endParaRPr>
            </a:p>
          </p:txBody>
        </p:sp>
        <p:sp>
          <p:nvSpPr>
            <p:cNvPr id="17" name="TextBox 16"/>
            <p:cNvSpPr txBox="1"/>
            <p:nvPr/>
          </p:nvSpPr>
          <p:spPr>
            <a:xfrm rot="16200000">
              <a:off x="1063908" y="4604391"/>
              <a:ext cx="553290" cy="307744"/>
            </a:xfrm>
            <a:prstGeom prst="rect">
              <a:avLst/>
            </a:prstGeom>
            <a:noFill/>
          </p:spPr>
          <p:txBody>
            <a:bodyPr wrap="none" lIns="91407" tIns="45704" rIns="91407" bIns="45704" rtlCol="0">
              <a:spAutoFit/>
            </a:bodyPr>
            <a:lstStyle/>
            <a:p>
              <a:r>
                <a:rPr lang="en-US" sz="1400" dirty="0" smtClean="0">
                  <a:latin typeface="Arial" pitchFamily="34" charset="0"/>
                  <a:cs typeface="Arial" pitchFamily="34" charset="0"/>
                </a:rPr>
                <a:t>GFP</a:t>
              </a:r>
              <a:endParaRPr lang="en-US" sz="1400" dirty="0">
                <a:latin typeface="Arial" pitchFamily="34" charset="0"/>
                <a:cs typeface="Arial" pitchFamily="34" charset="0"/>
              </a:endParaRPr>
            </a:p>
          </p:txBody>
        </p:sp>
        <p:pic>
          <p:nvPicPr>
            <p:cNvPr id="19" name="Picture 18" descr="N1KO + R1OE #1 FA.jpg"/>
            <p:cNvPicPr>
              <a:picLocks noChangeAspect="1"/>
            </p:cNvPicPr>
            <p:nvPr/>
          </p:nvPicPr>
          <p:blipFill>
            <a:blip r:embed="rId7" cstate="print"/>
            <a:stretch>
              <a:fillRect/>
            </a:stretch>
          </p:blipFill>
          <p:spPr>
            <a:xfrm>
              <a:off x="5572102" y="1469972"/>
              <a:ext cx="1280160" cy="1280160"/>
            </a:xfrm>
            <a:prstGeom prst="rect">
              <a:avLst/>
            </a:prstGeom>
          </p:spPr>
        </p:pic>
        <p:pic>
          <p:nvPicPr>
            <p:cNvPr id="20" name="Picture 19" descr="N1KO + R1OE #1 GFP.jpg"/>
            <p:cNvPicPr>
              <a:picLocks noChangeAspect="1"/>
            </p:cNvPicPr>
            <p:nvPr/>
          </p:nvPicPr>
          <p:blipFill>
            <a:blip r:embed="rId8" cstate="print"/>
            <a:stretch>
              <a:fillRect/>
            </a:stretch>
          </p:blipFill>
          <p:spPr>
            <a:xfrm>
              <a:off x="5572102" y="4118183"/>
              <a:ext cx="1280160" cy="1280160"/>
            </a:xfrm>
            <a:prstGeom prst="rect">
              <a:avLst/>
            </a:prstGeom>
          </p:spPr>
        </p:pic>
        <p:pic>
          <p:nvPicPr>
            <p:cNvPr id="21" name="Picture 20" descr="N1KO + CMV #1 FA.jpg"/>
            <p:cNvPicPr>
              <a:picLocks noChangeAspect="1"/>
            </p:cNvPicPr>
            <p:nvPr/>
          </p:nvPicPr>
          <p:blipFill>
            <a:blip r:embed="rId9" cstate="print"/>
            <a:stretch>
              <a:fillRect/>
            </a:stretch>
          </p:blipFill>
          <p:spPr>
            <a:xfrm>
              <a:off x="4247672" y="1469972"/>
              <a:ext cx="1280160" cy="1280160"/>
            </a:xfrm>
            <a:prstGeom prst="rect">
              <a:avLst/>
            </a:prstGeom>
          </p:spPr>
        </p:pic>
        <p:pic>
          <p:nvPicPr>
            <p:cNvPr id="22" name="Picture 21" descr="N1KO + CMV #1 GFP.jpg"/>
            <p:cNvPicPr>
              <a:picLocks noChangeAspect="1"/>
            </p:cNvPicPr>
            <p:nvPr/>
          </p:nvPicPr>
          <p:blipFill>
            <a:blip r:embed="rId10" cstate="print"/>
            <a:stretch>
              <a:fillRect/>
            </a:stretch>
          </p:blipFill>
          <p:spPr>
            <a:xfrm>
              <a:off x="4247672" y="4118183"/>
              <a:ext cx="1280160" cy="1280160"/>
            </a:xfrm>
            <a:prstGeom prst="rect">
              <a:avLst/>
            </a:prstGeom>
          </p:spPr>
        </p:pic>
        <p:pic>
          <p:nvPicPr>
            <p:cNvPr id="23" name="Picture 22" descr="N1WT + R1OE #1 FA.jpg"/>
            <p:cNvPicPr>
              <a:picLocks noChangeAspect="1"/>
            </p:cNvPicPr>
            <p:nvPr/>
          </p:nvPicPr>
          <p:blipFill>
            <a:blip r:embed="rId11" cstate="print"/>
            <a:stretch>
              <a:fillRect/>
            </a:stretch>
          </p:blipFill>
          <p:spPr>
            <a:xfrm>
              <a:off x="2848446" y="1469972"/>
              <a:ext cx="1280160" cy="1280160"/>
            </a:xfrm>
            <a:prstGeom prst="rect">
              <a:avLst/>
            </a:prstGeom>
          </p:spPr>
        </p:pic>
        <p:pic>
          <p:nvPicPr>
            <p:cNvPr id="24" name="Picture 23" descr="N1WT + R1OE #1 GFP.jpg"/>
            <p:cNvPicPr>
              <a:picLocks noChangeAspect="1"/>
            </p:cNvPicPr>
            <p:nvPr/>
          </p:nvPicPr>
          <p:blipFill>
            <a:blip r:embed="rId12" cstate="print"/>
            <a:stretch>
              <a:fillRect/>
            </a:stretch>
          </p:blipFill>
          <p:spPr>
            <a:xfrm>
              <a:off x="2848446" y="4118183"/>
              <a:ext cx="1280160" cy="1280160"/>
            </a:xfrm>
            <a:prstGeom prst="rect">
              <a:avLst/>
            </a:prstGeom>
          </p:spPr>
        </p:pic>
        <p:pic>
          <p:nvPicPr>
            <p:cNvPr id="25" name="Picture 24" descr="N1WT + R1OE #1 SF.jpg"/>
            <p:cNvPicPr>
              <a:picLocks noChangeAspect="1"/>
            </p:cNvPicPr>
            <p:nvPr/>
          </p:nvPicPr>
          <p:blipFill>
            <a:blip r:embed="rId13" cstate="print"/>
            <a:stretch>
              <a:fillRect/>
            </a:stretch>
          </p:blipFill>
          <p:spPr>
            <a:xfrm>
              <a:off x="2848446" y="2797029"/>
              <a:ext cx="1280160" cy="1280160"/>
            </a:xfrm>
            <a:prstGeom prst="rect">
              <a:avLst/>
            </a:prstGeom>
          </p:spPr>
        </p:pic>
        <p:cxnSp>
          <p:nvCxnSpPr>
            <p:cNvPr id="29" name="Straight Connector 28"/>
            <p:cNvCxnSpPr/>
            <p:nvPr/>
          </p:nvCxnSpPr>
          <p:spPr>
            <a:xfrm>
              <a:off x="1530834" y="1138049"/>
              <a:ext cx="256032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95172" y="1138049"/>
              <a:ext cx="246888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752257" y="642330"/>
            <a:ext cx="4205120" cy="3056562"/>
            <a:chOff x="1752257" y="214830"/>
            <a:chExt cx="4205120" cy="3056562"/>
          </a:xfrm>
        </p:grpSpPr>
        <p:sp>
          <p:nvSpPr>
            <p:cNvPr id="4" name="TextBox 175"/>
            <p:cNvSpPr txBox="1">
              <a:spLocks noChangeArrowheads="1"/>
            </p:cNvSpPr>
            <p:nvPr/>
          </p:nvSpPr>
          <p:spPr bwMode="auto">
            <a:xfrm>
              <a:off x="3720925" y="214830"/>
              <a:ext cx="801823" cy="307777"/>
            </a:xfrm>
            <a:prstGeom prst="rect">
              <a:avLst/>
            </a:prstGeom>
            <a:noFill/>
            <a:ln w="9525">
              <a:noFill/>
              <a:miter lim="800000"/>
              <a:headEnd/>
              <a:tailEnd/>
            </a:ln>
          </p:spPr>
          <p:txBody>
            <a:bodyPr wrap="none">
              <a:prstTxWarp prst="textNoShape">
                <a:avLst/>
              </a:prstTxWarp>
              <a:spAutoFit/>
            </a:bodyPr>
            <a:lstStyle/>
            <a:p>
              <a:r>
                <a:rPr lang="en-US" sz="1400" dirty="0" err="1">
                  <a:latin typeface="Arial" pitchFamily="34" charset="0"/>
                  <a:ea typeface="Arial" pitchFamily="-123" charset="0"/>
                  <a:cs typeface="Arial" pitchFamily="34" charset="0"/>
                </a:rPr>
                <a:t>AdLacZ</a:t>
              </a:r>
              <a:endParaRPr lang="en-US" sz="1400" dirty="0">
                <a:latin typeface="Arial" pitchFamily="34" charset="0"/>
                <a:ea typeface="Arial" pitchFamily="-123"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4768657" y="855564"/>
              <a:ext cx="1188720" cy="1188722"/>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3525146" y="855564"/>
              <a:ext cx="1188720" cy="1188722"/>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2293036" y="855564"/>
              <a:ext cx="1188720" cy="1188722"/>
            </a:xfrm>
            <a:prstGeom prst="rect">
              <a:avLst/>
            </a:prstGeom>
            <a:noFill/>
            <a:ln w="9525">
              <a:noFill/>
              <a:miter lim="800000"/>
              <a:headEnd/>
              <a:tailEnd/>
            </a:ln>
          </p:spPr>
        </p:pic>
        <p:pic>
          <p:nvPicPr>
            <p:cNvPr id="8" name="Picture 3"/>
            <p:cNvPicPr>
              <a:picLocks noChangeAspect="1" noChangeArrowheads="1"/>
            </p:cNvPicPr>
            <p:nvPr/>
          </p:nvPicPr>
          <p:blipFill>
            <a:blip r:embed="rId5" cstate="print">
              <a:lum bright="20000" contrast="30000"/>
            </a:blip>
            <a:srcRect/>
            <a:stretch>
              <a:fillRect/>
            </a:stretch>
          </p:blipFill>
          <p:spPr bwMode="auto">
            <a:xfrm>
              <a:off x="4768657" y="2082670"/>
              <a:ext cx="1188720" cy="1188722"/>
            </a:xfrm>
            <a:prstGeom prst="rect">
              <a:avLst/>
            </a:prstGeom>
            <a:noFill/>
            <a:ln w="9525">
              <a:noFill/>
              <a:miter lim="800000"/>
              <a:headEnd/>
              <a:tailEnd/>
            </a:ln>
          </p:spPr>
        </p:pic>
        <p:pic>
          <p:nvPicPr>
            <p:cNvPr id="9" name="Picture 4"/>
            <p:cNvPicPr>
              <a:picLocks noChangeAspect="1" noChangeArrowheads="1"/>
            </p:cNvPicPr>
            <p:nvPr/>
          </p:nvPicPr>
          <p:blipFill>
            <a:blip r:embed="rId6" cstate="print">
              <a:lum bright="20000" contrast="30000"/>
            </a:blip>
            <a:srcRect/>
            <a:stretch>
              <a:fillRect/>
            </a:stretch>
          </p:blipFill>
          <p:spPr bwMode="auto">
            <a:xfrm>
              <a:off x="3525146" y="2082670"/>
              <a:ext cx="1188720" cy="1188722"/>
            </a:xfrm>
            <a:prstGeom prst="rect">
              <a:avLst/>
            </a:prstGeom>
            <a:noFill/>
            <a:ln w="9525">
              <a:noFill/>
              <a:miter lim="800000"/>
              <a:headEnd/>
              <a:tailEnd/>
            </a:ln>
          </p:spPr>
        </p:pic>
        <p:pic>
          <p:nvPicPr>
            <p:cNvPr id="10" name="Picture 5"/>
            <p:cNvPicPr>
              <a:picLocks noChangeAspect="1" noChangeArrowheads="1"/>
            </p:cNvPicPr>
            <p:nvPr/>
          </p:nvPicPr>
          <p:blipFill>
            <a:blip r:embed="rId7" cstate="print">
              <a:lum bright="20000" contrast="30000"/>
            </a:blip>
            <a:srcRect/>
            <a:stretch>
              <a:fillRect/>
            </a:stretch>
          </p:blipFill>
          <p:spPr bwMode="auto">
            <a:xfrm>
              <a:off x="2293036" y="2082670"/>
              <a:ext cx="1188720" cy="1188722"/>
            </a:xfrm>
            <a:prstGeom prst="rect">
              <a:avLst/>
            </a:prstGeom>
            <a:noFill/>
            <a:ln w="9525">
              <a:noFill/>
              <a:miter lim="800000"/>
              <a:headEnd/>
              <a:tailEnd/>
            </a:ln>
          </p:spPr>
        </p:pic>
        <p:sp>
          <p:nvSpPr>
            <p:cNvPr id="11" name="Rectangle 18"/>
            <p:cNvSpPr>
              <a:spLocks noChangeArrowheads="1"/>
            </p:cNvSpPr>
            <p:nvPr/>
          </p:nvSpPr>
          <p:spPr bwMode="auto">
            <a:xfrm>
              <a:off x="2494661" y="617889"/>
              <a:ext cx="785471"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Untreated</a:t>
              </a:r>
            </a:p>
          </p:txBody>
        </p:sp>
        <p:sp>
          <p:nvSpPr>
            <p:cNvPr id="12" name="Rectangle 19"/>
            <p:cNvSpPr>
              <a:spLocks noChangeArrowheads="1"/>
            </p:cNvSpPr>
            <p:nvPr/>
          </p:nvSpPr>
          <p:spPr bwMode="auto">
            <a:xfrm>
              <a:off x="3865430" y="617889"/>
              <a:ext cx="508152"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err="1">
                  <a:latin typeface="Arial" pitchFamily="34" charset="0"/>
                  <a:ea typeface="Arial" pitchFamily="-123" charset="0"/>
                  <a:cs typeface="Arial" pitchFamily="34" charset="0"/>
                </a:rPr>
                <a:t>siCont</a:t>
              </a:r>
              <a:endParaRPr lang="en-US" sz="1400" dirty="0">
                <a:latin typeface="Arial" pitchFamily="34" charset="0"/>
                <a:ea typeface="Arial" pitchFamily="-123" charset="0"/>
                <a:cs typeface="Arial" pitchFamily="34" charset="0"/>
              </a:endParaRPr>
            </a:p>
          </p:txBody>
        </p:sp>
        <p:sp>
          <p:nvSpPr>
            <p:cNvPr id="13" name="Rectangle 20"/>
            <p:cNvSpPr>
              <a:spLocks noChangeArrowheads="1"/>
            </p:cNvSpPr>
            <p:nvPr/>
          </p:nvSpPr>
          <p:spPr bwMode="auto">
            <a:xfrm>
              <a:off x="4999136" y="617889"/>
              <a:ext cx="727763"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siPoldip2</a:t>
              </a:r>
            </a:p>
          </p:txBody>
        </p:sp>
        <p:sp>
          <p:nvSpPr>
            <p:cNvPr id="23" name="TextBox 197"/>
            <p:cNvSpPr txBox="1">
              <a:spLocks noChangeArrowheads="1"/>
            </p:cNvSpPr>
            <p:nvPr/>
          </p:nvSpPr>
          <p:spPr bwMode="auto">
            <a:xfrm rot="16200000">
              <a:off x="1374898" y="1188316"/>
              <a:ext cx="1277938" cy="523220"/>
            </a:xfrm>
            <a:prstGeom prst="rect">
              <a:avLst/>
            </a:prstGeom>
            <a:noFill/>
            <a:ln w="9525">
              <a:noFill/>
              <a:miter lim="800000"/>
              <a:headEnd/>
              <a:tailEnd/>
            </a:ln>
          </p:spPr>
          <p:txBody>
            <a:bodyPr>
              <a:prstTxWarp prst="textNoShape">
                <a:avLst/>
              </a:prstTxWarp>
              <a:spAutoFit/>
            </a:bodyPr>
            <a:lstStyle/>
            <a:p>
              <a:pPr algn="ctr"/>
              <a:r>
                <a:rPr lang="en-US" sz="1400" dirty="0" err="1">
                  <a:latin typeface="Arial" pitchFamily="34" charset="0"/>
                  <a:ea typeface="Arial" pitchFamily="-123" charset="0"/>
                  <a:cs typeface="Arial" pitchFamily="34" charset="0"/>
                </a:rPr>
                <a:t>Phalloidin</a:t>
              </a:r>
              <a:r>
                <a:rPr lang="en-US" sz="1400" dirty="0">
                  <a:latin typeface="Arial" pitchFamily="34" charset="0"/>
                  <a:ea typeface="Arial" pitchFamily="-123" charset="0"/>
                  <a:cs typeface="Arial" pitchFamily="34" charset="0"/>
                </a:rPr>
                <a:t> + HA</a:t>
              </a:r>
            </a:p>
          </p:txBody>
        </p:sp>
        <p:sp>
          <p:nvSpPr>
            <p:cNvPr id="24" name="TextBox 198"/>
            <p:cNvSpPr txBox="1">
              <a:spLocks noChangeArrowheads="1"/>
            </p:cNvSpPr>
            <p:nvPr/>
          </p:nvSpPr>
          <p:spPr bwMode="auto">
            <a:xfrm rot="16200000">
              <a:off x="1558255" y="2523143"/>
              <a:ext cx="911225" cy="307777"/>
            </a:xfrm>
            <a:prstGeom prst="rect">
              <a:avLst/>
            </a:prstGeom>
            <a:noFill/>
            <a:ln w="9525">
              <a:noFill/>
              <a:miter lim="800000"/>
              <a:headEnd/>
              <a:tailEnd/>
            </a:ln>
          </p:spPr>
          <p:txBody>
            <a:bodyPr>
              <a:prstTxWarp prst="textNoShape">
                <a:avLst/>
              </a:prstTxWarp>
              <a:spAutoFit/>
            </a:bodyPr>
            <a:lstStyle/>
            <a:p>
              <a:pPr algn="ctr"/>
              <a:r>
                <a:rPr lang="en-US" sz="1400" dirty="0" err="1">
                  <a:latin typeface="Arial" pitchFamily="34" charset="0"/>
                  <a:ea typeface="Arial" pitchFamily="-123" charset="0"/>
                  <a:cs typeface="Arial" pitchFamily="34" charset="0"/>
                </a:rPr>
                <a:t>Vinculin</a:t>
              </a:r>
              <a:endParaRPr lang="en-US" sz="1400" dirty="0">
                <a:latin typeface="Arial" pitchFamily="34" charset="0"/>
                <a:ea typeface="Arial" pitchFamily="-123" charset="0"/>
                <a:cs typeface="Arial" pitchFamily="34" charset="0"/>
              </a:endParaRPr>
            </a:p>
          </p:txBody>
        </p:sp>
        <p:cxnSp>
          <p:nvCxnSpPr>
            <p:cNvPr id="25" name="Straight Connector 24"/>
            <p:cNvCxnSpPr/>
            <p:nvPr/>
          </p:nvCxnSpPr>
          <p:spPr bwMode="auto">
            <a:xfrm>
              <a:off x="2293036" y="531670"/>
              <a:ext cx="3657600" cy="15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748310" y="3711988"/>
            <a:ext cx="4209067" cy="3016981"/>
            <a:chOff x="1748310" y="3652613"/>
            <a:chExt cx="4209067" cy="3016981"/>
          </a:xfrm>
        </p:grpSpPr>
        <p:pic>
          <p:nvPicPr>
            <p:cNvPr id="14" name="Picture 2"/>
            <p:cNvPicPr>
              <a:picLocks noChangeAspect="1" noChangeArrowheads="1"/>
            </p:cNvPicPr>
            <p:nvPr/>
          </p:nvPicPr>
          <p:blipFill>
            <a:blip r:embed="rId8" cstate="print"/>
            <a:srcRect/>
            <a:stretch>
              <a:fillRect/>
            </a:stretch>
          </p:blipFill>
          <p:spPr bwMode="auto">
            <a:xfrm>
              <a:off x="2293036" y="4247083"/>
              <a:ext cx="1188720" cy="1188723"/>
            </a:xfrm>
            <a:prstGeom prst="rect">
              <a:avLst/>
            </a:prstGeom>
            <a:noFill/>
            <a:ln w="9525">
              <a:noFill/>
              <a:miter lim="800000"/>
              <a:headEnd/>
              <a:tailEnd/>
            </a:ln>
          </p:spPr>
        </p:pic>
        <p:pic>
          <p:nvPicPr>
            <p:cNvPr id="15" name="Picture 7"/>
            <p:cNvPicPr>
              <a:picLocks noChangeAspect="1" noChangeArrowheads="1"/>
            </p:cNvPicPr>
            <p:nvPr/>
          </p:nvPicPr>
          <p:blipFill>
            <a:blip r:embed="rId9" cstate="print"/>
            <a:srcRect/>
            <a:stretch>
              <a:fillRect/>
            </a:stretch>
          </p:blipFill>
          <p:spPr bwMode="auto">
            <a:xfrm>
              <a:off x="3525146" y="4247083"/>
              <a:ext cx="1188720" cy="1188723"/>
            </a:xfrm>
            <a:prstGeom prst="rect">
              <a:avLst/>
            </a:prstGeom>
            <a:noFill/>
            <a:ln w="9525">
              <a:noFill/>
              <a:miter lim="800000"/>
              <a:headEnd/>
              <a:tailEnd/>
            </a:ln>
          </p:spPr>
        </p:pic>
        <p:pic>
          <p:nvPicPr>
            <p:cNvPr id="16" name="Picture 11"/>
            <p:cNvPicPr>
              <a:picLocks noChangeAspect="1" noChangeArrowheads="1"/>
            </p:cNvPicPr>
            <p:nvPr/>
          </p:nvPicPr>
          <p:blipFill>
            <a:blip r:embed="rId10" cstate="print"/>
            <a:srcRect/>
            <a:stretch>
              <a:fillRect/>
            </a:stretch>
          </p:blipFill>
          <p:spPr bwMode="auto">
            <a:xfrm>
              <a:off x="4768657" y="4247083"/>
              <a:ext cx="1188720" cy="1188723"/>
            </a:xfrm>
            <a:prstGeom prst="rect">
              <a:avLst/>
            </a:prstGeom>
            <a:noFill/>
            <a:ln w="9525">
              <a:noFill/>
              <a:miter lim="800000"/>
              <a:headEnd/>
              <a:tailEnd/>
            </a:ln>
          </p:spPr>
        </p:pic>
        <p:pic>
          <p:nvPicPr>
            <p:cNvPr id="17" name="Picture 1"/>
            <p:cNvPicPr>
              <a:picLocks noChangeAspect="1" noChangeArrowheads="1"/>
            </p:cNvPicPr>
            <p:nvPr/>
          </p:nvPicPr>
          <p:blipFill>
            <a:blip r:embed="rId11" cstate="print">
              <a:lum bright="20000" contrast="30000"/>
            </a:blip>
            <a:srcRect/>
            <a:stretch>
              <a:fillRect/>
            </a:stretch>
          </p:blipFill>
          <p:spPr bwMode="auto">
            <a:xfrm>
              <a:off x="3525146" y="5480871"/>
              <a:ext cx="1188720" cy="1188723"/>
            </a:xfrm>
            <a:prstGeom prst="rect">
              <a:avLst/>
            </a:prstGeom>
            <a:noFill/>
            <a:ln w="9525">
              <a:noFill/>
              <a:miter lim="800000"/>
              <a:headEnd/>
              <a:tailEnd/>
            </a:ln>
          </p:spPr>
        </p:pic>
        <p:pic>
          <p:nvPicPr>
            <p:cNvPr id="18" name="Picture 2"/>
            <p:cNvPicPr>
              <a:picLocks noChangeAspect="1" noChangeArrowheads="1"/>
            </p:cNvPicPr>
            <p:nvPr/>
          </p:nvPicPr>
          <p:blipFill>
            <a:blip r:embed="rId12" cstate="print">
              <a:lum bright="20000" contrast="30000"/>
            </a:blip>
            <a:srcRect/>
            <a:stretch>
              <a:fillRect/>
            </a:stretch>
          </p:blipFill>
          <p:spPr bwMode="auto">
            <a:xfrm>
              <a:off x="4768657" y="5480871"/>
              <a:ext cx="1188720" cy="1188723"/>
            </a:xfrm>
            <a:prstGeom prst="rect">
              <a:avLst/>
            </a:prstGeom>
            <a:noFill/>
            <a:ln w="9525">
              <a:noFill/>
              <a:miter lim="800000"/>
              <a:headEnd/>
              <a:tailEnd/>
            </a:ln>
          </p:spPr>
        </p:pic>
        <p:sp>
          <p:nvSpPr>
            <p:cNvPr id="19" name="TextBox 193"/>
            <p:cNvSpPr txBox="1">
              <a:spLocks noChangeArrowheads="1"/>
            </p:cNvSpPr>
            <p:nvPr/>
          </p:nvSpPr>
          <p:spPr bwMode="auto">
            <a:xfrm>
              <a:off x="3626240" y="3652613"/>
              <a:ext cx="992579" cy="307777"/>
            </a:xfrm>
            <a:prstGeom prst="rect">
              <a:avLst/>
            </a:prstGeom>
            <a:noFill/>
            <a:ln w="9525">
              <a:noFill/>
              <a:miter lim="800000"/>
              <a:headEnd/>
              <a:tailEnd/>
            </a:ln>
          </p:spPr>
          <p:txBody>
            <a:bodyPr wrap="none">
              <a:prstTxWarp prst="textNoShape">
                <a:avLst/>
              </a:prstTxWarp>
              <a:spAutoFit/>
            </a:bodyPr>
            <a:lstStyle/>
            <a:p>
              <a:r>
                <a:rPr lang="en-US" sz="1400">
                  <a:latin typeface="Arial" pitchFamily="34" charset="0"/>
                  <a:ea typeface="Arial" pitchFamily="-123" charset="0"/>
                  <a:cs typeface="Arial" pitchFamily="34" charset="0"/>
                </a:rPr>
                <a:t>AdRhoGV</a:t>
              </a:r>
            </a:p>
          </p:txBody>
        </p:sp>
        <p:sp>
          <p:nvSpPr>
            <p:cNvPr id="20" name="Rectangle 18"/>
            <p:cNvSpPr>
              <a:spLocks noChangeArrowheads="1"/>
            </p:cNvSpPr>
            <p:nvPr/>
          </p:nvSpPr>
          <p:spPr bwMode="auto">
            <a:xfrm>
              <a:off x="2494661" y="4019510"/>
              <a:ext cx="785471"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Untreated</a:t>
              </a:r>
            </a:p>
          </p:txBody>
        </p:sp>
        <p:sp>
          <p:nvSpPr>
            <p:cNvPr id="21" name="Rectangle 19"/>
            <p:cNvSpPr>
              <a:spLocks noChangeArrowheads="1"/>
            </p:cNvSpPr>
            <p:nvPr/>
          </p:nvSpPr>
          <p:spPr bwMode="auto">
            <a:xfrm>
              <a:off x="3865430" y="4019510"/>
              <a:ext cx="508152"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err="1">
                  <a:latin typeface="Arial" pitchFamily="34" charset="0"/>
                  <a:ea typeface="Arial" pitchFamily="-123" charset="0"/>
                  <a:cs typeface="Arial" pitchFamily="34" charset="0"/>
                </a:rPr>
                <a:t>siCont</a:t>
              </a:r>
              <a:endParaRPr lang="en-US" sz="1400" dirty="0">
                <a:latin typeface="Arial" pitchFamily="34" charset="0"/>
                <a:ea typeface="Arial" pitchFamily="-123" charset="0"/>
                <a:cs typeface="Arial" pitchFamily="34" charset="0"/>
              </a:endParaRPr>
            </a:p>
          </p:txBody>
        </p:sp>
        <p:sp>
          <p:nvSpPr>
            <p:cNvPr id="22" name="Rectangle 20"/>
            <p:cNvSpPr>
              <a:spLocks noChangeArrowheads="1"/>
            </p:cNvSpPr>
            <p:nvPr/>
          </p:nvSpPr>
          <p:spPr bwMode="auto">
            <a:xfrm>
              <a:off x="4999136" y="4019510"/>
              <a:ext cx="727763"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siPoldip2</a:t>
              </a:r>
            </a:p>
          </p:txBody>
        </p:sp>
        <p:cxnSp>
          <p:nvCxnSpPr>
            <p:cNvPr id="26" name="Straight Connector 25"/>
            <p:cNvCxnSpPr/>
            <p:nvPr/>
          </p:nvCxnSpPr>
          <p:spPr bwMode="auto">
            <a:xfrm>
              <a:off x="2293729" y="3960588"/>
              <a:ext cx="3657600" cy="15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13" cstate="print">
              <a:lum bright="20000" contrast="30000"/>
            </a:blip>
            <a:srcRect/>
            <a:stretch>
              <a:fillRect/>
            </a:stretch>
          </p:blipFill>
          <p:spPr bwMode="auto">
            <a:xfrm>
              <a:off x="2293036" y="5480871"/>
              <a:ext cx="1188720" cy="1188723"/>
            </a:xfrm>
            <a:prstGeom prst="rect">
              <a:avLst/>
            </a:prstGeom>
            <a:noFill/>
            <a:ln w="9525">
              <a:noFill/>
              <a:miter lim="800000"/>
              <a:headEnd/>
              <a:tailEnd/>
            </a:ln>
          </p:spPr>
        </p:pic>
        <p:sp>
          <p:nvSpPr>
            <p:cNvPr id="29" name="TextBox 197"/>
            <p:cNvSpPr txBox="1">
              <a:spLocks noChangeArrowheads="1"/>
            </p:cNvSpPr>
            <p:nvPr/>
          </p:nvSpPr>
          <p:spPr bwMode="auto">
            <a:xfrm rot="16200000">
              <a:off x="1370951" y="4579834"/>
              <a:ext cx="1277938" cy="523220"/>
            </a:xfrm>
            <a:prstGeom prst="rect">
              <a:avLst/>
            </a:prstGeom>
            <a:noFill/>
            <a:ln w="9525">
              <a:noFill/>
              <a:miter lim="800000"/>
              <a:headEnd/>
              <a:tailEnd/>
            </a:ln>
          </p:spPr>
          <p:txBody>
            <a:bodyPr>
              <a:prstTxWarp prst="textNoShape">
                <a:avLst/>
              </a:prstTxWarp>
              <a:spAutoFit/>
            </a:bodyPr>
            <a:lstStyle/>
            <a:p>
              <a:pPr algn="ctr"/>
              <a:r>
                <a:rPr lang="en-US" sz="1400" dirty="0" err="1">
                  <a:latin typeface="Arial" pitchFamily="34" charset="0"/>
                  <a:ea typeface="Arial" pitchFamily="-123" charset="0"/>
                  <a:cs typeface="Arial" pitchFamily="34" charset="0"/>
                </a:rPr>
                <a:t>Phalloidin</a:t>
              </a:r>
              <a:r>
                <a:rPr lang="en-US" sz="1400" dirty="0">
                  <a:latin typeface="Arial" pitchFamily="34" charset="0"/>
                  <a:ea typeface="Arial" pitchFamily="-123" charset="0"/>
                  <a:cs typeface="Arial" pitchFamily="34" charset="0"/>
                </a:rPr>
                <a:t> + HA</a:t>
              </a:r>
            </a:p>
          </p:txBody>
        </p:sp>
        <p:sp>
          <p:nvSpPr>
            <p:cNvPr id="30" name="TextBox 198"/>
            <p:cNvSpPr txBox="1">
              <a:spLocks noChangeArrowheads="1"/>
            </p:cNvSpPr>
            <p:nvPr/>
          </p:nvSpPr>
          <p:spPr bwMode="auto">
            <a:xfrm rot="16200000">
              <a:off x="1554307" y="5921344"/>
              <a:ext cx="911225" cy="307777"/>
            </a:xfrm>
            <a:prstGeom prst="rect">
              <a:avLst/>
            </a:prstGeom>
            <a:noFill/>
            <a:ln w="9525">
              <a:noFill/>
              <a:miter lim="800000"/>
              <a:headEnd/>
              <a:tailEnd/>
            </a:ln>
          </p:spPr>
          <p:txBody>
            <a:bodyPr>
              <a:prstTxWarp prst="textNoShape">
                <a:avLst/>
              </a:prstTxWarp>
              <a:spAutoFit/>
            </a:bodyPr>
            <a:lstStyle/>
            <a:p>
              <a:pPr algn="ctr"/>
              <a:r>
                <a:rPr lang="en-US" sz="1400" dirty="0" err="1">
                  <a:latin typeface="Arial" pitchFamily="34" charset="0"/>
                  <a:ea typeface="Arial" pitchFamily="-123" charset="0"/>
                  <a:cs typeface="Arial" pitchFamily="34" charset="0"/>
                </a:rPr>
                <a:t>Vinculin</a:t>
              </a:r>
              <a:endParaRPr lang="en-US" sz="1400" dirty="0">
                <a:latin typeface="Arial" pitchFamily="34" charset="0"/>
                <a:ea typeface="Arial" pitchFamily="-123" charset="0"/>
                <a:cs typeface="Arial" pitchFamily="34" charset="0"/>
              </a:endParaRPr>
            </a:p>
          </p:txBody>
        </p:sp>
      </p:grpSp>
      <p:sp>
        <p:nvSpPr>
          <p:cNvPr id="36" name="TextBox 35"/>
          <p:cNvSpPr txBox="1"/>
          <p:nvPr/>
        </p:nvSpPr>
        <p:spPr>
          <a:xfrm>
            <a:off x="1392070" y="6743978"/>
            <a:ext cx="5486400" cy="2585323"/>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4.13.  CA-</a:t>
            </a:r>
            <a:r>
              <a:rPr lang="en-US" sz="1200" b="1" dirty="0" err="1" smtClean="0">
                <a:latin typeface="Arial" pitchFamily="34" charset="0"/>
                <a:cs typeface="Arial" pitchFamily="34" charset="0"/>
              </a:rPr>
              <a:t>RhoA</a:t>
            </a:r>
            <a:r>
              <a:rPr lang="en-US" sz="1200" b="1" dirty="0" smtClean="0">
                <a:latin typeface="Arial" pitchFamily="34" charset="0"/>
                <a:cs typeface="Arial" pitchFamily="34" charset="0"/>
              </a:rPr>
              <a:t> Rescues the Loss of Stress Fibers and Focal Adhesions Caused by siPoldip2 .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either control adenovirus (</a:t>
            </a:r>
            <a:r>
              <a:rPr lang="en-US" sz="1200" dirty="0" err="1" smtClean="0">
                <a:latin typeface="Arial" pitchFamily="34" charset="0"/>
                <a:cs typeface="Arial" pitchFamily="34" charset="0"/>
              </a:rPr>
              <a:t>AdLacZ</a:t>
            </a:r>
            <a:r>
              <a:rPr lang="en-US" sz="1200" dirty="0" smtClean="0">
                <a:latin typeface="Arial" pitchFamily="34" charset="0"/>
                <a:cs typeface="Arial" pitchFamily="34" charset="0"/>
              </a:rPr>
              <a:t>) or HA-tagged constitutively active Rho (</a:t>
            </a:r>
            <a:r>
              <a:rPr lang="en-US" sz="1200" dirty="0" err="1" smtClean="0">
                <a:latin typeface="Arial" pitchFamily="34" charset="0"/>
                <a:cs typeface="Arial" pitchFamily="34" charset="0"/>
              </a:rPr>
              <a:t>AdRhoGV</a:t>
            </a:r>
            <a:r>
              <a:rPr lang="en-US" sz="1200" dirty="0" smtClean="0">
                <a:latin typeface="Arial" pitchFamily="34" charset="0"/>
                <a:cs typeface="Arial" pitchFamily="34" charset="0"/>
              </a:rPr>
              <a:t>) prior to leaving untreated or transiently </a:t>
            </a:r>
            <a:r>
              <a:rPr lang="en-US" sz="1200" dirty="0" err="1" smtClean="0">
                <a:latin typeface="Arial" pitchFamily="34" charset="0"/>
                <a:cs typeface="Arial" pitchFamily="34" charset="0"/>
              </a:rPr>
              <a:t>transfecting</a:t>
            </a:r>
            <a:r>
              <a:rPr lang="en-US" sz="1200" dirty="0" smtClean="0">
                <a:latin typeface="Arial" pitchFamily="34" charset="0"/>
                <a:cs typeface="Arial" pitchFamily="34" charset="0"/>
              </a:rPr>
              <a:t>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either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siPoldip2.  VSMCs were triple labeled with anti-HA antibody (HA; red) to detect cells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t>
            </a:r>
            <a:r>
              <a:rPr lang="en-US" sz="1200" dirty="0" err="1" smtClean="0">
                <a:latin typeface="Arial" pitchFamily="34" charset="0"/>
                <a:cs typeface="Arial" pitchFamily="34" charset="0"/>
              </a:rPr>
              <a:t>AdRhoGV</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(green) to detect stress fibers, and </a:t>
            </a:r>
            <a:r>
              <a:rPr lang="en-US" sz="1200" dirty="0" err="1" smtClean="0">
                <a:latin typeface="Arial" pitchFamily="34" charset="0"/>
                <a:cs typeface="Arial" pitchFamily="34" charset="0"/>
              </a:rPr>
              <a:t>vinculin</a:t>
            </a:r>
            <a:r>
              <a:rPr lang="en-US" sz="1200" dirty="0" smtClean="0">
                <a:latin typeface="Arial" pitchFamily="34" charset="0"/>
                <a:cs typeface="Arial" pitchFamily="34" charset="0"/>
              </a:rPr>
              <a:t> (pseudo-colored cyan) to detect focal adhesions.  </a:t>
            </a:r>
            <a:r>
              <a:rPr lang="en-US" sz="1200" dirty="0" err="1" smtClean="0">
                <a:latin typeface="Arial" pitchFamily="34" charset="0"/>
                <a:cs typeface="Arial" pitchFamily="34" charset="0"/>
              </a:rPr>
              <a:t>Confocal</a:t>
            </a:r>
            <a:r>
              <a:rPr lang="en-US" sz="1200" dirty="0" smtClean="0">
                <a:latin typeface="Arial" pitchFamily="34" charset="0"/>
                <a:cs typeface="Arial" pitchFamily="34" charset="0"/>
              </a:rPr>
              <a:t> images acquired at the stress fiber and focal adhesion planes are depicted. Scale bars, 10 µm. </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8"/>
          <p:cNvSpPr txBox="1">
            <a:spLocks noChangeArrowheads="1"/>
          </p:cNvSpPr>
          <p:nvPr/>
        </p:nvSpPr>
        <p:spPr bwMode="auto">
          <a:xfrm>
            <a:off x="1404954" y="2058179"/>
            <a:ext cx="5486400" cy="738664"/>
          </a:xfrm>
          <a:prstGeom prst="rect">
            <a:avLst/>
          </a:prstGeom>
          <a:noFill/>
          <a:ln w="9525">
            <a:noFill/>
            <a:miter lim="800000"/>
            <a:headEnd/>
            <a:tailEnd/>
          </a:ln>
        </p:spPr>
        <p:txBody>
          <a:bodyPr wrap="square">
            <a:spAutoFit/>
          </a:bodyPr>
          <a:lstStyle/>
          <a:p>
            <a:pPr algn="ctr"/>
            <a:r>
              <a:rPr lang="en-US" sz="1400" b="1" dirty="0">
                <a:latin typeface="Arial" pitchFamily="34" charset="0"/>
                <a:cs typeface="Arial" pitchFamily="34" charset="0"/>
              </a:rPr>
              <a:t>Transcription is activated only if </a:t>
            </a:r>
            <a:r>
              <a:rPr lang="en-US" sz="1400" b="1" dirty="0" smtClean="0">
                <a:latin typeface="Arial" pitchFamily="34" charset="0"/>
                <a:cs typeface="Arial" pitchFamily="34" charset="0"/>
              </a:rPr>
              <a:t>the binding domain coupled to p22phox </a:t>
            </a:r>
            <a:r>
              <a:rPr lang="en-US" sz="1400" b="1" dirty="0">
                <a:latin typeface="Arial" pitchFamily="34" charset="0"/>
                <a:cs typeface="Arial" pitchFamily="34" charset="0"/>
              </a:rPr>
              <a:t>binds Y to </a:t>
            </a:r>
            <a:r>
              <a:rPr lang="en-US" sz="1400" b="1" dirty="0" smtClean="0">
                <a:latin typeface="Arial" pitchFamily="34" charset="0"/>
                <a:cs typeface="Arial" pitchFamily="34" charset="0"/>
              </a:rPr>
              <a:t>recruit the </a:t>
            </a:r>
            <a:r>
              <a:rPr lang="en-US" sz="1400" b="1" dirty="0">
                <a:latin typeface="Arial" pitchFamily="34" charset="0"/>
                <a:cs typeface="Arial" pitchFamily="34" charset="0"/>
              </a:rPr>
              <a:t>activation domain (AD) to the appropriate DNA binding site.</a:t>
            </a:r>
          </a:p>
        </p:txBody>
      </p:sp>
      <p:grpSp>
        <p:nvGrpSpPr>
          <p:cNvPr id="35" name="Group 34"/>
          <p:cNvGrpSpPr/>
          <p:nvPr/>
        </p:nvGrpSpPr>
        <p:grpSpPr>
          <a:xfrm>
            <a:off x="2634530" y="995056"/>
            <a:ext cx="3027249" cy="998563"/>
            <a:chOff x="1941182" y="591306"/>
            <a:chExt cx="3027249" cy="998563"/>
          </a:xfrm>
        </p:grpSpPr>
        <p:grpSp>
          <p:nvGrpSpPr>
            <p:cNvPr id="5" name="Group 676"/>
            <p:cNvGrpSpPr>
              <a:grpSpLocks/>
            </p:cNvGrpSpPr>
            <p:nvPr/>
          </p:nvGrpSpPr>
          <p:grpSpPr bwMode="auto">
            <a:xfrm>
              <a:off x="2116335" y="591306"/>
              <a:ext cx="1192300" cy="956904"/>
              <a:chOff x="4438650" y="28041601"/>
              <a:chExt cx="2045202" cy="1197292"/>
            </a:xfrm>
          </p:grpSpPr>
          <p:sp>
            <p:nvSpPr>
              <p:cNvPr id="14" name="AutoShape 22"/>
              <p:cNvSpPr>
                <a:spLocks noChangeArrowheads="1"/>
              </p:cNvSpPr>
              <p:nvPr/>
            </p:nvSpPr>
            <p:spPr bwMode="auto">
              <a:xfrm>
                <a:off x="4438650" y="28079700"/>
                <a:ext cx="682681" cy="1159193"/>
              </a:xfrm>
              <a:prstGeom prst="roundRect">
                <a:avLst>
                  <a:gd name="adj" fmla="val 16667"/>
                </a:avLst>
              </a:prstGeom>
              <a:solidFill>
                <a:srgbClr val="800080"/>
              </a:solidFill>
              <a:ln w="9525">
                <a:solidFill>
                  <a:srgbClr val="800080"/>
                </a:solidFill>
                <a:round/>
                <a:headEnd/>
                <a:tailEnd/>
              </a:ln>
            </p:spPr>
            <p:txBody>
              <a:bodyPr wrap="none" anchor="ctr"/>
              <a:lstStyle/>
              <a:p>
                <a:pPr algn="ctr"/>
                <a:r>
                  <a:rPr lang="en-US" sz="2000" b="1" dirty="0"/>
                  <a:t>BD</a:t>
                </a:r>
              </a:p>
            </p:txBody>
          </p:sp>
          <p:sp>
            <p:nvSpPr>
              <p:cNvPr id="15" name="Oval 23"/>
              <p:cNvSpPr>
                <a:spLocks noChangeArrowheads="1"/>
              </p:cNvSpPr>
              <p:nvPr/>
            </p:nvSpPr>
            <p:spPr bwMode="auto">
              <a:xfrm>
                <a:off x="5116567" y="28041601"/>
                <a:ext cx="1367285" cy="629312"/>
              </a:xfrm>
              <a:prstGeom prst="ellipse">
                <a:avLst/>
              </a:prstGeom>
              <a:solidFill>
                <a:srgbClr val="FF3300"/>
              </a:solidFill>
              <a:ln w="9525">
                <a:solidFill>
                  <a:srgbClr val="FF3300"/>
                </a:solidFill>
                <a:round/>
                <a:headEnd/>
                <a:tailEnd/>
              </a:ln>
            </p:spPr>
            <p:txBody>
              <a:bodyPr wrap="none" anchor="ctr"/>
              <a:lstStyle/>
              <a:p>
                <a:pPr algn="ctr"/>
                <a:r>
                  <a:rPr lang="en-US" sz="2000" b="1" dirty="0"/>
                  <a:t>p22</a:t>
                </a:r>
                <a:r>
                  <a:rPr lang="en-US" sz="2000" b="1" baseline="30000" dirty="0"/>
                  <a:t>phox</a:t>
                </a:r>
              </a:p>
            </p:txBody>
          </p:sp>
        </p:grpSp>
        <p:sp>
          <p:nvSpPr>
            <p:cNvPr id="6" name="Line 24"/>
            <p:cNvSpPr>
              <a:spLocks noChangeShapeType="1"/>
            </p:cNvSpPr>
            <p:nvPr/>
          </p:nvSpPr>
          <p:spPr bwMode="auto">
            <a:xfrm>
              <a:off x="1941182" y="1565718"/>
              <a:ext cx="3027249" cy="5329"/>
            </a:xfrm>
            <a:prstGeom prst="line">
              <a:avLst/>
            </a:prstGeom>
            <a:noFill/>
            <a:ln w="50800">
              <a:solidFill>
                <a:schemeClr val="tx1"/>
              </a:solidFill>
              <a:round/>
              <a:headEnd/>
              <a:tailEnd/>
            </a:ln>
          </p:spPr>
          <p:txBody>
            <a:bodyPr/>
            <a:lstStyle/>
            <a:p>
              <a:endParaRPr lang="en-US"/>
            </a:p>
          </p:txBody>
        </p:sp>
        <p:grpSp>
          <p:nvGrpSpPr>
            <p:cNvPr id="7" name="Group 682"/>
            <p:cNvGrpSpPr>
              <a:grpSpLocks/>
            </p:cNvGrpSpPr>
            <p:nvPr/>
          </p:nvGrpSpPr>
          <p:grpSpPr bwMode="auto">
            <a:xfrm>
              <a:off x="2947812" y="1001371"/>
              <a:ext cx="923218" cy="533897"/>
              <a:chOff x="5864916" y="28554680"/>
              <a:chExt cx="1583634" cy="668020"/>
            </a:xfrm>
          </p:grpSpPr>
          <p:sp>
            <p:nvSpPr>
              <p:cNvPr id="12" name="AutoShape 26"/>
              <p:cNvSpPr>
                <a:spLocks noChangeArrowheads="1"/>
              </p:cNvSpPr>
              <p:nvPr/>
            </p:nvSpPr>
            <p:spPr bwMode="auto">
              <a:xfrm>
                <a:off x="6829480" y="28554680"/>
                <a:ext cx="619070" cy="668020"/>
              </a:xfrm>
              <a:prstGeom prst="roundRect">
                <a:avLst>
                  <a:gd name="adj" fmla="val 16667"/>
                </a:avLst>
              </a:prstGeom>
              <a:solidFill>
                <a:srgbClr val="3366FF"/>
              </a:solidFill>
              <a:ln w="9525">
                <a:solidFill>
                  <a:srgbClr val="3366FF"/>
                </a:solidFill>
                <a:round/>
                <a:headEnd/>
                <a:tailEnd/>
              </a:ln>
            </p:spPr>
            <p:txBody>
              <a:bodyPr wrap="none" anchor="ctr"/>
              <a:lstStyle/>
              <a:p>
                <a:pPr algn="ctr"/>
                <a:r>
                  <a:rPr lang="en-US" sz="2000" b="1"/>
                  <a:t>AD</a:t>
                </a:r>
              </a:p>
            </p:txBody>
          </p:sp>
          <p:sp>
            <p:nvSpPr>
              <p:cNvPr id="13" name="Oval 27"/>
              <p:cNvSpPr>
                <a:spLocks noChangeArrowheads="1"/>
              </p:cNvSpPr>
              <p:nvPr/>
            </p:nvSpPr>
            <p:spPr bwMode="auto">
              <a:xfrm>
                <a:off x="5864916" y="28559442"/>
                <a:ext cx="983614" cy="491807"/>
              </a:xfrm>
              <a:prstGeom prst="ellipse">
                <a:avLst/>
              </a:prstGeom>
              <a:solidFill>
                <a:srgbClr val="008000"/>
              </a:solidFill>
              <a:ln w="9525">
                <a:solidFill>
                  <a:srgbClr val="008000"/>
                </a:solidFill>
                <a:round/>
                <a:headEnd/>
                <a:tailEnd/>
              </a:ln>
            </p:spPr>
            <p:txBody>
              <a:bodyPr wrap="none" anchor="ctr"/>
              <a:lstStyle/>
              <a:p>
                <a:pPr algn="ctr"/>
                <a:r>
                  <a:rPr lang="en-US" sz="2000" b="1"/>
                  <a:t>Y</a:t>
                </a:r>
              </a:p>
            </p:txBody>
          </p:sp>
        </p:grpSp>
        <p:sp>
          <p:nvSpPr>
            <p:cNvPr id="9" name="Line 30"/>
            <p:cNvSpPr>
              <a:spLocks noChangeShapeType="1"/>
            </p:cNvSpPr>
            <p:nvPr/>
          </p:nvSpPr>
          <p:spPr bwMode="auto">
            <a:xfrm flipH="1" flipV="1">
              <a:off x="4026509" y="1048061"/>
              <a:ext cx="1883" cy="500148"/>
            </a:xfrm>
            <a:prstGeom prst="line">
              <a:avLst/>
            </a:prstGeom>
            <a:noFill/>
            <a:ln w="22225">
              <a:solidFill>
                <a:schemeClr val="tx1"/>
              </a:solidFill>
              <a:round/>
              <a:headEnd/>
              <a:tailEnd/>
            </a:ln>
          </p:spPr>
          <p:txBody>
            <a:bodyPr/>
            <a:lstStyle/>
            <a:p>
              <a:endParaRPr lang="en-US"/>
            </a:p>
          </p:txBody>
        </p:sp>
        <p:sp>
          <p:nvSpPr>
            <p:cNvPr id="10" name="Line 31"/>
            <p:cNvSpPr>
              <a:spLocks noChangeShapeType="1"/>
            </p:cNvSpPr>
            <p:nvPr/>
          </p:nvSpPr>
          <p:spPr bwMode="auto">
            <a:xfrm>
              <a:off x="4028392" y="1048060"/>
              <a:ext cx="719985" cy="1"/>
            </a:xfrm>
            <a:prstGeom prst="line">
              <a:avLst/>
            </a:prstGeom>
            <a:noFill/>
            <a:ln w="22225">
              <a:solidFill>
                <a:schemeClr val="tx1"/>
              </a:solidFill>
              <a:round/>
              <a:headEnd/>
              <a:tailEnd type="triangle" w="med" len="med"/>
            </a:ln>
          </p:spPr>
          <p:txBody>
            <a:bodyPr/>
            <a:lstStyle/>
            <a:p>
              <a:endParaRPr lang="en-US"/>
            </a:p>
          </p:txBody>
        </p:sp>
        <p:sp>
          <p:nvSpPr>
            <p:cNvPr id="11" name="Text Box 32"/>
            <p:cNvSpPr txBox="1">
              <a:spLocks noChangeArrowheads="1"/>
            </p:cNvSpPr>
            <p:nvPr/>
          </p:nvSpPr>
          <p:spPr bwMode="auto">
            <a:xfrm>
              <a:off x="4058008" y="1251315"/>
              <a:ext cx="574196" cy="338554"/>
            </a:xfrm>
            <a:prstGeom prst="rect">
              <a:avLst/>
            </a:prstGeom>
            <a:noFill/>
            <a:ln w="9525">
              <a:noFill/>
              <a:miter lim="800000"/>
              <a:headEnd/>
              <a:tailEnd/>
            </a:ln>
          </p:spPr>
          <p:txBody>
            <a:bodyPr wrap="none">
              <a:spAutoFit/>
            </a:bodyPr>
            <a:lstStyle/>
            <a:p>
              <a:r>
                <a:rPr lang="en-US" sz="1600" b="1" dirty="0"/>
                <a:t>DNA</a:t>
              </a:r>
            </a:p>
          </p:txBody>
        </p:sp>
      </p:grpSp>
      <p:grpSp>
        <p:nvGrpSpPr>
          <p:cNvPr id="36" name="Group 35"/>
          <p:cNvGrpSpPr/>
          <p:nvPr/>
        </p:nvGrpSpPr>
        <p:grpSpPr>
          <a:xfrm>
            <a:off x="1647012" y="3087437"/>
            <a:ext cx="2239579" cy="990576"/>
            <a:chOff x="1291945" y="2921187"/>
            <a:chExt cx="2239579" cy="990576"/>
          </a:xfrm>
        </p:grpSpPr>
        <p:sp>
          <p:nvSpPr>
            <p:cNvPr id="17" name="Text Box 6"/>
            <p:cNvSpPr txBox="1">
              <a:spLocks noChangeArrowheads="1"/>
            </p:cNvSpPr>
            <p:nvPr/>
          </p:nvSpPr>
          <p:spPr bwMode="auto">
            <a:xfrm>
              <a:off x="1652239" y="3124088"/>
              <a:ext cx="1879285" cy="523220"/>
            </a:xfrm>
            <a:prstGeom prst="rect">
              <a:avLst/>
            </a:prstGeom>
            <a:noFill/>
            <a:ln w="9525">
              <a:noFill/>
              <a:miter lim="800000"/>
              <a:headEnd/>
              <a:tailEnd/>
            </a:ln>
          </p:spPr>
          <p:txBody>
            <a:bodyPr wrap="square">
              <a:spAutoFit/>
            </a:bodyPr>
            <a:lstStyle/>
            <a:p>
              <a:r>
                <a:rPr lang="en-US" sz="1400" b="1" dirty="0">
                  <a:latin typeface="Arial" pitchFamily="34" charset="0"/>
                  <a:cs typeface="Arial" pitchFamily="34" charset="0"/>
                </a:rPr>
                <a:t>DNA binding domain</a:t>
              </a:r>
            </a:p>
          </p:txBody>
        </p:sp>
        <p:sp>
          <p:nvSpPr>
            <p:cNvPr id="21" name="AutoShape 22"/>
            <p:cNvSpPr>
              <a:spLocks noChangeArrowheads="1"/>
            </p:cNvSpPr>
            <p:nvPr/>
          </p:nvSpPr>
          <p:spPr bwMode="auto">
            <a:xfrm>
              <a:off x="1291945" y="2921187"/>
              <a:ext cx="347370" cy="990576"/>
            </a:xfrm>
            <a:prstGeom prst="roundRect">
              <a:avLst>
                <a:gd name="adj" fmla="val 16667"/>
              </a:avLst>
            </a:prstGeom>
            <a:solidFill>
              <a:srgbClr val="800080"/>
            </a:solidFill>
            <a:ln w="9525">
              <a:solidFill>
                <a:srgbClr val="800080"/>
              </a:solidFill>
              <a:round/>
              <a:headEnd/>
              <a:tailEnd/>
            </a:ln>
          </p:spPr>
          <p:txBody>
            <a:bodyPr wrap="none" anchor="ctr"/>
            <a:lstStyle/>
            <a:p>
              <a:pPr algn="ctr"/>
              <a:r>
                <a:rPr lang="en-US" sz="2000" b="1" dirty="0"/>
                <a:t>BD</a:t>
              </a:r>
            </a:p>
          </p:txBody>
        </p:sp>
      </p:grpSp>
      <p:grpSp>
        <p:nvGrpSpPr>
          <p:cNvPr id="38" name="Group 37"/>
          <p:cNvGrpSpPr/>
          <p:nvPr/>
        </p:nvGrpSpPr>
        <p:grpSpPr>
          <a:xfrm>
            <a:off x="1647012" y="4247003"/>
            <a:ext cx="3372726" cy="1023133"/>
            <a:chOff x="1290762" y="4247003"/>
            <a:chExt cx="3372726" cy="1023133"/>
          </a:xfrm>
        </p:grpSpPr>
        <p:sp>
          <p:nvSpPr>
            <p:cNvPr id="19" name="Text Box 14"/>
            <p:cNvSpPr txBox="1">
              <a:spLocks noChangeArrowheads="1"/>
            </p:cNvSpPr>
            <p:nvPr/>
          </p:nvSpPr>
          <p:spPr bwMode="auto">
            <a:xfrm>
              <a:off x="2393033" y="4496959"/>
              <a:ext cx="2270455" cy="523220"/>
            </a:xfrm>
            <a:prstGeom prst="rect">
              <a:avLst/>
            </a:prstGeom>
            <a:noFill/>
            <a:ln w="9525">
              <a:noFill/>
              <a:miter lim="800000"/>
              <a:headEnd/>
              <a:tailEnd/>
            </a:ln>
          </p:spPr>
          <p:txBody>
            <a:bodyPr wrap="square">
              <a:spAutoFit/>
            </a:bodyPr>
            <a:lstStyle/>
            <a:p>
              <a:r>
                <a:rPr lang="en-US" sz="1400" b="1" dirty="0">
                  <a:latin typeface="Arial" pitchFamily="34" charset="0"/>
                  <a:cs typeface="Arial" pitchFamily="34" charset="0"/>
                </a:rPr>
                <a:t>BD-p22phox fusion </a:t>
              </a:r>
            </a:p>
            <a:p>
              <a:r>
                <a:rPr lang="en-US" sz="1400" b="1" dirty="0" smtClean="0">
                  <a:latin typeface="Arial" pitchFamily="34" charset="0"/>
                  <a:cs typeface="Arial" pitchFamily="34" charset="0"/>
                </a:rPr>
                <a:t>protein;  </a:t>
              </a:r>
              <a:r>
                <a:rPr lang="en-US" sz="1400" b="1" dirty="0">
                  <a:latin typeface="Arial" pitchFamily="34" charset="0"/>
                  <a:cs typeface="Arial" pitchFamily="34" charset="0"/>
                </a:rPr>
                <a:t>aka “bait”</a:t>
              </a:r>
            </a:p>
          </p:txBody>
        </p:sp>
        <p:grpSp>
          <p:nvGrpSpPr>
            <p:cNvPr id="22" name="Group 677"/>
            <p:cNvGrpSpPr>
              <a:grpSpLocks/>
            </p:cNvGrpSpPr>
            <p:nvPr/>
          </p:nvGrpSpPr>
          <p:grpSpPr bwMode="auto">
            <a:xfrm>
              <a:off x="1290762" y="4247003"/>
              <a:ext cx="1139672" cy="1023133"/>
              <a:chOff x="4438650" y="28041601"/>
              <a:chExt cx="2239779" cy="1197292"/>
            </a:xfrm>
          </p:grpSpPr>
          <p:sp>
            <p:nvSpPr>
              <p:cNvPr id="27" name="AutoShape 22"/>
              <p:cNvSpPr>
                <a:spLocks noChangeArrowheads="1"/>
              </p:cNvSpPr>
              <p:nvPr/>
            </p:nvSpPr>
            <p:spPr bwMode="auto">
              <a:xfrm>
                <a:off x="4438650" y="28079700"/>
                <a:ext cx="682681" cy="1159193"/>
              </a:xfrm>
              <a:prstGeom prst="roundRect">
                <a:avLst>
                  <a:gd name="adj" fmla="val 16667"/>
                </a:avLst>
              </a:prstGeom>
              <a:solidFill>
                <a:srgbClr val="800080"/>
              </a:solidFill>
              <a:ln w="9525">
                <a:solidFill>
                  <a:srgbClr val="800080"/>
                </a:solidFill>
                <a:round/>
                <a:headEnd/>
                <a:tailEnd/>
              </a:ln>
            </p:spPr>
            <p:txBody>
              <a:bodyPr wrap="none" anchor="ctr"/>
              <a:lstStyle/>
              <a:p>
                <a:pPr algn="ctr"/>
                <a:r>
                  <a:rPr lang="en-US" sz="2000" b="1" dirty="0"/>
                  <a:t>BD</a:t>
                </a:r>
              </a:p>
            </p:txBody>
          </p:sp>
          <p:sp>
            <p:nvSpPr>
              <p:cNvPr id="28" name="Oval 23"/>
              <p:cNvSpPr>
                <a:spLocks noChangeArrowheads="1"/>
              </p:cNvSpPr>
              <p:nvPr/>
            </p:nvSpPr>
            <p:spPr bwMode="auto">
              <a:xfrm>
                <a:off x="5116564" y="28041601"/>
                <a:ext cx="1561865" cy="629312"/>
              </a:xfrm>
              <a:prstGeom prst="ellipse">
                <a:avLst/>
              </a:prstGeom>
              <a:solidFill>
                <a:srgbClr val="FF3300"/>
              </a:solidFill>
              <a:ln w="9525">
                <a:solidFill>
                  <a:srgbClr val="FF3300"/>
                </a:solidFill>
                <a:round/>
                <a:headEnd/>
                <a:tailEnd/>
              </a:ln>
            </p:spPr>
            <p:txBody>
              <a:bodyPr wrap="none" anchor="ctr"/>
              <a:lstStyle/>
              <a:p>
                <a:pPr algn="ctr"/>
                <a:r>
                  <a:rPr lang="en-US" sz="2000" b="1" dirty="0"/>
                  <a:t>p22</a:t>
                </a:r>
                <a:r>
                  <a:rPr lang="en-US" sz="2000" b="1" baseline="30000" dirty="0"/>
                  <a:t>phox</a:t>
                </a:r>
              </a:p>
            </p:txBody>
          </p:sp>
        </p:grpSp>
      </p:grpSp>
      <p:grpSp>
        <p:nvGrpSpPr>
          <p:cNvPr id="37" name="Group 36"/>
          <p:cNvGrpSpPr/>
          <p:nvPr/>
        </p:nvGrpSpPr>
        <p:grpSpPr>
          <a:xfrm>
            <a:off x="4576743" y="3297300"/>
            <a:ext cx="2117691" cy="570850"/>
            <a:chOff x="4541118" y="3066013"/>
            <a:chExt cx="2117691" cy="570850"/>
          </a:xfrm>
        </p:grpSpPr>
        <p:sp>
          <p:nvSpPr>
            <p:cNvPr id="20" name="Text Box 9"/>
            <p:cNvSpPr txBox="1">
              <a:spLocks noChangeArrowheads="1"/>
            </p:cNvSpPr>
            <p:nvPr/>
          </p:nvSpPr>
          <p:spPr bwMode="auto">
            <a:xfrm>
              <a:off x="4907038" y="3089828"/>
              <a:ext cx="1751771" cy="523220"/>
            </a:xfrm>
            <a:prstGeom prst="rect">
              <a:avLst/>
            </a:prstGeom>
            <a:noFill/>
            <a:ln w="9525">
              <a:noFill/>
              <a:miter lim="800000"/>
              <a:headEnd/>
              <a:tailEnd/>
            </a:ln>
          </p:spPr>
          <p:txBody>
            <a:bodyPr wrap="square">
              <a:spAutoFit/>
            </a:bodyPr>
            <a:lstStyle/>
            <a:p>
              <a:r>
                <a:rPr lang="en-US" sz="1400" b="1" dirty="0">
                  <a:latin typeface="Arial" pitchFamily="34" charset="0"/>
                  <a:cs typeface="Arial" pitchFamily="34" charset="0"/>
                </a:rPr>
                <a:t>Transcriptional</a:t>
              </a:r>
            </a:p>
            <a:p>
              <a:r>
                <a:rPr lang="en-US" sz="1400" b="1" dirty="0">
                  <a:latin typeface="Arial" pitchFamily="34" charset="0"/>
                  <a:cs typeface="Arial" pitchFamily="34" charset="0"/>
                </a:rPr>
                <a:t>activation domain</a:t>
              </a:r>
            </a:p>
          </p:txBody>
        </p:sp>
        <p:sp>
          <p:nvSpPr>
            <p:cNvPr id="23" name="AutoShape 26"/>
            <p:cNvSpPr>
              <a:spLocks noChangeArrowheads="1"/>
            </p:cNvSpPr>
            <p:nvPr/>
          </p:nvSpPr>
          <p:spPr bwMode="auto">
            <a:xfrm>
              <a:off x="4541118" y="3066013"/>
              <a:ext cx="315002" cy="570850"/>
            </a:xfrm>
            <a:prstGeom prst="roundRect">
              <a:avLst>
                <a:gd name="adj" fmla="val 16667"/>
              </a:avLst>
            </a:prstGeom>
            <a:solidFill>
              <a:srgbClr val="3366FF"/>
            </a:solidFill>
            <a:ln w="9525">
              <a:solidFill>
                <a:srgbClr val="3366FF"/>
              </a:solidFill>
              <a:round/>
              <a:headEnd/>
              <a:tailEnd/>
            </a:ln>
          </p:spPr>
          <p:txBody>
            <a:bodyPr wrap="none" anchor="ctr"/>
            <a:lstStyle/>
            <a:p>
              <a:pPr algn="ctr"/>
              <a:r>
                <a:rPr lang="en-US" sz="2000" b="1" dirty="0"/>
                <a:t>AD</a:t>
              </a:r>
            </a:p>
          </p:txBody>
        </p:sp>
      </p:grpSp>
      <p:grpSp>
        <p:nvGrpSpPr>
          <p:cNvPr id="39" name="Group 38"/>
          <p:cNvGrpSpPr/>
          <p:nvPr/>
        </p:nvGrpSpPr>
        <p:grpSpPr>
          <a:xfrm>
            <a:off x="4576743" y="4448964"/>
            <a:ext cx="2646707" cy="619211"/>
            <a:chOff x="4697384" y="4445480"/>
            <a:chExt cx="2646707" cy="619211"/>
          </a:xfrm>
        </p:grpSpPr>
        <p:sp>
          <p:nvSpPr>
            <p:cNvPr id="18" name="Text Box 19"/>
            <p:cNvSpPr txBox="1">
              <a:spLocks noChangeArrowheads="1"/>
            </p:cNvSpPr>
            <p:nvPr/>
          </p:nvSpPr>
          <p:spPr bwMode="auto">
            <a:xfrm>
              <a:off x="5595301" y="4493475"/>
              <a:ext cx="1748790" cy="523220"/>
            </a:xfrm>
            <a:prstGeom prst="rect">
              <a:avLst/>
            </a:prstGeom>
            <a:noFill/>
            <a:ln w="9525">
              <a:noFill/>
              <a:miter lim="800000"/>
              <a:headEnd/>
              <a:tailEnd/>
            </a:ln>
          </p:spPr>
          <p:txBody>
            <a:bodyPr wrap="square">
              <a:spAutoFit/>
            </a:bodyPr>
            <a:lstStyle/>
            <a:p>
              <a:r>
                <a:rPr lang="en-US" sz="1400" b="1" dirty="0">
                  <a:latin typeface="Arial" pitchFamily="34" charset="0"/>
                  <a:cs typeface="Arial" pitchFamily="34" charset="0"/>
                </a:rPr>
                <a:t>AD-Y fusion protein</a:t>
              </a:r>
            </a:p>
          </p:txBody>
        </p:sp>
        <p:grpSp>
          <p:nvGrpSpPr>
            <p:cNvPr id="24" name="Group 683"/>
            <p:cNvGrpSpPr>
              <a:grpSpLocks/>
            </p:cNvGrpSpPr>
            <p:nvPr/>
          </p:nvGrpSpPr>
          <p:grpSpPr bwMode="auto">
            <a:xfrm>
              <a:off x="4697384" y="4445480"/>
              <a:ext cx="805803" cy="619211"/>
              <a:chOff x="5864916" y="28559442"/>
              <a:chExt cx="1583634" cy="724613"/>
            </a:xfrm>
          </p:grpSpPr>
          <p:sp>
            <p:nvSpPr>
              <p:cNvPr id="25" name="AutoShape 26"/>
              <p:cNvSpPr>
                <a:spLocks noChangeArrowheads="1"/>
              </p:cNvSpPr>
              <p:nvPr/>
            </p:nvSpPr>
            <p:spPr bwMode="auto">
              <a:xfrm>
                <a:off x="6829481" y="28616035"/>
                <a:ext cx="619069" cy="668020"/>
              </a:xfrm>
              <a:prstGeom prst="roundRect">
                <a:avLst>
                  <a:gd name="adj" fmla="val 16667"/>
                </a:avLst>
              </a:prstGeom>
              <a:solidFill>
                <a:srgbClr val="3366FF"/>
              </a:solidFill>
              <a:ln w="9525">
                <a:solidFill>
                  <a:srgbClr val="3366FF"/>
                </a:solidFill>
                <a:round/>
                <a:headEnd/>
                <a:tailEnd/>
              </a:ln>
            </p:spPr>
            <p:txBody>
              <a:bodyPr wrap="none" anchor="ctr"/>
              <a:lstStyle/>
              <a:p>
                <a:pPr algn="ctr"/>
                <a:r>
                  <a:rPr lang="en-US" sz="2000" b="1" dirty="0"/>
                  <a:t>AD</a:t>
                </a:r>
              </a:p>
            </p:txBody>
          </p:sp>
          <p:sp>
            <p:nvSpPr>
              <p:cNvPr id="26" name="Oval 27"/>
              <p:cNvSpPr>
                <a:spLocks noChangeArrowheads="1"/>
              </p:cNvSpPr>
              <p:nvPr/>
            </p:nvSpPr>
            <p:spPr bwMode="auto">
              <a:xfrm>
                <a:off x="5864916" y="28559442"/>
                <a:ext cx="983614" cy="491807"/>
              </a:xfrm>
              <a:prstGeom prst="ellipse">
                <a:avLst/>
              </a:prstGeom>
              <a:solidFill>
                <a:srgbClr val="008000"/>
              </a:solidFill>
              <a:ln w="9525">
                <a:solidFill>
                  <a:srgbClr val="008000"/>
                </a:solidFill>
                <a:round/>
                <a:headEnd/>
                <a:tailEnd/>
              </a:ln>
            </p:spPr>
            <p:txBody>
              <a:bodyPr wrap="none" anchor="ctr"/>
              <a:lstStyle/>
              <a:p>
                <a:pPr algn="ctr"/>
                <a:r>
                  <a:rPr lang="en-US" sz="2000" b="1" dirty="0"/>
                  <a:t>Y</a:t>
                </a:r>
              </a:p>
            </p:txBody>
          </p:sp>
        </p:grpSp>
      </p:grpSp>
      <p:sp>
        <p:nvSpPr>
          <p:cNvPr id="33" name="TextBox 32"/>
          <p:cNvSpPr txBox="1"/>
          <p:nvPr/>
        </p:nvSpPr>
        <p:spPr>
          <a:xfrm>
            <a:off x="1349986" y="5630334"/>
            <a:ext cx="5486400" cy="3050527"/>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2.1.</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Yeast Two-Hybrid Method.  </a:t>
            </a:r>
            <a:r>
              <a:rPr lang="en-US" sz="1200" dirty="0" smtClean="0">
                <a:latin typeface="Arial" pitchFamily="34" charset="0"/>
                <a:cs typeface="Arial" pitchFamily="34" charset="0"/>
              </a:rPr>
              <a:t>A yeast two-hybrid screen was performed on a VSMC </a:t>
            </a:r>
            <a:r>
              <a:rPr lang="en-US" sz="1200" dirty="0" err="1" smtClean="0">
                <a:latin typeface="Arial" pitchFamily="34" charset="0"/>
                <a:cs typeface="Arial" pitchFamily="34" charset="0"/>
              </a:rPr>
              <a:t>cDNA</a:t>
            </a:r>
            <a:r>
              <a:rPr lang="en-US" sz="1200" dirty="0" smtClean="0">
                <a:latin typeface="Arial" pitchFamily="34" charset="0"/>
                <a:cs typeface="Arial" pitchFamily="34" charset="0"/>
              </a:rPr>
              <a:t> library in which the </a:t>
            </a:r>
            <a:r>
              <a:rPr lang="en-US" sz="1200" dirty="0" err="1" smtClean="0">
                <a:latin typeface="Arial" pitchFamily="34" charset="0"/>
                <a:cs typeface="Arial" pitchFamily="34" charset="0"/>
              </a:rPr>
              <a:t>cytosolic</a:t>
            </a:r>
            <a:r>
              <a:rPr lang="en-US" sz="1200" dirty="0" smtClean="0">
                <a:latin typeface="Arial" pitchFamily="34" charset="0"/>
                <a:cs typeface="Arial" pitchFamily="34" charset="0"/>
              </a:rPr>
              <a:t> C-terminal tail of rat p22phox was used as bait by cloning  it into a vector to make a pLexA-BD-p22phox construct (containing the DNA binding domain).  The VSMC </a:t>
            </a:r>
            <a:r>
              <a:rPr lang="en-US" sz="1200" dirty="0" err="1" smtClean="0">
                <a:latin typeface="Arial" pitchFamily="34" charset="0"/>
                <a:cs typeface="Arial" pitchFamily="34" charset="0"/>
              </a:rPr>
              <a:t>cDNA</a:t>
            </a:r>
            <a:r>
              <a:rPr lang="en-US" sz="1200" dirty="0" smtClean="0">
                <a:latin typeface="Arial" pitchFamily="34" charset="0"/>
                <a:cs typeface="Arial" pitchFamily="34" charset="0"/>
              </a:rPr>
              <a:t> library was inserted into the pB42AD vector, containing the activator domain, such that if one of the AD-Y fusion proteins from the </a:t>
            </a:r>
            <a:r>
              <a:rPr lang="en-US" sz="1200" dirty="0" err="1" smtClean="0">
                <a:latin typeface="Arial" pitchFamily="34" charset="0"/>
                <a:cs typeface="Arial" pitchFamily="34" charset="0"/>
              </a:rPr>
              <a:t>cDNA</a:t>
            </a:r>
            <a:r>
              <a:rPr lang="en-US" sz="1200" dirty="0" smtClean="0">
                <a:latin typeface="Arial" pitchFamily="34" charset="0"/>
                <a:cs typeface="Arial" pitchFamily="34" charset="0"/>
              </a:rPr>
              <a:t> library binds to the BD-p22phox construct, transcription is activated and drives the expression of a marker used to screen colonies.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872962" y="642450"/>
            <a:ext cx="3981764" cy="3161412"/>
            <a:chOff x="1872962" y="238700"/>
            <a:chExt cx="3981764" cy="3161412"/>
          </a:xfrm>
        </p:grpSpPr>
        <p:sp>
          <p:nvSpPr>
            <p:cNvPr id="4" name="TextBox 204"/>
            <p:cNvSpPr txBox="1">
              <a:spLocks noChangeArrowheads="1"/>
            </p:cNvSpPr>
            <p:nvPr/>
          </p:nvSpPr>
          <p:spPr bwMode="auto">
            <a:xfrm>
              <a:off x="3622411" y="238700"/>
              <a:ext cx="801823" cy="307777"/>
            </a:xfrm>
            <a:prstGeom prst="rect">
              <a:avLst/>
            </a:prstGeom>
            <a:noFill/>
            <a:ln w="9525">
              <a:noFill/>
              <a:miter lim="800000"/>
              <a:headEnd/>
              <a:tailEnd/>
            </a:ln>
          </p:spPr>
          <p:txBody>
            <a:bodyPr wrap="none">
              <a:prstTxWarp prst="textNoShape">
                <a:avLst/>
              </a:prstTxWarp>
              <a:spAutoFit/>
            </a:bodyPr>
            <a:lstStyle/>
            <a:p>
              <a:r>
                <a:rPr lang="en-US" sz="1400" dirty="0" err="1">
                  <a:latin typeface="Arial" pitchFamily="34" charset="0"/>
                  <a:ea typeface="Arial" pitchFamily="-123" charset="0"/>
                  <a:cs typeface="Arial" pitchFamily="34" charset="0"/>
                </a:rPr>
                <a:t>AdLacZ</a:t>
              </a:r>
              <a:endParaRPr lang="en-US" sz="1400" dirty="0">
                <a:latin typeface="Arial" pitchFamily="34" charset="0"/>
                <a:ea typeface="Arial" pitchFamily="-123" charset="0"/>
                <a:cs typeface="Arial" pitchFamily="34" charset="0"/>
              </a:endParaRPr>
            </a:p>
          </p:txBody>
        </p:sp>
        <p:sp>
          <p:nvSpPr>
            <p:cNvPr id="5" name="Rectangle 18"/>
            <p:cNvSpPr>
              <a:spLocks noChangeArrowheads="1"/>
            </p:cNvSpPr>
            <p:nvPr/>
          </p:nvSpPr>
          <p:spPr bwMode="auto">
            <a:xfrm>
              <a:off x="2543006" y="653326"/>
              <a:ext cx="488659"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No Ad</a:t>
              </a:r>
            </a:p>
          </p:txBody>
        </p:sp>
        <p:sp>
          <p:nvSpPr>
            <p:cNvPr id="6" name="Rectangle 19"/>
            <p:cNvSpPr>
              <a:spLocks noChangeArrowheads="1"/>
            </p:cNvSpPr>
            <p:nvPr/>
          </p:nvSpPr>
          <p:spPr bwMode="auto">
            <a:xfrm>
              <a:off x="3727603" y="653326"/>
              <a:ext cx="588303"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err="1">
                  <a:latin typeface="Arial" pitchFamily="34" charset="0"/>
                  <a:ea typeface="Arial" pitchFamily="-123" charset="0"/>
                  <a:cs typeface="Arial" pitchFamily="34" charset="0"/>
                </a:rPr>
                <a:t>AdGFP</a:t>
              </a:r>
              <a:endParaRPr lang="en-US" sz="1400" dirty="0">
                <a:latin typeface="Arial" pitchFamily="34" charset="0"/>
                <a:ea typeface="Arial" pitchFamily="-123" charset="0"/>
                <a:cs typeface="Arial" pitchFamily="34" charset="0"/>
              </a:endParaRPr>
            </a:p>
          </p:txBody>
        </p:sp>
        <p:sp>
          <p:nvSpPr>
            <p:cNvPr id="7" name="Rectangle 20"/>
            <p:cNvSpPr>
              <a:spLocks noChangeArrowheads="1"/>
            </p:cNvSpPr>
            <p:nvPr/>
          </p:nvSpPr>
          <p:spPr bwMode="auto">
            <a:xfrm>
              <a:off x="4851601" y="653326"/>
              <a:ext cx="817531"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AdPoldip2</a:t>
              </a:r>
            </a:p>
          </p:txBody>
        </p:sp>
        <p:sp>
          <p:nvSpPr>
            <p:cNvPr id="12" name="TextBox 212"/>
            <p:cNvSpPr txBox="1">
              <a:spLocks noChangeArrowheads="1"/>
            </p:cNvSpPr>
            <p:nvPr/>
          </p:nvSpPr>
          <p:spPr bwMode="auto">
            <a:xfrm rot="16200000">
              <a:off x="1387882" y="1376271"/>
              <a:ext cx="1277937" cy="307777"/>
            </a:xfrm>
            <a:prstGeom prst="rect">
              <a:avLst/>
            </a:prstGeom>
            <a:noFill/>
            <a:ln w="9525">
              <a:noFill/>
              <a:miter lim="800000"/>
              <a:headEnd/>
              <a:tailEnd/>
            </a:ln>
          </p:spPr>
          <p:txBody>
            <a:bodyPr>
              <a:prstTxWarp prst="textNoShape">
                <a:avLst/>
              </a:prstTxWarp>
              <a:spAutoFit/>
            </a:bodyPr>
            <a:lstStyle/>
            <a:p>
              <a:pPr algn="ctr"/>
              <a:r>
                <a:rPr lang="en-US" sz="1400" dirty="0">
                  <a:latin typeface="Arial" pitchFamily="34" charset="0"/>
                  <a:ea typeface="Arial" pitchFamily="-123" charset="0"/>
                  <a:cs typeface="Arial" pitchFamily="34" charset="0"/>
                </a:rPr>
                <a:t>GFP + HA</a:t>
              </a:r>
            </a:p>
          </p:txBody>
        </p:sp>
        <p:sp>
          <p:nvSpPr>
            <p:cNvPr id="13" name="TextBox 213"/>
            <p:cNvSpPr txBox="1">
              <a:spLocks noChangeArrowheads="1"/>
            </p:cNvSpPr>
            <p:nvPr/>
          </p:nvSpPr>
          <p:spPr bwMode="auto">
            <a:xfrm rot="16200000">
              <a:off x="1419528" y="2633810"/>
              <a:ext cx="1214646" cy="307777"/>
            </a:xfrm>
            <a:prstGeom prst="rect">
              <a:avLst/>
            </a:prstGeom>
            <a:noFill/>
            <a:ln w="9525">
              <a:noFill/>
              <a:miter lim="800000"/>
              <a:headEnd/>
              <a:tailEnd/>
            </a:ln>
          </p:spPr>
          <p:txBody>
            <a:bodyPr wrap="square">
              <a:prstTxWarp prst="textNoShape">
                <a:avLst/>
              </a:prstTxWarp>
              <a:spAutoFit/>
            </a:bodyPr>
            <a:lstStyle/>
            <a:p>
              <a:pPr algn="ctr"/>
              <a:r>
                <a:rPr lang="en-US" sz="1400" dirty="0" err="1">
                  <a:latin typeface="Arial" pitchFamily="34" charset="0"/>
                  <a:ea typeface="Arial" pitchFamily="-123" charset="0"/>
                  <a:cs typeface="Arial" pitchFamily="34" charset="0"/>
                </a:rPr>
                <a:t>Phalloidin</a:t>
              </a:r>
              <a:endParaRPr lang="en-US" sz="1400" dirty="0">
                <a:latin typeface="Arial" pitchFamily="34" charset="0"/>
                <a:ea typeface="Arial" pitchFamily="-123" charset="0"/>
                <a:cs typeface="Arial" pitchFamily="34" charset="0"/>
              </a:endParaRPr>
            </a:p>
          </p:txBody>
        </p:sp>
        <p:cxnSp>
          <p:nvCxnSpPr>
            <p:cNvPr id="14" name="Straight Connector 13"/>
            <p:cNvCxnSpPr/>
            <p:nvPr/>
          </p:nvCxnSpPr>
          <p:spPr bwMode="auto">
            <a:xfrm>
              <a:off x="2194522" y="587619"/>
              <a:ext cx="3657600"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2"/>
            <p:cNvPicPr>
              <a:picLocks noChangeAspect="1" noChangeArrowheads="1"/>
            </p:cNvPicPr>
            <p:nvPr/>
          </p:nvPicPr>
          <p:blipFill>
            <a:blip r:embed="rId2" cstate="print"/>
            <a:srcRect/>
            <a:stretch>
              <a:fillRect/>
            </a:stretch>
          </p:blipFill>
          <p:spPr bwMode="auto">
            <a:xfrm>
              <a:off x="2192975" y="917746"/>
              <a:ext cx="1188720" cy="1224827"/>
            </a:xfrm>
            <a:prstGeom prst="rect">
              <a:avLst/>
            </a:prstGeom>
            <a:noFill/>
            <a:ln w="9525">
              <a:noFill/>
              <a:miter lim="800000"/>
              <a:headEnd/>
              <a:tailEnd/>
            </a:ln>
          </p:spPr>
        </p:pic>
        <p:pic>
          <p:nvPicPr>
            <p:cNvPr id="17" name="Picture 5"/>
            <p:cNvPicPr>
              <a:picLocks noChangeAspect="1" noChangeArrowheads="1"/>
            </p:cNvPicPr>
            <p:nvPr/>
          </p:nvPicPr>
          <p:blipFill>
            <a:blip r:embed="rId3" cstate="print">
              <a:lum bright="20000" contrast="30000"/>
            </a:blip>
            <a:srcRect/>
            <a:stretch>
              <a:fillRect/>
            </a:stretch>
          </p:blipFill>
          <p:spPr bwMode="auto">
            <a:xfrm>
              <a:off x="2192975" y="2175285"/>
              <a:ext cx="1188720" cy="1224827"/>
            </a:xfrm>
            <a:prstGeom prst="rect">
              <a:avLst/>
            </a:prstGeom>
            <a:noFill/>
            <a:ln w="9525">
              <a:noFill/>
              <a:miter lim="800000"/>
              <a:headEnd/>
              <a:tailEnd/>
            </a:ln>
          </p:spPr>
        </p:pic>
        <p:pic>
          <p:nvPicPr>
            <p:cNvPr id="18" name="Picture 6"/>
            <p:cNvPicPr>
              <a:picLocks noChangeAspect="1" noChangeArrowheads="1"/>
            </p:cNvPicPr>
            <p:nvPr/>
          </p:nvPicPr>
          <p:blipFill>
            <a:blip r:embed="rId4" cstate="print">
              <a:lum bright="20000" contrast="30000"/>
            </a:blip>
            <a:srcRect/>
            <a:stretch>
              <a:fillRect/>
            </a:stretch>
          </p:blipFill>
          <p:spPr bwMode="auto">
            <a:xfrm>
              <a:off x="3427394" y="2175285"/>
              <a:ext cx="1188720" cy="1224827"/>
            </a:xfrm>
            <a:prstGeom prst="rect">
              <a:avLst/>
            </a:prstGeom>
            <a:noFill/>
            <a:ln w="9525">
              <a:noFill/>
              <a:miter lim="800000"/>
              <a:headEnd/>
              <a:tailEnd/>
            </a:ln>
          </p:spPr>
        </p:pic>
        <p:pic>
          <p:nvPicPr>
            <p:cNvPr id="19" name="Picture 7"/>
            <p:cNvPicPr>
              <a:picLocks noChangeAspect="1" noChangeArrowheads="1"/>
            </p:cNvPicPr>
            <p:nvPr/>
          </p:nvPicPr>
          <p:blipFill>
            <a:blip r:embed="rId5" cstate="print">
              <a:lum bright="20000" contrast="30000"/>
            </a:blip>
            <a:srcRect/>
            <a:stretch>
              <a:fillRect/>
            </a:stretch>
          </p:blipFill>
          <p:spPr bwMode="auto">
            <a:xfrm>
              <a:off x="4666006" y="2178390"/>
              <a:ext cx="1188720" cy="1218616"/>
            </a:xfrm>
            <a:prstGeom prst="rect">
              <a:avLst/>
            </a:prstGeom>
            <a:noFill/>
            <a:ln w="9525">
              <a:noFill/>
              <a:miter lim="800000"/>
              <a:headEnd/>
              <a:tailEnd/>
            </a:ln>
          </p:spPr>
        </p:pic>
        <p:pic>
          <p:nvPicPr>
            <p:cNvPr id="25" name="Picture 2"/>
            <p:cNvPicPr>
              <a:picLocks noChangeAspect="1" noChangeArrowheads="1"/>
            </p:cNvPicPr>
            <p:nvPr/>
          </p:nvPicPr>
          <p:blipFill>
            <a:blip r:embed="rId6" cstate="print"/>
            <a:srcRect/>
            <a:stretch>
              <a:fillRect/>
            </a:stretch>
          </p:blipFill>
          <p:spPr bwMode="auto">
            <a:xfrm>
              <a:off x="3427394" y="920064"/>
              <a:ext cx="1188720" cy="1220190"/>
            </a:xfrm>
            <a:prstGeom prst="rect">
              <a:avLst/>
            </a:prstGeom>
            <a:noFill/>
            <a:ln w="9525">
              <a:noFill/>
              <a:miter lim="800000"/>
              <a:headEnd/>
              <a:tailEnd/>
            </a:ln>
          </p:spPr>
        </p:pic>
        <p:pic>
          <p:nvPicPr>
            <p:cNvPr id="27" name="Picture 4"/>
            <p:cNvPicPr>
              <a:picLocks noChangeAspect="1" noChangeArrowheads="1"/>
            </p:cNvPicPr>
            <p:nvPr/>
          </p:nvPicPr>
          <p:blipFill>
            <a:blip r:embed="rId7" cstate="print"/>
            <a:srcRect/>
            <a:stretch>
              <a:fillRect/>
            </a:stretch>
          </p:blipFill>
          <p:spPr bwMode="auto">
            <a:xfrm>
              <a:off x="4666006" y="920064"/>
              <a:ext cx="1188720" cy="1220190"/>
            </a:xfrm>
            <a:prstGeom prst="rect">
              <a:avLst/>
            </a:prstGeom>
            <a:noFill/>
            <a:ln w="9525">
              <a:noFill/>
              <a:miter lim="800000"/>
              <a:headEnd/>
              <a:tailEnd/>
            </a:ln>
          </p:spPr>
        </p:pic>
      </p:grpSp>
      <p:grpSp>
        <p:nvGrpSpPr>
          <p:cNvPr id="44" name="Group 43"/>
          <p:cNvGrpSpPr/>
          <p:nvPr/>
        </p:nvGrpSpPr>
        <p:grpSpPr>
          <a:xfrm>
            <a:off x="1876056" y="3803362"/>
            <a:ext cx="3978670" cy="3161911"/>
            <a:chOff x="1876056" y="3803362"/>
            <a:chExt cx="3978670" cy="3161911"/>
          </a:xfrm>
        </p:grpSpPr>
        <p:sp>
          <p:nvSpPr>
            <p:cNvPr id="28" name="TextBox 208"/>
            <p:cNvSpPr txBox="1">
              <a:spLocks noChangeArrowheads="1"/>
            </p:cNvSpPr>
            <p:nvPr/>
          </p:nvSpPr>
          <p:spPr bwMode="auto">
            <a:xfrm>
              <a:off x="3534358" y="3803362"/>
              <a:ext cx="971741" cy="307777"/>
            </a:xfrm>
            <a:prstGeom prst="rect">
              <a:avLst/>
            </a:prstGeom>
            <a:noFill/>
            <a:ln w="9525">
              <a:noFill/>
              <a:miter lim="800000"/>
              <a:headEnd/>
              <a:tailEnd/>
            </a:ln>
          </p:spPr>
          <p:txBody>
            <a:bodyPr wrap="none">
              <a:prstTxWarp prst="textNoShape">
                <a:avLst/>
              </a:prstTxWarp>
              <a:spAutoFit/>
            </a:bodyPr>
            <a:lstStyle/>
            <a:p>
              <a:r>
                <a:rPr lang="en-US" sz="1400" dirty="0" err="1">
                  <a:latin typeface="Arial" pitchFamily="34" charset="0"/>
                  <a:ea typeface="Arial" pitchFamily="-123" charset="0"/>
                  <a:cs typeface="Arial" pitchFamily="34" charset="0"/>
                </a:rPr>
                <a:t>AdRhoTN</a:t>
              </a:r>
              <a:endParaRPr lang="en-US" sz="1400" dirty="0">
                <a:latin typeface="Arial" pitchFamily="34" charset="0"/>
                <a:ea typeface="Arial" pitchFamily="-123" charset="0"/>
                <a:cs typeface="Arial" pitchFamily="34" charset="0"/>
              </a:endParaRPr>
            </a:p>
          </p:txBody>
        </p:sp>
        <p:sp>
          <p:nvSpPr>
            <p:cNvPr id="29" name="Rectangle 18"/>
            <p:cNvSpPr>
              <a:spLocks noChangeArrowheads="1"/>
            </p:cNvSpPr>
            <p:nvPr/>
          </p:nvSpPr>
          <p:spPr bwMode="auto">
            <a:xfrm>
              <a:off x="2543006" y="4217988"/>
              <a:ext cx="488659"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No Ad</a:t>
              </a:r>
            </a:p>
          </p:txBody>
        </p:sp>
        <p:sp>
          <p:nvSpPr>
            <p:cNvPr id="30" name="Rectangle 19"/>
            <p:cNvSpPr>
              <a:spLocks noChangeArrowheads="1"/>
            </p:cNvSpPr>
            <p:nvPr/>
          </p:nvSpPr>
          <p:spPr bwMode="auto">
            <a:xfrm>
              <a:off x="3727603" y="4217988"/>
              <a:ext cx="588303"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err="1">
                  <a:latin typeface="Arial" pitchFamily="34" charset="0"/>
                  <a:ea typeface="Arial" pitchFamily="-123" charset="0"/>
                  <a:cs typeface="Arial" pitchFamily="34" charset="0"/>
                </a:rPr>
                <a:t>AdGFP</a:t>
              </a:r>
              <a:endParaRPr lang="en-US" sz="1400" dirty="0">
                <a:latin typeface="Arial" pitchFamily="34" charset="0"/>
                <a:ea typeface="Arial" pitchFamily="-123" charset="0"/>
                <a:cs typeface="Arial" pitchFamily="34" charset="0"/>
              </a:endParaRPr>
            </a:p>
          </p:txBody>
        </p:sp>
        <p:sp>
          <p:nvSpPr>
            <p:cNvPr id="31" name="Rectangle 20"/>
            <p:cNvSpPr>
              <a:spLocks noChangeArrowheads="1"/>
            </p:cNvSpPr>
            <p:nvPr/>
          </p:nvSpPr>
          <p:spPr bwMode="auto">
            <a:xfrm>
              <a:off x="4851601" y="4217988"/>
              <a:ext cx="817531" cy="215444"/>
            </a:xfrm>
            <a:prstGeom prst="rect">
              <a:avLst/>
            </a:prstGeom>
            <a:noFill/>
            <a:ln w="9525">
              <a:noFill/>
              <a:miter lim="800000"/>
              <a:headEnd/>
              <a:tailEnd/>
            </a:ln>
          </p:spPr>
          <p:txBody>
            <a:bodyPr wrap="none" lIns="0" tIns="0" rIns="0" bIns="0">
              <a:prstTxWarp prst="textNoShape">
                <a:avLst/>
              </a:prstTxWarp>
              <a:spAutoFit/>
            </a:bodyPr>
            <a:lstStyle/>
            <a:p>
              <a:pPr algn="ctr" defTabSz="928688"/>
              <a:r>
                <a:rPr lang="en-US" sz="1400" dirty="0">
                  <a:latin typeface="Arial" pitchFamily="34" charset="0"/>
                  <a:ea typeface="Arial" pitchFamily="-123" charset="0"/>
                  <a:cs typeface="Arial" pitchFamily="34" charset="0"/>
                </a:rPr>
                <a:t>AdPoldip2</a:t>
              </a:r>
            </a:p>
          </p:txBody>
        </p:sp>
        <p:cxnSp>
          <p:nvCxnSpPr>
            <p:cNvPr id="32" name="Straight Connector 31"/>
            <p:cNvCxnSpPr/>
            <p:nvPr/>
          </p:nvCxnSpPr>
          <p:spPr bwMode="auto">
            <a:xfrm>
              <a:off x="2191428" y="4130304"/>
              <a:ext cx="3657600"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14"/>
            <p:cNvPicPr>
              <a:picLocks noChangeAspect="1" noChangeArrowheads="1"/>
            </p:cNvPicPr>
            <p:nvPr/>
          </p:nvPicPr>
          <p:blipFill>
            <a:blip r:embed="rId8" cstate="print"/>
            <a:srcRect/>
            <a:stretch>
              <a:fillRect/>
            </a:stretch>
          </p:blipFill>
          <p:spPr bwMode="auto">
            <a:xfrm>
              <a:off x="2192975" y="4479005"/>
              <a:ext cx="1188720" cy="1224827"/>
            </a:xfrm>
            <a:prstGeom prst="rect">
              <a:avLst/>
            </a:prstGeom>
            <a:noFill/>
            <a:ln w="9525">
              <a:noFill/>
              <a:miter lim="800000"/>
              <a:headEnd/>
              <a:tailEnd/>
            </a:ln>
          </p:spPr>
        </p:pic>
        <p:pic>
          <p:nvPicPr>
            <p:cNvPr id="34" name="Picture 22"/>
            <p:cNvPicPr>
              <a:picLocks noChangeAspect="1" noChangeArrowheads="1"/>
            </p:cNvPicPr>
            <p:nvPr/>
          </p:nvPicPr>
          <p:blipFill>
            <a:blip r:embed="rId9" cstate="print"/>
            <a:srcRect/>
            <a:stretch>
              <a:fillRect/>
            </a:stretch>
          </p:blipFill>
          <p:spPr bwMode="auto">
            <a:xfrm>
              <a:off x="4666006" y="4479005"/>
              <a:ext cx="1188720" cy="1224827"/>
            </a:xfrm>
            <a:prstGeom prst="rect">
              <a:avLst/>
            </a:prstGeom>
            <a:noFill/>
            <a:ln w="9525">
              <a:noFill/>
              <a:miter lim="800000"/>
              <a:headEnd/>
              <a:tailEnd/>
            </a:ln>
          </p:spPr>
        </p:pic>
        <p:pic>
          <p:nvPicPr>
            <p:cNvPr id="35" name="Picture 1"/>
            <p:cNvPicPr>
              <a:picLocks noChangeAspect="1" noChangeArrowheads="1"/>
            </p:cNvPicPr>
            <p:nvPr/>
          </p:nvPicPr>
          <p:blipFill>
            <a:blip r:embed="rId10" cstate="print">
              <a:lum bright="20000" contrast="30000"/>
            </a:blip>
            <a:srcRect/>
            <a:stretch>
              <a:fillRect/>
            </a:stretch>
          </p:blipFill>
          <p:spPr bwMode="auto">
            <a:xfrm>
              <a:off x="4666006" y="5740446"/>
              <a:ext cx="1188720" cy="1224827"/>
            </a:xfrm>
            <a:prstGeom prst="rect">
              <a:avLst/>
            </a:prstGeom>
            <a:noFill/>
            <a:ln w="9525">
              <a:noFill/>
              <a:miter lim="800000"/>
              <a:headEnd/>
              <a:tailEnd/>
            </a:ln>
          </p:spPr>
        </p:pic>
        <p:pic>
          <p:nvPicPr>
            <p:cNvPr id="36" name="Picture 3"/>
            <p:cNvPicPr>
              <a:picLocks noChangeAspect="1" noChangeArrowheads="1"/>
            </p:cNvPicPr>
            <p:nvPr/>
          </p:nvPicPr>
          <p:blipFill>
            <a:blip r:embed="rId11" cstate="print">
              <a:lum bright="20000" contrast="30000"/>
            </a:blip>
            <a:srcRect/>
            <a:stretch>
              <a:fillRect/>
            </a:stretch>
          </p:blipFill>
          <p:spPr bwMode="auto">
            <a:xfrm>
              <a:off x="3427394" y="5740446"/>
              <a:ext cx="1188720" cy="1224827"/>
            </a:xfrm>
            <a:prstGeom prst="rect">
              <a:avLst/>
            </a:prstGeom>
            <a:noFill/>
            <a:ln w="9525">
              <a:noFill/>
              <a:miter lim="800000"/>
              <a:headEnd/>
              <a:tailEnd/>
            </a:ln>
          </p:spPr>
        </p:pic>
        <p:pic>
          <p:nvPicPr>
            <p:cNvPr id="37" name="Picture 4"/>
            <p:cNvPicPr>
              <a:picLocks noChangeAspect="1" noChangeArrowheads="1"/>
            </p:cNvPicPr>
            <p:nvPr/>
          </p:nvPicPr>
          <p:blipFill>
            <a:blip r:embed="rId12" cstate="print">
              <a:lum bright="20000" contrast="30000"/>
            </a:blip>
            <a:srcRect/>
            <a:stretch>
              <a:fillRect/>
            </a:stretch>
          </p:blipFill>
          <p:spPr bwMode="auto">
            <a:xfrm>
              <a:off x="2192975" y="5740446"/>
              <a:ext cx="1188720" cy="1224827"/>
            </a:xfrm>
            <a:prstGeom prst="rect">
              <a:avLst/>
            </a:prstGeom>
            <a:noFill/>
            <a:ln w="9525">
              <a:noFill/>
              <a:miter lim="800000"/>
              <a:headEnd/>
              <a:tailEnd/>
            </a:ln>
          </p:spPr>
        </p:pic>
        <p:pic>
          <p:nvPicPr>
            <p:cNvPr id="38" name="Picture 4"/>
            <p:cNvPicPr>
              <a:picLocks noChangeAspect="1" noChangeArrowheads="1"/>
            </p:cNvPicPr>
            <p:nvPr/>
          </p:nvPicPr>
          <p:blipFill>
            <a:blip r:embed="rId13" cstate="print"/>
            <a:srcRect/>
            <a:stretch>
              <a:fillRect/>
            </a:stretch>
          </p:blipFill>
          <p:spPr bwMode="auto">
            <a:xfrm>
              <a:off x="3427394" y="4480911"/>
              <a:ext cx="1188720" cy="1221015"/>
            </a:xfrm>
            <a:prstGeom prst="rect">
              <a:avLst/>
            </a:prstGeom>
            <a:noFill/>
            <a:ln w="9525">
              <a:noFill/>
              <a:miter lim="800000"/>
              <a:headEnd/>
              <a:tailEnd/>
            </a:ln>
          </p:spPr>
        </p:pic>
        <p:sp>
          <p:nvSpPr>
            <p:cNvPr id="40" name="TextBox 212"/>
            <p:cNvSpPr txBox="1">
              <a:spLocks noChangeArrowheads="1"/>
            </p:cNvSpPr>
            <p:nvPr/>
          </p:nvSpPr>
          <p:spPr bwMode="auto">
            <a:xfrm rot="16200000">
              <a:off x="1390976" y="4937530"/>
              <a:ext cx="1277937" cy="307777"/>
            </a:xfrm>
            <a:prstGeom prst="rect">
              <a:avLst/>
            </a:prstGeom>
            <a:noFill/>
            <a:ln w="9525">
              <a:noFill/>
              <a:miter lim="800000"/>
              <a:headEnd/>
              <a:tailEnd/>
            </a:ln>
          </p:spPr>
          <p:txBody>
            <a:bodyPr>
              <a:prstTxWarp prst="textNoShape">
                <a:avLst/>
              </a:prstTxWarp>
              <a:spAutoFit/>
            </a:bodyPr>
            <a:lstStyle/>
            <a:p>
              <a:pPr algn="ctr"/>
              <a:r>
                <a:rPr lang="en-US" sz="1400" dirty="0">
                  <a:latin typeface="Arial" pitchFamily="34" charset="0"/>
                  <a:ea typeface="Arial" pitchFamily="-123" charset="0"/>
                  <a:cs typeface="Arial" pitchFamily="34" charset="0"/>
                </a:rPr>
                <a:t>GFP + HA</a:t>
              </a:r>
            </a:p>
          </p:txBody>
        </p:sp>
        <p:sp>
          <p:nvSpPr>
            <p:cNvPr id="41" name="TextBox 213"/>
            <p:cNvSpPr txBox="1">
              <a:spLocks noChangeArrowheads="1"/>
            </p:cNvSpPr>
            <p:nvPr/>
          </p:nvSpPr>
          <p:spPr bwMode="auto">
            <a:xfrm rot="16200000">
              <a:off x="1422622" y="6198971"/>
              <a:ext cx="1214646" cy="307777"/>
            </a:xfrm>
            <a:prstGeom prst="rect">
              <a:avLst/>
            </a:prstGeom>
            <a:noFill/>
            <a:ln w="9525">
              <a:noFill/>
              <a:miter lim="800000"/>
              <a:headEnd/>
              <a:tailEnd/>
            </a:ln>
          </p:spPr>
          <p:txBody>
            <a:bodyPr wrap="square">
              <a:prstTxWarp prst="textNoShape">
                <a:avLst/>
              </a:prstTxWarp>
              <a:spAutoFit/>
            </a:bodyPr>
            <a:lstStyle/>
            <a:p>
              <a:pPr algn="ctr"/>
              <a:r>
                <a:rPr lang="en-US" sz="1400" dirty="0" err="1">
                  <a:latin typeface="Arial" pitchFamily="34" charset="0"/>
                  <a:ea typeface="Arial" pitchFamily="-123" charset="0"/>
                  <a:cs typeface="Arial" pitchFamily="34" charset="0"/>
                </a:rPr>
                <a:t>Phalloidin</a:t>
              </a:r>
              <a:endParaRPr lang="en-US" sz="1400" dirty="0">
                <a:latin typeface="Arial" pitchFamily="34" charset="0"/>
                <a:ea typeface="Arial" pitchFamily="-123" charset="0"/>
                <a:cs typeface="Arial" pitchFamily="34" charset="0"/>
              </a:endParaRPr>
            </a:p>
          </p:txBody>
        </p:sp>
      </p:grpSp>
      <p:sp>
        <p:nvSpPr>
          <p:cNvPr id="39" name="TextBox 38"/>
          <p:cNvSpPr txBox="1"/>
          <p:nvPr/>
        </p:nvSpPr>
        <p:spPr>
          <a:xfrm>
            <a:off x="1402857" y="7036661"/>
            <a:ext cx="5486400" cy="2308324"/>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4.14.  DN-</a:t>
            </a:r>
            <a:r>
              <a:rPr lang="en-US" sz="1200" b="1" dirty="0" err="1" smtClean="0">
                <a:latin typeface="Arial" pitchFamily="34" charset="0"/>
                <a:cs typeface="Arial" pitchFamily="34" charset="0"/>
              </a:rPr>
              <a:t>RhoA</a:t>
            </a:r>
            <a:r>
              <a:rPr lang="en-US" sz="1200" b="1" dirty="0" smtClean="0">
                <a:latin typeface="Arial" pitchFamily="34" charset="0"/>
                <a:cs typeface="Arial" pitchFamily="34" charset="0"/>
              </a:rPr>
              <a:t> Blocks the Increase in Stress Fibers and Focal Adhesions Caused by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a:t>
            </a:r>
            <a:r>
              <a:rPr lang="en-US" sz="1200" dirty="0" smtClean="0">
                <a:latin typeface="Arial" pitchFamily="34" charset="0"/>
                <a:cs typeface="Arial" pitchFamily="34" charset="0"/>
              </a:rPr>
              <a:t>  VSMCs non-</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(No Ad) or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AdPoldip2 prior to transduction with either </a:t>
            </a:r>
            <a:r>
              <a:rPr lang="en-US" sz="1200" dirty="0" err="1" smtClean="0">
                <a:latin typeface="Arial" pitchFamily="34" charset="0"/>
                <a:cs typeface="Arial" pitchFamily="34" charset="0"/>
              </a:rPr>
              <a:t>AdLacZ</a:t>
            </a:r>
            <a:r>
              <a:rPr lang="en-US" sz="1200" dirty="0" smtClean="0">
                <a:latin typeface="Arial" pitchFamily="34" charset="0"/>
                <a:cs typeface="Arial" pitchFamily="34" charset="0"/>
              </a:rPr>
              <a:t> or an HA-tagged dominant negative Rho (</a:t>
            </a:r>
            <a:r>
              <a:rPr lang="en-US" sz="1200" dirty="0" err="1" smtClean="0">
                <a:latin typeface="Arial" pitchFamily="34" charset="0"/>
                <a:cs typeface="Arial" pitchFamily="34" charset="0"/>
              </a:rPr>
              <a:t>AdRhoTN</a:t>
            </a:r>
            <a:r>
              <a:rPr lang="en-US" sz="1200" dirty="0" smtClean="0">
                <a:latin typeface="Arial" pitchFamily="34" charset="0"/>
                <a:cs typeface="Arial" pitchFamily="34" charset="0"/>
              </a:rPr>
              <a:t>).  Cells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AdPoldip2 appear green from GFP.  Cells were double labeled with anti-HA antibody (HA; red) to detect cells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t>
            </a:r>
            <a:r>
              <a:rPr lang="en-US" sz="1200" dirty="0" err="1" smtClean="0">
                <a:latin typeface="Arial" pitchFamily="34" charset="0"/>
                <a:cs typeface="Arial" pitchFamily="34" charset="0"/>
              </a:rPr>
              <a:t>AdRhoTN</a:t>
            </a:r>
            <a:r>
              <a:rPr lang="en-US" sz="1200" dirty="0" smtClean="0">
                <a:latin typeface="Arial" pitchFamily="34" charset="0"/>
                <a:cs typeface="Arial" pitchFamily="34" charset="0"/>
              </a:rPr>
              <a:t>, and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(pseudo-colored cyan) to detect stress fibers.  Nuclei are labeled with DAPI (blue).  Scale bars,10 µm.</a:t>
            </a:r>
            <a:endParaRPr lang="en-US" sz="1200" dirty="0">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2038903" y="998329"/>
            <a:ext cx="4211163" cy="2537848"/>
            <a:chOff x="1676875" y="2187902"/>
            <a:chExt cx="4211163" cy="2537848"/>
          </a:xfrm>
        </p:grpSpPr>
        <p:sp>
          <p:nvSpPr>
            <p:cNvPr id="53253" name="Rectangle 5"/>
            <p:cNvSpPr>
              <a:spLocks noChangeArrowheads="1"/>
            </p:cNvSpPr>
            <p:nvPr/>
          </p:nvSpPr>
          <p:spPr bwMode="auto">
            <a:xfrm>
              <a:off x="2787650" y="2327275"/>
              <a:ext cx="3100388" cy="207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54" name="Rectangle 6"/>
            <p:cNvSpPr>
              <a:spLocks noChangeArrowheads="1"/>
            </p:cNvSpPr>
            <p:nvPr/>
          </p:nvSpPr>
          <p:spPr bwMode="auto">
            <a:xfrm>
              <a:off x="2977309" y="3168650"/>
              <a:ext cx="688975" cy="1225550"/>
            </a:xfrm>
            <a:prstGeom prst="rect">
              <a:avLst/>
            </a:prstGeom>
            <a:gradFill>
              <a:gsLst>
                <a:gs pos="0">
                  <a:schemeClr val="tx1"/>
                </a:gs>
                <a:gs pos="50000">
                  <a:schemeClr val="bg1"/>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56" name="Freeform 8"/>
            <p:cNvSpPr>
              <a:spLocks/>
            </p:cNvSpPr>
            <p:nvPr/>
          </p:nvSpPr>
          <p:spPr bwMode="auto">
            <a:xfrm>
              <a:off x="3149552" y="3098800"/>
              <a:ext cx="344488" cy="1588"/>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7" name="Line 9"/>
            <p:cNvSpPr>
              <a:spLocks noChangeShapeType="1"/>
            </p:cNvSpPr>
            <p:nvPr/>
          </p:nvSpPr>
          <p:spPr bwMode="auto">
            <a:xfrm>
              <a:off x="3321002" y="3098800"/>
              <a:ext cx="1588" cy="69850"/>
            </a:xfrm>
            <a:prstGeom prst="line">
              <a:avLst/>
            </a:prstGeom>
            <a:noFill/>
            <a:ln w="1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8" name="Rectangle 10"/>
            <p:cNvSpPr>
              <a:spLocks noChangeArrowheads="1"/>
            </p:cNvSpPr>
            <p:nvPr/>
          </p:nvSpPr>
          <p:spPr bwMode="auto">
            <a:xfrm>
              <a:off x="3997157" y="2700338"/>
              <a:ext cx="688975" cy="1693863"/>
            </a:xfrm>
            <a:prstGeom prst="rect">
              <a:avLst/>
            </a:prstGeom>
            <a:gradFill>
              <a:gsLst>
                <a:gs pos="0">
                  <a:schemeClr val="tx1"/>
                </a:gs>
                <a:gs pos="50000">
                  <a:schemeClr val="bg1">
                    <a:lumMod val="6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0" name="Freeform 12"/>
            <p:cNvSpPr>
              <a:spLocks/>
            </p:cNvSpPr>
            <p:nvPr/>
          </p:nvSpPr>
          <p:spPr bwMode="auto">
            <a:xfrm>
              <a:off x="4169400" y="2660650"/>
              <a:ext cx="344488" cy="1588"/>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1" name="Line 13"/>
            <p:cNvSpPr>
              <a:spLocks noChangeShapeType="1"/>
            </p:cNvSpPr>
            <p:nvPr/>
          </p:nvSpPr>
          <p:spPr bwMode="auto">
            <a:xfrm>
              <a:off x="4340850" y="2660650"/>
              <a:ext cx="1588" cy="39688"/>
            </a:xfrm>
            <a:prstGeom prst="line">
              <a:avLst/>
            </a:prstGeom>
            <a:noFill/>
            <a:ln w="1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2" name="Rectangle 14"/>
            <p:cNvSpPr>
              <a:spLocks noChangeArrowheads="1"/>
            </p:cNvSpPr>
            <p:nvPr/>
          </p:nvSpPr>
          <p:spPr bwMode="auto">
            <a:xfrm>
              <a:off x="5016252" y="3144838"/>
              <a:ext cx="688975" cy="1249363"/>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64" name="Freeform 16"/>
            <p:cNvSpPr>
              <a:spLocks/>
            </p:cNvSpPr>
            <p:nvPr/>
          </p:nvSpPr>
          <p:spPr bwMode="auto">
            <a:xfrm>
              <a:off x="5188495" y="3044825"/>
              <a:ext cx="344488" cy="1588"/>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5" name="Line 17"/>
            <p:cNvSpPr>
              <a:spLocks noChangeShapeType="1"/>
            </p:cNvSpPr>
            <p:nvPr/>
          </p:nvSpPr>
          <p:spPr bwMode="auto">
            <a:xfrm>
              <a:off x="5359945" y="3044825"/>
              <a:ext cx="1588" cy="100013"/>
            </a:xfrm>
            <a:prstGeom prst="line">
              <a:avLst/>
            </a:prstGeom>
            <a:noFill/>
            <a:ln w="1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6" name="Rectangle 18"/>
            <p:cNvSpPr>
              <a:spLocks noChangeArrowheads="1"/>
            </p:cNvSpPr>
            <p:nvPr/>
          </p:nvSpPr>
          <p:spPr bwMode="auto">
            <a:xfrm rot="16200000">
              <a:off x="769319" y="3277716"/>
              <a:ext cx="206133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Cell Adhesion (30 min)</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53267" name="Line 19"/>
            <p:cNvSpPr>
              <a:spLocks noChangeShapeType="1"/>
            </p:cNvSpPr>
            <p:nvPr/>
          </p:nvSpPr>
          <p:spPr bwMode="auto">
            <a:xfrm>
              <a:off x="2787650" y="4394200"/>
              <a:ext cx="3100388"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1" name="Line 23"/>
            <p:cNvSpPr>
              <a:spLocks noChangeShapeType="1"/>
            </p:cNvSpPr>
            <p:nvPr/>
          </p:nvSpPr>
          <p:spPr bwMode="auto">
            <a:xfrm flipV="1">
              <a:off x="2787650" y="2327275"/>
              <a:ext cx="1588" cy="2066925"/>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2" name="Line 24"/>
            <p:cNvSpPr>
              <a:spLocks noChangeShapeType="1"/>
            </p:cNvSpPr>
            <p:nvPr/>
          </p:nvSpPr>
          <p:spPr bwMode="auto">
            <a:xfrm flipH="1">
              <a:off x="2727325" y="4394200"/>
              <a:ext cx="60325"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3" name="Rectangle 25"/>
            <p:cNvSpPr>
              <a:spLocks noChangeArrowheads="1"/>
            </p:cNvSpPr>
            <p:nvPr/>
          </p:nvSpPr>
          <p:spPr bwMode="auto">
            <a:xfrm>
              <a:off x="2521059" y="4254827"/>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74" name="Line 26"/>
            <p:cNvSpPr>
              <a:spLocks noChangeShapeType="1"/>
            </p:cNvSpPr>
            <p:nvPr/>
          </p:nvSpPr>
          <p:spPr bwMode="auto">
            <a:xfrm flipH="1">
              <a:off x="2727325" y="3705225"/>
              <a:ext cx="60325"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5" name="Rectangle 27"/>
            <p:cNvSpPr>
              <a:spLocks noChangeArrowheads="1"/>
            </p:cNvSpPr>
            <p:nvPr/>
          </p:nvSpPr>
          <p:spPr bwMode="auto">
            <a:xfrm>
              <a:off x="2428984" y="3565852"/>
              <a:ext cx="22762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50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76" name="Line 28"/>
            <p:cNvSpPr>
              <a:spLocks noChangeShapeType="1"/>
            </p:cNvSpPr>
            <p:nvPr/>
          </p:nvSpPr>
          <p:spPr bwMode="auto">
            <a:xfrm flipH="1">
              <a:off x="2727325" y="3016250"/>
              <a:ext cx="60325"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7" name="Rectangle 29"/>
            <p:cNvSpPr>
              <a:spLocks noChangeArrowheads="1"/>
            </p:cNvSpPr>
            <p:nvPr/>
          </p:nvSpPr>
          <p:spPr bwMode="auto">
            <a:xfrm>
              <a:off x="2338497" y="2876877"/>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100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78" name="Line 30"/>
            <p:cNvSpPr>
              <a:spLocks noChangeShapeType="1"/>
            </p:cNvSpPr>
            <p:nvPr/>
          </p:nvSpPr>
          <p:spPr bwMode="auto">
            <a:xfrm flipH="1">
              <a:off x="2727325" y="2327275"/>
              <a:ext cx="60325" cy="1588"/>
            </a:xfrm>
            <a:prstGeom prst="line">
              <a:avLst/>
            </a:prstGeom>
            <a:noFill/>
            <a:ln w="254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9" name="Rectangle 31"/>
            <p:cNvSpPr>
              <a:spLocks noChangeArrowheads="1"/>
            </p:cNvSpPr>
            <p:nvPr/>
          </p:nvSpPr>
          <p:spPr bwMode="auto">
            <a:xfrm>
              <a:off x="2338497" y="2187902"/>
              <a:ext cx="34144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smtClean="0">
                  <a:ln>
                    <a:noFill/>
                  </a:ln>
                  <a:solidFill>
                    <a:srgbClr val="000000"/>
                  </a:solidFill>
                  <a:effectLst/>
                  <a:latin typeface="Arial" pitchFamily="34" charset="0"/>
                  <a:cs typeface="Arial" pitchFamily="34" charset="0"/>
                </a:rPr>
                <a:t>150</a:t>
              </a:r>
              <a:endParaRPr kumimoji="0" lang="en-US" sz="1600" i="0" u="none" strike="noStrike" cap="none" normalizeH="0" baseline="0" smtClean="0">
                <a:ln>
                  <a:noFill/>
                </a:ln>
                <a:solidFill>
                  <a:schemeClr val="tx1"/>
                </a:solidFill>
                <a:effectLst/>
                <a:latin typeface="Arial" pitchFamily="34" charset="0"/>
                <a:cs typeface="Arial" pitchFamily="34" charset="0"/>
              </a:endParaRPr>
            </a:p>
          </p:txBody>
        </p:sp>
        <p:sp>
          <p:nvSpPr>
            <p:cNvPr id="53280" name="Rectangle 32"/>
            <p:cNvSpPr>
              <a:spLocks noChangeArrowheads="1"/>
            </p:cNvSpPr>
            <p:nvPr/>
          </p:nvSpPr>
          <p:spPr bwMode="auto">
            <a:xfrm rot="16200000">
              <a:off x="1144843" y="3277716"/>
              <a:ext cx="1881925"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rgbClr val="000000"/>
                  </a:solidFill>
                  <a:effectLst/>
                  <a:latin typeface="Arial" pitchFamily="34" charset="0"/>
                  <a:cs typeface="Arial" pitchFamily="34" charset="0"/>
                </a:rPr>
                <a:t>number of cells/ field</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17"/>
            <p:cNvSpPr>
              <a:spLocks noChangeArrowheads="1"/>
            </p:cNvSpPr>
            <p:nvPr/>
          </p:nvSpPr>
          <p:spPr bwMode="auto">
            <a:xfrm>
              <a:off x="2871352" y="4479529"/>
              <a:ext cx="900888" cy="246221"/>
            </a:xfrm>
            <a:prstGeom prst="rect">
              <a:avLst/>
            </a:prstGeom>
            <a:noFill/>
            <a:ln w="9525">
              <a:noFill/>
              <a:miter lim="800000"/>
              <a:headEnd/>
              <a:tailEnd/>
            </a:ln>
          </p:spPr>
          <p:txBody>
            <a:bodyPr wrap="none" lIns="0" tIns="0" rIns="0" bIns="0">
              <a:prstTxWarp prst="textNoShape">
                <a:avLst/>
              </a:prstTxWarp>
              <a:spAutoFit/>
            </a:bodyPr>
            <a:lstStyle/>
            <a:p>
              <a:r>
                <a:rPr lang="en-US" sz="1600" dirty="0">
                  <a:latin typeface="Arial" pitchFamily="34" charset="0"/>
                  <a:ea typeface="Arial" pitchFamily="-123" charset="0"/>
                  <a:cs typeface="Arial" pitchFamily="34" charset="0"/>
                </a:rPr>
                <a:t>Untreated</a:t>
              </a:r>
            </a:p>
          </p:txBody>
        </p:sp>
        <p:sp>
          <p:nvSpPr>
            <p:cNvPr id="36" name="Rectangle 18"/>
            <p:cNvSpPr>
              <a:spLocks noChangeArrowheads="1"/>
            </p:cNvSpPr>
            <p:nvPr/>
          </p:nvSpPr>
          <p:spPr bwMode="auto">
            <a:xfrm>
              <a:off x="4051501" y="4479529"/>
              <a:ext cx="580287"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siCont</a:t>
              </a:r>
            </a:p>
          </p:txBody>
        </p:sp>
        <p:sp>
          <p:nvSpPr>
            <p:cNvPr id="37" name="Rectangle 19"/>
            <p:cNvSpPr>
              <a:spLocks noChangeArrowheads="1"/>
            </p:cNvSpPr>
            <p:nvPr/>
          </p:nvSpPr>
          <p:spPr bwMode="auto">
            <a:xfrm>
              <a:off x="4946363" y="4479529"/>
              <a:ext cx="828753" cy="246221"/>
            </a:xfrm>
            <a:prstGeom prst="rect">
              <a:avLst/>
            </a:prstGeom>
            <a:noFill/>
            <a:ln w="9525">
              <a:noFill/>
              <a:miter lim="800000"/>
              <a:headEnd/>
              <a:tailEnd/>
            </a:ln>
          </p:spPr>
          <p:txBody>
            <a:bodyPr wrap="none" lIns="0" tIns="0" rIns="0" bIns="0">
              <a:prstTxWarp prst="textNoShape">
                <a:avLst/>
              </a:prstTxWarp>
              <a:spAutoFit/>
            </a:bodyPr>
            <a:lstStyle/>
            <a:p>
              <a:r>
                <a:rPr lang="en-US" sz="1600" dirty="0">
                  <a:latin typeface="Arial" pitchFamily="34" charset="0"/>
                  <a:ea typeface="Arial" pitchFamily="-123" charset="0"/>
                  <a:cs typeface="Arial" pitchFamily="34" charset="0"/>
                </a:rPr>
                <a:t>siPoldip2</a:t>
              </a:r>
            </a:p>
          </p:txBody>
        </p:sp>
      </p:grpSp>
      <p:sp>
        <p:nvSpPr>
          <p:cNvPr id="29" name="TextBox 28"/>
          <p:cNvSpPr txBox="1"/>
          <p:nvPr/>
        </p:nvSpPr>
        <p:spPr>
          <a:xfrm>
            <a:off x="1401284" y="3645760"/>
            <a:ext cx="5486400" cy="27312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4.15.  siPoldip2 Does Not Interfere with Cell Adherence and Spreading.  </a:t>
            </a:r>
            <a:r>
              <a:rPr lang="en-US" sz="1200" dirty="0" smtClean="0">
                <a:latin typeface="Arial" pitchFamily="34" charset="0"/>
                <a:cs typeface="Arial" pitchFamily="34" charset="0"/>
              </a:rPr>
              <a:t>Rat VSMCs were either untreated or transiently transfected with 15 </a:t>
            </a:r>
            <a:r>
              <a:rPr lang="en-US" sz="1200" dirty="0" err="1" smtClean="0">
                <a:latin typeface="Arial" pitchFamily="34" charset="0"/>
                <a:cs typeface="Arial" pitchFamily="34" charset="0"/>
              </a:rPr>
              <a:t>nmol</a:t>
            </a:r>
            <a:r>
              <a:rPr lang="en-US" sz="1200" dirty="0" smtClean="0">
                <a:latin typeface="Arial" pitchFamily="34" charset="0"/>
                <a:cs typeface="Arial" pitchFamily="34" charset="0"/>
              </a:rPr>
              <a:t>/L of </a:t>
            </a:r>
            <a:r>
              <a:rPr lang="en-US" sz="1200" dirty="0" err="1" smtClean="0">
                <a:latin typeface="Arial" pitchFamily="34" charset="0"/>
                <a:cs typeface="Arial" pitchFamily="34" charset="0"/>
              </a:rPr>
              <a:t>siControl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siPoldip2 for 4 days prior to </a:t>
            </a:r>
            <a:r>
              <a:rPr lang="en-US" sz="1200" dirty="0" err="1" smtClean="0">
                <a:latin typeface="Arial" pitchFamily="34" charset="0"/>
                <a:cs typeface="Arial" pitchFamily="34" charset="0"/>
              </a:rPr>
              <a:t>trypsinizing</a:t>
            </a:r>
            <a:r>
              <a:rPr lang="en-US" sz="1200" dirty="0" smtClean="0">
                <a:latin typeface="Arial" pitchFamily="34" charset="0"/>
                <a:cs typeface="Arial" pitchFamily="34" charset="0"/>
              </a:rPr>
              <a:t> and </a:t>
            </a:r>
            <a:r>
              <a:rPr lang="en-US" sz="1200" dirty="0" err="1" smtClean="0">
                <a:latin typeface="Arial" pitchFamily="34" charset="0"/>
                <a:cs typeface="Arial" pitchFamily="34" charset="0"/>
              </a:rPr>
              <a:t>replating</a:t>
            </a:r>
            <a:r>
              <a:rPr lang="en-US" sz="1200" dirty="0" smtClean="0">
                <a:latin typeface="Arial" pitchFamily="34" charset="0"/>
                <a:cs typeface="Arial" pitchFamily="34" charset="0"/>
              </a:rPr>
              <a:t>.  Cell attachment was measured after 30 minutes. Cell attachment was quantified by phase contrast microscopy where images were taken of 5 random fields of view per treatment group and counted.  No statistical difference was found.</a:t>
            </a:r>
            <a:endParaRPr lang="en-US" sz="1200" dirty="0">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2235659" y="2921924"/>
            <a:ext cx="3702172" cy="2526395"/>
            <a:chOff x="2091477" y="3224104"/>
            <a:chExt cx="3702172" cy="2526395"/>
          </a:xfrm>
        </p:grpSpPr>
        <p:sp>
          <p:nvSpPr>
            <p:cNvPr id="4" name="Rectangle 6"/>
            <p:cNvSpPr>
              <a:spLocks noChangeArrowheads="1"/>
            </p:cNvSpPr>
            <p:nvPr/>
          </p:nvSpPr>
          <p:spPr bwMode="auto">
            <a:xfrm>
              <a:off x="3328236" y="3357379"/>
              <a:ext cx="493798" cy="2080705"/>
            </a:xfrm>
            <a:prstGeom prst="rect">
              <a:avLst/>
            </a:prstGeom>
            <a:gradFill>
              <a:gsLst>
                <a:gs pos="0">
                  <a:schemeClr val="tx1"/>
                </a:gs>
                <a:gs pos="50000">
                  <a:schemeClr val="bg1"/>
                </a:gs>
                <a:gs pos="100000">
                  <a:schemeClr val="tx1"/>
                </a:gs>
              </a:gsLst>
              <a:lin ang="0" scaled="0"/>
            </a:gradFill>
            <a:ln w="9525">
              <a:noFill/>
              <a:miter lim="800000"/>
              <a:headEnd/>
              <a:tailEnd/>
            </a:ln>
          </p:spPr>
          <p:txBody>
            <a:bodyPr lIns="91429" tIns="45714" rIns="91429" bIns="45714"/>
            <a:lstStyle/>
            <a:p>
              <a:pPr defTabSz="1018705" eaLnBrk="0" fontAlgn="auto" hangingPunct="0">
                <a:spcBef>
                  <a:spcPts val="0"/>
                </a:spcBef>
                <a:spcAft>
                  <a:spcPts val="0"/>
                </a:spcAft>
                <a:defRPr/>
              </a:pPr>
              <a:endParaRPr lang="en-US">
                <a:latin typeface="+mn-lt"/>
                <a:ea typeface="+mn-ea"/>
                <a:cs typeface="+mn-cs"/>
              </a:endParaRPr>
            </a:p>
          </p:txBody>
        </p:sp>
        <p:sp>
          <p:nvSpPr>
            <p:cNvPr id="5" name="Freeform 10"/>
            <p:cNvSpPr>
              <a:spLocks/>
            </p:cNvSpPr>
            <p:nvPr/>
          </p:nvSpPr>
          <p:spPr bwMode="auto">
            <a:xfrm>
              <a:off x="4298685" y="3406539"/>
              <a:ext cx="335435" cy="1584"/>
            </a:xfrm>
            <a:custGeom>
              <a:avLst/>
              <a:gdLst>
                <a:gd name="T0" fmla="*/ 0 w 200"/>
                <a:gd name="T1" fmla="*/ 0 h 1587"/>
                <a:gd name="T2" fmla="*/ 2147483647 w 200"/>
                <a:gd name="T3" fmla="*/ 0 h 1587"/>
                <a:gd name="T4" fmla="*/ 0 w 200"/>
                <a:gd name="T5" fmla="*/ 0 h 1587"/>
                <a:gd name="T6" fmla="*/ 0 60000 65536"/>
                <a:gd name="T7" fmla="*/ 0 60000 65536"/>
                <a:gd name="T8" fmla="*/ 0 60000 65536"/>
                <a:gd name="T9" fmla="*/ 0 w 200"/>
                <a:gd name="T10" fmla="*/ 0 h 1587"/>
                <a:gd name="T11" fmla="*/ 200 w 200"/>
                <a:gd name="T12" fmla="*/ 1587 h 1587"/>
              </a:gdLst>
              <a:ahLst/>
              <a:cxnLst>
                <a:cxn ang="T6">
                  <a:pos x="T0" y="T1"/>
                </a:cxn>
                <a:cxn ang="T7">
                  <a:pos x="T2" y="T3"/>
                </a:cxn>
                <a:cxn ang="T8">
                  <a:pos x="T4" y="T5"/>
                </a:cxn>
              </a:cxnLst>
              <a:rect l="T9" t="T10" r="T11" b="T12"/>
              <a:pathLst>
                <a:path w="200" h="1587">
                  <a:moveTo>
                    <a:pt x="0" y="0"/>
                  </a:moveTo>
                  <a:lnTo>
                    <a:pt x="200" y="0"/>
                  </a:lnTo>
                  <a:lnTo>
                    <a:pt x="0" y="0"/>
                  </a:lnTo>
                </a:path>
              </a:pathLst>
            </a:custGeom>
            <a:noFill/>
            <a:ln w="19050">
              <a:solidFill>
                <a:schemeClr val="tx1"/>
              </a:solidFill>
              <a:round/>
              <a:headEnd/>
              <a:tailEnd/>
            </a:ln>
          </p:spPr>
          <p:txBody>
            <a:bodyPr lIns="91429" tIns="45714" rIns="91429" bIns="45714">
              <a:prstTxWarp prst="textNoShape">
                <a:avLst/>
              </a:prstTxWarp>
            </a:bodyPr>
            <a:lstStyle/>
            <a:p>
              <a:pPr eaLnBrk="0" hangingPunct="0"/>
              <a:endParaRPr lang="en-US">
                <a:latin typeface="Calibri" pitchFamily="-123" charset="0"/>
              </a:endParaRPr>
            </a:p>
          </p:txBody>
        </p:sp>
        <p:sp>
          <p:nvSpPr>
            <p:cNvPr id="6" name="Line 11"/>
            <p:cNvSpPr>
              <a:spLocks noChangeShapeType="1"/>
            </p:cNvSpPr>
            <p:nvPr/>
          </p:nvSpPr>
          <p:spPr bwMode="auto">
            <a:xfrm>
              <a:off x="4465633" y="3406539"/>
              <a:ext cx="1538" cy="180758"/>
            </a:xfrm>
            <a:prstGeom prst="line">
              <a:avLst/>
            </a:prstGeom>
            <a:noFill/>
            <a:ln w="19050">
              <a:solidFill>
                <a:schemeClr val="tx1"/>
              </a:solidFill>
              <a:round/>
              <a:headEnd/>
              <a:tailEnd/>
            </a:ln>
          </p:spPr>
          <p:txBody>
            <a:bodyPr lIns="91429" tIns="45714" rIns="91429" bIns="45714">
              <a:prstTxWarp prst="textNoShape">
                <a:avLst/>
              </a:prstTxWarp>
            </a:bodyPr>
            <a:lstStyle/>
            <a:p>
              <a:endParaRPr lang="en-US"/>
            </a:p>
          </p:txBody>
        </p:sp>
        <p:sp>
          <p:nvSpPr>
            <p:cNvPr id="7" name="Freeform 14"/>
            <p:cNvSpPr>
              <a:spLocks/>
            </p:cNvSpPr>
            <p:nvPr/>
          </p:nvSpPr>
          <p:spPr bwMode="auto">
            <a:xfrm>
              <a:off x="5146037" y="4611590"/>
              <a:ext cx="336974" cy="3171"/>
            </a:xfrm>
            <a:custGeom>
              <a:avLst/>
              <a:gdLst>
                <a:gd name="T0" fmla="*/ 0 w 200"/>
                <a:gd name="T1" fmla="*/ 0 h 1587"/>
                <a:gd name="T2" fmla="*/ 2147483647 w 200"/>
                <a:gd name="T3" fmla="*/ 0 h 1587"/>
                <a:gd name="T4" fmla="*/ 0 w 200"/>
                <a:gd name="T5" fmla="*/ 0 h 1587"/>
                <a:gd name="T6" fmla="*/ 0 60000 65536"/>
                <a:gd name="T7" fmla="*/ 0 60000 65536"/>
                <a:gd name="T8" fmla="*/ 0 60000 65536"/>
                <a:gd name="T9" fmla="*/ 0 w 200"/>
                <a:gd name="T10" fmla="*/ 0 h 1587"/>
                <a:gd name="T11" fmla="*/ 200 w 200"/>
                <a:gd name="T12" fmla="*/ 1587 h 1587"/>
              </a:gdLst>
              <a:ahLst/>
              <a:cxnLst>
                <a:cxn ang="T6">
                  <a:pos x="T0" y="T1"/>
                </a:cxn>
                <a:cxn ang="T7">
                  <a:pos x="T2" y="T3"/>
                </a:cxn>
                <a:cxn ang="T8">
                  <a:pos x="T4" y="T5"/>
                </a:cxn>
              </a:cxnLst>
              <a:rect l="T9" t="T10" r="T11" b="T12"/>
              <a:pathLst>
                <a:path w="200" h="1587">
                  <a:moveTo>
                    <a:pt x="0" y="0"/>
                  </a:moveTo>
                  <a:lnTo>
                    <a:pt x="200" y="0"/>
                  </a:lnTo>
                  <a:lnTo>
                    <a:pt x="0" y="0"/>
                  </a:lnTo>
                </a:path>
              </a:pathLst>
            </a:custGeom>
            <a:noFill/>
            <a:ln w="19050">
              <a:solidFill>
                <a:schemeClr val="tx1"/>
              </a:solidFill>
              <a:round/>
              <a:headEnd/>
              <a:tailEnd/>
            </a:ln>
          </p:spPr>
          <p:txBody>
            <a:bodyPr lIns="91429" tIns="45714" rIns="91429" bIns="45714">
              <a:prstTxWarp prst="textNoShape">
                <a:avLst/>
              </a:prstTxWarp>
            </a:bodyPr>
            <a:lstStyle/>
            <a:p>
              <a:pPr eaLnBrk="0" hangingPunct="0"/>
              <a:endParaRPr lang="en-US">
                <a:latin typeface="Calibri" pitchFamily="-123" charset="0"/>
              </a:endParaRPr>
            </a:p>
          </p:txBody>
        </p:sp>
        <p:sp>
          <p:nvSpPr>
            <p:cNvPr id="8" name="Line 15"/>
            <p:cNvSpPr>
              <a:spLocks noChangeShapeType="1"/>
            </p:cNvSpPr>
            <p:nvPr/>
          </p:nvSpPr>
          <p:spPr bwMode="auto">
            <a:xfrm>
              <a:off x="5313755" y="4611591"/>
              <a:ext cx="1539" cy="69767"/>
            </a:xfrm>
            <a:prstGeom prst="line">
              <a:avLst/>
            </a:prstGeom>
            <a:noFill/>
            <a:ln w="19050">
              <a:solidFill>
                <a:schemeClr val="tx1"/>
              </a:solidFill>
              <a:round/>
              <a:headEnd/>
              <a:tailEnd/>
            </a:ln>
          </p:spPr>
          <p:txBody>
            <a:bodyPr lIns="91429" tIns="45714" rIns="91429" bIns="45714">
              <a:prstTxWarp prst="textNoShape">
                <a:avLst/>
              </a:prstTxWarp>
            </a:bodyPr>
            <a:lstStyle/>
            <a:p>
              <a:endParaRPr lang="en-US"/>
            </a:p>
          </p:txBody>
        </p:sp>
        <p:sp>
          <p:nvSpPr>
            <p:cNvPr id="9" name="Line 16"/>
            <p:cNvSpPr>
              <a:spLocks noChangeShapeType="1"/>
            </p:cNvSpPr>
            <p:nvPr/>
          </p:nvSpPr>
          <p:spPr bwMode="auto">
            <a:xfrm>
              <a:off x="3120312" y="5440856"/>
              <a:ext cx="2673337" cy="1586"/>
            </a:xfrm>
            <a:prstGeom prst="line">
              <a:avLst/>
            </a:prstGeom>
            <a:noFill/>
            <a:ln w="25400">
              <a:solidFill>
                <a:schemeClr val="tx1"/>
              </a:solidFill>
              <a:round/>
              <a:headEnd/>
              <a:tailEnd/>
            </a:ln>
          </p:spPr>
          <p:txBody>
            <a:bodyPr lIns="91429" tIns="45714" rIns="91429" bIns="45714">
              <a:prstTxWarp prst="textNoShape">
                <a:avLst/>
              </a:prstTxWarp>
            </a:bodyPr>
            <a:lstStyle/>
            <a:p>
              <a:endParaRPr lang="en-US"/>
            </a:p>
          </p:txBody>
        </p:sp>
        <p:sp>
          <p:nvSpPr>
            <p:cNvPr id="10" name="Rectangle 17"/>
            <p:cNvSpPr>
              <a:spLocks noChangeArrowheads="1"/>
            </p:cNvSpPr>
            <p:nvPr/>
          </p:nvSpPr>
          <p:spPr bwMode="auto">
            <a:xfrm>
              <a:off x="3124691" y="5504278"/>
              <a:ext cx="900888" cy="246221"/>
            </a:xfrm>
            <a:prstGeom prst="rect">
              <a:avLst/>
            </a:prstGeom>
            <a:noFill/>
            <a:ln w="9525">
              <a:noFill/>
              <a:miter lim="800000"/>
              <a:headEnd/>
              <a:tailEnd/>
            </a:ln>
          </p:spPr>
          <p:txBody>
            <a:bodyPr wrap="none" lIns="0" tIns="0" rIns="0" bIns="0">
              <a:prstTxWarp prst="textNoShape">
                <a:avLst/>
              </a:prstTxWarp>
              <a:spAutoFit/>
            </a:bodyPr>
            <a:lstStyle/>
            <a:p>
              <a:r>
                <a:rPr lang="en-US" sz="1600" dirty="0">
                  <a:latin typeface="Arial" pitchFamily="34" charset="0"/>
                  <a:ea typeface="Arial" pitchFamily="-123" charset="0"/>
                  <a:cs typeface="Arial" pitchFamily="34" charset="0"/>
                </a:rPr>
                <a:t>Untreated</a:t>
              </a:r>
            </a:p>
          </p:txBody>
        </p:sp>
        <p:sp>
          <p:nvSpPr>
            <p:cNvPr id="11" name="Rectangle 18"/>
            <p:cNvSpPr>
              <a:spLocks noChangeArrowheads="1"/>
            </p:cNvSpPr>
            <p:nvPr/>
          </p:nvSpPr>
          <p:spPr bwMode="auto">
            <a:xfrm>
              <a:off x="4176259" y="5504278"/>
              <a:ext cx="580287"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siCont</a:t>
              </a:r>
            </a:p>
          </p:txBody>
        </p:sp>
        <p:sp>
          <p:nvSpPr>
            <p:cNvPr id="12" name="Rectangle 19"/>
            <p:cNvSpPr>
              <a:spLocks noChangeArrowheads="1"/>
            </p:cNvSpPr>
            <p:nvPr/>
          </p:nvSpPr>
          <p:spPr bwMode="auto">
            <a:xfrm>
              <a:off x="4900148" y="5504278"/>
              <a:ext cx="828753"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siPoldip2</a:t>
              </a:r>
            </a:p>
          </p:txBody>
        </p:sp>
        <p:sp>
          <p:nvSpPr>
            <p:cNvPr id="13" name="Line 20"/>
            <p:cNvSpPr>
              <a:spLocks noChangeShapeType="1"/>
            </p:cNvSpPr>
            <p:nvPr/>
          </p:nvSpPr>
          <p:spPr bwMode="auto">
            <a:xfrm flipV="1">
              <a:off x="3120312" y="3358972"/>
              <a:ext cx="1539" cy="2081885"/>
            </a:xfrm>
            <a:prstGeom prst="line">
              <a:avLst/>
            </a:prstGeom>
            <a:noFill/>
            <a:ln w="25400">
              <a:solidFill>
                <a:schemeClr val="tx1"/>
              </a:solidFill>
              <a:round/>
              <a:headEnd/>
              <a:tailEnd/>
            </a:ln>
          </p:spPr>
          <p:txBody>
            <a:bodyPr lIns="91429" tIns="45714" rIns="91429" bIns="45714">
              <a:prstTxWarp prst="textNoShape">
                <a:avLst/>
              </a:prstTxWarp>
            </a:bodyPr>
            <a:lstStyle/>
            <a:p>
              <a:endParaRPr lang="en-US"/>
            </a:p>
          </p:txBody>
        </p:sp>
        <p:sp>
          <p:nvSpPr>
            <p:cNvPr id="14" name="Line 21"/>
            <p:cNvSpPr>
              <a:spLocks noChangeShapeType="1"/>
            </p:cNvSpPr>
            <p:nvPr/>
          </p:nvSpPr>
          <p:spPr bwMode="auto">
            <a:xfrm flipH="1">
              <a:off x="3060304" y="5440856"/>
              <a:ext cx="60008" cy="1586"/>
            </a:xfrm>
            <a:prstGeom prst="line">
              <a:avLst/>
            </a:prstGeom>
            <a:noFill/>
            <a:ln w="25400">
              <a:solidFill>
                <a:schemeClr val="tx1"/>
              </a:solidFill>
              <a:round/>
              <a:headEnd/>
              <a:tailEnd/>
            </a:ln>
          </p:spPr>
          <p:txBody>
            <a:bodyPr lIns="91429" tIns="45714" rIns="91429" bIns="45714">
              <a:prstTxWarp prst="textNoShape">
                <a:avLst/>
              </a:prstTxWarp>
            </a:bodyPr>
            <a:lstStyle/>
            <a:p>
              <a:endParaRPr lang="en-US"/>
            </a:p>
          </p:txBody>
        </p:sp>
        <p:sp>
          <p:nvSpPr>
            <p:cNvPr id="16" name="Line 23"/>
            <p:cNvSpPr>
              <a:spLocks noChangeShapeType="1"/>
            </p:cNvSpPr>
            <p:nvPr/>
          </p:nvSpPr>
          <p:spPr bwMode="auto">
            <a:xfrm flipH="1">
              <a:off x="3060304" y="4400706"/>
              <a:ext cx="60008" cy="1586"/>
            </a:xfrm>
            <a:prstGeom prst="line">
              <a:avLst/>
            </a:prstGeom>
            <a:noFill/>
            <a:ln w="25400">
              <a:solidFill>
                <a:schemeClr val="tx1"/>
              </a:solidFill>
              <a:round/>
              <a:headEnd/>
              <a:tailEnd/>
            </a:ln>
          </p:spPr>
          <p:txBody>
            <a:bodyPr lIns="91429" tIns="45714" rIns="91429" bIns="45714">
              <a:prstTxWarp prst="textNoShape">
                <a:avLst/>
              </a:prstTxWarp>
            </a:bodyPr>
            <a:lstStyle/>
            <a:p>
              <a:endParaRPr lang="en-US"/>
            </a:p>
          </p:txBody>
        </p:sp>
        <p:sp>
          <p:nvSpPr>
            <p:cNvPr id="17" name="Rectangle 24"/>
            <p:cNvSpPr>
              <a:spLocks noChangeArrowheads="1"/>
            </p:cNvSpPr>
            <p:nvPr/>
          </p:nvSpPr>
          <p:spPr bwMode="auto">
            <a:xfrm>
              <a:off x="2749151" y="4264254"/>
              <a:ext cx="227626" cy="246221"/>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Arial" pitchFamily="34" charset="0"/>
                  <a:ea typeface="Arial" pitchFamily="-123" charset="0"/>
                  <a:cs typeface="Arial" pitchFamily="34" charset="0"/>
                </a:rPr>
                <a:t>50</a:t>
              </a:r>
            </a:p>
          </p:txBody>
        </p:sp>
        <p:sp>
          <p:nvSpPr>
            <p:cNvPr id="18" name="Line 25"/>
            <p:cNvSpPr>
              <a:spLocks noChangeShapeType="1"/>
            </p:cNvSpPr>
            <p:nvPr/>
          </p:nvSpPr>
          <p:spPr bwMode="auto">
            <a:xfrm flipH="1">
              <a:off x="3060304" y="3358972"/>
              <a:ext cx="60008" cy="1584"/>
            </a:xfrm>
            <a:prstGeom prst="line">
              <a:avLst/>
            </a:prstGeom>
            <a:noFill/>
            <a:ln w="25400">
              <a:solidFill>
                <a:schemeClr val="tx1"/>
              </a:solidFill>
              <a:round/>
              <a:headEnd/>
              <a:tailEnd/>
            </a:ln>
          </p:spPr>
          <p:txBody>
            <a:bodyPr lIns="91429" tIns="45714" rIns="91429" bIns="45714">
              <a:prstTxWarp prst="textNoShape">
                <a:avLst/>
              </a:prstTxWarp>
            </a:bodyPr>
            <a:lstStyle/>
            <a:p>
              <a:endParaRPr lang="en-US"/>
            </a:p>
          </p:txBody>
        </p:sp>
        <p:sp>
          <p:nvSpPr>
            <p:cNvPr id="19" name="Rectangle 26"/>
            <p:cNvSpPr>
              <a:spLocks noChangeArrowheads="1"/>
            </p:cNvSpPr>
            <p:nvPr/>
          </p:nvSpPr>
          <p:spPr bwMode="auto">
            <a:xfrm>
              <a:off x="2624957" y="3224104"/>
              <a:ext cx="341440" cy="246221"/>
            </a:xfrm>
            <a:prstGeom prst="rect">
              <a:avLst/>
            </a:prstGeom>
            <a:noFill/>
            <a:ln w="9525">
              <a:noFill/>
              <a:miter lim="800000"/>
              <a:headEnd/>
              <a:tailEnd/>
            </a:ln>
          </p:spPr>
          <p:txBody>
            <a:bodyPr wrap="none" lIns="0" tIns="0" rIns="0" bIns="0">
              <a:prstTxWarp prst="textNoShape">
                <a:avLst/>
              </a:prstTxWarp>
              <a:spAutoFit/>
            </a:bodyPr>
            <a:lstStyle/>
            <a:p>
              <a:r>
                <a:rPr lang="en-US" sz="1600" dirty="0">
                  <a:latin typeface="Arial" pitchFamily="34" charset="0"/>
                  <a:ea typeface="Arial" pitchFamily="-123" charset="0"/>
                  <a:cs typeface="Arial" pitchFamily="34" charset="0"/>
                </a:rPr>
                <a:t>100</a:t>
              </a:r>
            </a:p>
          </p:txBody>
        </p:sp>
        <p:sp>
          <p:nvSpPr>
            <p:cNvPr id="20" name="Rectangle 27"/>
            <p:cNvSpPr>
              <a:spLocks noChangeArrowheads="1"/>
            </p:cNvSpPr>
            <p:nvPr/>
          </p:nvSpPr>
          <p:spPr bwMode="auto">
            <a:xfrm rot="16200000">
              <a:off x="1294144" y="4117230"/>
              <a:ext cx="2087110" cy="492443"/>
            </a:xfrm>
            <a:prstGeom prst="rect">
              <a:avLst/>
            </a:prstGeom>
            <a:noFill/>
            <a:ln w="9525">
              <a:noFill/>
              <a:miter lim="800000"/>
              <a:headEnd/>
              <a:tailEnd/>
            </a:ln>
          </p:spPr>
          <p:txBody>
            <a:bodyPr wrap="none" lIns="0" tIns="0" rIns="0" bIns="0">
              <a:prstTxWarp prst="textNoShape">
                <a:avLst/>
              </a:prstTxWarp>
              <a:spAutoFit/>
            </a:bodyPr>
            <a:lstStyle/>
            <a:p>
              <a:pPr algn="ctr"/>
              <a:r>
                <a:rPr lang="en-US" sz="1600" dirty="0">
                  <a:latin typeface="Arial" pitchFamily="34" charset="0"/>
                  <a:ea typeface="Arial" pitchFamily="-123" charset="0"/>
                  <a:cs typeface="Arial" pitchFamily="34" charset="0"/>
                </a:rPr>
                <a:t>% change in Migration </a:t>
              </a:r>
            </a:p>
            <a:p>
              <a:pPr algn="ctr"/>
              <a:r>
                <a:rPr lang="en-US" sz="1600" dirty="0">
                  <a:latin typeface="Arial" pitchFamily="34" charset="0"/>
                  <a:ea typeface="Arial" pitchFamily="-123" charset="0"/>
                  <a:cs typeface="Arial" pitchFamily="34" charset="0"/>
                </a:rPr>
                <a:t>(vs. Untreated)</a:t>
              </a:r>
            </a:p>
          </p:txBody>
        </p:sp>
        <p:sp>
          <p:nvSpPr>
            <p:cNvPr id="21" name="Text Box 1050"/>
            <p:cNvSpPr txBox="1">
              <a:spLocks noChangeArrowheads="1"/>
            </p:cNvSpPr>
            <p:nvPr/>
          </p:nvSpPr>
          <p:spPr bwMode="auto">
            <a:xfrm>
              <a:off x="5177318" y="4248430"/>
              <a:ext cx="274412" cy="369320"/>
            </a:xfrm>
            <a:prstGeom prst="rect">
              <a:avLst/>
            </a:prstGeom>
            <a:noFill/>
            <a:ln w="9525">
              <a:noFill/>
              <a:miter lim="800000"/>
              <a:headEnd/>
              <a:tailEnd/>
            </a:ln>
          </p:spPr>
          <p:txBody>
            <a:bodyPr wrap="none" lIns="91429" tIns="45714" rIns="91429" bIns="45714">
              <a:prstTxWarp prst="textNoShape">
                <a:avLst/>
              </a:prstTxWarp>
              <a:spAutoFit/>
            </a:bodyPr>
            <a:lstStyle/>
            <a:p>
              <a:pPr algn="ctr"/>
              <a:r>
                <a:rPr lang="en-US" dirty="0">
                  <a:latin typeface="Microsoft Sans Serif" charset="0"/>
                  <a:ea typeface="Microsoft Sans Serif" charset="0"/>
                  <a:cs typeface="Microsoft Sans Serif" charset="0"/>
                </a:rPr>
                <a:t>*</a:t>
              </a:r>
            </a:p>
          </p:txBody>
        </p:sp>
        <p:sp>
          <p:nvSpPr>
            <p:cNvPr id="22" name="Rectangle 8"/>
            <p:cNvSpPr>
              <a:spLocks noChangeArrowheads="1"/>
            </p:cNvSpPr>
            <p:nvPr/>
          </p:nvSpPr>
          <p:spPr bwMode="auto">
            <a:xfrm>
              <a:off x="4219503" y="3585285"/>
              <a:ext cx="493798" cy="1852797"/>
            </a:xfrm>
            <a:prstGeom prst="rect">
              <a:avLst/>
            </a:prstGeom>
            <a:gradFill>
              <a:gsLst>
                <a:gs pos="0">
                  <a:schemeClr val="tx1"/>
                </a:gs>
                <a:gs pos="50000">
                  <a:schemeClr val="bg1">
                    <a:lumMod val="65000"/>
                  </a:schemeClr>
                </a:gs>
                <a:gs pos="100000">
                  <a:schemeClr val="tx1">
                    <a:lumMod val="95000"/>
                    <a:lumOff val="5000"/>
                  </a:schemeClr>
                </a:gs>
              </a:gsLst>
              <a:lin ang="0" scaled="0"/>
            </a:gradFill>
            <a:ln w="9525">
              <a:noFill/>
              <a:miter lim="800000"/>
              <a:headEnd/>
              <a:tailEnd/>
            </a:ln>
          </p:spPr>
          <p:txBody>
            <a:bodyPr lIns="91429" tIns="45714" rIns="91429" bIns="45714"/>
            <a:lstStyle/>
            <a:p>
              <a:pPr defTabSz="1018705" eaLnBrk="0" fontAlgn="auto" hangingPunct="0">
                <a:spcBef>
                  <a:spcPts val="0"/>
                </a:spcBef>
                <a:spcAft>
                  <a:spcPts val="0"/>
                </a:spcAft>
                <a:defRPr/>
              </a:pPr>
              <a:endParaRPr lang="en-US">
                <a:latin typeface="+mn-lt"/>
                <a:ea typeface="+mn-ea"/>
                <a:cs typeface="+mn-cs"/>
              </a:endParaRPr>
            </a:p>
          </p:txBody>
        </p:sp>
        <p:sp>
          <p:nvSpPr>
            <p:cNvPr id="23" name="Rectangle 12"/>
            <p:cNvSpPr>
              <a:spLocks noChangeArrowheads="1"/>
            </p:cNvSpPr>
            <p:nvPr/>
          </p:nvSpPr>
          <p:spPr bwMode="auto">
            <a:xfrm>
              <a:off x="5067625" y="4678394"/>
              <a:ext cx="493798" cy="759689"/>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lIns="91429" tIns="45714" rIns="91429" bIns="45714"/>
            <a:lstStyle/>
            <a:p>
              <a:pPr defTabSz="1018705" eaLnBrk="0" fontAlgn="auto" hangingPunct="0">
                <a:spcBef>
                  <a:spcPts val="0"/>
                </a:spcBef>
                <a:spcAft>
                  <a:spcPts val="0"/>
                </a:spcAft>
                <a:defRPr/>
              </a:pPr>
              <a:endParaRPr lang="en-US">
                <a:latin typeface="+mn-lt"/>
                <a:ea typeface="+mn-ea"/>
                <a:cs typeface="+mn-cs"/>
              </a:endParaRPr>
            </a:p>
          </p:txBody>
        </p:sp>
      </p:grpSp>
      <p:grpSp>
        <p:nvGrpSpPr>
          <p:cNvPr id="33" name="Group 32"/>
          <p:cNvGrpSpPr/>
          <p:nvPr/>
        </p:nvGrpSpPr>
        <p:grpSpPr>
          <a:xfrm>
            <a:off x="1391161" y="810139"/>
            <a:ext cx="5391168" cy="1733922"/>
            <a:chOff x="1428540" y="810139"/>
            <a:chExt cx="5391168" cy="1733922"/>
          </a:xfrm>
        </p:grpSpPr>
        <p:pic>
          <p:nvPicPr>
            <p:cNvPr id="24" name="Picture 23" descr="101607 0si+PDGF 4.tif"/>
            <p:cNvPicPr>
              <a:picLocks noChangeAspect="1"/>
            </p:cNvPicPr>
            <p:nvPr/>
          </p:nvPicPr>
          <p:blipFill>
            <a:blip r:embed="rId3" cstate="print"/>
            <a:stretch>
              <a:fillRect/>
            </a:stretch>
          </p:blipFill>
          <p:spPr>
            <a:xfrm>
              <a:off x="1428540" y="1167539"/>
              <a:ext cx="1737360" cy="1376522"/>
            </a:xfrm>
            <a:prstGeom prst="rect">
              <a:avLst/>
            </a:prstGeom>
            <a:ln>
              <a:solidFill>
                <a:schemeClr val="bg2">
                  <a:lumMod val="75000"/>
                </a:schemeClr>
              </a:solidFill>
            </a:ln>
          </p:spPr>
        </p:pic>
        <p:pic>
          <p:nvPicPr>
            <p:cNvPr id="25" name="Picture 24" descr="101607 siControl+PDGF 5.tif"/>
            <p:cNvPicPr>
              <a:picLocks noChangeAspect="1"/>
            </p:cNvPicPr>
            <p:nvPr/>
          </p:nvPicPr>
          <p:blipFill>
            <a:blip r:embed="rId4" cstate="print"/>
            <a:stretch>
              <a:fillRect/>
            </a:stretch>
          </p:blipFill>
          <p:spPr>
            <a:xfrm>
              <a:off x="3256325" y="1167539"/>
              <a:ext cx="1737360" cy="1376522"/>
            </a:xfrm>
            <a:prstGeom prst="rect">
              <a:avLst/>
            </a:prstGeom>
            <a:ln>
              <a:solidFill>
                <a:schemeClr val="bg2">
                  <a:lumMod val="75000"/>
                </a:schemeClr>
              </a:solidFill>
            </a:ln>
          </p:spPr>
        </p:pic>
        <p:pic>
          <p:nvPicPr>
            <p:cNvPr id="26" name="Picture 25" descr="101607 siNoxR1+PDGF 5.tif"/>
            <p:cNvPicPr>
              <a:picLocks noChangeAspect="1"/>
            </p:cNvPicPr>
            <p:nvPr/>
          </p:nvPicPr>
          <p:blipFill>
            <a:blip r:embed="rId5" cstate="print"/>
            <a:stretch>
              <a:fillRect/>
            </a:stretch>
          </p:blipFill>
          <p:spPr>
            <a:xfrm>
              <a:off x="5082348" y="1167539"/>
              <a:ext cx="1737360" cy="1376522"/>
            </a:xfrm>
            <a:prstGeom prst="rect">
              <a:avLst/>
            </a:prstGeom>
            <a:ln>
              <a:solidFill>
                <a:schemeClr val="bg2">
                  <a:lumMod val="75000"/>
                </a:schemeClr>
              </a:solidFill>
            </a:ln>
          </p:spPr>
        </p:pic>
        <p:sp>
          <p:nvSpPr>
            <p:cNvPr id="27" name="Text Box 1051"/>
            <p:cNvSpPr txBox="1">
              <a:spLocks noChangeArrowheads="1"/>
            </p:cNvSpPr>
            <p:nvPr/>
          </p:nvSpPr>
          <p:spPr bwMode="auto">
            <a:xfrm>
              <a:off x="1754443" y="810139"/>
              <a:ext cx="1085554" cy="338554"/>
            </a:xfrm>
            <a:prstGeom prst="rect">
              <a:avLst/>
            </a:prstGeom>
            <a:noFill/>
            <a:ln w="9525">
              <a:noFill/>
              <a:miter lim="800000"/>
              <a:headEnd/>
              <a:tailEnd/>
            </a:ln>
          </p:spPr>
          <p:txBody>
            <a:bodyPr wrap="none">
              <a:spAutoFit/>
            </a:bodyPr>
            <a:lstStyle/>
            <a:p>
              <a:pPr eaLnBrk="1" hangingPunct="1"/>
              <a:r>
                <a:rPr lang="en-US" sz="1600" dirty="0" smtClean="0">
                  <a:latin typeface="Arial" pitchFamily="34" charset="0"/>
                  <a:cs typeface="Arial" pitchFamily="34" charset="0"/>
                </a:rPr>
                <a:t>Untreated</a:t>
              </a:r>
              <a:endParaRPr lang="en-US" sz="1600" dirty="0">
                <a:latin typeface="Arial" pitchFamily="34" charset="0"/>
                <a:cs typeface="Arial" pitchFamily="34" charset="0"/>
              </a:endParaRPr>
            </a:p>
          </p:txBody>
        </p:sp>
        <p:sp>
          <p:nvSpPr>
            <p:cNvPr id="28" name="Text Box 1052"/>
            <p:cNvSpPr txBox="1">
              <a:spLocks noChangeArrowheads="1"/>
            </p:cNvSpPr>
            <p:nvPr/>
          </p:nvSpPr>
          <p:spPr bwMode="auto">
            <a:xfrm>
              <a:off x="3628716" y="810139"/>
              <a:ext cx="992579" cy="338554"/>
            </a:xfrm>
            <a:prstGeom prst="rect">
              <a:avLst/>
            </a:prstGeom>
            <a:noFill/>
            <a:ln w="9525">
              <a:noFill/>
              <a:miter lim="800000"/>
              <a:headEnd/>
              <a:tailEnd/>
            </a:ln>
          </p:spPr>
          <p:txBody>
            <a:bodyPr wrap="none">
              <a:spAutoFit/>
            </a:bodyPr>
            <a:lstStyle/>
            <a:p>
              <a:pPr eaLnBrk="1" hangingPunct="1"/>
              <a:r>
                <a:rPr lang="en-US" sz="1600" dirty="0" err="1" smtClean="0">
                  <a:latin typeface="Arial" pitchFamily="34" charset="0"/>
                  <a:cs typeface="Arial" pitchFamily="34" charset="0"/>
                </a:rPr>
                <a:t>siControl</a:t>
              </a:r>
              <a:endParaRPr lang="en-US" sz="1600" dirty="0">
                <a:latin typeface="Arial" pitchFamily="34" charset="0"/>
                <a:cs typeface="Arial" pitchFamily="34" charset="0"/>
              </a:endParaRPr>
            </a:p>
          </p:txBody>
        </p:sp>
        <p:sp>
          <p:nvSpPr>
            <p:cNvPr id="29" name="Text Box 1053"/>
            <p:cNvSpPr txBox="1">
              <a:spLocks noChangeArrowheads="1"/>
            </p:cNvSpPr>
            <p:nvPr/>
          </p:nvSpPr>
          <p:spPr bwMode="auto">
            <a:xfrm>
              <a:off x="5444319" y="810139"/>
              <a:ext cx="1013419" cy="338554"/>
            </a:xfrm>
            <a:prstGeom prst="rect">
              <a:avLst/>
            </a:prstGeom>
            <a:noFill/>
            <a:ln w="9525">
              <a:noFill/>
              <a:miter lim="800000"/>
              <a:headEnd/>
              <a:tailEnd/>
            </a:ln>
          </p:spPr>
          <p:txBody>
            <a:bodyPr wrap="none">
              <a:spAutoFit/>
            </a:bodyPr>
            <a:lstStyle/>
            <a:p>
              <a:pPr eaLnBrk="1" hangingPunct="1"/>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grpSp>
      <p:sp>
        <p:nvSpPr>
          <p:cNvPr id="32" name="TextBox 31"/>
          <p:cNvSpPr txBox="1"/>
          <p:nvPr/>
        </p:nvSpPr>
        <p:spPr>
          <a:xfrm>
            <a:off x="1343545" y="5700178"/>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4.16.  siPoldip2 Decreases Vascular Smooth Muscle Cell Migration.  </a:t>
            </a:r>
            <a:r>
              <a:rPr lang="en-US" sz="1200" dirty="0" smtClean="0">
                <a:latin typeface="Arial" pitchFamily="34" charset="0"/>
                <a:cs typeface="Arial" pitchFamily="34" charset="0"/>
              </a:rPr>
              <a:t>Rat VSMCs were transiently transfected with no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(Untreated),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(siPoldip2) prior to using the Boyden Chamber Assay to measure cell migration in response to 10 </a:t>
            </a:r>
            <a:r>
              <a:rPr lang="en-US" sz="1200" dirty="0" err="1" smtClean="0">
                <a:latin typeface="Arial" pitchFamily="34" charset="0"/>
                <a:cs typeface="Arial" pitchFamily="34" charset="0"/>
              </a:rPr>
              <a:t>ng</a:t>
            </a:r>
            <a:r>
              <a:rPr lang="en-US" sz="1200" dirty="0" smtClean="0">
                <a:latin typeface="Arial" pitchFamily="34" charset="0"/>
                <a:cs typeface="Arial" pitchFamily="34" charset="0"/>
              </a:rPr>
              <a:t>/</a:t>
            </a:r>
            <a:r>
              <a:rPr lang="en-US" sz="1200" dirty="0" err="1" smtClean="0">
                <a:latin typeface="Arial" pitchFamily="34" charset="0"/>
                <a:cs typeface="Arial" pitchFamily="34" charset="0"/>
              </a:rPr>
              <a:t>mL</a:t>
            </a:r>
            <a:r>
              <a:rPr lang="en-US" sz="1200" dirty="0" smtClean="0">
                <a:latin typeface="Arial" pitchFamily="34" charset="0"/>
                <a:cs typeface="Arial" pitchFamily="34" charset="0"/>
              </a:rPr>
              <a:t> platelet-derived growth factor (PDGF) for 4 h. Bars are means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*p&lt;0.01 vs.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2261363" y="2944922"/>
            <a:ext cx="3700580" cy="3007505"/>
            <a:chOff x="1878535" y="3277422"/>
            <a:chExt cx="3700580" cy="3007505"/>
          </a:xfrm>
        </p:grpSpPr>
        <p:sp>
          <p:nvSpPr>
            <p:cNvPr id="4" name="Freeform 8"/>
            <p:cNvSpPr>
              <a:spLocks/>
            </p:cNvSpPr>
            <p:nvPr/>
          </p:nvSpPr>
          <p:spPr bwMode="auto">
            <a:xfrm>
              <a:off x="3057557" y="3558399"/>
              <a:ext cx="195582" cy="2249"/>
            </a:xfrm>
            <a:custGeom>
              <a:avLst/>
              <a:gdLst>
                <a:gd name="T0" fmla="*/ 0 w 90"/>
                <a:gd name="T1" fmla="*/ 0 h 1588"/>
                <a:gd name="T2" fmla="*/ 90 w 90"/>
                <a:gd name="T3" fmla="*/ 0 h 1588"/>
                <a:gd name="T4" fmla="*/ 0 w 90"/>
                <a:gd name="T5" fmla="*/ 0 h 1588"/>
                <a:gd name="T6" fmla="*/ 0 60000 65536"/>
                <a:gd name="T7" fmla="*/ 0 60000 65536"/>
                <a:gd name="T8" fmla="*/ 0 60000 65536"/>
                <a:gd name="T9" fmla="*/ 0 w 90"/>
                <a:gd name="T10" fmla="*/ 0 h 1588"/>
                <a:gd name="T11" fmla="*/ 90 w 90"/>
                <a:gd name="T12" fmla="*/ 1588 h 1588"/>
              </a:gdLst>
              <a:ahLst/>
              <a:cxnLst>
                <a:cxn ang="T6">
                  <a:pos x="T0" y="T1"/>
                </a:cxn>
                <a:cxn ang="T7">
                  <a:pos x="T2" y="T3"/>
                </a:cxn>
                <a:cxn ang="T8">
                  <a:pos x="T4" y="T5"/>
                </a:cxn>
              </a:cxnLst>
              <a:rect l="T9" t="T10" r="T11" b="T12"/>
              <a:pathLst>
                <a:path w="90" h="1588">
                  <a:moveTo>
                    <a:pt x="0" y="0"/>
                  </a:moveTo>
                  <a:lnTo>
                    <a:pt x="90" y="0"/>
                  </a:lnTo>
                  <a:lnTo>
                    <a:pt x="0" y="0"/>
                  </a:lnTo>
                </a:path>
              </a:pathLst>
            </a:custGeom>
            <a:noFill/>
            <a:ln w="12">
              <a:solidFill>
                <a:srgbClr val="000000"/>
              </a:solidFill>
              <a:round/>
              <a:headEnd/>
              <a:tailEnd/>
            </a:ln>
          </p:spPr>
          <p:txBody>
            <a:bodyPr>
              <a:prstTxWarp prst="textNoShape">
                <a:avLst/>
              </a:prstTxWarp>
            </a:bodyPr>
            <a:lstStyle/>
            <a:p>
              <a:endParaRPr lang="en-US">
                <a:latin typeface="Calibri" pitchFamily="-123" charset="0"/>
              </a:endParaRPr>
            </a:p>
          </p:txBody>
        </p:sp>
        <p:sp>
          <p:nvSpPr>
            <p:cNvPr id="5" name="Line 9"/>
            <p:cNvSpPr>
              <a:spLocks noChangeShapeType="1"/>
            </p:cNvSpPr>
            <p:nvPr/>
          </p:nvSpPr>
          <p:spPr bwMode="auto">
            <a:xfrm>
              <a:off x="3154225" y="3558399"/>
              <a:ext cx="2247" cy="159595"/>
            </a:xfrm>
            <a:prstGeom prst="line">
              <a:avLst/>
            </a:prstGeom>
            <a:noFill/>
            <a:ln w="12">
              <a:solidFill>
                <a:srgbClr val="000000"/>
              </a:solidFill>
              <a:round/>
              <a:headEnd/>
              <a:tailEnd/>
            </a:ln>
          </p:spPr>
          <p:txBody>
            <a:bodyPr>
              <a:prstTxWarp prst="textNoShape">
                <a:avLst/>
              </a:prstTxWarp>
            </a:bodyPr>
            <a:lstStyle/>
            <a:p>
              <a:endParaRPr lang="en-US"/>
            </a:p>
          </p:txBody>
        </p:sp>
        <p:sp>
          <p:nvSpPr>
            <p:cNvPr id="6" name="Freeform 16"/>
            <p:cNvSpPr>
              <a:spLocks/>
            </p:cNvSpPr>
            <p:nvPr/>
          </p:nvSpPr>
          <p:spPr bwMode="auto">
            <a:xfrm>
              <a:off x="3985916" y="4118104"/>
              <a:ext cx="195582" cy="2249"/>
            </a:xfrm>
            <a:custGeom>
              <a:avLst/>
              <a:gdLst>
                <a:gd name="T0" fmla="*/ 0 w 90"/>
                <a:gd name="T1" fmla="*/ 0 h 1588"/>
                <a:gd name="T2" fmla="*/ 90 w 90"/>
                <a:gd name="T3" fmla="*/ 0 h 1588"/>
                <a:gd name="T4" fmla="*/ 0 w 90"/>
                <a:gd name="T5" fmla="*/ 0 h 1588"/>
                <a:gd name="T6" fmla="*/ 0 60000 65536"/>
                <a:gd name="T7" fmla="*/ 0 60000 65536"/>
                <a:gd name="T8" fmla="*/ 0 60000 65536"/>
                <a:gd name="T9" fmla="*/ 0 w 90"/>
                <a:gd name="T10" fmla="*/ 0 h 1588"/>
                <a:gd name="T11" fmla="*/ 90 w 90"/>
                <a:gd name="T12" fmla="*/ 1588 h 1588"/>
              </a:gdLst>
              <a:ahLst/>
              <a:cxnLst>
                <a:cxn ang="T6">
                  <a:pos x="T0" y="T1"/>
                </a:cxn>
                <a:cxn ang="T7">
                  <a:pos x="T2" y="T3"/>
                </a:cxn>
                <a:cxn ang="T8">
                  <a:pos x="T4" y="T5"/>
                </a:cxn>
              </a:cxnLst>
              <a:rect l="T9" t="T10" r="T11" b="T12"/>
              <a:pathLst>
                <a:path w="90" h="1588">
                  <a:moveTo>
                    <a:pt x="0" y="0"/>
                  </a:moveTo>
                  <a:lnTo>
                    <a:pt x="90" y="0"/>
                  </a:lnTo>
                  <a:lnTo>
                    <a:pt x="0" y="0"/>
                  </a:lnTo>
                </a:path>
              </a:pathLst>
            </a:custGeom>
            <a:noFill/>
            <a:ln w="12">
              <a:solidFill>
                <a:srgbClr val="000000"/>
              </a:solidFill>
              <a:round/>
              <a:headEnd/>
              <a:tailEnd/>
            </a:ln>
          </p:spPr>
          <p:txBody>
            <a:bodyPr>
              <a:prstTxWarp prst="textNoShape">
                <a:avLst/>
              </a:prstTxWarp>
            </a:bodyPr>
            <a:lstStyle/>
            <a:p>
              <a:endParaRPr lang="en-US">
                <a:latin typeface="Calibri" pitchFamily="-123" charset="0"/>
              </a:endParaRPr>
            </a:p>
          </p:txBody>
        </p:sp>
        <p:sp>
          <p:nvSpPr>
            <p:cNvPr id="7" name="Line 17"/>
            <p:cNvSpPr>
              <a:spLocks noChangeShapeType="1"/>
            </p:cNvSpPr>
            <p:nvPr/>
          </p:nvSpPr>
          <p:spPr bwMode="auto">
            <a:xfrm>
              <a:off x="4082584" y="4118104"/>
              <a:ext cx="2247" cy="69683"/>
            </a:xfrm>
            <a:prstGeom prst="line">
              <a:avLst/>
            </a:prstGeom>
            <a:noFill/>
            <a:ln w="12">
              <a:solidFill>
                <a:srgbClr val="000000"/>
              </a:solidFill>
              <a:round/>
              <a:headEnd/>
              <a:tailEnd/>
            </a:ln>
          </p:spPr>
          <p:txBody>
            <a:bodyPr>
              <a:prstTxWarp prst="textNoShape">
                <a:avLst/>
              </a:prstTxWarp>
            </a:bodyPr>
            <a:lstStyle/>
            <a:p>
              <a:endParaRPr lang="en-US"/>
            </a:p>
          </p:txBody>
        </p:sp>
        <p:sp>
          <p:nvSpPr>
            <p:cNvPr id="8" name="Freeform 24"/>
            <p:cNvSpPr>
              <a:spLocks/>
            </p:cNvSpPr>
            <p:nvPr/>
          </p:nvSpPr>
          <p:spPr bwMode="auto">
            <a:xfrm>
              <a:off x="4930754" y="5655608"/>
              <a:ext cx="197830" cy="2249"/>
            </a:xfrm>
            <a:custGeom>
              <a:avLst/>
              <a:gdLst>
                <a:gd name="T0" fmla="*/ 0 w 90"/>
                <a:gd name="T1" fmla="*/ 0 h 1588"/>
                <a:gd name="T2" fmla="*/ 90 w 90"/>
                <a:gd name="T3" fmla="*/ 0 h 1588"/>
                <a:gd name="T4" fmla="*/ 0 w 90"/>
                <a:gd name="T5" fmla="*/ 0 h 1588"/>
                <a:gd name="T6" fmla="*/ 0 60000 65536"/>
                <a:gd name="T7" fmla="*/ 0 60000 65536"/>
                <a:gd name="T8" fmla="*/ 0 60000 65536"/>
                <a:gd name="T9" fmla="*/ 0 w 90"/>
                <a:gd name="T10" fmla="*/ 0 h 1588"/>
                <a:gd name="T11" fmla="*/ 90 w 90"/>
                <a:gd name="T12" fmla="*/ 1588 h 1588"/>
              </a:gdLst>
              <a:ahLst/>
              <a:cxnLst>
                <a:cxn ang="T6">
                  <a:pos x="T0" y="T1"/>
                </a:cxn>
                <a:cxn ang="T7">
                  <a:pos x="T2" y="T3"/>
                </a:cxn>
                <a:cxn ang="T8">
                  <a:pos x="T4" y="T5"/>
                </a:cxn>
              </a:cxnLst>
              <a:rect l="T9" t="T10" r="T11" b="T12"/>
              <a:pathLst>
                <a:path w="90" h="1588">
                  <a:moveTo>
                    <a:pt x="0" y="0"/>
                  </a:moveTo>
                  <a:lnTo>
                    <a:pt x="90" y="0"/>
                  </a:lnTo>
                  <a:lnTo>
                    <a:pt x="0" y="0"/>
                  </a:lnTo>
                </a:path>
              </a:pathLst>
            </a:custGeom>
            <a:noFill/>
            <a:ln w="12">
              <a:solidFill>
                <a:srgbClr val="000000"/>
              </a:solidFill>
              <a:round/>
              <a:headEnd/>
              <a:tailEnd/>
            </a:ln>
          </p:spPr>
          <p:txBody>
            <a:bodyPr>
              <a:prstTxWarp prst="textNoShape">
                <a:avLst/>
              </a:prstTxWarp>
            </a:bodyPr>
            <a:lstStyle/>
            <a:p>
              <a:endParaRPr lang="en-US">
                <a:latin typeface="Calibri" pitchFamily="-123" charset="0"/>
              </a:endParaRPr>
            </a:p>
          </p:txBody>
        </p:sp>
        <p:sp>
          <p:nvSpPr>
            <p:cNvPr id="9" name="Line 25"/>
            <p:cNvSpPr>
              <a:spLocks noChangeShapeType="1"/>
            </p:cNvSpPr>
            <p:nvPr/>
          </p:nvSpPr>
          <p:spPr bwMode="auto">
            <a:xfrm>
              <a:off x="5028546" y="5655608"/>
              <a:ext cx="2247" cy="24727"/>
            </a:xfrm>
            <a:prstGeom prst="line">
              <a:avLst/>
            </a:prstGeom>
            <a:noFill/>
            <a:ln w="12">
              <a:solidFill>
                <a:srgbClr val="000000"/>
              </a:solidFill>
              <a:round/>
              <a:headEnd/>
              <a:tailEnd/>
            </a:ln>
          </p:spPr>
          <p:txBody>
            <a:bodyPr>
              <a:prstTxWarp prst="textNoShape">
                <a:avLst/>
              </a:prstTxWarp>
            </a:bodyPr>
            <a:lstStyle/>
            <a:p>
              <a:endParaRPr lang="en-US"/>
            </a:p>
          </p:txBody>
        </p:sp>
        <p:sp>
          <p:nvSpPr>
            <p:cNvPr id="10" name="Line 31"/>
            <p:cNvSpPr>
              <a:spLocks noChangeShapeType="1"/>
            </p:cNvSpPr>
            <p:nvPr/>
          </p:nvSpPr>
          <p:spPr bwMode="auto">
            <a:xfrm flipV="1">
              <a:off x="2730299" y="3392061"/>
              <a:ext cx="2247" cy="261645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 name="Line 32"/>
            <p:cNvSpPr>
              <a:spLocks noChangeShapeType="1"/>
            </p:cNvSpPr>
            <p:nvPr/>
          </p:nvSpPr>
          <p:spPr bwMode="auto">
            <a:xfrm flipH="1">
              <a:off x="2653864" y="6008515"/>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2" name="Line 34"/>
            <p:cNvSpPr>
              <a:spLocks noChangeShapeType="1"/>
            </p:cNvSpPr>
            <p:nvPr/>
          </p:nvSpPr>
          <p:spPr bwMode="auto">
            <a:xfrm flipH="1">
              <a:off x="2653864" y="5718547"/>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3" name="Rectangle 35"/>
            <p:cNvSpPr>
              <a:spLocks noChangeArrowheads="1"/>
            </p:cNvSpPr>
            <p:nvPr/>
          </p:nvSpPr>
          <p:spPr bwMode="auto">
            <a:xfrm>
              <a:off x="2323281" y="5601660"/>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10</a:t>
              </a:r>
              <a:endParaRPr lang="en-US" sz="1600">
                <a:latin typeface="Arial" pitchFamily="34" charset="0"/>
                <a:ea typeface="Arial" pitchFamily="-123" charset="0"/>
                <a:cs typeface="Arial" pitchFamily="34" charset="0"/>
              </a:endParaRPr>
            </a:p>
          </p:txBody>
        </p:sp>
        <p:sp>
          <p:nvSpPr>
            <p:cNvPr id="14" name="Line 36"/>
            <p:cNvSpPr>
              <a:spLocks noChangeShapeType="1"/>
            </p:cNvSpPr>
            <p:nvPr/>
          </p:nvSpPr>
          <p:spPr bwMode="auto">
            <a:xfrm flipH="1">
              <a:off x="2653864" y="5428580"/>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5" name="Rectangle 37"/>
            <p:cNvSpPr>
              <a:spLocks noChangeArrowheads="1"/>
            </p:cNvSpPr>
            <p:nvPr/>
          </p:nvSpPr>
          <p:spPr bwMode="auto">
            <a:xfrm>
              <a:off x="2323281" y="5311693"/>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20</a:t>
              </a:r>
              <a:endParaRPr lang="en-US" sz="1600">
                <a:latin typeface="Arial" pitchFamily="34" charset="0"/>
                <a:ea typeface="Arial" pitchFamily="-123" charset="0"/>
                <a:cs typeface="Arial" pitchFamily="34" charset="0"/>
              </a:endParaRPr>
            </a:p>
          </p:txBody>
        </p:sp>
        <p:sp>
          <p:nvSpPr>
            <p:cNvPr id="16" name="Line 38"/>
            <p:cNvSpPr>
              <a:spLocks noChangeShapeType="1"/>
            </p:cNvSpPr>
            <p:nvPr/>
          </p:nvSpPr>
          <p:spPr bwMode="auto">
            <a:xfrm flipH="1">
              <a:off x="2653864" y="5138611"/>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7" name="Rectangle 39"/>
            <p:cNvSpPr>
              <a:spLocks noChangeArrowheads="1"/>
            </p:cNvSpPr>
            <p:nvPr/>
          </p:nvSpPr>
          <p:spPr bwMode="auto">
            <a:xfrm>
              <a:off x="2323281" y="5021725"/>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30</a:t>
              </a:r>
              <a:endParaRPr lang="en-US" sz="1600">
                <a:latin typeface="Arial" pitchFamily="34" charset="0"/>
                <a:ea typeface="Arial" pitchFamily="-123" charset="0"/>
                <a:cs typeface="Arial" pitchFamily="34" charset="0"/>
              </a:endParaRPr>
            </a:p>
          </p:txBody>
        </p:sp>
        <p:sp>
          <p:nvSpPr>
            <p:cNvPr id="18" name="Line 40"/>
            <p:cNvSpPr>
              <a:spLocks noChangeShapeType="1"/>
            </p:cNvSpPr>
            <p:nvPr/>
          </p:nvSpPr>
          <p:spPr bwMode="auto">
            <a:xfrm flipH="1">
              <a:off x="2653864" y="4846395"/>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9" name="Rectangle 41"/>
            <p:cNvSpPr>
              <a:spLocks noChangeArrowheads="1"/>
            </p:cNvSpPr>
            <p:nvPr/>
          </p:nvSpPr>
          <p:spPr bwMode="auto">
            <a:xfrm>
              <a:off x="2323281" y="4729509"/>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40</a:t>
              </a:r>
              <a:endParaRPr lang="en-US" sz="1600">
                <a:latin typeface="Arial" pitchFamily="34" charset="0"/>
                <a:ea typeface="Arial" pitchFamily="-123" charset="0"/>
                <a:cs typeface="Arial" pitchFamily="34" charset="0"/>
              </a:endParaRPr>
            </a:p>
          </p:txBody>
        </p:sp>
        <p:sp>
          <p:nvSpPr>
            <p:cNvPr id="20" name="Line 42"/>
            <p:cNvSpPr>
              <a:spLocks noChangeShapeType="1"/>
            </p:cNvSpPr>
            <p:nvPr/>
          </p:nvSpPr>
          <p:spPr bwMode="auto">
            <a:xfrm flipH="1">
              <a:off x="2653864" y="4556428"/>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 name="Rectangle 43"/>
            <p:cNvSpPr>
              <a:spLocks noChangeArrowheads="1"/>
            </p:cNvSpPr>
            <p:nvPr/>
          </p:nvSpPr>
          <p:spPr bwMode="auto">
            <a:xfrm>
              <a:off x="2323281" y="4439542"/>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50</a:t>
              </a:r>
              <a:endParaRPr lang="en-US" sz="1600">
                <a:latin typeface="Arial" pitchFamily="34" charset="0"/>
                <a:ea typeface="Arial" pitchFamily="-123" charset="0"/>
                <a:cs typeface="Arial" pitchFamily="34" charset="0"/>
              </a:endParaRPr>
            </a:p>
          </p:txBody>
        </p:sp>
        <p:sp>
          <p:nvSpPr>
            <p:cNvPr id="22" name="Line 44"/>
            <p:cNvSpPr>
              <a:spLocks noChangeShapeType="1"/>
            </p:cNvSpPr>
            <p:nvPr/>
          </p:nvSpPr>
          <p:spPr bwMode="auto">
            <a:xfrm flipH="1">
              <a:off x="2653864" y="4266460"/>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3" name="Rectangle 45"/>
            <p:cNvSpPr>
              <a:spLocks noChangeArrowheads="1"/>
            </p:cNvSpPr>
            <p:nvPr/>
          </p:nvSpPr>
          <p:spPr bwMode="auto">
            <a:xfrm>
              <a:off x="2323281" y="4149573"/>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60</a:t>
              </a:r>
              <a:endParaRPr lang="en-US" sz="1600">
                <a:latin typeface="Arial" pitchFamily="34" charset="0"/>
                <a:ea typeface="Arial" pitchFamily="-123" charset="0"/>
                <a:cs typeface="Arial" pitchFamily="34" charset="0"/>
              </a:endParaRPr>
            </a:p>
          </p:txBody>
        </p:sp>
        <p:sp>
          <p:nvSpPr>
            <p:cNvPr id="24" name="Line 46"/>
            <p:cNvSpPr>
              <a:spLocks noChangeShapeType="1"/>
            </p:cNvSpPr>
            <p:nvPr/>
          </p:nvSpPr>
          <p:spPr bwMode="auto">
            <a:xfrm flipH="1">
              <a:off x="2653864" y="3974244"/>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5" name="Rectangle 47"/>
            <p:cNvSpPr>
              <a:spLocks noChangeArrowheads="1"/>
            </p:cNvSpPr>
            <p:nvPr/>
          </p:nvSpPr>
          <p:spPr bwMode="auto">
            <a:xfrm>
              <a:off x="2323281" y="3857358"/>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70</a:t>
              </a:r>
              <a:endParaRPr lang="en-US" sz="1600">
                <a:latin typeface="Arial" pitchFamily="34" charset="0"/>
                <a:ea typeface="Arial" pitchFamily="-123" charset="0"/>
                <a:cs typeface="Arial" pitchFamily="34" charset="0"/>
              </a:endParaRPr>
            </a:p>
          </p:txBody>
        </p:sp>
        <p:sp>
          <p:nvSpPr>
            <p:cNvPr id="26" name="Line 48"/>
            <p:cNvSpPr>
              <a:spLocks noChangeShapeType="1"/>
            </p:cNvSpPr>
            <p:nvPr/>
          </p:nvSpPr>
          <p:spPr bwMode="auto">
            <a:xfrm flipH="1">
              <a:off x="2653864" y="3684277"/>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7" name="Rectangle 49"/>
            <p:cNvSpPr>
              <a:spLocks noChangeArrowheads="1"/>
            </p:cNvSpPr>
            <p:nvPr/>
          </p:nvSpPr>
          <p:spPr bwMode="auto">
            <a:xfrm>
              <a:off x="2323281" y="3567391"/>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80</a:t>
              </a:r>
              <a:endParaRPr lang="en-US" sz="1600">
                <a:latin typeface="Arial" pitchFamily="34" charset="0"/>
                <a:ea typeface="Arial" pitchFamily="-123" charset="0"/>
                <a:cs typeface="Arial" pitchFamily="34" charset="0"/>
              </a:endParaRPr>
            </a:p>
          </p:txBody>
        </p:sp>
        <p:sp>
          <p:nvSpPr>
            <p:cNvPr id="28" name="Line 50"/>
            <p:cNvSpPr>
              <a:spLocks noChangeShapeType="1"/>
            </p:cNvSpPr>
            <p:nvPr/>
          </p:nvSpPr>
          <p:spPr bwMode="auto">
            <a:xfrm flipH="1">
              <a:off x="2653864" y="3394308"/>
              <a:ext cx="76434" cy="224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9" name="Rectangle 51"/>
            <p:cNvSpPr>
              <a:spLocks noChangeArrowheads="1"/>
            </p:cNvSpPr>
            <p:nvPr/>
          </p:nvSpPr>
          <p:spPr bwMode="auto">
            <a:xfrm>
              <a:off x="2323281" y="3277422"/>
              <a:ext cx="227626"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a:solidFill>
                    <a:srgbClr val="000000"/>
                  </a:solidFill>
                  <a:latin typeface="Arial" pitchFamily="34" charset="0"/>
                  <a:ea typeface="Arial" pitchFamily="-123" charset="0"/>
                  <a:cs typeface="Arial" pitchFamily="34" charset="0"/>
                </a:rPr>
                <a:t>90</a:t>
              </a:r>
              <a:endParaRPr lang="en-US" sz="1600">
                <a:latin typeface="Arial" pitchFamily="34" charset="0"/>
                <a:ea typeface="Arial" pitchFamily="-123" charset="0"/>
                <a:cs typeface="Arial" pitchFamily="34" charset="0"/>
              </a:endParaRPr>
            </a:p>
          </p:txBody>
        </p:sp>
        <p:sp>
          <p:nvSpPr>
            <p:cNvPr id="30" name="Rectangle 52"/>
            <p:cNvSpPr>
              <a:spLocks noChangeArrowheads="1"/>
            </p:cNvSpPr>
            <p:nvPr/>
          </p:nvSpPr>
          <p:spPr bwMode="auto">
            <a:xfrm rot="16200000">
              <a:off x="1014997" y="4563754"/>
              <a:ext cx="1973297" cy="246221"/>
            </a:xfrm>
            <a:prstGeom prst="rect">
              <a:avLst/>
            </a:prstGeom>
            <a:noFill/>
            <a:ln w="9525">
              <a:noFill/>
              <a:miter lim="800000"/>
              <a:headEnd/>
              <a:tailEnd/>
            </a:ln>
          </p:spPr>
          <p:txBody>
            <a:bodyPr wrap="none" lIns="0" tIns="0" rIns="0" bIns="0">
              <a:prstTxWarp prst="textNoShape">
                <a:avLst/>
              </a:prstTxWarp>
              <a:spAutoFit/>
            </a:bodyPr>
            <a:lstStyle/>
            <a:p>
              <a:pPr algn="ctr" defTabSz="914400"/>
              <a:r>
                <a:rPr lang="en-US" sz="1600" dirty="0">
                  <a:solidFill>
                    <a:srgbClr val="000000"/>
                  </a:solidFill>
                  <a:latin typeface="Arial" pitchFamily="34" charset="0"/>
                  <a:ea typeface="Arial" pitchFamily="-123" charset="0"/>
                  <a:cs typeface="Arial" pitchFamily="34" charset="0"/>
                </a:rPr>
                <a:t>Number of cells / field</a:t>
              </a:r>
              <a:endParaRPr lang="en-US" sz="1600" dirty="0">
                <a:latin typeface="Arial" pitchFamily="34" charset="0"/>
                <a:ea typeface="Arial" pitchFamily="-123" charset="0"/>
                <a:cs typeface="Arial" pitchFamily="34" charset="0"/>
              </a:endParaRPr>
            </a:p>
          </p:txBody>
        </p:sp>
        <p:sp>
          <p:nvSpPr>
            <p:cNvPr id="31" name="Rectangle 1039"/>
            <p:cNvSpPr>
              <a:spLocks noChangeArrowheads="1"/>
            </p:cNvSpPr>
            <p:nvPr/>
          </p:nvSpPr>
          <p:spPr bwMode="auto">
            <a:xfrm>
              <a:off x="2876490" y="6038706"/>
              <a:ext cx="557717"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No Ad</a:t>
              </a:r>
            </a:p>
          </p:txBody>
        </p:sp>
        <p:sp>
          <p:nvSpPr>
            <p:cNvPr id="32" name="Rectangle 1040"/>
            <p:cNvSpPr>
              <a:spLocks noChangeArrowheads="1"/>
            </p:cNvSpPr>
            <p:nvPr/>
          </p:nvSpPr>
          <p:spPr bwMode="auto">
            <a:xfrm>
              <a:off x="3747878" y="6038706"/>
              <a:ext cx="671659"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AdGFP</a:t>
              </a:r>
            </a:p>
          </p:txBody>
        </p:sp>
        <p:sp>
          <p:nvSpPr>
            <p:cNvPr id="33" name="Rectangle 1041"/>
            <p:cNvSpPr>
              <a:spLocks noChangeArrowheads="1"/>
            </p:cNvSpPr>
            <p:nvPr/>
          </p:nvSpPr>
          <p:spPr bwMode="auto">
            <a:xfrm>
              <a:off x="4529532" y="6038706"/>
              <a:ext cx="1000274"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AdNox4AS</a:t>
              </a:r>
            </a:p>
          </p:txBody>
        </p:sp>
        <p:sp>
          <p:nvSpPr>
            <p:cNvPr id="34" name="Text Box 1050"/>
            <p:cNvSpPr txBox="1">
              <a:spLocks noChangeArrowheads="1"/>
            </p:cNvSpPr>
            <p:nvPr/>
          </p:nvSpPr>
          <p:spPr bwMode="auto">
            <a:xfrm>
              <a:off x="4828560" y="5260690"/>
              <a:ext cx="402218" cy="566515"/>
            </a:xfrm>
            <a:prstGeom prst="rect">
              <a:avLst/>
            </a:prstGeom>
            <a:noFill/>
            <a:ln w="9525">
              <a:noFill/>
              <a:miter lim="800000"/>
              <a:headEnd/>
              <a:tailEnd/>
            </a:ln>
          </p:spPr>
          <p:txBody>
            <a:bodyPr wrap="none" lIns="91429" tIns="45714" rIns="91429" bIns="45714">
              <a:prstTxWarp prst="textNoShape">
                <a:avLst/>
              </a:prstTxWarp>
              <a:spAutoFit/>
            </a:bodyPr>
            <a:lstStyle/>
            <a:p>
              <a:pPr algn="ctr"/>
              <a:r>
                <a:rPr lang="en-US">
                  <a:latin typeface="Microsoft Sans Serif" charset="0"/>
                  <a:ea typeface="Microsoft Sans Serif" charset="0"/>
                  <a:cs typeface="Microsoft Sans Serif" charset="0"/>
                </a:rPr>
                <a:t>*</a:t>
              </a:r>
            </a:p>
          </p:txBody>
        </p:sp>
        <p:sp>
          <p:nvSpPr>
            <p:cNvPr id="35" name="Rectangle 6"/>
            <p:cNvSpPr>
              <a:spLocks noChangeArrowheads="1"/>
            </p:cNvSpPr>
            <p:nvPr/>
          </p:nvSpPr>
          <p:spPr bwMode="auto">
            <a:xfrm>
              <a:off x="2888894" y="3718141"/>
              <a:ext cx="532909" cy="2291282"/>
            </a:xfrm>
            <a:prstGeom prst="rect">
              <a:avLst/>
            </a:prstGeom>
            <a:gradFill>
              <a:gsLst>
                <a:gs pos="0">
                  <a:schemeClr val="tx1"/>
                </a:gs>
                <a:gs pos="50000">
                  <a:schemeClr val="bg1"/>
                </a:gs>
                <a:gs pos="100000">
                  <a:schemeClr val="tx1"/>
                </a:gs>
              </a:gsLst>
              <a:lin ang="0" scaled="0"/>
            </a:gradFill>
            <a:ln w="9525">
              <a:noFill/>
              <a:miter lim="800000"/>
              <a:headEnd/>
              <a:tailEnd/>
            </a:ln>
          </p:spPr>
          <p:txBody>
            <a:bodyPr>
              <a:prstTxWarp prst="textNoShape">
                <a:avLst/>
              </a:prstTxWarp>
            </a:bodyPr>
            <a:lstStyle/>
            <a:p>
              <a:pPr defTabSz="1018705" fontAlgn="auto">
                <a:spcBef>
                  <a:spcPts val="0"/>
                </a:spcBef>
                <a:spcAft>
                  <a:spcPts val="0"/>
                </a:spcAft>
                <a:defRPr/>
              </a:pPr>
              <a:endParaRPr lang="en-US">
                <a:latin typeface="+mn-lt"/>
                <a:ea typeface="+mn-ea"/>
                <a:cs typeface="+mn-cs"/>
              </a:endParaRPr>
            </a:p>
          </p:txBody>
        </p:sp>
        <p:sp>
          <p:nvSpPr>
            <p:cNvPr id="36" name="Rectangle 14"/>
            <p:cNvSpPr>
              <a:spLocks noChangeArrowheads="1"/>
            </p:cNvSpPr>
            <p:nvPr/>
          </p:nvSpPr>
          <p:spPr bwMode="auto">
            <a:xfrm>
              <a:off x="3818377" y="4188089"/>
              <a:ext cx="530660" cy="1821334"/>
            </a:xfrm>
            <a:prstGeom prst="rect">
              <a:avLst/>
            </a:prstGeom>
            <a:gradFill>
              <a:gsLst>
                <a:gs pos="0">
                  <a:schemeClr val="tx1"/>
                </a:gs>
                <a:gs pos="50000">
                  <a:schemeClr val="bg1">
                    <a:lumMod val="65000"/>
                  </a:schemeClr>
                </a:gs>
                <a:gs pos="100000">
                  <a:schemeClr val="tx1">
                    <a:lumMod val="95000"/>
                    <a:lumOff val="5000"/>
                  </a:schemeClr>
                </a:gs>
              </a:gsLst>
              <a:lin ang="0" scaled="0"/>
            </a:gradFill>
            <a:ln w="9525">
              <a:noFill/>
              <a:miter lim="800000"/>
              <a:headEnd/>
              <a:tailEnd/>
            </a:ln>
          </p:spPr>
          <p:txBody>
            <a:bodyPr>
              <a:prstTxWarp prst="textNoShape">
                <a:avLst/>
              </a:prstTxWarp>
            </a:bodyPr>
            <a:lstStyle/>
            <a:p>
              <a:pPr defTabSz="1018705" fontAlgn="auto">
                <a:spcBef>
                  <a:spcPts val="0"/>
                </a:spcBef>
                <a:spcAft>
                  <a:spcPts val="0"/>
                </a:spcAft>
                <a:defRPr/>
              </a:pPr>
              <a:endParaRPr lang="en-US">
                <a:latin typeface="+mn-lt"/>
                <a:ea typeface="+mn-ea"/>
                <a:cs typeface="+mn-cs"/>
              </a:endParaRPr>
            </a:p>
          </p:txBody>
        </p:sp>
        <p:sp>
          <p:nvSpPr>
            <p:cNvPr id="37" name="Rectangle 22"/>
            <p:cNvSpPr>
              <a:spLocks noChangeArrowheads="1"/>
            </p:cNvSpPr>
            <p:nvPr/>
          </p:nvSpPr>
          <p:spPr bwMode="auto">
            <a:xfrm>
              <a:off x="4764339" y="5681133"/>
              <a:ext cx="530660" cy="328290"/>
            </a:xfrm>
            <a:prstGeom prst="rect">
              <a:avLst/>
            </a:prstGeom>
            <a:gradFill>
              <a:gsLst>
                <a:gs pos="0">
                  <a:schemeClr val="tx1"/>
                </a:gs>
                <a:gs pos="50000">
                  <a:schemeClr val="tx1">
                    <a:lumMod val="75000"/>
                    <a:lumOff val="25000"/>
                  </a:schemeClr>
                </a:gs>
                <a:gs pos="100000">
                  <a:schemeClr val="tx1"/>
                </a:gs>
              </a:gsLst>
              <a:lin ang="0" scaled="0"/>
            </a:gradFill>
            <a:ln w="9525">
              <a:noFill/>
              <a:miter lim="800000"/>
              <a:headEnd/>
              <a:tailEnd/>
            </a:ln>
          </p:spPr>
          <p:txBody>
            <a:bodyPr>
              <a:prstTxWarp prst="textNoShape">
                <a:avLst/>
              </a:prstTxWarp>
            </a:bodyPr>
            <a:lstStyle/>
            <a:p>
              <a:pPr defTabSz="1018705" fontAlgn="auto">
                <a:spcBef>
                  <a:spcPts val="0"/>
                </a:spcBef>
                <a:spcAft>
                  <a:spcPts val="0"/>
                </a:spcAft>
                <a:defRPr/>
              </a:pPr>
              <a:endParaRPr lang="en-US">
                <a:latin typeface="+mn-lt"/>
                <a:ea typeface="+mn-ea"/>
                <a:cs typeface="+mn-cs"/>
              </a:endParaRPr>
            </a:p>
          </p:txBody>
        </p:sp>
        <p:sp>
          <p:nvSpPr>
            <p:cNvPr id="38" name="Line 30"/>
            <p:cNvSpPr>
              <a:spLocks noChangeShapeType="1"/>
            </p:cNvSpPr>
            <p:nvPr/>
          </p:nvSpPr>
          <p:spPr bwMode="auto">
            <a:xfrm>
              <a:off x="2730189" y="6009423"/>
              <a:ext cx="2848926" cy="2250"/>
            </a:xfrm>
            <a:prstGeom prst="line">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txBody>
            <a:bodyPr>
              <a:prstTxWarp prst="textNoShape">
                <a:avLst/>
              </a:prstTxWarp>
            </a:bodyPr>
            <a:lstStyle/>
            <a:p>
              <a:pPr defTabSz="1018705" fontAlgn="auto">
                <a:spcBef>
                  <a:spcPts val="0"/>
                </a:spcBef>
                <a:spcAft>
                  <a:spcPts val="0"/>
                </a:spcAft>
                <a:defRPr/>
              </a:pPr>
              <a:endParaRPr lang="en-US"/>
            </a:p>
          </p:txBody>
        </p:sp>
      </p:grpSp>
      <p:grpSp>
        <p:nvGrpSpPr>
          <p:cNvPr id="50" name="Group 49"/>
          <p:cNvGrpSpPr/>
          <p:nvPr/>
        </p:nvGrpSpPr>
        <p:grpSpPr>
          <a:xfrm>
            <a:off x="1439416" y="830784"/>
            <a:ext cx="5344475" cy="1775967"/>
            <a:chOff x="1311300" y="830784"/>
            <a:chExt cx="5344475" cy="1775967"/>
          </a:xfrm>
        </p:grpSpPr>
        <p:pic>
          <p:nvPicPr>
            <p:cNvPr id="42" name="Picture 41" descr="083107 CMV+CMV+PDGF 2.tif"/>
            <p:cNvPicPr>
              <a:picLocks noChangeAspect="1"/>
            </p:cNvPicPr>
            <p:nvPr/>
          </p:nvPicPr>
          <p:blipFill>
            <a:blip r:embed="rId3" cstate="print"/>
            <a:stretch>
              <a:fillRect/>
            </a:stretch>
          </p:blipFill>
          <p:spPr>
            <a:xfrm>
              <a:off x="3113630" y="1187830"/>
              <a:ext cx="1737360" cy="1418516"/>
            </a:xfrm>
            <a:prstGeom prst="rect">
              <a:avLst/>
            </a:prstGeom>
            <a:ln>
              <a:solidFill>
                <a:schemeClr val="bg2">
                  <a:lumMod val="60000"/>
                  <a:lumOff val="40000"/>
                </a:schemeClr>
              </a:solidFill>
            </a:ln>
          </p:spPr>
        </p:pic>
        <p:pic>
          <p:nvPicPr>
            <p:cNvPr id="43" name="Picture 42" descr="083107 0Adv+CMV+PDGF 5.tif"/>
            <p:cNvPicPr>
              <a:picLocks noChangeAspect="1"/>
            </p:cNvPicPr>
            <p:nvPr/>
          </p:nvPicPr>
          <p:blipFill>
            <a:blip r:embed="rId4" cstate="print"/>
            <a:stretch>
              <a:fillRect/>
            </a:stretch>
          </p:blipFill>
          <p:spPr>
            <a:xfrm>
              <a:off x="1311300" y="1187831"/>
              <a:ext cx="1737360" cy="1418275"/>
            </a:xfrm>
            <a:prstGeom prst="rect">
              <a:avLst/>
            </a:prstGeom>
            <a:ln>
              <a:solidFill>
                <a:schemeClr val="bg2">
                  <a:lumMod val="60000"/>
                  <a:lumOff val="40000"/>
                </a:schemeClr>
              </a:solidFill>
            </a:ln>
          </p:spPr>
        </p:pic>
        <p:pic>
          <p:nvPicPr>
            <p:cNvPr id="44" name="Picture 43" descr="083107 N4AS+CMV+PDGF 1.tif"/>
            <p:cNvPicPr>
              <a:picLocks noChangeAspect="1"/>
            </p:cNvPicPr>
            <p:nvPr/>
          </p:nvPicPr>
          <p:blipFill>
            <a:blip r:embed="rId5" cstate="print"/>
            <a:stretch>
              <a:fillRect/>
            </a:stretch>
          </p:blipFill>
          <p:spPr>
            <a:xfrm>
              <a:off x="4918415" y="1187830"/>
              <a:ext cx="1737360" cy="1418921"/>
            </a:xfrm>
            <a:prstGeom prst="rect">
              <a:avLst/>
            </a:prstGeom>
            <a:ln>
              <a:solidFill>
                <a:schemeClr val="bg2">
                  <a:lumMod val="60000"/>
                  <a:lumOff val="40000"/>
                </a:schemeClr>
              </a:solidFill>
            </a:ln>
          </p:spPr>
        </p:pic>
        <p:sp>
          <p:nvSpPr>
            <p:cNvPr id="45" name="Text Box 1051"/>
            <p:cNvSpPr txBox="1">
              <a:spLocks noChangeArrowheads="1"/>
            </p:cNvSpPr>
            <p:nvPr/>
          </p:nvSpPr>
          <p:spPr bwMode="auto">
            <a:xfrm>
              <a:off x="1798257" y="830784"/>
              <a:ext cx="763446" cy="349086"/>
            </a:xfrm>
            <a:prstGeom prst="rect">
              <a:avLst/>
            </a:prstGeom>
            <a:noFill/>
            <a:ln w="9525">
              <a:noFill/>
              <a:miter lim="800000"/>
              <a:headEnd/>
              <a:tailEnd/>
            </a:ln>
          </p:spPr>
          <p:txBody>
            <a:bodyPr wrap="none" lIns="101870" tIns="50935" rIns="101870" bIns="50935">
              <a:spAutoFit/>
            </a:bodyPr>
            <a:lstStyle/>
            <a:p>
              <a:pPr eaLnBrk="1" hangingPunct="1"/>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46" name="Text Box 1052"/>
            <p:cNvSpPr txBox="1">
              <a:spLocks noChangeArrowheads="1"/>
            </p:cNvSpPr>
            <p:nvPr/>
          </p:nvSpPr>
          <p:spPr bwMode="auto">
            <a:xfrm>
              <a:off x="3543616" y="830784"/>
              <a:ext cx="877388" cy="349086"/>
            </a:xfrm>
            <a:prstGeom prst="rect">
              <a:avLst/>
            </a:prstGeom>
            <a:noFill/>
            <a:ln w="9525">
              <a:noFill/>
              <a:miter lim="800000"/>
              <a:headEnd/>
              <a:tailEnd/>
            </a:ln>
          </p:spPr>
          <p:txBody>
            <a:bodyPr wrap="none" lIns="101870" tIns="50935" rIns="101870" bIns="50935">
              <a:spAutoFit/>
            </a:bodyPr>
            <a:lstStyle/>
            <a:p>
              <a:pPr eaLnBrk="1" hangingPunct="1"/>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47" name="Text Box 1053"/>
            <p:cNvSpPr txBox="1">
              <a:spLocks noChangeArrowheads="1"/>
            </p:cNvSpPr>
            <p:nvPr/>
          </p:nvSpPr>
          <p:spPr bwMode="auto">
            <a:xfrm>
              <a:off x="5184094" y="830784"/>
              <a:ext cx="1206003" cy="349086"/>
            </a:xfrm>
            <a:prstGeom prst="rect">
              <a:avLst/>
            </a:prstGeom>
            <a:noFill/>
            <a:ln w="9525">
              <a:noFill/>
              <a:miter lim="800000"/>
              <a:headEnd/>
              <a:tailEnd/>
            </a:ln>
          </p:spPr>
          <p:txBody>
            <a:bodyPr wrap="none" lIns="101870" tIns="50935" rIns="101870" bIns="50935">
              <a:spAutoFit/>
            </a:bodyPr>
            <a:lstStyle/>
            <a:p>
              <a:pPr eaLnBrk="1" hangingPunct="1"/>
              <a:r>
                <a:rPr lang="en-US" sz="1600" dirty="0" smtClean="0">
                  <a:latin typeface="Arial" pitchFamily="34" charset="0"/>
                  <a:cs typeface="Arial" pitchFamily="34" charset="0"/>
                </a:rPr>
                <a:t>AdNox4AS</a:t>
              </a:r>
              <a:endParaRPr lang="en-US" sz="1600" dirty="0">
                <a:latin typeface="Arial" pitchFamily="34" charset="0"/>
                <a:cs typeface="Arial" pitchFamily="34" charset="0"/>
              </a:endParaRPr>
            </a:p>
          </p:txBody>
        </p:sp>
      </p:grpSp>
      <p:sp>
        <p:nvSpPr>
          <p:cNvPr id="51" name="TextBox 50"/>
          <p:cNvSpPr txBox="1"/>
          <p:nvPr/>
        </p:nvSpPr>
        <p:spPr>
          <a:xfrm>
            <a:off x="1368453" y="6222678"/>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4.17.  Nox4 Antisense Decreases VSMC Migration.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expressing antisense Nox4 (AdNox4AS) prior to using the Boyden Chamber Assay to measure cell migration in response to 10 </a:t>
            </a:r>
            <a:r>
              <a:rPr lang="en-US" sz="1200" dirty="0" err="1" smtClean="0">
                <a:latin typeface="Arial" pitchFamily="34" charset="0"/>
                <a:cs typeface="Arial" pitchFamily="34" charset="0"/>
              </a:rPr>
              <a:t>ng</a:t>
            </a:r>
            <a:r>
              <a:rPr lang="en-US" sz="1200" dirty="0" smtClean="0">
                <a:latin typeface="Arial" pitchFamily="34" charset="0"/>
                <a:cs typeface="Arial" pitchFamily="34" charset="0"/>
              </a:rPr>
              <a:t>/</a:t>
            </a:r>
            <a:r>
              <a:rPr lang="en-US" sz="1200" dirty="0" err="1" smtClean="0">
                <a:latin typeface="Arial" pitchFamily="34" charset="0"/>
                <a:cs typeface="Arial" pitchFamily="34" charset="0"/>
              </a:rPr>
              <a:t>mL</a:t>
            </a:r>
            <a:r>
              <a:rPr lang="en-US" sz="1200" dirty="0" smtClean="0">
                <a:latin typeface="Arial" pitchFamily="34" charset="0"/>
                <a:cs typeface="Arial" pitchFamily="34" charset="0"/>
              </a:rPr>
              <a:t> platelet-derived growth factor (PDGF) for 4 h. Bars are means </a:t>
            </a:r>
            <a:r>
              <a:rPr lang="en-US" sz="1200" dirty="0" smtClean="0">
                <a:latin typeface="Cambria Math" pitchFamily="18" charset="0"/>
                <a:ea typeface="Cambria Math" pitchFamily="18" charset="0"/>
                <a:cs typeface="Arial" pitchFamily="34" charset="0"/>
              </a:rPr>
              <a:t>± </a:t>
            </a:r>
            <a:r>
              <a:rPr lang="en-US" sz="1200" dirty="0" smtClean="0">
                <a:latin typeface="Arial" pitchFamily="34" charset="0"/>
                <a:cs typeface="Arial" pitchFamily="34" charset="0"/>
              </a:rPr>
              <a:t>S.E.M. of 3 independent experiments. *p&lt;0.01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307011" y="2831390"/>
            <a:ext cx="3609289" cy="2664919"/>
            <a:chOff x="2225303" y="3342015"/>
            <a:chExt cx="3609289" cy="2664919"/>
          </a:xfrm>
        </p:grpSpPr>
        <p:sp>
          <p:nvSpPr>
            <p:cNvPr id="4" name="Rectangle 1030"/>
            <p:cNvSpPr>
              <a:spLocks noChangeArrowheads="1"/>
            </p:cNvSpPr>
            <p:nvPr/>
          </p:nvSpPr>
          <p:spPr bwMode="auto">
            <a:xfrm>
              <a:off x="3330571" y="3630196"/>
              <a:ext cx="485921" cy="2059976"/>
            </a:xfrm>
            <a:prstGeom prst="rect">
              <a:avLst/>
            </a:prstGeom>
            <a:gradFill rotWithShape="0">
              <a:gsLst>
                <a:gs pos="0">
                  <a:schemeClr val="tx1"/>
                </a:gs>
                <a:gs pos="50000">
                  <a:schemeClr val="bg1"/>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5" name="Freeform 1032"/>
            <p:cNvSpPr>
              <a:spLocks/>
            </p:cNvSpPr>
            <p:nvPr/>
          </p:nvSpPr>
          <p:spPr bwMode="auto">
            <a:xfrm>
              <a:off x="4289749" y="3836068"/>
              <a:ext cx="333609" cy="0"/>
            </a:xfrm>
            <a:custGeom>
              <a:avLst/>
              <a:gdLst>
                <a:gd name="T0" fmla="*/ 0 w 200"/>
                <a:gd name="T1" fmla="*/ 82905 w 200"/>
                <a:gd name="T2" fmla="*/ 0 w 200"/>
                <a:gd name="T3" fmla="*/ 0 60000 65536"/>
                <a:gd name="T4" fmla="*/ 0 60000 65536"/>
                <a:gd name="T5" fmla="*/ 0 60000 65536"/>
                <a:gd name="T6" fmla="*/ 0 w 200"/>
                <a:gd name="T7" fmla="*/ 200 w 200"/>
              </a:gdLst>
              <a:ahLst/>
              <a:cxnLst>
                <a:cxn ang="T3">
                  <a:pos x="T0" y="0"/>
                </a:cxn>
                <a:cxn ang="T4">
                  <a:pos x="T1" y="0"/>
                </a:cxn>
                <a:cxn ang="T5">
                  <a:pos x="T2" y="0"/>
                </a:cxn>
              </a:cxnLst>
              <a:rect l="T6" t="0" r="T7" b="0"/>
              <a:pathLst>
                <a:path w="200">
                  <a:moveTo>
                    <a:pt x="0" y="0"/>
                  </a:moveTo>
                  <a:lnTo>
                    <a:pt x="200" y="0"/>
                  </a:lnTo>
                  <a:lnTo>
                    <a:pt x="0" y="0"/>
                  </a:lnTo>
                </a:path>
              </a:pathLst>
            </a:custGeom>
            <a:noFill/>
            <a:ln w="19050">
              <a:solidFill>
                <a:schemeClr val="tx1"/>
              </a:solidFill>
              <a:round/>
              <a:headEnd/>
              <a:tailEnd/>
            </a:ln>
          </p:spPr>
          <p:txBody>
            <a:bodyPr>
              <a:prstTxWarp prst="textNoShape">
                <a:avLst/>
              </a:prstTxWarp>
            </a:bodyPr>
            <a:lstStyle/>
            <a:p>
              <a:endParaRPr lang="en-US">
                <a:latin typeface="Calibri" pitchFamily="-123" charset="0"/>
              </a:endParaRPr>
            </a:p>
          </p:txBody>
        </p:sp>
        <p:sp>
          <p:nvSpPr>
            <p:cNvPr id="6" name="Line 1033"/>
            <p:cNvSpPr>
              <a:spLocks noChangeShapeType="1"/>
            </p:cNvSpPr>
            <p:nvPr/>
          </p:nvSpPr>
          <p:spPr bwMode="auto">
            <a:xfrm>
              <a:off x="4455621" y="3836068"/>
              <a:ext cx="1865" cy="101802"/>
            </a:xfrm>
            <a:prstGeom prst="line">
              <a:avLst/>
            </a:prstGeom>
            <a:noFill/>
            <a:ln w="19050">
              <a:solidFill>
                <a:schemeClr val="tx1"/>
              </a:solidFill>
              <a:round/>
              <a:headEnd/>
              <a:tailEnd/>
            </a:ln>
          </p:spPr>
          <p:txBody>
            <a:bodyPr>
              <a:prstTxWarp prst="textNoShape">
                <a:avLst/>
              </a:prstTxWarp>
            </a:bodyPr>
            <a:lstStyle/>
            <a:p>
              <a:endParaRPr lang="en-US"/>
            </a:p>
          </p:txBody>
        </p:sp>
        <p:sp>
          <p:nvSpPr>
            <p:cNvPr id="7" name="Freeform 1035"/>
            <p:cNvSpPr>
              <a:spLocks/>
            </p:cNvSpPr>
            <p:nvPr/>
          </p:nvSpPr>
          <p:spPr bwMode="auto">
            <a:xfrm>
              <a:off x="5203046" y="4953976"/>
              <a:ext cx="331746" cy="1922"/>
            </a:xfrm>
            <a:custGeom>
              <a:avLst/>
              <a:gdLst>
                <a:gd name="T0" fmla="*/ 0 w 200"/>
                <a:gd name="T1" fmla="*/ 0 h 1"/>
                <a:gd name="T2" fmla="*/ 77368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9050">
              <a:solidFill>
                <a:schemeClr val="tx1"/>
              </a:solidFill>
              <a:round/>
              <a:headEnd/>
              <a:tailEnd/>
            </a:ln>
          </p:spPr>
          <p:txBody>
            <a:bodyPr>
              <a:prstTxWarp prst="textNoShape">
                <a:avLst/>
              </a:prstTxWarp>
            </a:bodyPr>
            <a:lstStyle/>
            <a:p>
              <a:endParaRPr lang="en-US">
                <a:latin typeface="Calibri" pitchFamily="-123" charset="0"/>
              </a:endParaRPr>
            </a:p>
          </p:txBody>
        </p:sp>
        <p:sp>
          <p:nvSpPr>
            <p:cNvPr id="8" name="Line 1036"/>
            <p:cNvSpPr>
              <a:spLocks noChangeShapeType="1"/>
            </p:cNvSpPr>
            <p:nvPr/>
          </p:nvSpPr>
          <p:spPr bwMode="auto">
            <a:xfrm>
              <a:off x="5367987" y="4953976"/>
              <a:ext cx="1865" cy="130614"/>
            </a:xfrm>
            <a:prstGeom prst="line">
              <a:avLst/>
            </a:prstGeom>
            <a:noFill/>
            <a:ln w="19050">
              <a:solidFill>
                <a:schemeClr val="tx1"/>
              </a:solidFill>
              <a:round/>
              <a:headEnd/>
              <a:tailEnd/>
            </a:ln>
          </p:spPr>
          <p:txBody>
            <a:bodyPr>
              <a:prstTxWarp prst="textNoShape">
                <a:avLst/>
              </a:prstTxWarp>
            </a:bodyPr>
            <a:lstStyle/>
            <a:p>
              <a:endParaRPr lang="en-US"/>
            </a:p>
          </p:txBody>
        </p:sp>
        <p:sp>
          <p:nvSpPr>
            <p:cNvPr id="9" name="Rectangle 1039"/>
            <p:cNvSpPr>
              <a:spLocks noChangeArrowheads="1"/>
            </p:cNvSpPr>
            <p:nvPr/>
          </p:nvSpPr>
          <p:spPr bwMode="auto">
            <a:xfrm>
              <a:off x="3294673" y="5760713"/>
              <a:ext cx="557717"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No Ad</a:t>
              </a:r>
            </a:p>
          </p:txBody>
        </p:sp>
        <p:sp>
          <p:nvSpPr>
            <p:cNvPr id="10" name="Rectangle 1040"/>
            <p:cNvSpPr>
              <a:spLocks noChangeArrowheads="1"/>
            </p:cNvSpPr>
            <p:nvPr/>
          </p:nvSpPr>
          <p:spPr bwMode="auto">
            <a:xfrm>
              <a:off x="4120724" y="5760713"/>
              <a:ext cx="671659"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AdGFP</a:t>
              </a:r>
            </a:p>
          </p:txBody>
        </p:sp>
        <p:sp>
          <p:nvSpPr>
            <p:cNvPr id="11" name="Rectangle 1041"/>
            <p:cNvSpPr>
              <a:spLocks noChangeArrowheads="1"/>
            </p:cNvSpPr>
            <p:nvPr/>
          </p:nvSpPr>
          <p:spPr bwMode="auto">
            <a:xfrm>
              <a:off x="4903247" y="5760713"/>
              <a:ext cx="931345"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AdPoldip2</a:t>
              </a:r>
            </a:p>
          </p:txBody>
        </p:sp>
        <p:sp>
          <p:nvSpPr>
            <p:cNvPr id="12" name="Line 1042"/>
            <p:cNvSpPr>
              <a:spLocks noChangeShapeType="1"/>
            </p:cNvSpPr>
            <p:nvPr/>
          </p:nvSpPr>
          <p:spPr bwMode="auto">
            <a:xfrm flipV="1">
              <a:off x="3178013" y="3638225"/>
              <a:ext cx="0" cy="2059102"/>
            </a:xfrm>
            <a:prstGeom prst="line">
              <a:avLst/>
            </a:prstGeom>
            <a:noFill/>
            <a:ln w="25400">
              <a:solidFill>
                <a:schemeClr val="tx1"/>
              </a:solidFill>
              <a:round/>
              <a:headEnd/>
              <a:tailEnd/>
            </a:ln>
          </p:spPr>
          <p:txBody>
            <a:bodyPr>
              <a:prstTxWarp prst="textNoShape">
                <a:avLst/>
              </a:prstTxWarp>
            </a:bodyPr>
            <a:lstStyle/>
            <a:p>
              <a:endParaRPr lang="en-US"/>
            </a:p>
          </p:txBody>
        </p:sp>
        <p:sp>
          <p:nvSpPr>
            <p:cNvPr id="13" name="Line 1043"/>
            <p:cNvSpPr>
              <a:spLocks noChangeShapeType="1"/>
            </p:cNvSpPr>
            <p:nvPr/>
          </p:nvSpPr>
          <p:spPr bwMode="auto">
            <a:xfrm flipH="1">
              <a:off x="3118373" y="5697327"/>
              <a:ext cx="59640" cy="1922"/>
            </a:xfrm>
            <a:prstGeom prst="line">
              <a:avLst/>
            </a:prstGeom>
            <a:noFill/>
            <a:ln w="25400">
              <a:solidFill>
                <a:schemeClr val="tx1"/>
              </a:solidFill>
              <a:round/>
              <a:headEnd/>
              <a:tailEnd/>
            </a:ln>
          </p:spPr>
          <p:txBody>
            <a:bodyPr>
              <a:prstTxWarp prst="textNoShape">
                <a:avLst/>
              </a:prstTxWarp>
            </a:bodyPr>
            <a:lstStyle/>
            <a:p>
              <a:endParaRPr lang="en-US"/>
            </a:p>
          </p:txBody>
        </p:sp>
        <p:sp>
          <p:nvSpPr>
            <p:cNvPr id="14" name="Rectangle 1044"/>
            <p:cNvSpPr>
              <a:spLocks noChangeArrowheads="1"/>
            </p:cNvSpPr>
            <p:nvPr/>
          </p:nvSpPr>
          <p:spPr bwMode="auto">
            <a:xfrm>
              <a:off x="2955394" y="5566577"/>
              <a:ext cx="121592" cy="261714"/>
            </a:xfrm>
            <a:prstGeom prst="rect">
              <a:avLst/>
            </a:prstGeom>
            <a:noFill/>
            <a:ln w="9525">
              <a:noFill/>
              <a:miter lim="800000"/>
              <a:headEnd/>
              <a:tailEnd/>
            </a:ln>
          </p:spPr>
          <p:txBody>
            <a:bodyPr wrap="none" lIns="0" tIns="0" rIns="0" bIns="0">
              <a:prstTxWarp prst="textNoShape">
                <a:avLst/>
              </a:prstTxWarp>
              <a:spAutoFit/>
            </a:bodyPr>
            <a:lstStyle/>
            <a:p>
              <a:r>
                <a:rPr lang="en-US" sz="1300">
                  <a:ea typeface="Arial" pitchFamily="-123" charset="0"/>
                  <a:cs typeface="Arial" pitchFamily="-123" charset="0"/>
                </a:rPr>
                <a:t>0</a:t>
              </a:r>
            </a:p>
          </p:txBody>
        </p:sp>
        <p:sp>
          <p:nvSpPr>
            <p:cNvPr id="15" name="Line 1045"/>
            <p:cNvSpPr>
              <a:spLocks noChangeShapeType="1"/>
            </p:cNvSpPr>
            <p:nvPr/>
          </p:nvSpPr>
          <p:spPr bwMode="auto">
            <a:xfrm flipH="1">
              <a:off x="3118373" y="4667775"/>
              <a:ext cx="59640" cy="1922"/>
            </a:xfrm>
            <a:prstGeom prst="line">
              <a:avLst/>
            </a:prstGeom>
            <a:noFill/>
            <a:ln w="25400">
              <a:solidFill>
                <a:schemeClr val="tx1"/>
              </a:solidFill>
              <a:round/>
              <a:headEnd/>
              <a:tailEnd/>
            </a:ln>
          </p:spPr>
          <p:txBody>
            <a:bodyPr>
              <a:prstTxWarp prst="textNoShape">
                <a:avLst/>
              </a:prstTxWarp>
            </a:bodyPr>
            <a:lstStyle/>
            <a:p>
              <a:endParaRPr lang="en-US"/>
            </a:p>
          </p:txBody>
        </p:sp>
        <p:sp>
          <p:nvSpPr>
            <p:cNvPr id="16" name="Rectangle 1046"/>
            <p:cNvSpPr>
              <a:spLocks noChangeArrowheads="1"/>
            </p:cNvSpPr>
            <p:nvPr/>
          </p:nvSpPr>
          <p:spPr bwMode="auto">
            <a:xfrm>
              <a:off x="2833175" y="4535106"/>
              <a:ext cx="227626"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50</a:t>
              </a:r>
            </a:p>
          </p:txBody>
        </p:sp>
        <p:sp>
          <p:nvSpPr>
            <p:cNvPr id="17" name="Line 1047"/>
            <p:cNvSpPr>
              <a:spLocks noChangeShapeType="1"/>
            </p:cNvSpPr>
            <p:nvPr/>
          </p:nvSpPr>
          <p:spPr bwMode="auto">
            <a:xfrm flipH="1">
              <a:off x="3118373" y="3638225"/>
              <a:ext cx="59640" cy="1922"/>
            </a:xfrm>
            <a:prstGeom prst="line">
              <a:avLst/>
            </a:prstGeom>
            <a:noFill/>
            <a:ln w="25400">
              <a:solidFill>
                <a:schemeClr val="tx1"/>
              </a:solidFill>
              <a:round/>
              <a:headEnd/>
              <a:tailEnd/>
            </a:ln>
          </p:spPr>
          <p:txBody>
            <a:bodyPr>
              <a:prstTxWarp prst="textNoShape">
                <a:avLst/>
              </a:prstTxWarp>
            </a:bodyPr>
            <a:lstStyle/>
            <a:p>
              <a:endParaRPr lang="en-US"/>
            </a:p>
          </p:txBody>
        </p:sp>
        <p:sp>
          <p:nvSpPr>
            <p:cNvPr id="18" name="Rectangle 1048"/>
            <p:cNvSpPr>
              <a:spLocks noChangeArrowheads="1"/>
            </p:cNvSpPr>
            <p:nvPr/>
          </p:nvSpPr>
          <p:spPr bwMode="auto">
            <a:xfrm>
              <a:off x="2710952" y="3507475"/>
              <a:ext cx="341440" cy="246221"/>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latin typeface="Arial" pitchFamily="34" charset="0"/>
                  <a:ea typeface="Arial" pitchFamily="-123" charset="0"/>
                  <a:cs typeface="Arial" pitchFamily="34" charset="0"/>
                </a:rPr>
                <a:t>100</a:t>
              </a:r>
            </a:p>
          </p:txBody>
        </p:sp>
        <p:sp>
          <p:nvSpPr>
            <p:cNvPr id="19" name="Rectangle 1049"/>
            <p:cNvSpPr>
              <a:spLocks noChangeArrowheads="1"/>
            </p:cNvSpPr>
            <p:nvPr/>
          </p:nvSpPr>
          <p:spPr bwMode="auto">
            <a:xfrm rot="16200000">
              <a:off x="1172616" y="4394702"/>
              <a:ext cx="2597818" cy="492443"/>
            </a:xfrm>
            <a:prstGeom prst="rect">
              <a:avLst/>
            </a:prstGeom>
            <a:noFill/>
            <a:ln w="9525">
              <a:noFill/>
              <a:miter lim="800000"/>
              <a:headEnd/>
              <a:tailEnd/>
            </a:ln>
          </p:spPr>
          <p:txBody>
            <a:bodyPr lIns="0" tIns="0" rIns="0" bIns="0">
              <a:prstTxWarp prst="textNoShape">
                <a:avLst/>
              </a:prstTxWarp>
              <a:spAutoFit/>
            </a:bodyPr>
            <a:lstStyle/>
            <a:p>
              <a:pPr algn="ctr"/>
              <a:r>
                <a:rPr lang="en-US" sz="1600" dirty="0">
                  <a:latin typeface="Arial" pitchFamily="34" charset="0"/>
                  <a:ea typeface="Arial" pitchFamily="-123" charset="0"/>
                  <a:cs typeface="Arial" pitchFamily="34" charset="0"/>
                </a:rPr>
                <a:t>% change in Migration </a:t>
              </a:r>
            </a:p>
            <a:p>
              <a:pPr algn="ctr"/>
              <a:r>
                <a:rPr lang="en-US" sz="1600" dirty="0">
                  <a:latin typeface="Arial" pitchFamily="34" charset="0"/>
                  <a:ea typeface="Arial" pitchFamily="-123" charset="0"/>
                  <a:cs typeface="Arial" pitchFamily="34" charset="0"/>
                </a:rPr>
                <a:t>(vs. No Ad)</a:t>
              </a:r>
            </a:p>
          </p:txBody>
        </p:sp>
        <p:sp>
          <p:nvSpPr>
            <p:cNvPr id="20" name="Text Box 1050"/>
            <p:cNvSpPr txBox="1">
              <a:spLocks noChangeArrowheads="1"/>
            </p:cNvSpPr>
            <p:nvPr/>
          </p:nvSpPr>
          <p:spPr bwMode="auto">
            <a:xfrm>
              <a:off x="5231702" y="4573655"/>
              <a:ext cx="274434" cy="369332"/>
            </a:xfrm>
            <a:prstGeom prst="rect">
              <a:avLst/>
            </a:prstGeom>
            <a:noFill/>
            <a:ln w="9525">
              <a:noFill/>
              <a:miter lim="800000"/>
              <a:headEnd/>
              <a:tailEnd/>
            </a:ln>
          </p:spPr>
          <p:txBody>
            <a:bodyPr wrap="none">
              <a:prstTxWarp prst="textNoShape">
                <a:avLst/>
              </a:prstTxWarp>
              <a:spAutoFit/>
            </a:bodyPr>
            <a:lstStyle/>
            <a:p>
              <a:pPr algn="ctr"/>
              <a:r>
                <a:rPr lang="en-US">
                  <a:latin typeface="Microsoft Sans Serif" charset="0"/>
                  <a:ea typeface="Microsoft Sans Serif" charset="0"/>
                  <a:cs typeface="Microsoft Sans Serif" charset="0"/>
                </a:rPr>
                <a:t>*</a:t>
              </a:r>
            </a:p>
          </p:txBody>
        </p:sp>
        <p:sp>
          <p:nvSpPr>
            <p:cNvPr id="21" name="Rectangle 1031"/>
            <p:cNvSpPr>
              <a:spLocks noChangeArrowheads="1"/>
            </p:cNvSpPr>
            <p:nvPr/>
          </p:nvSpPr>
          <p:spPr bwMode="auto">
            <a:xfrm>
              <a:off x="4213593" y="3929225"/>
              <a:ext cx="485921" cy="1760947"/>
            </a:xfrm>
            <a:prstGeom prst="rect">
              <a:avLst/>
            </a:prstGeom>
            <a:gradFill rotWithShape="0">
              <a:gsLst>
                <a:gs pos="0">
                  <a:schemeClr val="tx1"/>
                </a:gs>
                <a:gs pos="50000">
                  <a:schemeClr val="bg1">
                    <a:lumMod val="65000"/>
                  </a:schemeClr>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22" name="Rectangle 1034"/>
            <p:cNvSpPr>
              <a:spLocks noChangeArrowheads="1"/>
            </p:cNvSpPr>
            <p:nvPr/>
          </p:nvSpPr>
          <p:spPr bwMode="auto">
            <a:xfrm>
              <a:off x="5124920" y="5077578"/>
              <a:ext cx="487998" cy="612594"/>
            </a:xfrm>
            <a:prstGeom prst="rect">
              <a:avLst/>
            </a:prstGeom>
            <a:gradFill rotWithShape="0">
              <a:gsLst>
                <a:gs pos="0">
                  <a:schemeClr val="tx1"/>
                </a:gs>
                <a:gs pos="50000">
                  <a:schemeClr val="tx1">
                    <a:lumMod val="75000"/>
                    <a:lumOff val="25000"/>
                  </a:schemeClr>
                </a:gs>
                <a:gs pos="100000">
                  <a:schemeClr val="tx1"/>
                </a:gs>
              </a:gsLst>
              <a:lin ang="0" scaled="1"/>
            </a:gradFill>
            <a:ln w="9525">
              <a:noFill/>
              <a:miter lim="800000"/>
              <a:headEnd/>
              <a:tailEnd/>
            </a:ln>
          </p:spPr>
          <p:txBody>
            <a:bodyPr/>
            <a:lstStyle/>
            <a:p>
              <a:pPr defTabSz="1018705" fontAlgn="auto">
                <a:spcBef>
                  <a:spcPts val="0"/>
                </a:spcBef>
                <a:spcAft>
                  <a:spcPts val="0"/>
                </a:spcAft>
                <a:defRPr/>
              </a:pPr>
              <a:endParaRPr lang="en-US">
                <a:latin typeface="+mn-lt"/>
                <a:ea typeface="+mn-ea"/>
                <a:cs typeface="+mn-cs"/>
              </a:endParaRPr>
            </a:p>
          </p:txBody>
        </p:sp>
        <p:sp>
          <p:nvSpPr>
            <p:cNvPr id="23" name="Line 1038"/>
            <p:cNvSpPr>
              <a:spLocks noChangeShapeType="1"/>
            </p:cNvSpPr>
            <p:nvPr/>
          </p:nvSpPr>
          <p:spPr bwMode="auto">
            <a:xfrm>
              <a:off x="3178013" y="5697327"/>
              <a:ext cx="2630885" cy="1922"/>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30" name="Group 29"/>
          <p:cNvGrpSpPr/>
          <p:nvPr/>
        </p:nvGrpSpPr>
        <p:grpSpPr>
          <a:xfrm>
            <a:off x="1444194" y="794295"/>
            <a:ext cx="5334922" cy="1736176"/>
            <a:chOff x="1332731" y="656898"/>
            <a:chExt cx="5334922" cy="1736176"/>
          </a:xfrm>
        </p:grpSpPr>
        <p:sp>
          <p:nvSpPr>
            <p:cNvPr id="24" name="Text Box 1051"/>
            <p:cNvSpPr txBox="1">
              <a:spLocks noChangeArrowheads="1"/>
            </p:cNvSpPr>
            <p:nvPr/>
          </p:nvSpPr>
          <p:spPr bwMode="auto">
            <a:xfrm>
              <a:off x="1830220" y="656898"/>
              <a:ext cx="742383" cy="338554"/>
            </a:xfrm>
            <a:prstGeom prst="rect">
              <a:avLst/>
            </a:prstGeom>
            <a:noFill/>
            <a:ln w="9525">
              <a:noFill/>
              <a:miter lim="800000"/>
              <a:headEnd/>
              <a:tailEnd/>
            </a:ln>
          </p:spPr>
          <p:txBody>
            <a:bodyPr wrap="none">
              <a:spAutoFit/>
            </a:bodyPr>
            <a:lstStyle/>
            <a:p>
              <a:pPr eaLnBrk="1" hangingPunct="1"/>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25" name="Text Box 1052"/>
            <p:cNvSpPr txBox="1">
              <a:spLocks noChangeArrowheads="1"/>
            </p:cNvSpPr>
            <p:nvPr/>
          </p:nvSpPr>
          <p:spPr bwMode="auto">
            <a:xfrm>
              <a:off x="3570646" y="656898"/>
              <a:ext cx="856325" cy="338554"/>
            </a:xfrm>
            <a:prstGeom prst="rect">
              <a:avLst/>
            </a:prstGeom>
            <a:noFill/>
            <a:ln w="9525">
              <a:noFill/>
              <a:miter lim="800000"/>
              <a:headEnd/>
              <a:tailEnd/>
            </a:ln>
          </p:spPr>
          <p:txBody>
            <a:bodyPr wrap="none">
              <a:spAutoFit/>
            </a:bodyPr>
            <a:lstStyle/>
            <a:p>
              <a:pPr eaLnBrk="1" hangingPunct="1"/>
              <a:r>
                <a:rPr lang="en-US" sz="1600" dirty="0" err="1">
                  <a:latin typeface="Arial" pitchFamily="34" charset="0"/>
                  <a:cs typeface="Arial" pitchFamily="34" charset="0"/>
                </a:rPr>
                <a:t>AdGFP</a:t>
              </a:r>
              <a:endParaRPr lang="en-US" sz="1600" dirty="0">
                <a:latin typeface="Arial" pitchFamily="34" charset="0"/>
                <a:cs typeface="Arial" pitchFamily="34" charset="0"/>
              </a:endParaRPr>
            </a:p>
          </p:txBody>
        </p:sp>
        <p:sp>
          <p:nvSpPr>
            <p:cNvPr id="26" name="Text Box 1053"/>
            <p:cNvSpPr txBox="1">
              <a:spLocks noChangeArrowheads="1"/>
            </p:cNvSpPr>
            <p:nvPr/>
          </p:nvSpPr>
          <p:spPr bwMode="auto">
            <a:xfrm>
              <a:off x="5240968" y="656898"/>
              <a:ext cx="1116011" cy="338554"/>
            </a:xfrm>
            <a:prstGeom prst="rect">
              <a:avLst/>
            </a:prstGeom>
            <a:noFill/>
            <a:ln w="9525">
              <a:noFill/>
              <a:miter lim="800000"/>
              <a:headEnd/>
              <a:tailEnd/>
            </a:ln>
          </p:spPr>
          <p:txBody>
            <a:bodyPr wrap="none">
              <a:spAutoFit/>
            </a:bodyPr>
            <a:lstStyle/>
            <a:p>
              <a:pPr eaLnBrk="1" hangingPunct="1"/>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pic>
          <p:nvPicPr>
            <p:cNvPr id="27" name="Picture 1054" descr="C:\KKG Lab\NoxR1 Project\Migration Studies\NoxR1 OE Migration\081307 NoxR1OE Expt2\081307 0Adv+PDGF 1.tif"/>
            <p:cNvPicPr>
              <a:picLocks noChangeAspect="1" noChangeArrowheads="1"/>
            </p:cNvPicPr>
            <p:nvPr/>
          </p:nvPicPr>
          <p:blipFill>
            <a:blip r:embed="rId2" cstate="print"/>
            <a:srcRect/>
            <a:stretch>
              <a:fillRect/>
            </a:stretch>
          </p:blipFill>
          <p:spPr bwMode="auto">
            <a:xfrm>
              <a:off x="1332731" y="1016000"/>
              <a:ext cx="1737360" cy="1376338"/>
            </a:xfrm>
            <a:prstGeom prst="rect">
              <a:avLst/>
            </a:prstGeom>
            <a:noFill/>
            <a:ln w="9525">
              <a:solidFill>
                <a:schemeClr val="bg2"/>
              </a:solidFill>
              <a:miter lim="800000"/>
              <a:headEnd/>
              <a:tailEnd/>
            </a:ln>
          </p:spPr>
        </p:pic>
        <p:pic>
          <p:nvPicPr>
            <p:cNvPr id="28" name="Picture 1055" descr="C:\KKG Lab\NoxR1 Project\Migration Studies\NoxR1 OE Migration\081307 NoxR1OE Expt2\081307 CMV+PDGF 3.tif"/>
            <p:cNvPicPr>
              <a:picLocks noChangeAspect="1" noChangeArrowheads="1"/>
            </p:cNvPicPr>
            <p:nvPr/>
          </p:nvPicPr>
          <p:blipFill>
            <a:blip r:embed="rId3" cstate="print"/>
            <a:srcRect/>
            <a:stretch>
              <a:fillRect/>
            </a:stretch>
          </p:blipFill>
          <p:spPr bwMode="auto">
            <a:xfrm>
              <a:off x="3130128" y="1016001"/>
              <a:ext cx="1737360" cy="1377073"/>
            </a:xfrm>
            <a:prstGeom prst="rect">
              <a:avLst/>
            </a:prstGeom>
            <a:noFill/>
            <a:ln w="9525">
              <a:solidFill>
                <a:schemeClr val="bg2"/>
              </a:solidFill>
              <a:miter lim="800000"/>
              <a:headEnd/>
              <a:tailEnd/>
            </a:ln>
          </p:spPr>
        </p:pic>
        <p:pic>
          <p:nvPicPr>
            <p:cNvPr id="29" name="Picture 1056" descr="C:\KKG Lab\NoxR1 Project\Migration Studies\NoxR1 OE Migration\081307 NoxR1OE Expt2\081307 NoxR1+PDGF 6.tif"/>
            <p:cNvPicPr>
              <a:picLocks noChangeAspect="1" noChangeArrowheads="1"/>
            </p:cNvPicPr>
            <p:nvPr/>
          </p:nvPicPr>
          <p:blipFill>
            <a:blip r:embed="rId4" cstate="print"/>
            <a:srcRect/>
            <a:stretch>
              <a:fillRect/>
            </a:stretch>
          </p:blipFill>
          <p:spPr bwMode="auto">
            <a:xfrm>
              <a:off x="4930293" y="1016000"/>
              <a:ext cx="1737360" cy="1376338"/>
            </a:xfrm>
            <a:prstGeom prst="rect">
              <a:avLst/>
            </a:prstGeom>
            <a:noFill/>
            <a:ln w="9525">
              <a:solidFill>
                <a:schemeClr val="bg2"/>
              </a:solidFill>
              <a:miter lim="800000"/>
              <a:headEnd/>
              <a:tailEnd/>
            </a:ln>
          </p:spPr>
        </p:pic>
      </p:grpSp>
      <p:sp>
        <p:nvSpPr>
          <p:cNvPr id="32" name="TextBox 31"/>
          <p:cNvSpPr txBox="1"/>
          <p:nvPr/>
        </p:nvSpPr>
        <p:spPr>
          <a:xfrm>
            <a:off x="1368455" y="5807052"/>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4.18.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Decreases Vascular Smooth Muscle Cell Migration.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prior to using the Boyden Chamber Assay to measure cell migration in response to 10 </a:t>
            </a:r>
            <a:r>
              <a:rPr lang="en-US" sz="1200" dirty="0" err="1" smtClean="0">
                <a:latin typeface="Arial" pitchFamily="34" charset="0"/>
                <a:cs typeface="Arial" pitchFamily="34" charset="0"/>
              </a:rPr>
              <a:t>ng</a:t>
            </a:r>
            <a:r>
              <a:rPr lang="en-US" sz="1200" dirty="0" smtClean="0">
                <a:latin typeface="Arial" pitchFamily="34" charset="0"/>
                <a:cs typeface="Arial" pitchFamily="34" charset="0"/>
              </a:rPr>
              <a:t>/</a:t>
            </a:r>
            <a:r>
              <a:rPr lang="en-US" sz="1200" dirty="0" err="1" smtClean="0">
                <a:latin typeface="Arial" pitchFamily="34" charset="0"/>
                <a:cs typeface="Arial" pitchFamily="34" charset="0"/>
              </a:rPr>
              <a:t>mL</a:t>
            </a:r>
            <a:r>
              <a:rPr lang="en-US" sz="1200" dirty="0" smtClean="0">
                <a:latin typeface="Arial" pitchFamily="34" charset="0"/>
                <a:cs typeface="Arial" pitchFamily="34" charset="0"/>
              </a:rPr>
              <a:t> platelet-derived growth factor (PDGF) for </a:t>
            </a:r>
          </a:p>
          <a:p>
            <a:pPr>
              <a:lnSpc>
                <a:spcPct val="200000"/>
              </a:lnSpc>
            </a:pPr>
            <a:r>
              <a:rPr lang="en-US" sz="1200" dirty="0" smtClean="0">
                <a:latin typeface="Arial" pitchFamily="34" charset="0"/>
                <a:cs typeface="Arial" pitchFamily="34" charset="0"/>
              </a:rPr>
              <a:t>4 h. Bars are means</a:t>
            </a:r>
            <a:r>
              <a:rPr lang="en-US" sz="1200" dirty="0" smtClean="0">
                <a:latin typeface="Cambria Math" pitchFamily="18" charset="0"/>
                <a:ea typeface="Cambria Math" pitchFamily="18" charset="0"/>
                <a:cs typeface="Arial" pitchFamily="34" charset="0"/>
              </a:rPr>
              <a:t> ± </a:t>
            </a:r>
            <a:r>
              <a:rPr lang="en-US" sz="1200" dirty="0" smtClean="0">
                <a:latin typeface="Arial" pitchFamily="34" charset="0"/>
                <a:cs typeface="Arial" pitchFamily="34" charset="0"/>
              </a:rPr>
              <a:t>S.E.M. of 3 independent experiments.   *p&lt;0.01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78668" y="3204357"/>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5.1.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the Frequency of </a:t>
            </a:r>
            <a:r>
              <a:rPr lang="en-US" sz="1200" b="1" dirty="0" err="1" smtClean="0">
                <a:latin typeface="Arial" pitchFamily="34" charset="0"/>
                <a:cs typeface="Arial" pitchFamily="34" charset="0"/>
              </a:rPr>
              <a:t>Polyploid</a:t>
            </a:r>
            <a:r>
              <a:rPr lang="en-US" sz="1200" b="1" dirty="0" smtClean="0">
                <a:latin typeface="Arial" pitchFamily="34" charset="0"/>
                <a:cs typeface="Arial" pitchFamily="34" charset="0"/>
              </a:rPr>
              <a:t>, Bi-nucleated VSMCs.  </a:t>
            </a:r>
            <a:r>
              <a:rPr lang="en-US" sz="1200" dirty="0" smtClean="0">
                <a:latin typeface="Arial" pitchFamily="34" charset="0"/>
                <a:cs typeface="Arial" pitchFamily="34" charset="0"/>
              </a:rPr>
              <a:t>Rat VSMCs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were single labeled with </a:t>
            </a:r>
            <a:r>
              <a:rPr lang="en-US" sz="1200" dirty="0" err="1" smtClean="0">
                <a:latin typeface="Arial" pitchFamily="34" charset="0"/>
                <a:cs typeface="Arial" pitchFamily="34" charset="0"/>
              </a:rPr>
              <a:t>Phalloidin</a:t>
            </a:r>
            <a:r>
              <a:rPr lang="en-US" sz="1200" dirty="0" smtClean="0">
                <a:latin typeface="Arial" pitchFamily="34" charset="0"/>
                <a:cs typeface="Arial" pitchFamily="34" charset="0"/>
              </a:rPr>
              <a:t> (red) to detect stress fibers. Cells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AdPoldip2 appear green from GFP.  Nuclei are labeled with DAPI (blue).  Arrows indicate </a:t>
            </a:r>
            <a:r>
              <a:rPr lang="en-US" sz="1200" dirty="0" err="1" smtClean="0">
                <a:latin typeface="Arial" pitchFamily="34" charset="0"/>
                <a:cs typeface="Arial" pitchFamily="34" charset="0"/>
              </a:rPr>
              <a:t>polyploid</a:t>
            </a:r>
            <a:r>
              <a:rPr lang="en-US" sz="1200" dirty="0" smtClean="0">
                <a:latin typeface="Arial" pitchFamily="34" charset="0"/>
                <a:cs typeface="Arial" pitchFamily="34" charset="0"/>
              </a:rPr>
              <a:t>, bi-nucleated cells.  Scale bars,10 µm.</a:t>
            </a:r>
          </a:p>
        </p:txBody>
      </p:sp>
      <p:grpSp>
        <p:nvGrpSpPr>
          <p:cNvPr id="11" name="Group 10"/>
          <p:cNvGrpSpPr/>
          <p:nvPr/>
        </p:nvGrpSpPr>
        <p:grpSpPr>
          <a:xfrm>
            <a:off x="1428767" y="1089770"/>
            <a:ext cx="5386203" cy="1745135"/>
            <a:chOff x="1397883" y="1018520"/>
            <a:chExt cx="5386203" cy="1745135"/>
          </a:xfrm>
        </p:grpSpPr>
        <p:pic>
          <p:nvPicPr>
            <p:cNvPr id="29" name="Picture 87" descr="C:\KKG Lab\NoxR1 Project\Immunocytochemistry\022006 Confocal Experiments\PIPphalloidin7-HIres.tif"/>
            <p:cNvPicPr>
              <a:picLocks noChangeAspect="1" noChangeArrowheads="1"/>
            </p:cNvPicPr>
            <p:nvPr/>
          </p:nvPicPr>
          <p:blipFill>
            <a:blip r:embed="rId2" cstate="print">
              <a:lum contrast="14000"/>
            </a:blip>
            <a:srcRect/>
            <a:stretch>
              <a:fillRect/>
            </a:stretch>
          </p:blipFill>
          <p:spPr bwMode="auto">
            <a:xfrm>
              <a:off x="5046726" y="1026295"/>
              <a:ext cx="1737360" cy="1737360"/>
            </a:xfrm>
            <a:prstGeom prst="rect">
              <a:avLst/>
            </a:prstGeom>
            <a:noFill/>
          </p:spPr>
        </p:pic>
        <p:sp>
          <p:nvSpPr>
            <p:cNvPr id="30" name="Line 88"/>
            <p:cNvSpPr>
              <a:spLocks noChangeShapeType="1"/>
            </p:cNvSpPr>
            <p:nvPr/>
          </p:nvSpPr>
          <p:spPr bwMode="auto">
            <a:xfrm>
              <a:off x="5304148" y="1822501"/>
              <a:ext cx="365760" cy="0"/>
            </a:xfrm>
            <a:prstGeom prst="line">
              <a:avLst/>
            </a:prstGeom>
            <a:noFill/>
            <a:ln w="3175">
              <a:solidFill>
                <a:schemeClr val="bg1"/>
              </a:solidFill>
              <a:round/>
              <a:headEnd/>
              <a:tailEnd type="stealth" w="med" len="med"/>
            </a:ln>
            <a:effectLst/>
          </p:spPr>
          <p:txBody>
            <a:bodyPr/>
            <a:lstStyle/>
            <a:p>
              <a:endParaRPr lang="en-US"/>
            </a:p>
          </p:txBody>
        </p:sp>
        <p:pic>
          <p:nvPicPr>
            <p:cNvPr id="25" name="Picture 4" descr="Figure13"/>
            <p:cNvPicPr>
              <a:picLocks noChangeAspect="1" noChangeArrowheads="1"/>
            </p:cNvPicPr>
            <p:nvPr/>
          </p:nvPicPr>
          <p:blipFill>
            <a:blip r:embed="rId3" cstate="print"/>
            <a:srcRect r="67929" b="394"/>
            <a:stretch>
              <a:fillRect/>
            </a:stretch>
          </p:blipFill>
          <p:spPr bwMode="auto">
            <a:xfrm>
              <a:off x="1397883" y="1026294"/>
              <a:ext cx="1737360" cy="1734824"/>
            </a:xfrm>
            <a:prstGeom prst="rect">
              <a:avLst/>
            </a:prstGeom>
            <a:noFill/>
            <a:ln w="9525">
              <a:noFill/>
              <a:miter lim="800000"/>
              <a:headEnd/>
              <a:tailEnd/>
            </a:ln>
          </p:spPr>
        </p:pic>
        <p:pic>
          <p:nvPicPr>
            <p:cNvPr id="27" name="Picture 6" descr="Figure13"/>
            <p:cNvPicPr>
              <a:picLocks noChangeAspect="1" noChangeArrowheads="1"/>
            </p:cNvPicPr>
            <p:nvPr/>
          </p:nvPicPr>
          <p:blipFill>
            <a:blip r:embed="rId3" cstate="print"/>
            <a:srcRect l="33902" r="34029" b="394"/>
            <a:stretch>
              <a:fillRect/>
            </a:stretch>
          </p:blipFill>
          <p:spPr bwMode="auto">
            <a:xfrm>
              <a:off x="3224328" y="1018520"/>
              <a:ext cx="1737360" cy="1744395"/>
            </a:xfrm>
            <a:prstGeom prst="rect">
              <a:avLst/>
            </a:prstGeom>
            <a:noFill/>
            <a:ln w="9525">
              <a:noFill/>
              <a:miter lim="800000"/>
              <a:headEnd/>
              <a:tailEnd/>
            </a:ln>
          </p:spPr>
        </p:pic>
        <p:sp>
          <p:nvSpPr>
            <p:cNvPr id="9" name="Line 88"/>
            <p:cNvSpPr>
              <a:spLocks noChangeShapeType="1"/>
            </p:cNvSpPr>
            <p:nvPr/>
          </p:nvSpPr>
          <p:spPr bwMode="auto">
            <a:xfrm flipH="1">
              <a:off x="4833257" y="1784896"/>
              <a:ext cx="5770" cy="365760"/>
            </a:xfrm>
            <a:prstGeom prst="line">
              <a:avLst/>
            </a:prstGeom>
            <a:noFill/>
            <a:ln w="3175">
              <a:solidFill>
                <a:schemeClr val="bg1"/>
              </a:solidFill>
              <a:round/>
              <a:headEnd/>
              <a:tailEnd type="stealth" w="med" len="med"/>
            </a:ln>
            <a:effectLst/>
          </p:spPr>
          <p:txBody>
            <a:bodyPr/>
            <a:lstStyle/>
            <a:p>
              <a:endParaRPr lang="en-US"/>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128102" y="1029125"/>
            <a:ext cx="4030747" cy="3335410"/>
            <a:chOff x="1629074" y="909140"/>
            <a:chExt cx="4030747" cy="3335410"/>
          </a:xfrm>
        </p:grpSpPr>
        <p:sp>
          <p:nvSpPr>
            <p:cNvPr id="4" name="Rectangle 9"/>
            <p:cNvSpPr>
              <a:spLocks noChangeArrowheads="1"/>
            </p:cNvSpPr>
            <p:nvPr/>
          </p:nvSpPr>
          <p:spPr bwMode="auto">
            <a:xfrm>
              <a:off x="3296257" y="909140"/>
              <a:ext cx="1639551" cy="246221"/>
            </a:xfrm>
            <a:prstGeom prst="rect">
              <a:avLst/>
            </a:prstGeom>
            <a:noFill/>
            <a:ln w="9525">
              <a:noFill/>
              <a:miter lim="800000"/>
              <a:headEnd/>
              <a:tailEnd/>
            </a:ln>
          </p:spPr>
          <p:txBody>
            <a:bodyPr wrap="none" lIns="0" tIns="0" rIns="0" bIns="0">
              <a:spAutoFit/>
            </a:bodyPr>
            <a:lstStyle/>
            <a:p>
              <a:r>
                <a:rPr lang="en-US" sz="1600" dirty="0" err="1">
                  <a:latin typeface="Arial" pitchFamily="34" charset="0"/>
                  <a:cs typeface="Arial" pitchFamily="34" charset="0"/>
                </a:rPr>
                <a:t>Tetraploid</a:t>
              </a:r>
              <a:r>
                <a:rPr lang="en-US" sz="1600" dirty="0">
                  <a:latin typeface="Arial" pitchFamily="34" charset="0"/>
                  <a:cs typeface="Arial" pitchFamily="34" charset="0"/>
                </a:rPr>
                <a:t> RASMs</a:t>
              </a:r>
            </a:p>
          </p:txBody>
        </p:sp>
        <p:sp>
          <p:nvSpPr>
            <p:cNvPr id="23" name="Rectangle 29"/>
            <p:cNvSpPr>
              <a:spLocks noChangeArrowheads="1"/>
            </p:cNvSpPr>
            <p:nvPr/>
          </p:nvSpPr>
          <p:spPr bwMode="auto">
            <a:xfrm>
              <a:off x="2085369" y="3032078"/>
              <a:ext cx="569067"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10000</a:t>
              </a:r>
            </a:p>
          </p:txBody>
        </p:sp>
        <p:sp>
          <p:nvSpPr>
            <p:cNvPr id="25" name="Rectangle 31"/>
            <p:cNvSpPr>
              <a:spLocks noChangeArrowheads="1"/>
            </p:cNvSpPr>
            <p:nvPr/>
          </p:nvSpPr>
          <p:spPr bwMode="auto">
            <a:xfrm>
              <a:off x="2085369" y="2229784"/>
              <a:ext cx="569067" cy="246221"/>
            </a:xfrm>
            <a:prstGeom prst="rect">
              <a:avLst/>
            </a:prstGeom>
            <a:noFill/>
            <a:ln w="9525">
              <a:noFill/>
              <a:miter lim="800000"/>
              <a:headEnd/>
              <a:tailEnd/>
            </a:ln>
          </p:spPr>
          <p:txBody>
            <a:bodyPr wrap="none" lIns="0" tIns="0" rIns="0" bIns="0">
              <a:spAutoFit/>
            </a:bodyPr>
            <a:lstStyle/>
            <a:p>
              <a:r>
                <a:rPr lang="en-US" sz="1600">
                  <a:latin typeface="Arial" pitchFamily="34" charset="0"/>
                  <a:cs typeface="Arial" pitchFamily="34" charset="0"/>
                </a:rPr>
                <a:t>20000</a:t>
              </a:r>
            </a:p>
          </p:txBody>
        </p:sp>
        <p:sp>
          <p:nvSpPr>
            <p:cNvPr id="7" name="Freeform 13"/>
            <p:cNvSpPr>
              <a:spLocks/>
            </p:cNvSpPr>
            <p:nvPr/>
          </p:nvSpPr>
          <p:spPr bwMode="auto">
            <a:xfrm>
              <a:off x="3131205" y="2165804"/>
              <a:ext cx="332615" cy="1923"/>
            </a:xfrm>
            <a:custGeom>
              <a:avLst/>
              <a:gdLst/>
              <a:ahLst/>
              <a:cxnLst>
                <a:cxn ang="0">
                  <a:pos x="0" y="0"/>
                </a:cxn>
                <a:cxn ang="0">
                  <a:pos x="152" y="0"/>
                </a:cxn>
                <a:cxn ang="0">
                  <a:pos x="0" y="0"/>
                </a:cxn>
              </a:cxnLst>
              <a:rect l="0" t="0" r="r" b="b"/>
              <a:pathLst>
                <a:path w="152">
                  <a:moveTo>
                    <a:pt x="0" y="0"/>
                  </a:moveTo>
                  <a:lnTo>
                    <a:pt x="152" y="0"/>
                  </a:lnTo>
                  <a:lnTo>
                    <a:pt x="0" y="0"/>
                  </a:lnTo>
                </a:path>
              </a:pathLst>
            </a:custGeom>
            <a:noFill/>
            <a:ln w="19050">
              <a:solidFill>
                <a:schemeClr val="tx1"/>
              </a:solidFill>
              <a:prstDash val="solid"/>
              <a:round/>
              <a:headEnd/>
              <a:tailEnd/>
            </a:ln>
          </p:spPr>
          <p:txBody>
            <a:bodyPr/>
            <a:lstStyle/>
            <a:p>
              <a:endParaRPr lang="en-US"/>
            </a:p>
          </p:txBody>
        </p:sp>
        <p:sp>
          <p:nvSpPr>
            <p:cNvPr id="8" name="Line 14"/>
            <p:cNvSpPr>
              <a:spLocks noChangeShapeType="1"/>
            </p:cNvSpPr>
            <p:nvPr/>
          </p:nvSpPr>
          <p:spPr bwMode="auto">
            <a:xfrm>
              <a:off x="3295590" y="2165804"/>
              <a:ext cx="3845" cy="426823"/>
            </a:xfrm>
            <a:prstGeom prst="line">
              <a:avLst/>
            </a:prstGeom>
            <a:noFill/>
            <a:ln w="19050">
              <a:solidFill>
                <a:schemeClr val="tx1"/>
              </a:solidFill>
              <a:round/>
              <a:headEnd/>
              <a:tailEnd/>
            </a:ln>
          </p:spPr>
          <p:txBody>
            <a:bodyPr/>
            <a:lstStyle/>
            <a:p>
              <a:endParaRPr lang="en-US"/>
            </a:p>
          </p:txBody>
        </p:sp>
        <p:sp>
          <p:nvSpPr>
            <p:cNvPr id="10" name="Freeform 16"/>
            <p:cNvSpPr>
              <a:spLocks/>
            </p:cNvSpPr>
            <p:nvPr/>
          </p:nvSpPr>
          <p:spPr bwMode="auto">
            <a:xfrm>
              <a:off x="4021379" y="2375371"/>
              <a:ext cx="332615" cy="1923"/>
            </a:xfrm>
            <a:custGeom>
              <a:avLst/>
              <a:gdLst/>
              <a:ahLst/>
              <a:cxnLst>
                <a:cxn ang="0">
                  <a:pos x="0" y="0"/>
                </a:cxn>
                <a:cxn ang="0">
                  <a:pos x="152" y="0"/>
                </a:cxn>
                <a:cxn ang="0">
                  <a:pos x="0" y="0"/>
                </a:cxn>
              </a:cxnLst>
              <a:rect l="0" t="0" r="r" b="b"/>
              <a:pathLst>
                <a:path w="152">
                  <a:moveTo>
                    <a:pt x="0" y="0"/>
                  </a:moveTo>
                  <a:lnTo>
                    <a:pt x="152" y="0"/>
                  </a:lnTo>
                  <a:lnTo>
                    <a:pt x="0" y="0"/>
                  </a:lnTo>
                </a:path>
              </a:pathLst>
            </a:custGeom>
            <a:noFill/>
            <a:ln w="19050">
              <a:solidFill>
                <a:schemeClr val="tx1"/>
              </a:solidFill>
              <a:prstDash val="solid"/>
              <a:round/>
              <a:headEnd/>
              <a:tailEnd/>
            </a:ln>
          </p:spPr>
          <p:txBody>
            <a:bodyPr/>
            <a:lstStyle/>
            <a:p>
              <a:endParaRPr lang="en-US"/>
            </a:p>
          </p:txBody>
        </p:sp>
        <p:sp>
          <p:nvSpPr>
            <p:cNvPr id="11" name="Line 17"/>
            <p:cNvSpPr>
              <a:spLocks noChangeShapeType="1"/>
            </p:cNvSpPr>
            <p:nvPr/>
          </p:nvSpPr>
          <p:spPr bwMode="auto">
            <a:xfrm>
              <a:off x="4186725" y="2375371"/>
              <a:ext cx="1923" cy="371067"/>
            </a:xfrm>
            <a:prstGeom prst="line">
              <a:avLst/>
            </a:prstGeom>
            <a:noFill/>
            <a:ln w="19050">
              <a:solidFill>
                <a:schemeClr val="tx1"/>
              </a:solidFill>
              <a:round/>
              <a:headEnd/>
              <a:tailEnd/>
            </a:ln>
          </p:spPr>
          <p:txBody>
            <a:bodyPr/>
            <a:lstStyle/>
            <a:p>
              <a:endParaRPr lang="en-US"/>
            </a:p>
          </p:txBody>
        </p:sp>
        <p:sp>
          <p:nvSpPr>
            <p:cNvPr id="13" name="Freeform 19"/>
            <p:cNvSpPr>
              <a:spLocks/>
            </p:cNvSpPr>
            <p:nvPr/>
          </p:nvSpPr>
          <p:spPr bwMode="auto">
            <a:xfrm>
              <a:off x="4990991" y="1725524"/>
              <a:ext cx="332615" cy="1923"/>
            </a:xfrm>
            <a:custGeom>
              <a:avLst/>
              <a:gdLst/>
              <a:ahLst/>
              <a:cxnLst>
                <a:cxn ang="0">
                  <a:pos x="0" y="0"/>
                </a:cxn>
                <a:cxn ang="0">
                  <a:pos x="152" y="0"/>
                </a:cxn>
                <a:cxn ang="0">
                  <a:pos x="0" y="0"/>
                </a:cxn>
              </a:cxnLst>
              <a:rect l="0" t="0" r="r" b="b"/>
              <a:pathLst>
                <a:path w="152">
                  <a:moveTo>
                    <a:pt x="0" y="0"/>
                  </a:moveTo>
                  <a:lnTo>
                    <a:pt x="152" y="0"/>
                  </a:lnTo>
                  <a:lnTo>
                    <a:pt x="0" y="0"/>
                  </a:lnTo>
                </a:path>
              </a:pathLst>
            </a:custGeom>
            <a:noFill/>
            <a:ln w="19050">
              <a:solidFill>
                <a:schemeClr val="tx1"/>
              </a:solidFill>
              <a:prstDash val="solid"/>
              <a:round/>
              <a:headEnd/>
              <a:tailEnd/>
            </a:ln>
          </p:spPr>
          <p:txBody>
            <a:bodyPr/>
            <a:lstStyle/>
            <a:p>
              <a:endParaRPr lang="en-US"/>
            </a:p>
          </p:txBody>
        </p:sp>
        <p:sp>
          <p:nvSpPr>
            <p:cNvPr id="14" name="Line 20"/>
            <p:cNvSpPr>
              <a:spLocks noChangeShapeType="1"/>
            </p:cNvSpPr>
            <p:nvPr/>
          </p:nvSpPr>
          <p:spPr bwMode="auto">
            <a:xfrm>
              <a:off x="5156337" y="1725524"/>
              <a:ext cx="1923" cy="173036"/>
            </a:xfrm>
            <a:prstGeom prst="line">
              <a:avLst/>
            </a:prstGeom>
            <a:noFill/>
            <a:ln w="19050">
              <a:solidFill>
                <a:schemeClr val="tx1"/>
              </a:solidFill>
              <a:round/>
              <a:headEnd/>
              <a:tailEnd/>
            </a:ln>
          </p:spPr>
          <p:txBody>
            <a:bodyPr/>
            <a:lstStyle/>
            <a:p>
              <a:endParaRPr lang="en-US"/>
            </a:p>
          </p:txBody>
        </p:sp>
        <p:sp>
          <p:nvSpPr>
            <p:cNvPr id="16" name="Rectangle 22"/>
            <p:cNvSpPr>
              <a:spLocks noChangeArrowheads="1"/>
            </p:cNvSpPr>
            <p:nvPr/>
          </p:nvSpPr>
          <p:spPr bwMode="auto">
            <a:xfrm>
              <a:off x="3018654" y="3998329"/>
              <a:ext cx="557717" cy="246221"/>
            </a:xfrm>
            <a:prstGeom prst="rect">
              <a:avLst/>
            </a:prstGeom>
            <a:noFill/>
            <a:ln w="9525">
              <a:noFill/>
              <a:miter lim="800000"/>
              <a:headEnd/>
              <a:tailEnd/>
            </a:ln>
          </p:spPr>
          <p:txBody>
            <a:bodyPr wrap="none" lIns="0" tIns="0" rIns="0" bIns="0">
              <a:spAutoFit/>
            </a:bodyPr>
            <a:lstStyle/>
            <a:p>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17" name="Rectangle 23"/>
            <p:cNvSpPr>
              <a:spLocks noChangeArrowheads="1"/>
            </p:cNvSpPr>
            <p:nvPr/>
          </p:nvSpPr>
          <p:spPr bwMode="auto">
            <a:xfrm>
              <a:off x="3851857" y="3998329"/>
              <a:ext cx="671659" cy="246221"/>
            </a:xfrm>
            <a:prstGeom prst="rect">
              <a:avLst/>
            </a:prstGeom>
            <a:noFill/>
            <a:ln w="9525">
              <a:noFill/>
              <a:miter lim="800000"/>
              <a:headEnd/>
              <a:tailEnd/>
            </a:ln>
          </p:spPr>
          <p:txBody>
            <a:bodyPr wrap="none" lIns="0" tIns="0" rIns="0" bIns="0">
              <a:spAutoFit/>
            </a:bodyPr>
            <a:lstStyle/>
            <a:p>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18" name="Rectangle 24"/>
            <p:cNvSpPr>
              <a:spLocks noChangeArrowheads="1"/>
            </p:cNvSpPr>
            <p:nvPr/>
          </p:nvSpPr>
          <p:spPr bwMode="auto">
            <a:xfrm>
              <a:off x="4691626" y="3998329"/>
              <a:ext cx="931345" cy="246221"/>
            </a:xfrm>
            <a:prstGeom prst="rect">
              <a:avLst/>
            </a:prstGeom>
            <a:noFill/>
            <a:ln w="9525">
              <a:noFill/>
              <a:miter lim="800000"/>
              <a:headEnd/>
              <a:tailEnd/>
            </a:ln>
          </p:spPr>
          <p:txBody>
            <a:bodyPr wrap="none" lIns="0" tIns="0" rIns="0" bIns="0">
              <a:spAutoFit/>
            </a:bodyPr>
            <a:lstStyle/>
            <a:p>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19" name="Line 25"/>
            <p:cNvSpPr>
              <a:spLocks noChangeShapeType="1"/>
            </p:cNvSpPr>
            <p:nvPr/>
          </p:nvSpPr>
          <p:spPr bwMode="auto">
            <a:xfrm flipV="1">
              <a:off x="2822027" y="1562100"/>
              <a:ext cx="1923" cy="2401358"/>
            </a:xfrm>
            <a:prstGeom prst="line">
              <a:avLst/>
            </a:prstGeom>
            <a:noFill/>
            <a:ln w="27051">
              <a:solidFill>
                <a:schemeClr val="tx1"/>
              </a:solidFill>
              <a:round/>
              <a:headEnd/>
              <a:tailEnd/>
            </a:ln>
          </p:spPr>
          <p:txBody>
            <a:bodyPr/>
            <a:lstStyle/>
            <a:p>
              <a:endParaRPr lang="en-US"/>
            </a:p>
          </p:txBody>
        </p:sp>
        <p:sp>
          <p:nvSpPr>
            <p:cNvPr id="20" name="Line 26"/>
            <p:cNvSpPr>
              <a:spLocks noChangeShapeType="1"/>
            </p:cNvSpPr>
            <p:nvPr/>
          </p:nvSpPr>
          <p:spPr bwMode="auto">
            <a:xfrm flipH="1">
              <a:off x="2745122" y="3963458"/>
              <a:ext cx="76905" cy="1923"/>
            </a:xfrm>
            <a:prstGeom prst="line">
              <a:avLst/>
            </a:prstGeom>
            <a:noFill/>
            <a:ln w="27051">
              <a:solidFill>
                <a:schemeClr val="tx1"/>
              </a:solidFill>
              <a:round/>
              <a:headEnd/>
              <a:tailEnd/>
            </a:ln>
          </p:spPr>
          <p:txBody>
            <a:bodyPr/>
            <a:lstStyle/>
            <a:p>
              <a:endParaRPr lang="en-US"/>
            </a:p>
          </p:txBody>
        </p:sp>
        <p:sp>
          <p:nvSpPr>
            <p:cNvPr id="22" name="Line 28"/>
            <p:cNvSpPr>
              <a:spLocks noChangeShapeType="1"/>
            </p:cNvSpPr>
            <p:nvPr/>
          </p:nvSpPr>
          <p:spPr bwMode="auto">
            <a:xfrm flipH="1">
              <a:off x="2745122" y="3165568"/>
              <a:ext cx="76905" cy="1923"/>
            </a:xfrm>
            <a:prstGeom prst="line">
              <a:avLst/>
            </a:prstGeom>
            <a:noFill/>
            <a:ln w="27051">
              <a:solidFill>
                <a:schemeClr val="tx1"/>
              </a:solidFill>
              <a:round/>
              <a:headEnd/>
              <a:tailEnd/>
            </a:ln>
          </p:spPr>
          <p:txBody>
            <a:bodyPr/>
            <a:lstStyle/>
            <a:p>
              <a:endParaRPr lang="en-US"/>
            </a:p>
          </p:txBody>
        </p:sp>
        <p:sp>
          <p:nvSpPr>
            <p:cNvPr id="24" name="Line 30"/>
            <p:cNvSpPr>
              <a:spLocks noChangeShapeType="1"/>
            </p:cNvSpPr>
            <p:nvPr/>
          </p:nvSpPr>
          <p:spPr bwMode="auto">
            <a:xfrm flipH="1">
              <a:off x="2745122" y="2365757"/>
              <a:ext cx="76905" cy="1923"/>
            </a:xfrm>
            <a:prstGeom prst="line">
              <a:avLst/>
            </a:prstGeom>
            <a:noFill/>
            <a:ln w="27051">
              <a:solidFill>
                <a:schemeClr val="tx1"/>
              </a:solidFill>
              <a:round/>
              <a:headEnd/>
              <a:tailEnd/>
            </a:ln>
          </p:spPr>
          <p:txBody>
            <a:bodyPr/>
            <a:lstStyle/>
            <a:p>
              <a:endParaRPr lang="en-US"/>
            </a:p>
          </p:txBody>
        </p:sp>
        <p:sp>
          <p:nvSpPr>
            <p:cNvPr id="26" name="Line 32"/>
            <p:cNvSpPr>
              <a:spLocks noChangeShapeType="1"/>
            </p:cNvSpPr>
            <p:nvPr/>
          </p:nvSpPr>
          <p:spPr bwMode="auto">
            <a:xfrm flipH="1">
              <a:off x="2745122" y="1564023"/>
              <a:ext cx="76905" cy="1923"/>
            </a:xfrm>
            <a:prstGeom prst="line">
              <a:avLst/>
            </a:prstGeom>
            <a:noFill/>
            <a:ln w="27051">
              <a:solidFill>
                <a:schemeClr val="tx1"/>
              </a:solidFill>
              <a:round/>
              <a:headEnd/>
              <a:tailEnd/>
            </a:ln>
          </p:spPr>
          <p:txBody>
            <a:bodyPr/>
            <a:lstStyle/>
            <a:p>
              <a:endParaRPr lang="en-US"/>
            </a:p>
          </p:txBody>
        </p:sp>
        <p:sp>
          <p:nvSpPr>
            <p:cNvPr id="27" name="Rectangle 33"/>
            <p:cNvSpPr>
              <a:spLocks noChangeArrowheads="1"/>
            </p:cNvSpPr>
            <p:nvPr/>
          </p:nvSpPr>
          <p:spPr bwMode="auto">
            <a:xfrm>
              <a:off x="2085369" y="1443256"/>
              <a:ext cx="569067"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30000</a:t>
              </a:r>
            </a:p>
          </p:txBody>
        </p:sp>
        <p:sp>
          <p:nvSpPr>
            <p:cNvPr id="37" name="Rectangle 43"/>
            <p:cNvSpPr>
              <a:spLocks noChangeArrowheads="1"/>
            </p:cNvSpPr>
            <p:nvPr/>
          </p:nvSpPr>
          <p:spPr bwMode="auto">
            <a:xfrm rot="16200000">
              <a:off x="1410745" y="2578182"/>
              <a:ext cx="682879"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Density</a:t>
              </a:r>
            </a:p>
          </p:txBody>
        </p:sp>
        <p:sp>
          <p:nvSpPr>
            <p:cNvPr id="6" name="Rectangle 12"/>
            <p:cNvSpPr>
              <a:spLocks noChangeArrowheads="1"/>
            </p:cNvSpPr>
            <p:nvPr/>
          </p:nvSpPr>
          <p:spPr bwMode="auto">
            <a:xfrm>
              <a:off x="2964898" y="2592575"/>
              <a:ext cx="665228" cy="1370832"/>
            </a:xfrm>
            <a:prstGeom prst="rect">
              <a:avLst/>
            </a:prstGeom>
            <a:gradFill rotWithShape="0">
              <a:gsLst>
                <a:gs pos="0">
                  <a:srgbClr val="FFFF00">
                    <a:gamma/>
                    <a:shade val="6275"/>
                    <a:invGamma/>
                  </a:srgbClr>
                </a:gs>
                <a:gs pos="50000">
                  <a:schemeClr val="bg1"/>
                </a:gs>
                <a:gs pos="100000">
                  <a:srgbClr val="FFFF00">
                    <a:gamma/>
                    <a:shade val="6275"/>
                    <a:invGamma/>
                  </a:srgbClr>
                </a:gs>
              </a:gsLst>
              <a:lin ang="0" scaled="1"/>
            </a:gradFill>
            <a:ln w="9525">
              <a:noFill/>
              <a:miter lim="800000"/>
              <a:headEnd/>
              <a:tailEnd/>
            </a:ln>
          </p:spPr>
          <p:txBody>
            <a:bodyPr/>
            <a:lstStyle/>
            <a:p>
              <a:endParaRPr lang="en-US"/>
            </a:p>
          </p:txBody>
        </p:sp>
        <p:sp>
          <p:nvSpPr>
            <p:cNvPr id="9" name="Rectangle 15"/>
            <p:cNvSpPr>
              <a:spLocks noChangeArrowheads="1"/>
            </p:cNvSpPr>
            <p:nvPr/>
          </p:nvSpPr>
          <p:spPr bwMode="auto">
            <a:xfrm>
              <a:off x="3855072" y="2746385"/>
              <a:ext cx="665228" cy="1217022"/>
            </a:xfrm>
            <a:prstGeom prst="rect">
              <a:avLst/>
            </a:prstGeom>
            <a:gradFill rotWithShape="0">
              <a:gsLst>
                <a:gs pos="0">
                  <a:srgbClr val="00C000">
                    <a:gamma/>
                    <a:shade val="6275"/>
                    <a:invGamma/>
                  </a:srgbClr>
                </a:gs>
                <a:gs pos="50000">
                  <a:schemeClr val="bg1">
                    <a:lumMod val="65000"/>
                  </a:schemeClr>
                </a:gs>
                <a:gs pos="100000">
                  <a:srgbClr val="00C000">
                    <a:gamma/>
                    <a:shade val="6275"/>
                    <a:invGamma/>
                  </a:srgbClr>
                </a:gs>
              </a:gsLst>
              <a:lin ang="0" scaled="1"/>
            </a:gradFill>
            <a:ln w="9525">
              <a:noFill/>
              <a:miter lim="800000"/>
              <a:headEnd/>
              <a:tailEnd/>
            </a:ln>
          </p:spPr>
          <p:txBody>
            <a:bodyPr/>
            <a:lstStyle/>
            <a:p>
              <a:endParaRPr lang="en-US"/>
            </a:p>
          </p:txBody>
        </p:sp>
        <p:sp>
          <p:nvSpPr>
            <p:cNvPr id="12" name="Rectangle 18"/>
            <p:cNvSpPr>
              <a:spLocks noChangeArrowheads="1"/>
            </p:cNvSpPr>
            <p:nvPr/>
          </p:nvSpPr>
          <p:spPr bwMode="auto">
            <a:xfrm>
              <a:off x="4825645" y="1898508"/>
              <a:ext cx="663306" cy="2064898"/>
            </a:xfrm>
            <a:prstGeom prst="rect">
              <a:avLst/>
            </a:prstGeom>
            <a:gradFill rotWithShape="0">
              <a:gsLst>
                <a:gs pos="0">
                  <a:srgbClr val="FF6600">
                    <a:gamma/>
                    <a:shade val="6275"/>
                    <a:invGamma/>
                  </a:srgbClr>
                </a:gs>
                <a:gs pos="50000">
                  <a:schemeClr val="tx1">
                    <a:lumMod val="75000"/>
                    <a:lumOff val="25000"/>
                  </a:schemeClr>
                </a:gs>
                <a:gs pos="100000">
                  <a:srgbClr val="FF6600">
                    <a:gamma/>
                    <a:shade val="6275"/>
                    <a:invGamma/>
                  </a:srgbClr>
                </a:gs>
              </a:gsLst>
              <a:lin ang="0" scaled="1"/>
            </a:gradFill>
            <a:ln w="9525">
              <a:noFill/>
              <a:miter lim="800000"/>
              <a:headEnd/>
              <a:tailEnd/>
            </a:ln>
          </p:spPr>
          <p:txBody>
            <a:bodyPr/>
            <a:lstStyle/>
            <a:p>
              <a:endParaRPr lang="en-US"/>
            </a:p>
          </p:txBody>
        </p:sp>
        <p:cxnSp>
          <p:nvCxnSpPr>
            <p:cNvPr id="40" name="Straight Connector 39"/>
            <p:cNvCxnSpPr>
              <a:stCxn id="20" idx="0"/>
            </p:cNvCxnSpPr>
            <p:nvPr/>
          </p:nvCxnSpPr>
          <p:spPr>
            <a:xfrm rot="5400000" flipH="1" flipV="1">
              <a:off x="4237767" y="2541405"/>
              <a:ext cx="6313" cy="2837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400275" y="4550241"/>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5.2.  Effect of Poldip2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on VSMC Polyploidy, as Measured by FACS Analysis.  </a:t>
            </a:r>
            <a:r>
              <a:rPr lang="en-US" sz="1200" dirty="0" smtClean="0">
                <a:latin typeface="Arial" pitchFamily="34" charset="0"/>
                <a:cs typeface="Arial" pitchFamily="34" charset="0"/>
              </a:rPr>
              <a:t>Passage 2 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prior to labeling with </a:t>
            </a:r>
            <a:r>
              <a:rPr lang="en-US" sz="1200" dirty="0" err="1" smtClean="0">
                <a:latin typeface="Arial" pitchFamily="34" charset="0"/>
                <a:cs typeface="Arial" pitchFamily="34" charset="0"/>
              </a:rPr>
              <a:t>propidium</a:t>
            </a:r>
            <a:r>
              <a:rPr lang="en-US" sz="1200" dirty="0" smtClean="0">
                <a:latin typeface="Arial" pitchFamily="34" charset="0"/>
                <a:cs typeface="Arial" pitchFamily="34" charset="0"/>
              </a:rPr>
              <a:t> iodide.  Cellular DNA content was quantified as diploid (2N) or </a:t>
            </a:r>
            <a:r>
              <a:rPr lang="en-US" sz="1200" dirty="0" err="1" smtClean="0">
                <a:latin typeface="Arial" pitchFamily="34" charset="0"/>
                <a:cs typeface="Arial" pitchFamily="34" charset="0"/>
              </a:rPr>
              <a:t>polyploid</a:t>
            </a:r>
            <a:r>
              <a:rPr lang="en-US" sz="1200" dirty="0" smtClean="0">
                <a:latin typeface="Arial" pitchFamily="34" charset="0"/>
                <a:cs typeface="Arial" pitchFamily="34" charset="0"/>
              </a:rPr>
              <a:t> (4N and greater) by FACS analysis. Bars are mean </a:t>
            </a:r>
            <a:r>
              <a:rPr lang="en-US" sz="1200" dirty="0" smtClean="0">
                <a:latin typeface="Cambria Math" pitchFamily="18" charset="0"/>
                <a:ea typeface="Cambria Math" pitchFamily="18" charset="0"/>
                <a:cs typeface="Arial" pitchFamily="34" charset="0"/>
              </a:rPr>
              <a:t>±</a:t>
            </a:r>
            <a:r>
              <a:rPr lang="en-US" sz="1200" dirty="0" smtClean="0">
                <a:latin typeface="Arial" pitchFamily="34" charset="0"/>
                <a:cs typeface="Arial" pitchFamily="34" charset="0"/>
              </a:rPr>
              <a:t> S.E.M. of 3 independent experiments. No statistical difference was found.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196482" y="865945"/>
            <a:ext cx="3846486" cy="3335119"/>
            <a:chOff x="2270559" y="865945"/>
            <a:chExt cx="3846486" cy="3335119"/>
          </a:xfrm>
        </p:grpSpPr>
        <p:sp>
          <p:nvSpPr>
            <p:cNvPr id="11" name="Rectangle 50"/>
            <p:cNvSpPr>
              <a:spLocks noChangeArrowheads="1"/>
            </p:cNvSpPr>
            <p:nvPr/>
          </p:nvSpPr>
          <p:spPr bwMode="auto">
            <a:xfrm>
              <a:off x="4242334" y="3373131"/>
              <a:ext cx="731520" cy="509133"/>
            </a:xfrm>
            <a:prstGeom prst="rect">
              <a:avLst/>
            </a:prstGeom>
            <a:gradFill rotWithShape="0">
              <a:gsLst>
                <a:gs pos="0">
                  <a:srgbClr val="00C000">
                    <a:gamma/>
                    <a:shade val="6275"/>
                    <a:invGamma/>
                  </a:srgbClr>
                </a:gs>
                <a:gs pos="50000">
                  <a:schemeClr val="bg1">
                    <a:lumMod val="65000"/>
                  </a:schemeClr>
                </a:gs>
                <a:gs pos="100000">
                  <a:srgbClr val="00C000">
                    <a:gamma/>
                    <a:shade val="6275"/>
                    <a:invGamma/>
                  </a:srgbClr>
                </a:gs>
              </a:gsLst>
              <a:lin ang="0" scaled="1"/>
            </a:gradFill>
            <a:ln w="9525">
              <a:noFill/>
              <a:miter lim="800000"/>
              <a:headEnd/>
              <a:tailEnd/>
            </a:ln>
          </p:spPr>
          <p:txBody>
            <a:bodyPr/>
            <a:lstStyle/>
            <a:p>
              <a:endParaRPr lang="en-US"/>
            </a:p>
          </p:txBody>
        </p:sp>
        <p:sp>
          <p:nvSpPr>
            <p:cNvPr id="13" name="Rectangle 52"/>
            <p:cNvSpPr>
              <a:spLocks noChangeArrowheads="1"/>
            </p:cNvSpPr>
            <p:nvPr/>
          </p:nvSpPr>
          <p:spPr bwMode="auto">
            <a:xfrm>
              <a:off x="5236541" y="2018647"/>
              <a:ext cx="731520" cy="1863617"/>
            </a:xfrm>
            <a:prstGeom prst="rect">
              <a:avLst/>
            </a:prstGeom>
            <a:gradFill rotWithShape="0">
              <a:gsLst>
                <a:gs pos="0">
                  <a:srgbClr val="FF6600">
                    <a:gamma/>
                    <a:shade val="6275"/>
                    <a:invGamma/>
                  </a:srgbClr>
                </a:gs>
                <a:gs pos="50000">
                  <a:schemeClr val="tx1">
                    <a:lumMod val="75000"/>
                    <a:lumOff val="25000"/>
                  </a:schemeClr>
                </a:gs>
                <a:gs pos="100000">
                  <a:srgbClr val="FF6600">
                    <a:gamma/>
                    <a:shade val="6275"/>
                    <a:invGamma/>
                  </a:srgbClr>
                </a:gs>
              </a:gsLst>
              <a:lin ang="0" scaled="1"/>
            </a:gradFill>
            <a:ln w="9525">
              <a:noFill/>
              <a:miter lim="800000"/>
              <a:headEnd/>
              <a:tailEnd/>
            </a:ln>
          </p:spPr>
          <p:txBody>
            <a:bodyPr/>
            <a:lstStyle/>
            <a:p>
              <a:endParaRPr lang="en-US"/>
            </a:p>
          </p:txBody>
        </p:sp>
        <p:sp>
          <p:nvSpPr>
            <p:cNvPr id="8" name="Rectangle 47"/>
            <p:cNvSpPr>
              <a:spLocks noChangeArrowheads="1"/>
            </p:cNvSpPr>
            <p:nvPr/>
          </p:nvSpPr>
          <p:spPr bwMode="auto">
            <a:xfrm>
              <a:off x="3270536" y="3036912"/>
              <a:ext cx="731520" cy="845352"/>
            </a:xfrm>
            <a:prstGeom prst="rect">
              <a:avLst/>
            </a:prstGeom>
            <a:gradFill rotWithShape="0">
              <a:gsLst>
                <a:gs pos="0">
                  <a:srgbClr val="FFFF00">
                    <a:gamma/>
                    <a:shade val="6275"/>
                    <a:invGamma/>
                  </a:srgbClr>
                </a:gs>
                <a:gs pos="50000">
                  <a:schemeClr val="bg1"/>
                </a:gs>
                <a:gs pos="100000">
                  <a:srgbClr val="FFFF00">
                    <a:gamma/>
                    <a:shade val="6275"/>
                    <a:invGamma/>
                  </a:srgbClr>
                </a:gs>
              </a:gsLst>
              <a:lin ang="0" scaled="1"/>
            </a:gradFill>
            <a:ln w="9525">
              <a:noFill/>
              <a:miter lim="800000"/>
              <a:headEnd/>
              <a:tailEnd/>
            </a:ln>
          </p:spPr>
          <p:txBody>
            <a:bodyPr/>
            <a:lstStyle/>
            <a:p>
              <a:endParaRPr lang="en-US"/>
            </a:p>
          </p:txBody>
        </p:sp>
        <p:sp>
          <p:nvSpPr>
            <p:cNvPr id="20" name="Rectangle 59"/>
            <p:cNvSpPr>
              <a:spLocks noChangeArrowheads="1"/>
            </p:cNvSpPr>
            <p:nvPr/>
          </p:nvSpPr>
          <p:spPr bwMode="auto">
            <a:xfrm>
              <a:off x="3357438" y="3954843"/>
              <a:ext cx="557717" cy="246221"/>
            </a:xfrm>
            <a:prstGeom prst="rect">
              <a:avLst/>
            </a:prstGeom>
            <a:noFill/>
            <a:ln w="9525">
              <a:noFill/>
              <a:miter lim="800000"/>
              <a:headEnd/>
              <a:tailEnd/>
            </a:ln>
          </p:spPr>
          <p:txBody>
            <a:bodyPr wrap="none" lIns="0" tIns="0" rIns="0" bIns="0">
              <a:spAutoFit/>
            </a:bodyPr>
            <a:lstStyle/>
            <a:p>
              <a:r>
                <a:rPr lang="en-US" sz="1600" dirty="0" smtClean="0">
                  <a:latin typeface="Arial" pitchFamily="34" charset="0"/>
                  <a:cs typeface="Arial" pitchFamily="34" charset="0"/>
                </a:rPr>
                <a:t>No Ad</a:t>
              </a:r>
              <a:endParaRPr lang="en-US" sz="1600" dirty="0">
                <a:latin typeface="Arial" pitchFamily="34" charset="0"/>
                <a:cs typeface="Arial" pitchFamily="34" charset="0"/>
              </a:endParaRPr>
            </a:p>
          </p:txBody>
        </p:sp>
        <p:sp>
          <p:nvSpPr>
            <p:cNvPr id="21" name="Rectangle 60"/>
            <p:cNvSpPr>
              <a:spLocks noChangeArrowheads="1"/>
            </p:cNvSpPr>
            <p:nvPr/>
          </p:nvSpPr>
          <p:spPr bwMode="auto">
            <a:xfrm>
              <a:off x="4272265" y="3954843"/>
              <a:ext cx="671659" cy="246221"/>
            </a:xfrm>
            <a:prstGeom prst="rect">
              <a:avLst/>
            </a:prstGeom>
            <a:noFill/>
            <a:ln w="9525">
              <a:noFill/>
              <a:miter lim="800000"/>
              <a:headEnd/>
              <a:tailEnd/>
            </a:ln>
          </p:spPr>
          <p:txBody>
            <a:bodyPr wrap="none" lIns="0" tIns="0" rIns="0" bIns="0">
              <a:spAutoFit/>
            </a:bodyPr>
            <a:lstStyle/>
            <a:p>
              <a:r>
                <a:rPr lang="en-US" sz="1600" dirty="0" err="1" smtClean="0">
                  <a:latin typeface="Arial" pitchFamily="34" charset="0"/>
                  <a:cs typeface="Arial" pitchFamily="34" charset="0"/>
                </a:rPr>
                <a:t>AdGFP</a:t>
              </a:r>
              <a:endParaRPr lang="en-US" sz="1600" dirty="0">
                <a:latin typeface="Arial" pitchFamily="34" charset="0"/>
                <a:cs typeface="Arial" pitchFamily="34" charset="0"/>
              </a:endParaRPr>
            </a:p>
          </p:txBody>
        </p:sp>
        <p:sp>
          <p:nvSpPr>
            <p:cNvPr id="22" name="Rectangle 61"/>
            <p:cNvSpPr>
              <a:spLocks noChangeArrowheads="1"/>
            </p:cNvSpPr>
            <p:nvPr/>
          </p:nvSpPr>
          <p:spPr bwMode="auto">
            <a:xfrm>
              <a:off x="5136629" y="3954843"/>
              <a:ext cx="931345" cy="246221"/>
            </a:xfrm>
            <a:prstGeom prst="rect">
              <a:avLst/>
            </a:prstGeom>
            <a:noFill/>
            <a:ln w="9525">
              <a:noFill/>
              <a:miter lim="800000"/>
              <a:headEnd/>
              <a:tailEnd/>
            </a:ln>
          </p:spPr>
          <p:txBody>
            <a:bodyPr wrap="none" lIns="0" tIns="0" rIns="0" bIns="0">
              <a:spAutoFit/>
            </a:bodyPr>
            <a:lstStyle/>
            <a:p>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sp>
          <p:nvSpPr>
            <p:cNvPr id="27" name="Rectangle 66"/>
            <p:cNvSpPr>
              <a:spLocks noChangeArrowheads="1"/>
            </p:cNvSpPr>
            <p:nvPr/>
          </p:nvSpPr>
          <p:spPr bwMode="auto">
            <a:xfrm>
              <a:off x="2730089" y="3273090"/>
              <a:ext cx="285335"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2.5</a:t>
              </a:r>
            </a:p>
          </p:txBody>
        </p:sp>
        <p:sp>
          <p:nvSpPr>
            <p:cNvPr id="29" name="Rectangle 68"/>
            <p:cNvSpPr>
              <a:spLocks noChangeArrowheads="1"/>
            </p:cNvSpPr>
            <p:nvPr/>
          </p:nvSpPr>
          <p:spPr bwMode="auto">
            <a:xfrm>
              <a:off x="2730089" y="2787860"/>
              <a:ext cx="285335" cy="246221"/>
            </a:xfrm>
            <a:prstGeom prst="rect">
              <a:avLst/>
            </a:prstGeom>
            <a:noFill/>
            <a:ln w="9525">
              <a:noFill/>
              <a:miter lim="800000"/>
              <a:headEnd/>
              <a:tailEnd/>
            </a:ln>
          </p:spPr>
          <p:txBody>
            <a:bodyPr wrap="none" lIns="0" tIns="0" rIns="0" bIns="0">
              <a:spAutoFit/>
            </a:bodyPr>
            <a:lstStyle/>
            <a:p>
              <a:r>
                <a:rPr lang="en-US" sz="1600">
                  <a:latin typeface="Arial" pitchFamily="34" charset="0"/>
                  <a:cs typeface="Arial" pitchFamily="34" charset="0"/>
                </a:rPr>
                <a:t>5.0</a:t>
              </a:r>
            </a:p>
          </p:txBody>
        </p:sp>
        <p:sp>
          <p:nvSpPr>
            <p:cNvPr id="31" name="Rectangle 70"/>
            <p:cNvSpPr>
              <a:spLocks noChangeArrowheads="1"/>
            </p:cNvSpPr>
            <p:nvPr/>
          </p:nvSpPr>
          <p:spPr bwMode="auto">
            <a:xfrm>
              <a:off x="2714323" y="2305805"/>
              <a:ext cx="285335" cy="246221"/>
            </a:xfrm>
            <a:prstGeom prst="rect">
              <a:avLst/>
            </a:prstGeom>
            <a:noFill/>
            <a:ln w="9525">
              <a:noFill/>
              <a:miter lim="800000"/>
              <a:headEnd/>
              <a:tailEnd/>
            </a:ln>
          </p:spPr>
          <p:txBody>
            <a:bodyPr wrap="none" lIns="0" tIns="0" rIns="0" bIns="0">
              <a:spAutoFit/>
            </a:bodyPr>
            <a:lstStyle/>
            <a:p>
              <a:r>
                <a:rPr lang="en-US" sz="1600">
                  <a:latin typeface="Arial" pitchFamily="34" charset="0"/>
                  <a:cs typeface="Arial" pitchFamily="34" charset="0"/>
                </a:rPr>
                <a:t>7.5</a:t>
              </a:r>
            </a:p>
          </p:txBody>
        </p:sp>
        <p:sp>
          <p:nvSpPr>
            <p:cNvPr id="33" name="Rectangle 72"/>
            <p:cNvSpPr>
              <a:spLocks noChangeArrowheads="1"/>
            </p:cNvSpPr>
            <p:nvPr/>
          </p:nvSpPr>
          <p:spPr bwMode="auto">
            <a:xfrm>
              <a:off x="2600510" y="1807984"/>
              <a:ext cx="399148" cy="246221"/>
            </a:xfrm>
            <a:prstGeom prst="rect">
              <a:avLst/>
            </a:prstGeom>
            <a:noFill/>
            <a:ln w="9525">
              <a:noFill/>
              <a:miter lim="800000"/>
              <a:headEnd/>
              <a:tailEnd/>
            </a:ln>
          </p:spPr>
          <p:txBody>
            <a:bodyPr wrap="none" lIns="0" tIns="0" rIns="0" bIns="0">
              <a:spAutoFit/>
            </a:bodyPr>
            <a:lstStyle/>
            <a:p>
              <a:r>
                <a:rPr lang="en-US" sz="1600">
                  <a:latin typeface="Arial" pitchFamily="34" charset="0"/>
                  <a:cs typeface="Arial" pitchFamily="34" charset="0"/>
                </a:rPr>
                <a:t>10.0</a:t>
              </a:r>
            </a:p>
          </p:txBody>
        </p:sp>
        <p:sp>
          <p:nvSpPr>
            <p:cNvPr id="35" name="Rectangle 74"/>
            <p:cNvSpPr>
              <a:spLocks noChangeArrowheads="1"/>
            </p:cNvSpPr>
            <p:nvPr/>
          </p:nvSpPr>
          <p:spPr bwMode="auto">
            <a:xfrm>
              <a:off x="2600510" y="1324342"/>
              <a:ext cx="399148"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12.5</a:t>
              </a:r>
            </a:p>
          </p:txBody>
        </p:sp>
        <p:sp>
          <p:nvSpPr>
            <p:cNvPr id="45" name="Rectangle 84"/>
            <p:cNvSpPr>
              <a:spLocks noChangeArrowheads="1"/>
            </p:cNvSpPr>
            <p:nvPr/>
          </p:nvSpPr>
          <p:spPr bwMode="auto">
            <a:xfrm rot="16200000">
              <a:off x="1516025" y="2565095"/>
              <a:ext cx="1755289" cy="246221"/>
            </a:xfrm>
            <a:prstGeom prst="rect">
              <a:avLst/>
            </a:prstGeom>
            <a:noFill/>
            <a:ln w="9525">
              <a:noFill/>
              <a:miter lim="800000"/>
              <a:headEnd/>
              <a:tailEnd/>
            </a:ln>
          </p:spPr>
          <p:txBody>
            <a:bodyPr wrap="none" lIns="0" tIns="0" rIns="0" bIns="0">
              <a:spAutoFit/>
            </a:bodyPr>
            <a:lstStyle/>
            <a:p>
              <a:r>
                <a:rPr lang="en-US" sz="1600" dirty="0">
                  <a:latin typeface="Arial" pitchFamily="34" charset="0"/>
                  <a:cs typeface="Arial" pitchFamily="34" charset="0"/>
                </a:rPr>
                <a:t>% of Cells Counted</a:t>
              </a:r>
            </a:p>
          </p:txBody>
        </p:sp>
        <p:sp>
          <p:nvSpPr>
            <p:cNvPr id="6" name="Line 45"/>
            <p:cNvSpPr>
              <a:spLocks noChangeShapeType="1"/>
            </p:cNvSpPr>
            <p:nvPr/>
          </p:nvSpPr>
          <p:spPr bwMode="auto">
            <a:xfrm>
              <a:off x="4607134" y="2872663"/>
              <a:ext cx="1921" cy="509133"/>
            </a:xfrm>
            <a:prstGeom prst="line">
              <a:avLst/>
            </a:prstGeom>
            <a:noFill/>
            <a:ln w="19050">
              <a:solidFill>
                <a:schemeClr val="tx1"/>
              </a:solidFill>
              <a:round/>
              <a:headEnd/>
              <a:tailEnd/>
            </a:ln>
          </p:spPr>
          <p:txBody>
            <a:bodyPr/>
            <a:lstStyle/>
            <a:p>
              <a:endParaRPr lang="en-US"/>
            </a:p>
          </p:txBody>
        </p:sp>
        <p:sp>
          <p:nvSpPr>
            <p:cNvPr id="7" name="Rectangle 46"/>
            <p:cNvSpPr>
              <a:spLocks noChangeArrowheads="1"/>
            </p:cNvSpPr>
            <p:nvPr/>
          </p:nvSpPr>
          <p:spPr bwMode="auto">
            <a:xfrm>
              <a:off x="3158312" y="1445170"/>
              <a:ext cx="2958733" cy="2457286"/>
            </a:xfrm>
            <a:prstGeom prst="rect">
              <a:avLst/>
            </a:prstGeom>
            <a:noFill/>
            <a:ln w="9525">
              <a:noFill/>
              <a:miter lim="800000"/>
              <a:headEnd/>
              <a:tailEnd/>
            </a:ln>
          </p:spPr>
          <p:txBody>
            <a:bodyPr/>
            <a:lstStyle/>
            <a:p>
              <a:endParaRPr lang="en-US"/>
            </a:p>
          </p:txBody>
        </p:sp>
        <p:sp>
          <p:nvSpPr>
            <p:cNvPr id="9" name="Freeform 48"/>
            <p:cNvSpPr>
              <a:spLocks/>
            </p:cNvSpPr>
            <p:nvPr/>
          </p:nvSpPr>
          <p:spPr bwMode="auto">
            <a:xfrm>
              <a:off x="3432643" y="2987939"/>
              <a:ext cx="407306" cy="1922"/>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10" name="Line 49"/>
            <p:cNvSpPr>
              <a:spLocks noChangeShapeType="1"/>
            </p:cNvSpPr>
            <p:nvPr/>
          </p:nvSpPr>
          <p:spPr bwMode="auto">
            <a:xfrm>
              <a:off x="3635336" y="2987939"/>
              <a:ext cx="1921" cy="55717"/>
            </a:xfrm>
            <a:prstGeom prst="line">
              <a:avLst/>
            </a:prstGeom>
            <a:noFill/>
            <a:ln w="19050">
              <a:solidFill>
                <a:schemeClr val="tx1"/>
              </a:solidFill>
              <a:round/>
              <a:headEnd/>
              <a:tailEnd/>
            </a:ln>
          </p:spPr>
          <p:txBody>
            <a:bodyPr/>
            <a:lstStyle/>
            <a:p>
              <a:endParaRPr lang="en-US"/>
            </a:p>
          </p:txBody>
        </p:sp>
        <p:sp>
          <p:nvSpPr>
            <p:cNvPr id="12" name="Freeform 51"/>
            <p:cNvSpPr>
              <a:spLocks/>
            </p:cNvSpPr>
            <p:nvPr/>
          </p:nvSpPr>
          <p:spPr bwMode="auto">
            <a:xfrm>
              <a:off x="4404441" y="2872663"/>
              <a:ext cx="407306" cy="1922"/>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14" name="Freeform 53"/>
            <p:cNvSpPr>
              <a:spLocks/>
            </p:cNvSpPr>
            <p:nvPr/>
          </p:nvSpPr>
          <p:spPr bwMode="auto">
            <a:xfrm>
              <a:off x="5397688" y="1798681"/>
              <a:ext cx="409227" cy="1922"/>
            </a:xfrm>
            <a:custGeom>
              <a:avLst/>
              <a:gdLst/>
              <a:ahLst/>
              <a:cxnLst>
                <a:cxn ang="0">
                  <a:pos x="0" y="0"/>
                </a:cxn>
                <a:cxn ang="0">
                  <a:pos x="200" y="0"/>
                </a:cxn>
                <a:cxn ang="0">
                  <a:pos x="0" y="0"/>
                </a:cxn>
              </a:cxnLst>
              <a:rect l="0" t="0" r="r" b="b"/>
              <a:pathLst>
                <a:path w="200">
                  <a:moveTo>
                    <a:pt x="0" y="0"/>
                  </a:moveTo>
                  <a:lnTo>
                    <a:pt x="200" y="0"/>
                  </a:lnTo>
                  <a:lnTo>
                    <a:pt x="0" y="0"/>
                  </a:lnTo>
                </a:path>
              </a:pathLst>
            </a:custGeom>
            <a:noFill/>
            <a:ln w="19050">
              <a:solidFill>
                <a:schemeClr val="tx1"/>
              </a:solidFill>
              <a:prstDash val="solid"/>
              <a:round/>
              <a:headEnd/>
              <a:tailEnd/>
            </a:ln>
          </p:spPr>
          <p:txBody>
            <a:bodyPr/>
            <a:lstStyle/>
            <a:p>
              <a:endParaRPr lang="en-US"/>
            </a:p>
          </p:txBody>
        </p:sp>
        <p:sp>
          <p:nvSpPr>
            <p:cNvPr id="15" name="Line 54"/>
            <p:cNvSpPr>
              <a:spLocks noChangeShapeType="1"/>
            </p:cNvSpPr>
            <p:nvPr/>
          </p:nvSpPr>
          <p:spPr bwMode="auto">
            <a:xfrm>
              <a:off x="5601341" y="1798681"/>
              <a:ext cx="1921" cy="228630"/>
            </a:xfrm>
            <a:prstGeom prst="line">
              <a:avLst/>
            </a:prstGeom>
            <a:noFill/>
            <a:ln w="19050">
              <a:solidFill>
                <a:schemeClr val="tx1"/>
              </a:solidFill>
              <a:round/>
              <a:headEnd/>
              <a:tailEnd/>
            </a:ln>
          </p:spPr>
          <p:txBody>
            <a:bodyPr/>
            <a:lstStyle/>
            <a:p>
              <a:endParaRPr lang="en-US"/>
            </a:p>
          </p:txBody>
        </p:sp>
        <p:sp>
          <p:nvSpPr>
            <p:cNvPr id="19" name="Line 58"/>
            <p:cNvSpPr>
              <a:spLocks noChangeShapeType="1"/>
            </p:cNvSpPr>
            <p:nvPr/>
          </p:nvSpPr>
          <p:spPr bwMode="auto">
            <a:xfrm>
              <a:off x="3158312" y="3890928"/>
              <a:ext cx="2958733" cy="1922"/>
            </a:xfrm>
            <a:prstGeom prst="line">
              <a:avLst/>
            </a:prstGeom>
            <a:noFill/>
            <a:ln w="27051">
              <a:solidFill>
                <a:schemeClr val="tx1"/>
              </a:solidFill>
              <a:round/>
              <a:headEnd/>
              <a:tailEnd/>
            </a:ln>
          </p:spPr>
          <p:txBody>
            <a:bodyPr/>
            <a:lstStyle/>
            <a:p>
              <a:endParaRPr lang="en-US"/>
            </a:p>
          </p:txBody>
        </p:sp>
        <p:sp>
          <p:nvSpPr>
            <p:cNvPr id="23" name="Line 62"/>
            <p:cNvSpPr>
              <a:spLocks noChangeShapeType="1"/>
            </p:cNvSpPr>
            <p:nvPr/>
          </p:nvSpPr>
          <p:spPr bwMode="auto">
            <a:xfrm flipV="1">
              <a:off x="3158312" y="1445170"/>
              <a:ext cx="1921" cy="2445758"/>
            </a:xfrm>
            <a:prstGeom prst="line">
              <a:avLst/>
            </a:prstGeom>
            <a:noFill/>
            <a:ln w="27051">
              <a:solidFill>
                <a:schemeClr val="tx1"/>
              </a:solidFill>
              <a:round/>
              <a:headEnd/>
              <a:tailEnd/>
            </a:ln>
          </p:spPr>
          <p:txBody>
            <a:bodyPr/>
            <a:lstStyle/>
            <a:p>
              <a:endParaRPr lang="en-US"/>
            </a:p>
          </p:txBody>
        </p:sp>
        <p:sp>
          <p:nvSpPr>
            <p:cNvPr id="24" name="Line 63"/>
            <p:cNvSpPr>
              <a:spLocks noChangeShapeType="1"/>
            </p:cNvSpPr>
            <p:nvPr/>
          </p:nvSpPr>
          <p:spPr bwMode="auto">
            <a:xfrm flipH="1">
              <a:off x="3085304" y="3890928"/>
              <a:ext cx="73008" cy="1922"/>
            </a:xfrm>
            <a:prstGeom prst="line">
              <a:avLst/>
            </a:prstGeom>
            <a:noFill/>
            <a:ln w="27051">
              <a:solidFill>
                <a:schemeClr val="tx1"/>
              </a:solidFill>
              <a:round/>
              <a:headEnd/>
              <a:tailEnd/>
            </a:ln>
          </p:spPr>
          <p:txBody>
            <a:bodyPr/>
            <a:lstStyle/>
            <a:p>
              <a:endParaRPr lang="en-US"/>
            </a:p>
          </p:txBody>
        </p:sp>
        <p:sp>
          <p:nvSpPr>
            <p:cNvPr id="26" name="Line 65"/>
            <p:cNvSpPr>
              <a:spLocks noChangeShapeType="1"/>
            </p:cNvSpPr>
            <p:nvPr/>
          </p:nvSpPr>
          <p:spPr bwMode="auto">
            <a:xfrm flipH="1">
              <a:off x="3085304" y="3402930"/>
              <a:ext cx="73008" cy="1922"/>
            </a:xfrm>
            <a:prstGeom prst="line">
              <a:avLst/>
            </a:prstGeom>
            <a:noFill/>
            <a:ln w="27051">
              <a:solidFill>
                <a:schemeClr val="tx1"/>
              </a:solidFill>
              <a:round/>
              <a:headEnd/>
              <a:tailEnd/>
            </a:ln>
          </p:spPr>
          <p:txBody>
            <a:bodyPr/>
            <a:lstStyle/>
            <a:p>
              <a:endParaRPr lang="en-US"/>
            </a:p>
          </p:txBody>
        </p:sp>
        <p:sp>
          <p:nvSpPr>
            <p:cNvPr id="28" name="Line 67"/>
            <p:cNvSpPr>
              <a:spLocks noChangeShapeType="1"/>
            </p:cNvSpPr>
            <p:nvPr/>
          </p:nvSpPr>
          <p:spPr bwMode="auto">
            <a:xfrm flipH="1">
              <a:off x="3085304" y="2913009"/>
              <a:ext cx="73008" cy="1922"/>
            </a:xfrm>
            <a:prstGeom prst="line">
              <a:avLst/>
            </a:prstGeom>
            <a:noFill/>
            <a:ln w="27051">
              <a:solidFill>
                <a:schemeClr val="tx1"/>
              </a:solidFill>
              <a:round/>
              <a:headEnd/>
              <a:tailEnd/>
            </a:ln>
          </p:spPr>
          <p:txBody>
            <a:bodyPr/>
            <a:lstStyle/>
            <a:p>
              <a:endParaRPr lang="en-US"/>
            </a:p>
          </p:txBody>
        </p:sp>
        <p:sp>
          <p:nvSpPr>
            <p:cNvPr id="30" name="Line 69"/>
            <p:cNvSpPr>
              <a:spLocks noChangeShapeType="1"/>
            </p:cNvSpPr>
            <p:nvPr/>
          </p:nvSpPr>
          <p:spPr bwMode="auto">
            <a:xfrm flipH="1">
              <a:off x="3085304" y="2425010"/>
              <a:ext cx="73008" cy="1922"/>
            </a:xfrm>
            <a:prstGeom prst="line">
              <a:avLst/>
            </a:prstGeom>
            <a:noFill/>
            <a:ln w="27051">
              <a:solidFill>
                <a:schemeClr val="tx1"/>
              </a:solidFill>
              <a:round/>
              <a:headEnd/>
              <a:tailEnd/>
            </a:ln>
          </p:spPr>
          <p:txBody>
            <a:bodyPr/>
            <a:lstStyle/>
            <a:p>
              <a:endParaRPr lang="en-US"/>
            </a:p>
          </p:txBody>
        </p:sp>
        <p:sp>
          <p:nvSpPr>
            <p:cNvPr id="32" name="Line 71"/>
            <p:cNvSpPr>
              <a:spLocks noChangeShapeType="1"/>
            </p:cNvSpPr>
            <p:nvPr/>
          </p:nvSpPr>
          <p:spPr bwMode="auto">
            <a:xfrm flipH="1">
              <a:off x="3085304" y="1937012"/>
              <a:ext cx="73008" cy="1922"/>
            </a:xfrm>
            <a:prstGeom prst="line">
              <a:avLst/>
            </a:prstGeom>
            <a:noFill/>
            <a:ln w="27051">
              <a:solidFill>
                <a:schemeClr val="tx1"/>
              </a:solidFill>
              <a:round/>
              <a:headEnd/>
              <a:tailEnd/>
            </a:ln>
          </p:spPr>
          <p:txBody>
            <a:bodyPr/>
            <a:lstStyle/>
            <a:p>
              <a:endParaRPr lang="en-US"/>
            </a:p>
          </p:txBody>
        </p:sp>
        <p:sp>
          <p:nvSpPr>
            <p:cNvPr id="34" name="Line 73"/>
            <p:cNvSpPr>
              <a:spLocks noChangeShapeType="1"/>
            </p:cNvSpPr>
            <p:nvPr/>
          </p:nvSpPr>
          <p:spPr bwMode="auto">
            <a:xfrm flipH="1">
              <a:off x="3085304" y="1445170"/>
              <a:ext cx="73008" cy="1922"/>
            </a:xfrm>
            <a:prstGeom prst="line">
              <a:avLst/>
            </a:prstGeom>
            <a:noFill/>
            <a:ln w="27051">
              <a:solidFill>
                <a:schemeClr val="tx1"/>
              </a:solidFill>
              <a:round/>
              <a:headEnd/>
              <a:tailEnd/>
            </a:ln>
          </p:spPr>
          <p:txBody>
            <a:bodyPr/>
            <a:lstStyle/>
            <a:p>
              <a:endParaRPr lang="en-US"/>
            </a:p>
          </p:txBody>
        </p:sp>
        <p:sp>
          <p:nvSpPr>
            <p:cNvPr id="46" name="Text Box 85"/>
            <p:cNvSpPr txBox="1">
              <a:spLocks noChangeArrowheads="1"/>
            </p:cNvSpPr>
            <p:nvPr/>
          </p:nvSpPr>
          <p:spPr bwMode="auto">
            <a:xfrm>
              <a:off x="5430180" y="1329837"/>
              <a:ext cx="338554" cy="461665"/>
            </a:xfrm>
            <a:prstGeom prst="rect">
              <a:avLst/>
            </a:prstGeom>
            <a:noFill/>
            <a:ln w="3175">
              <a:noFill/>
              <a:miter lim="800000"/>
              <a:headEnd/>
              <a:tailEnd/>
            </a:ln>
            <a:effectLst/>
          </p:spPr>
          <p:txBody>
            <a:bodyPr wrap="none">
              <a:spAutoFit/>
            </a:bodyPr>
            <a:lstStyle/>
            <a:p>
              <a:pPr algn="ctr"/>
              <a:r>
                <a:rPr lang="en-US" sz="2400" b="1" dirty="0">
                  <a:latin typeface="Times New Roman" charset="0"/>
                </a:rPr>
                <a:t>*</a:t>
              </a:r>
            </a:p>
          </p:txBody>
        </p:sp>
        <p:sp>
          <p:nvSpPr>
            <p:cNvPr id="49" name="TextBox 48"/>
            <p:cNvSpPr txBox="1"/>
            <p:nvPr/>
          </p:nvSpPr>
          <p:spPr>
            <a:xfrm>
              <a:off x="3689158" y="865945"/>
              <a:ext cx="1670650" cy="369332"/>
            </a:xfrm>
            <a:prstGeom prst="rect">
              <a:avLst/>
            </a:prstGeom>
            <a:noFill/>
          </p:spPr>
          <p:txBody>
            <a:bodyPr wrap="none" rtlCol="0">
              <a:spAutoFit/>
            </a:bodyPr>
            <a:lstStyle/>
            <a:p>
              <a:r>
                <a:rPr lang="en-US" sz="1600" dirty="0" smtClean="0">
                  <a:latin typeface="Arial" pitchFamily="34" charset="0"/>
                  <a:cs typeface="Arial" pitchFamily="34" charset="0"/>
                </a:rPr>
                <a:t>VSMCs</a:t>
              </a:r>
              <a:r>
                <a:rPr lang="en-US" dirty="0" smtClean="0"/>
                <a:t> in G</a:t>
              </a:r>
              <a:r>
                <a:rPr lang="en-US" baseline="-25000" dirty="0" smtClean="0"/>
                <a:t>2</a:t>
              </a:r>
              <a:r>
                <a:rPr lang="en-US" dirty="0" smtClean="0"/>
                <a:t>/M</a:t>
              </a:r>
              <a:endParaRPr lang="en-US" dirty="0"/>
            </a:p>
          </p:txBody>
        </p:sp>
      </p:grpSp>
      <p:sp>
        <p:nvSpPr>
          <p:cNvPr id="36" name="TextBox 35"/>
          <p:cNvSpPr txBox="1"/>
          <p:nvPr/>
        </p:nvSpPr>
        <p:spPr>
          <a:xfrm>
            <a:off x="1376525" y="4558639"/>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5.3.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the Number of Cells </a:t>
            </a:r>
          </a:p>
          <a:p>
            <a:pPr>
              <a:lnSpc>
                <a:spcPct val="200000"/>
              </a:lnSpc>
            </a:pPr>
            <a:r>
              <a:rPr lang="en-US" sz="1200" b="1" dirty="0" smtClean="0">
                <a:latin typeface="Arial" pitchFamily="34" charset="0"/>
                <a:cs typeface="Arial" pitchFamily="34" charset="0"/>
              </a:rPr>
              <a:t>in G</a:t>
            </a:r>
            <a:r>
              <a:rPr lang="en-US" sz="1200" b="1" baseline="-25000" dirty="0" smtClean="0">
                <a:latin typeface="Arial" pitchFamily="34" charset="0"/>
                <a:cs typeface="Arial" pitchFamily="34" charset="0"/>
              </a:rPr>
              <a:t>2</a:t>
            </a:r>
            <a:r>
              <a:rPr lang="en-US" sz="1200" b="1" dirty="0" smtClean="0">
                <a:latin typeface="Arial" pitchFamily="34" charset="0"/>
                <a:cs typeface="Arial" pitchFamily="34" charset="0"/>
              </a:rPr>
              <a:t>/M of the Cell Cycle, as Measured by FACS Analysis.  </a:t>
            </a:r>
            <a:r>
              <a:rPr lang="en-US" sz="1200" dirty="0" smtClean="0">
                <a:latin typeface="Arial" pitchFamily="34" charset="0"/>
                <a:cs typeface="Arial" pitchFamily="34" charset="0"/>
              </a:rPr>
              <a:t>Passage 2 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no adenovirus (No Ad),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prior to labeling with </a:t>
            </a:r>
            <a:r>
              <a:rPr lang="en-US" sz="1200" dirty="0" err="1" smtClean="0">
                <a:latin typeface="Arial" pitchFamily="34" charset="0"/>
                <a:cs typeface="Arial" pitchFamily="34" charset="0"/>
              </a:rPr>
              <a:t>propidium</a:t>
            </a:r>
            <a:r>
              <a:rPr lang="en-US" sz="1200" dirty="0" smtClean="0">
                <a:latin typeface="Arial" pitchFamily="34" charset="0"/>
                <a:cs typeface="Arial" pitchFamily="34" charset="0"/>
              </a:rPr>
              <a:t> iodide.  Cellular DNA content was used to quantify cellular position in the cell cycle by FACS analysis. Bars are mean</a:t>
            </a:r>
            <a:r>
              <a:rPr lang="en-US" sz="1200" dirty="0" smtClean="0">
                <a:latin typeface="Cambria Math" pitchFamily="18" charset="0"/>
                <a:ea typeface="Cambria Math" pitchFamily="18" charset="0"/>
                <a:cs typeface="Arial" pitchFamily="34" charset="0"/>
              </a:rPr>
              <a:t> ± </a:t>
            </a:r>
            <a:r>
              <a:rPr lang="en-US" sz="1200" dirty="0" smtClean="0">
                <a:latin typeface="Arial" pitchFamily="34" charset="0"/>
                <a:cs typeface="Arial" pitchFamily="34" charset="0"/>
              </a:rPr>
              <a:t>S.E.M. of 3 independent experiments. *p&lt;0.05 vs.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a:t>
            </a:r>
            <a:endParaRPr lang="en-US" sz="12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513092" y="1036313"/>
            <a:ext cx="5367522" cy="3463444"/>
            <a:chOff x="1740237" y="834438"/>
            <a:chExt cx="5367522" cy="3463444"/>
          </a:xfrm>
        </p:grpSpPr>
        <p:pic>
          <p:nvPicPr>
            <p:cNvPr id="14" name="Picture 44" descr="myc R1 total cdc2 expt 1001.jpg"/>
            <p:cNvPicPr>
              <a:picLocks noChangeAspect="1"/>
            </p:cNvPicPr>
            <p:nvPr/>
          </p:nvPicPr>
          <p:blipFill>
            <a:blip r:embed="rId2" cstate="print"/>
            <a:srcRect l="16624" r="14679"/>
            <a:stretch>
              <a:fillRect/>
            </a:stretch>
          </p:blipFill>
          <p:spPr bwMode="auto">
            <a:xfrm rot="16200000">
              <a:off x="3959232" y="2920686"/>
              <a:ext cx="822960" cy="1931431"/>
            </a:xfrm>
            <a:prstGeom prst="rect">
              <a:avLst/>
            </a:prstGeom>
            <a:noFill/>
            <a:ln w="9525">
              <a:solidFill>
                <a:schemeClr val="tx1"/>
              </a:solidFill>
              <a:miter lim="800000"/>
              <a:headEnd/>
              <a:tailEnd/>
            </a:ln>
          </p:spPr>
        </p:pic>
        <p:pic>
          <p:nvPicPr>
            <p:cNvPr id="17" name="Picture 45" descr="total cdc2 expt 1001.jpg"/>
            <p:cNvPicPr>
              <a:picLocks noChangeAspect="1"/>
            </p:cNvPicPr>
            <p:nvPr/>
          </p:nvPicPr>
          <p:blipFill>
            <a:blip r:embed="rId3" cstate="print">
              <a:lum bright="-10000" contrast="10000"/>
            </a:blip>
            <a:srcRect l="23735" r="18416"/>
            <a:stretch>
              <a:fillRect/>
            </a:stretch>
          </p:blipFill>
          <p:spPr bwMode="auto">
            <a:xfrm rot="5400000">
              <a:off x="4025416" y="2061583"/>
              <a:ext cx="709713" cy="1912310"/>
            </a:xfrm>
            <a:prstGeom prst="rect">
              <a:avLst/>
            </a:prstGeom>
            <a:noFill/>
            <a:ln w="9525">
              <a:solidFill>
                <a:schemeClr val="tx1"/>
              </a:solidFill>
              <a:miter lim="800000"/>
              <a:headEnd/>
              <a:tailEnd/>
            </a:ln>
          </p:spPr>
        </p:pic>
        <p:pic>
          <p:nvPicPr>
            <p:cNvPr id="4" name="Picture 3" descr="8.28.09 cdcpTyr15 TC001.jpg"/>
            <p:cNvPicPr>
              <a:picLocks noChangeAspect="1"/>
            </p:cNvPicPr>
            <p:nvPr/>
          </p:nvPicPr>
          <p:blipFill>
            <a:blip r:embed="rId4" cstate="print"/>
            <a:srcRect b="86566"/>
            <a:stretch>
              <a:fillRect/>
            </a:stretch>
          </p:blipFill>
          <p:spPr>
            <a:xfrm rot="16200000">
              <a:off x="3247367" y="1466935"/>
              <a:ext cx="1280160" cy="926659"/>
            </a:xfrm>
            <a:prstGeom prst="rect">
              <a:avLst/>
            </a:prstGeom>
            <a:ln>
              <a:solidFill>
                <a:schemeClr val="tx1"/>
              </a:solidFill>
            </a:ln>
          </p:spPr>
        </p:pic>
        <p:pic>
          <p:nvPicPr>
            <p:cNvPr id="5" name="Picture 4" descr="8.28.09 cdcpTyr15 TC001.jpg"/>
            <p:cNvPicPr>
              <a:picLocks noChangeAspect="1"/>
            </p:cNvPicPr>
            <p:nvPr/>
          </p:nvPicPr>
          <p:blipFill>
            <a:blip r:embed="rId4" cstate="print"/>
            <a:srcRect t="50354" b="36411"/>
            <a:stretch>
              <a:fillRect/>
            </a:stretch>
          </p:blipFill>
          <p:spPr>
            <a:xfrm rot="16200000">
              <a:off x="4239903" y="1473819"/>
              <a:ext cx="1280160" cy="912890"/>
            </a:xfrm>
            <a:prstGeom prst="rect">
              <a:avLst/>
            </a:prstGeom>
            <a:ln>
              <a:solidFill>
                <a:schemeClr val="tx1"/>
              </a:solidFill>
            </a:ln>
          </p:spPr>
        </p:pic>
        <p:sp>
          <p:nvSpPr>
            <p:cNvPr id="11" name="TextBox 73"/>
            <p:cNvSpPr txBox="1">
              <a:spLocks noChangeArrowheads="1"/>
            </p:cNvSpPr>
            <p:nvPr/>
          </p:nvSpPr>
          <p:spPr bwMode="auto">
            <a:xfrm>
              <a:off x="3440164" y="834438"/>
              <a:ext cx="856325" cy="338554"/>
            </a:xfrm>
            <a:prstGeom prst="rect">
              <a:avLst/>
            </a:prstGeom>
            <a:noFill/>
            <a:ln w="9525">
              <a:noFill/>
              <a:miter lim="800000"/>
              <a:headEnd/>
              <a:tailEnd/>
            </a:ln>
          </p:spPr>
          <p:txBody>
            <a:bodyPr wrap="none">
              <a:spAutoFit/>
            </a:bodyPr>
            <a:lstStyle/>
            <a:p>
              <a:r>
                <a:rPr lang="en-US" sz="1600" dirty="0" err="1">
                  <a:latin typeface="Arial" pitchFamily="34" charset="0"/>
                  <a:cs typeface="Arial" pitchFamily="34" charset="0"/>
                </a:rPr>
                <a:t>AdGFP</a:t>
              </a:r>
              <a:endParaRPr lang="en-US" sz="1600" dirty="0">
                <a:latin typeface="Arial" pitchFamily="34" charset="0"/>
                <a:cs typeface="Arial" pitchFamily="34" charset="0"/>
              </a:endParaRPr>
            </a:p>
          </p:txBody>
        </p:sp>
        <p:sp>
          <p:nvSpPr>
            <p:cNvPr id="12" name="TextBox 74"/>
            <p:cNvSpPr txBox="1">
              <a:spLocks noChangeArrowheads="1"/>
            </p:cNvSpPr>
            <p:nvPr/>
          </p:nvSpPr>
          <p:spPr bwMode="auto">
            <a:xfrm>
              <a:off x="4352547" y="834438"/>
              <a:ext cx="1116011" cy="338554"/>
            </a:xfrm>
            <a:prstGeom prst="rect">
              <a:avLst/>
            </a:prstGeom>
            <a:noFill/>
            <a:ln w="9525">
              <a:noFill/>
              <a:miter lim="800000"/>
              <a:headEnd/>
              <a:tailEnd/>
            </a:ln>
          </p:spPr>
          <p:txBody>
            <a:bodyPr wrap="none">
              <a:spAutoFit/>
            </a:bodyPr>
            <a:lstStyle/>
            <a:p>
              <a:r>
                <a:rPr lang="en-US" sz="1600" dirty="0" smtClean="0">
                  <a:latin typeface="Arial" pitchFamily="34" charset="0"/>
                  <a:cs typeface="Arial" pitchFamily="34" charset="0"/>
                </a:rPr>
                <a:t>AdPoldip2</a:t>
              </a:r>
              <a:endParaRPr lang="en-US" sz="1600" dirty="0">
                <a:latin typeface="Arial" pitchFamily="34" charset="0"/>
                <a:cs typeface="Arial" pitchFamily="34" charset="0"/>
              </a:endParaRPr>
            </a:p>
          </p:txBody>
        </p:sp>
        <p:cxnSp>
          <p:nvCxnSpPr>
            <p:cNvPr id="15" name="Straight Arrow Connector 14"/>
            <p:cNvCxnSpPr/>
            <p:nvPr/>
          </p:nvCxnSpPr>
          <p:spPr>
            <a:xfrm>
              <a:off x="5362122" y="2033685"/>
              <a:ext cx="422275" cy="1587"/>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80"/>
            <p:cNvSpPr txBox="1">
              <a:spLocks noChangeArrowheads="1"/>
            </p:cNvSpPr>
            <p:nvPr/>
          </p:nvSpPr>
          <p:spPr bwMode="auto">
            <a:xfrm>
              <a:off x="1740237" y="1760987"/>
              <a:ext cx="1639360" cy="338554"/>
            </a:xfrm>
            <a:prstGeom prst="rect">
              <a:avLst/>
            </a:prstGeom>
            <a:noFill/>
            <a:ln w="9525">
              <a:noFill/>
              <a:miter lim="800000"/>
              <a:headEnd/>
              <a:tailEnd/>
            </a:ln>
          </p:spPr>
          <p:txBody>
            <a:bodyPr wrap="none">
              <a:spAutoFit/>
            </a:bodyPr>
            <a:lstStyle/>
            <a:p>
              <a:r>
                <a:rPr lang="en-US" sz="1600" b="1" dirty="0">
                  <a:latin typeface="Arial" pitchFamily="34" charset="0"/>
                  <a:cs typeface="Arial" pitchFamily="34" charset="0"/>
                </a:rPr>
                <a:t>IB pTyr15-cdc2</a:t>
              </a:r>
            </a:p>
          </p:txBody>
        </p:sp>
        <p:cxnSp>
          <p:nvCxnSpPr>
            <p:cNvPr id="18" name="Straight Connector 17"/>
            <p:cNvCxnSpPr/>
            <p:nvPr/>
          </p:nvCxnSpPr>
          <p:spPr>
            <a:xfrm rot="5400000">
              <a:off x="3736597" y="1933413"/>
              <a:ext cx="128016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46"/>
            <p:cNvSpPr txBox="1">
              <a:spLocks noChangeArrowheads="1"/>
            </p:cNvSpPr>
            <p:nvPr/>
          </p:nvSpPr>
          <p:spPr bwMode="auto">
            <a:xfrm>
              <a:off x="1740237" y="2848461"/>
              <a:ext cx="1406154" cy="338554"/>
            </a:xfrm>
            <a:prstGeom prst="rect">
              <a:avLst/>
            </a:prstGeom>
            <a:noFill/>
            <a:ln w="9525">
              <a:noFill/>
              <a:miter lim="800000"/>
              <a:headEnd/>
              <a:tailEnd/>
            </a:ln>
          </p:spPr>
          <p:txBody>
            <a:bodyPr wrap="none">
              <a:spAutoFit/>
            </a:bodyPr>
            <a:lstStyle/>
            <a:p>
              <a:r>
                <a:rPr lang="en-US" sz="1600" b="1" dirty="0">
                  <a:latin typeface="Arial" pitchFamily="34" charset="0"/>
                  <a:cs typeface="Arial" pitchFamily="34" charset="0"/>
                </a:rPr>
                <a:t>IB total cdc2</a:t>
              </a:r>
            </a:p>
          </p:txBody>
        </p:sp>
        <p:sp>
          <p:nvSpPr>
            <p:cNvPr id="21" name="TextBox 47"/>
            <p:cNvSpPr txBox="1">
              <a:spLocks noChangeArrowheads="1"/>
            </p:cNvSpPr>
            <p:nvPr/>
          </p:nvSpPr>
          <p:spPr bwMode="auto">
            <a:xfrm>
              <a:off x="1740237" y="3717124"/>
              <a:ext cx="846707" cy="338554"/>
            </a:xfrm>
            <a:prstGeom prst="rect">
              <a:avLst/>
            </a:prstGeom>
            <a:noFill/>
            <a:ln w="9525">
              <a:noFill/>
              <a:miter lim="800000"/>
              <a:headEnd/>
              <a:tailEnd/>
            </a:ln>
          </p:spPr>
          <p:txBody>
            <a:bodyPr wrap="none">
              <a:spAutoFit/>
            </a:bodyPr>
            <a:lstStyle/>
            <a:p>
              <a:r>
                <a:rPr lang="en-US" sz="1600" b="1" dirty="0">
                  <a:latin typeface="Arial" pitchFamily="34" charset="0"/>
                  <a:cs typeface="Arial" pitchFamily="34" charset="0"/>
                </a:rPr>
                <a:t>IB </a:t>
              </a:r>
              <a:r>
                <a:rPr lang="en-US" sz="1600" b="1" dirty="0" err="1">
                  <a:latin typeface="Arial" pitchFamily="34" charset="0"/>
                  <a:cs typeface="Arial" pitchFamily="34" charset="0"/>
                </a:rPr>
                <a:t>Myc</a:t>
              </a:r>
              <a:endParaRPr lang="en-US" sz="1600" b="1" dirty="0">
                <a:latin typeface="Arial" pitchFamily="34" charset="0"/>
                <a:cs typeface="Arial" pitchFamily="34" charset="0"/>
              </a:endParaRPr>
            </a:p>
          </p:txBody>
        </p:sp>
        <p:cxnSp>
          <p:nvCxnSpPr>
            <p:cNvPr id="24" name="Straight Arrow Connector 23"/>
            <p:cNvCxnSpPr/>
            <p:nvPr/>
          </p:nvCxnSpPr>
          <p:spPr bwMode="auto">
            <a:xfrm>
              <a:off x="5355257" y="3016944"/>
              <a:ext cx="422274" cy="1588"/>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a:off x="5371023" y="3740447"/>
              <a:ext cx="422274" cy="1587"/>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extBox 57"/>
            <p:cNvSpPr txBox="1">
              <a:spLocks noChangeArrowheads="1"/>
            </p:cNvSpPr>
            <p:nvPr/>
          </p:nvSpPr>
          <p:spPr bwMode="auto">
            <a:xfrm>
              <a:off x="5796181" y="3571942"/>
              <a:ext cx="1311578" cy="338554"/>
            </a:xfrm>
            <a:prstGeom prst="rect">
              <a:avLst/>
            </a:prstGeom>
            <a:noFill/>
            <a:ln w="9525">
              <a:noFill/>
              <a:miter lim="800000"/>
              <a:headEnd/>
              <a:tailEnd/>
            </a:ln>
          </p:spPr>
          <p:txBody>
            <a:bodyPr wrap="none">
              <a:spAutoFit/>
            </a:bodyPr>
            <a:lstStyle/>
            <a:p>
              <a:r>
                <a:rPr lang="en-US" sz="1600" dirty="0" smtClean="0">
                  <a:latin typeface="Arial" pitchFamily="34" charset="0"/>
                  <a:cs typeface="Arial" pitchFamily="34" charset="0"/>
                </a:rPr>
                <a:t>Myc-Poldip2</a:t>
              </a:r>
              <a:endParaRPr lang="en-US" sz="1600" dirty="0">
                <a:latin typeface="Arial" pitchFamily="34" charset="0"/>
                <a:cs typeface="Arial" pitchFamily="34" charset="0"/>
              </a:endParaRPr>
            </a:p>
          </p:txBody>
        </p:sp>
      </p:grpSp>
      <p:sp>
        <p:nvSpPr>
          <p:cNvPr id="19" name="TextBox 18"/>
          <p:cNvSpPr txBox="1"/>
          <p:nvPr/>
        </p:nvSpPr>
        <p:spPr>
          <a:xfrm>
            <a:off x="1453653" y="4643250"/>
            <a:ext cx="5486400" cy="230832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5.4.  </a:t>
            </a:r>
            <a:r>
              <a:rPr lang="en-US" sz="1200" b="1" dirty="0" err="1" smtClean="0">
                <a:latin typeface="Arial" pitchFamily="34" charset="0"/>
                <a:cs typeface="Arial" pitchFamily="34" charset="0"/>
              </a:rPr>
              <a:t>Overexpression</a:t>
            </a:r>
            <a:r>
              <a:rPr lang="en-US" sz="1200" b="1" dirty="0" smtClean="0">
                <a:latin typeface="Arial" pitchFamily="34" charset="0"/>
                <a:cs typeface="Arial" pitchFamily="34" charset="0"/>
              </a:rPr>
              <a:t> of Poldip2 Increases Basal cdc2 </a:t>
            </a:r>
            <a:r>
              <a:rPr lang="en-US" sz="1200" b="1" dirty="0" err="1" smtClean="0">
                <a:latin typeface="Arial" pitchFamily="34" charset="0"/>
                <a:cs typeface="Arial" pitchFamily="34" charset="0"/>
              </a:rPr>
              <a:t>Phosphorylation</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Rat VSMCs were </a:t>
            </a:r>
            <a:r>
              <a:rPr lang="en-US" sz="1200" dirty="0" err="1" smtClean="0">
                <a:latin typeface="Arial" pitchFamily="34" charset="0"/>
                <a:cs typeface="Arial" pitchFamily="34" charset="0"/>
              </a:rPr>
              <a:t>transduced</a:t>
            </a:r>
            <a:r>
              <a:rPr lang="en-US" sz="1200" dirty="0" smtClean="0">
                <a:latin typeface="Arial" pitchFamily="34" charset="0"/>
                <a:cs typeface="Arial" pitchFamily="34" charset="0"/>
              </a:rPr>
              <a:t> with control adenovirus (</a:t>
            </a:r>
            <a:r>
              <a:rPr lang="en-US" sz="1200" dirty="0" err="1" smtClean="0">
                <a:latin typeface="Arial" pitchFamily="34" charset="0"/>
                <a:cs typeface="Arial" pitchFamily="34" charset="0"/>
              </a:rPr>
              <a:t>AdGFP</a:t>
            </a:r>
            <a:r>
              <a:rPr lang="en-US" sz="1200" dirty="0" smtClean="0">
                <a:latin typeface="Arial" pitchFamily="34" charset="0"/>
                <a:cs typeface="Arial" pitchFamily="34" charset="0"/>
              </a:rPr>
              <a:t>) or adenovirus to </a:t>
            </a:r>
            <a:r>
              <a:rPr lang="en-US" sz="1200" dirty="0" err="1" smtClean="0">
                <a:latin typeface="Arial" pitchFamily="34" charset="0"/>
                <a:cs typeface="Arial" pitchFamily="34" charset="0"/>
              </a:rPr>
              <a:t>overexpress</a:t>
            </a:r>
            <a:r>
              <a:rPr lang="en-US" sz="1200" dirty="0" smtClean="0">
                <a:latin typeface="Arial" pitchFamily="34" charset="0"/>
                <a:cs typeface="Arial" pitchFamily="34" charset="0"/>
              </a:rPr>
              <a:t> Myc-Poldip2 (AdPoldip2) for 72 hours prior to western analysis to assess </a:t>
            </a:r>
            <a:r>
              <a:rPr lang="en-US" sz="1200" dirty="0" err="1" smtClean="0">
                <a:latin typeface="Arial" pitchFamily="34" charset="0"/>
                <a:cs typeface="Arial" pitchFamily="34" charset="0"/>
              </a:rPr>
              <a:t>phosphorylation</a:t>
            </a:r>
            <a:r>
              <a:rPr lang="en-US" sz="1200" dirty="0" smtClean="0">
                <a:latin typeface="Arial" pitchFamily="34" charset="0"/>
                <a:cs typeface="Arial" pitchFamily="34" charset="0"/>
              </a:rPr>
              <a:t> of cdc2 on Tyr15 and total cdc2 protein levels.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were also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for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to show </a:t>
            </a:r>
            <a:r>
              <a:rPr lang="en-US" sz="1200" dirty="0" err="1" smtClean="0">
                <a:latin typeface="Arial" pitchFamily="34" charset="0"/>
                <a:cs typeface="Arial" pitchFamily="34" charset="0"/>
              </a:rPr>
              <a:t>overexpression</a:t>
            </a:r>
            <a:r>
              <a:rPr lang="en-US" sz="1200" dirty="0" smtClean="0">
                <a:latin typeface="Arial" pitchFamily="34" charset="0"/>
                <a:cs typeface="Arial" pitchFamily="34" charset="0"/>
              </a:rPr>
              <a:t> of Myc-Poldip2.   </a:t>
            </a:r>
            <a:endParaRPr lang="en-US" sz="1200" dirty="0">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401006" y="1605426"/>
            <a:ext cx="5486400" cy="5884983"/>
            <a:chOff x="4305615" y="1895717"/>
            <a:chExt cx="4760247" cy="4737555"/>
          </a:xfrm>
        </p:grpSpPr>
        <p:pic>
          <p:nvPicPr>
            <p:cNvPr id="25" name="Picture 2"/>
            <p:cNvPicPr>
              <a:picLocks noChangeAspect="1" noChangeArrowheads="1"/>
            </p:cNvPicPr>
            <p:nvPr/>
          </p:nvPicPr>
          <p:blipFill>
            <a:blip r:embed="rId3" cstate="print">
              <a:lum bright="3000" contrast="-3000"/>
            </a:blip>
            <a:srcRect/>
            <a:stretch>
              <a:fillRect/>
            </a:stretch>
          </p:blipFill>
          <p:spPr bwMode="auto">
            <a:xfrm>
              <a:off x="4547555" y="5156911"/>
              <a:ext cx="1473834" cy="1474086"/>
            </a:xfrm>
            <a:prstGeom prst="rect">
              <a:avLst/>
            </a:prstGeom>
            <a:noFill/>
            <a:ln w="9525">
              <a:noFill/>
              <a:miter lim="800000"/>
              <a:headEnd/>
              <a:tailEnd/>
            </a:ln>
          </p:spPr>
        </p:pic>
        <p:grpSp>
          <p:nvGrpSpPr>
            <p:cNvPr id="26" name="Group 10"/>
            <p:cNvGrpSpPr>
              <a:grpSpLocks/>
            </p:cNvGrpSpPr>
            <p:nvPr/>
          </p:nvGrpSpPr>
          <p:grpSpPr bwMode="auto">
            <a:xfrm>
              <a:off x="4768850" y="5210175"/>
              <a:ext cx="460375" cy="969963"/>
              <a:chOff x="2367297" y="258806"/>
              <a:chExt cx="2134534" cy="4501831"/>
            </a:xfrm>
          </p:grpSpPr>
          <p:sp>
            <p:nvSpPr>
              <p:cNvPr id="95" name="Freeform 94"/>
              <p:cNvSpPr/>
              <p:nvPr/>
            </p:nvSpPr>
            <p:spPr>
              <a:xfrm>
                <a:off x="2374660" y="258806"/>
                <a:ext cx="2127171" cy="4501831"/>
              </a:xfrm>
              <a:custGeom>
                <a:avLst/>
                <a:gdLst>
                  <a:gd name="connsiteX0" fmla="*/ 287118 w 2133111"/>
                  <a:gd name="connsiteY0" fmla="*/ 12357 h 4502464"/>
                  <a:gd name="connsiteX1" fmla="*/ 324188 w 2133111"/>
                  <a:gd name="connsiteY1" fmla="*/ 0 h 4502464"/>
                  <a:gd name="connsiteX2" fmla="*/ 398329 w 2133111"/>
                  <a:gd name="connsiteY2" fmla="*/ 37070 h 4502464"/>
                  <a:gd name="connsiteX3" fmla="*/ 472469 w 2133111"/>
                  <a:gd name="connsiteY3" fmla="*/ 61784 h 4502464"/>
                  <a:gd name="connsiteX4" fmla="*/ 497183 w 2133111"/>
                  <a:gd name="connsiteY4" fmla="*/ 98854 h 4502464"/>
                  <a:gd name="connsiteX5" fmla="*/ 509539 w 2133111"/>
                  <a:gd name="connsiteY5" fmla="*/ 135924 h 4502464"/>
                  <a:gd name="connsiteX6" fmla="*/ 546610 w 2133111"/>
                  <a:gd name="connsiteY6" fmla="*/ 148281 h 4502464"/>
                  <a:gd name="connsiteX7" fmla="*/ 608393 w 2133111"/>
                  <a:gd name="connsiteY7" fmla="*/ 160638 h 4502464"/>
                  <a:gd name="connsiteX8" fmla="*/ 645464 w 2133111"/>
                  <a:gd name="connsiteY8" fmla="*/ 185351 h 4502464"/>
                  <a:gd name="connsiteX9" fmla="*/ 682534 w 2133111"/>
                  <a:gd name="connsiteY9" fmla="*/ 197708 h 4502464"/>
                  <a:gd name="connsiteX10" fmla="*/ 806101 w 2133111"/>
                  <a:gd name="connsiteY10" fmla="*/ 222422 h 4502464"/>
                  <a:gd name="connsiteX11" fmla="*/ 818458 w 2133111"/>
                  <a:gd name="connsiteY11" fmla="*/ 271849 h 4502464"/>
                  <a:gd name="connsiteX12" fmla="*/ 855529 w 2133111"/>
                  <a:gd name="connsiteY12" fmla="*/ 247135 h 4502464"/>
                  <a:gd name="connsiteX13" fmla="*/ 966739 w 2133111"/>
                  <a:gd name="connsiteY13" fmla="*/ 271849 h 4502464"/>
                  <a:gd name="connsiteX14" fmla="*/ 1040880 w 2133111"/>
                  <a:gd name="connsiteY14" fmla="*/ 321276 h 4502464"/>
                  <a:gd name="connsiteX15" fmla="*/ 1077950 w 2133111"/>
                  <a:gd name="connsiteY15" fmla="*/ 345989 h 4502464"/>
                  <a:gd name="connsiteX16" fmla="*/ 1090307 w 2133111"/>
                  <a:gd name="connsiteY16" fmla="*/ 383059 h 4502464"/>
                  <a:gd name="connsiteX17" fmla="*/ 1090307 w 2133111"/>
                  <a:gd name="connsiteY17" fmla="*/ 457200 h 4502464"/>
                  <a:gd name="connsiteX18" fmla="*/ 1139734 w 2133111"/>
                  <a:gd name="connsiteY18" fmla="*/ 531340 h 4502464"/>
                  <a:gd name="connsiteX19" fmla="*/ 1127377 w 2133111"/>
                  <a:gd name="connsiteY19" fmla="*/ 568411 h 4502464"/>
                  <a:gd name="connsiteX20" fmla="*/ 1164447 w 2133111"/>
                  <a:gd name="connsiteY20" fmla="*/ 593124 h 4502464"/>
                  <a:gd name="connsiteX21" fmla="*/ 1176804 w 2133111"/>
                  <a:gd name="connsiteY21" fmla="*/ 630194 h 4502464"/>
                  <a:gd name="connsiteX22" fmla="*/ 1189161 w 2133111"/>
                  <a:gd name="connsiteY22" fmla="*/ 679622 h 4502464"/>
                  <a:gd name="connsiteX23" fmla="*/ 1226231 w 2133111"/>
                  <a:gd name="connsiteY23" fmla="*/ 691978 h 4502464"/>
                  <a:gd name="connsiteX24" fmla="*/ 1263301 w 2133111"/>
                  <a:gd name="connsiteY24" fmla="*/ 766119 h 4502464"/>
                  <a:gd name="connsiteX25" fmla="*/ 1250945 w 2133111"/>
                  <a:gd name="connsiteY25" fmla="*/ 803189 h 4502464"/>
                  <a:gd name="connsiteX26" fmla="*/ 1300372 w 2133111"/>
                  <a:gd name="connsiteY26" fmla="*/ 852616 h 4502464"/>
                  <a:gd name="connsiteX27" fmla="*/ 1325085 w 2133111"/>
                  <a:gd name="connsiteY27" fmla="*/ 889686 h 4502464"/>
                  <a:gd name="connsiteX28" fmla="*/ 1300372 w 2133111"/>
                  <a:gd name="connsiteY28" fmla="*/ 926757 h 4502464"/>
                  <a:gd name="connsiteX29" fmla="*/ 1325085 w 2133111"/>
                  <a:gd name="connsiteY29" fmla="*/ 1037967 h 4502464"/>
                  <a:gd name="connsiteX30" fmla="*/ 1300372 w 2133111"/>
                  <a:gd name="connsiteY30" fmla="*/ 1149178 h 4502464"/>
                  <a:gd name="connsiteX31" fmla="*/ 1312729 w 2133111"/>
                  <a:gd name="connsiteY31" fmla="*/ 1186249 h 4502464"/>
                  <a:gd name="connsiteX32" fmla="*/ 1349799 w 2133111"/>
                  <a:gd name="connsiteY32" fmla="*/ 1421027 h 4502464"/>
                  <a:gd name="connsiteX33" fmla="*/ 1386869 w 2133111"/>
                  <a:gd name="connsiteY33" fmla="*/ 1445740 h 4502464"/>
                  <a:gd name="connsiteX34" fmla="*/ 1436296 w 2133111"/>
                  <a:gd name="connsiteY34" fmla="*/ 1519881 h 4502464"/>
                  <a:gd name="connsiteX35" fmla="*/ 1461010 w 2133111"/>
                  <a:gd name="connsiteY35" fmla="*/ 1618735 h 4502464"/>
                  <a:gd name="connsiteX36" fmla="*/ 1498080 w 2133111"/>
                  <a:gd name="connsiteY36" fmla="*/ 1643449 h 4502464"/>
                  <a:gd name="connsiteX37" fmla="*/ 1510437 w 2133111"/>
                  <a:gd name="connsiteY37" fmla="*/ 1692876 h 4502464"/>
                  <a:gd name="connsiteX38" fmla="*/ 1535150 w 2133111"/>
                  <a:gd name="connsiteY38" fmla="*/ 1767016 h 4502464"/>
                  <a:gd name="connsiteX39" fmla="*/ 1547507 w 2133111"/>
                  <a:gd name="connsiteY39" fmla="*/ 1816443 h 4502464"/>
                  <a:gd name="connsiteX40" fmla="*/ 1584577 w 2133111"/>
                  <a:gd name="connsiteY40" fmla="*/ 1828800 h 4502464"/>
                  <a:gd name="connsiteX41" fmla="*/ 1609291 w 2133111"/>
                  <a:gd name="connsiteY41" fmla="*/ 1902940 h 4502464"/>
                  <a:gd name="connsiteX42" fmla="*/ 1621647 w 2133111"/>
                  <a:gd name="connsiteY42" fmla="*/ 1940011 h 4502464"/>
                  <a:gd name="connsiteX43" fmla="*/ 1658718 w 2133111"/>
                  <a:gd name="connsiteY43" fmla="*/ 1952367 h 4502464"/>
                  <a:gd name="connsiteX44" fmla="*/ 1695788 w 2133111"/>
                  <a:gd name="connsiteY44" fmla="*/ 1977081 h 4502464"/>
                  <a:gd name="connsiteX45" fmla="*/ 1745215 w 2133111"/>
                  <a:gd name="connsiteY45" fmla="*/ 2051222 h 4502464"/>
                  <a:gd name="connsiteX46" fmla="*/ 1782285 w 2133111"/>
                  <a:gd name="connsiteY46" fmla="*/ 2063578 h 4502464"/>
                  <a:gd name="connsiteX47" fmla="*/ 1831712 w 2133111"/>
                  <a:gd name="connsiteY47" fmla="*/ 2113005 h 4502464"/>
                  <a:gd name="connsiteX48" fmla="*/ 1868783 w 2133111"/>
                  <a:gd name="connsiteY48" fmla="*/ 2199503 h 4502464"/>
                  <a:gd name="connsiteX49" fmla="*/ 1856426 w 2133111"/>
                  <a:gd name="connsiteY49" fmla="*/ 2236573 h 4502464"/>
                  <a:gd name="connsiteX50" fmla="*/ 1905853 w 2133111"/>
                  <a:gd name="connsiteY50" fmla="*/ 2298357 h 4502464"/>
                  <a:gd name="connsiteX51" fmla="*/ 1918210 w 2133111"/>
                  <a:gd name="connsiteY51" fmla="*/ 2335427 h 4502464"/>
                  <a:gd name="connsiteX52" fmla="*/ 1942923 w 2133111"/>
                  <a:gd name="connsiteY52" fmla="*/ 2372497 h 4502464"/>
                  <a:gd name="connsiteX53" fmla="*/ 1955280 w 2133111"/>
                  <a:gd name="connsiteY53" fmla="*/ 2533135 h 4502464"/>
                  <a:gd name="connsiteX54" fmla="*/ 1955280 w 2133111"/>
                  <a:gd name="connsiteY54" fmla="*/ 2607276 h 4502464"/>
                  <a:gd name="connsiteX55" fmla="*/ 1930566 w 2133111"/>
                  <a:gd name="connsiteY55" fmla="*/ 2730843 h 4502464"/>
                  <a:gd name="connsiteX56" fmla="*/ 1942923 w 2133111"/>
                  <a:gd name="connsiteY56" fmla="*/ 2780270 h 4502464"/>
                  <a:gd name="connsiteX57" fmla="*/ 1967637 w 2133111"/>
                  <a:gd name="connsiteY57" fmla="*/ 2817340 h 4502464"/>
                  <a:gd name="connsiteX58" fmla="*/ 1979993 w 2133111"/>
                  <a:gd name="connsiteY58" fmla="*/ 2903838 h 4502464"/>
                  <a:gd name="connsiteX59" fmla="*/ 2017064 w 2133111"/>
                  <a:gd name="connsiteY59" fmla="*/ 2977978 h 4502464"/>
                  <a:gd name="connsiteX60" fmla="*/ 2078847 w 2133111"/>
                  <a:gd name="connsiteY60" fmla="*/ 3089189 h 4502464"/>
                  <a:gd name="connsiteX61" fmla="*/ 2103561 w 2133111"/>
                  <a:gd name="connsiteY61" fmla="*/ 3126259 h 4502464"/>
                  <a:gd name="connsiteX62" fmla="*/ 2128274 w 2133111"/>
                  <a:gd name="connsiteY62" fmla="*/ 3163330 h 4502464"/>
                  <a:gd name="connsiteX63" fmla="*/ 2115918 w 2133111"/>
                  <a:gd name="connsiteY63" fmla="*/ 3200400 h 4502464"/>
                  <a:gd name="connsiteX64" fmla="*/ 2128274 w 2133111"/>
                  <a:gd name="connsiteY64" fmla="*/ 3237470 h 4502464"/>
                  <a:gd name="connsiteX65" fmla="*/ 2091204 w 2133111"/>
                  <a:gd name="connsiteY65" fmla="*/ 3262184 h 4502464"/>
                  <a:gd name="connsiteX66" fmla="*/ 2091204 w 2133111"/>
                  <a:gd name="connsiteY66" fmla="*/ 3336324 h 4502464"/>
                  <a:gd name="connsiteX67" fmla="*/ 2078847 w 2133111"/>
                  <a:gd name="connsiteY67" fmla="*/ 3410465 h 4502464"/>
                  <a:gd name="connsiteX68" fmla="*/ 1979993 w 2133111"/>
                  <a:gd name="connsiteY68" fmla="*/ 3459892 h 4502464"/>
                  <a:gd name="connsiteX69" fmla="*/ 1967637 w 2133111"/>
                  <a:gd name="connsiteY69" fmla="*/ 3546389 h 4502464"/>
                  <a:gd name="connsiteX70" fmla="*/ 1930566 w 2133111"/>
                  <a:gd name="connsiteY70" fmla="*/ 3558746 h 4502464"/>
                  <a:gd name="connsiteX71" fmla="*/ 1918210 w 2133111"/>
                  <a:gd name="connsiteY71" fmla="*/ 3620530 h 4502464"/>
                  <a:gd name="connsiteX72" fmla="*/ 1905853 w 2133111"/>
                  <a:gd name="connsiteY72" fmla="*/ 3657600 h 4502464"/>
                  <a:gd name="connsiteX73" fmla="*/ 1893496 w 2133111"/>
                  <a:gd name="connsiteY73" fmla="*/ 3731740 h 4502464"/>
                  <a:gd name="connsiteX74" fmla="*/ 1905853 w 2133111"/>
                  <a:gd name="connsiteY74" fmla="*/ 3781167 h 4502464"/>
                  <a:gd name="connsiteX75" fmla="*/ 1930566 w 2133111"/>
                  <a:gd name="connsiteY75" fmla="*/ 3855308 h 4502464"/>
                  <a:gd name="connsiteX76" fmla="*/ 1918210 w 2133111"/>
                  <a:gd name="connsiteY76" fmla="*/ 3892378 h 4502464"/>
                  <a:gd name="connsiteX77" fmla="*/ 1918210 w 2133111"/>
                  <a:gd name="connsiteY77" fmla="*/ 3991232 h 4502464"/>
                  <a:gd name="connsiteX78" fmla="*/ 1893496 w 2133111"/>
                  <a:gd name="connsiteY78" fmla="*/ 4028303 h 4502464"/>
                  <a:gd name="connsiteX79" fmla="*/ 1695788 w 2133111"/>
                  <a:gd name="connsiteY79" fmla="*/ 4040659 h 4502464"/>
                  <a:gd name="connsiteX80" fmla="*/ 1646361 w 2133111"/>
                  <a:gd name="connsiteY80" fmla="*/ 4102443 h 4502464"/>
                  <a:gd name="connsiteX81" fmla="*/ 1609291 w 2133111"/>
                  <a:gd name="connsiteY81" fmla="*/ 4090086 h 4502464"/>
                  <a:gd name="connsiteX82" fmla="*/ 1473366 w 2133111"/>
                  <a:gd name="connsiteY82" fmla="*/ 4102443 h 4502464"/>
                  <a:gd name="connsiteX83" fmla="*/ 1436296 w 2133111"/>
                  <a:gd name="connsiteY83" fmla="*/ 4127157 h 4502464"/>
                  <a:gd name="connsiteX84" fmla="*/ 1448653 w 2133111"/>
                  <a:gd name="connsiteY84" fmla="*/ 4188940 h 4502464"/>
                  <a:gd name="connsiteX85" fmla="*/ 1423939 w 2133111"/>
                  <a:gd name="connsiteY85" fmla="*/ 4275438 h 4502464"/>
                  <a:gd name="connsiteX86" fmla="*/ 1399226 w 2133111"/>
                  <a:gd name="connsiteY86" fmla="*/ 4312508 h 4502464"/>
                  <a:gd name="connsiteX87" fmla="*/ 1325085 w 2133111"/>
                  <a:gd name="connsiteY87" fmla="*/ 4337222 h 4502464"/>
                  <a:gd name="connsiteX88" fmla="*/ 1176804 w 2133111"/>
                  <a:gd name="connsiteY88" fmla="*/ 4337222 h 4502464"/>
                  <a:gd name="connsiteX89" fmla="*/ 1152091 w 2133111"/>
                  <a:gd name="connsiteY89" fmla="*/ 4386649 h 4502464"/>
                  <a:gd name="connsiteX90" fmla="*/ 1090307 w 2133111"/>
                  <a:gd name="connsiteY90" fmla="*/ 4436076 h 4502464"/>
                  <a:gd name="connsiteX91" fmla="*/ 843172 w 2133111"/>
                  <a:gd name="connsiteY91" fmla="*/ 4263081 h 4502464"/>
                  <a:gd name="connsiteX92" fmla="*/ 830815 w 2133111"/>
                  <a:gd name="connsiteY92" fmla="*/ 4226011 h 4502464"/>
                  <a:gd name="connsiteX93" fmla="*/ 818458 w 2133111"/>
                  <a:gd name="connsiteY93" fmla="*/ 4102443 h 4502464"/>
                  <a:gd name="connsiteX94" fmla="*/ 806101 w 2133111"/>
                  <a:gd name="connsiteY94" fmla="*/ 4065373 h 4502464"/>
                  <a:gd name="connsiteX95" fmla="*/ 793745 w 2133111"/>
                  <a:gd name="connsiteY95" fmla="*/ 3954162 h 4502464"/>
                  <a:gd name="connsiteX96" fmla="*/ 744318 w 2133111"/>
                  <a:gd name="connsiteY96" fmla="*/ 3793524 h 4502464"/>
                  <a:gd name="connsiteX97" fmla="*/ 731961 w 2133111"/>
                  <a:gd name="connsiteY97" fmla="*/ 3719384 h 4502464"/>
                  <a:gd name="connsiteX98" fmla="*/ 719604 w 2133111"/>
                  <a:gd name="connsiteY98" fmla="*/ 3682313 h 4502464"/>
                  <a:gd name="connsiteX99" fmla="*/ 707247 w 2133111"/>
                  <a:gd name="connsiteY99" fmla="*/ 3595816 h 4502464"/>
                  <a:gd name="connsiteX100" fmla="*/ 694891 w 2133111"/>
                  <a:gd name="connsiteY100" fmla="*/ 3558746 h 4502464"/>
                  <a:gd name="connsiteX101" fmla="*/ 682534 w 2133111"/>
                  <a:gd name="connsiteY101" fmla="*/ 3509319 h 4502464"/>
                  <a:gd name="connsiteX102" fmla="*/ 620750 w 2133111"/>
                  <a:gd name="connsiteY102" fmla="*/ 3435178 h 4502464"/>
                  <a:gd name="connsiteX103" fmla="*/ 596037 w 2133111"/>
                  <a:gd name="connsiteY103" fmla="*/ 3361038 h 4502464"/>
                  <a:gd name="connsiteX104" fmla="*/ 583680 w 2133111"/>
                  <a:gd name="connsiteY104" fmla="*/ 3323967 h 4502464"/>
                  <a:gd name="connsiteX105" fmla="*/ 571323 w 2133111"/>
                  <a:gd name="connsiteY105" fmla="*/ 3200400 h 4502464"/>
                  <a:gd name="connsiteX106" fmla="*/ 546610 w 2133111"/>
                  <a:gd name="connsiteY106" fmla="*/ 3163330 h 4502464"/>
                  <a:gd name="connsiteX107" fmla="*/ 521896 w 2133111"/>
                  <a:gd name="connsiteY107" fmla="*/ 3052119 h 4502464"/>
                  <a:gd name="connsiteX108" fmla="*/ 509539 w 2133111"/>
                  <a:gd name="connsiteY108" fmla="*/ 3015049 h 4502464"/>
                  <a:gd name="connsiteX109" fmla="*/ 435399 w 2133111"/>
                  <a:gd name="connsiteY109" fmla="*/ 2940908 h 4502464"/>
                  <a:gd name="connsiteX110" fmla="*/ 410685 w 2133111"/>
                  <a:gd name="connsiteY110" fmla="*/ 2866767 h 4502464"/>
                  <a:gd name="connsiteX111" fmla="*/ 385972 w 2133111"/>
                  <a:gd name="connsiteY111" fmla="*/ 2780270 h 4502464"/>
                  <a:gd name="connsiteX112" fmla="*/ 361258 w 2133111"/>
                  <a:gd name="connsiteY112" fmla="*/ 2743200 h 4502464"/>
                  <a:gd name="connsiteX113" fmla="*/ 348901 w 2133111"/>
                  <a:gd name="connsiteY113" fmla="*/ 2706130 h 4502464"/>
                  <a:gd name="connsiteX114" fmla="*/ 324188 w 2133111"/>
                  <a:gd name="connsiteY114" fmla="*/ 2669059 h 4502464"/>
                  <a:gd name="connsiteX115" fmla="*/ 311831 w 2133111"/>
                  <a:gd name="connsiteY115" fmla="*/ 2631989 h 4502464"/>
                  <a:gd name="connsiteX116" fmla="*/ 287118 w 2133111"/>
                  <a:gd name="connsiteY116" fmla="*/ 2594919 h 4502464"/>
                  <a:gd name="connsiteX117" fmla="*/ 262404 w 2133111"/>
                  <a:gd name="connsiteY117" fmla="*/ 2520778 h 4502464"/>
                  <a:gd name="connsiteX118" fmla="*/ 225334 w 2133111"/>
                  <a:gd name="connsiteY118" fmla="*/ 2409567 h 4502464"/>
                  <a:gd name="connsiteX119" fmla="*/ 212977 w 2133111"/>
                  <a:gd name="connsiteY119" fmla="*/ 2372497 h 4502464"/>
                  <a:gd name="connsiteX120" fmla="*/ 200620 w 2133111"/>
                  <a:gd name="connsiteY120" fmla="*/ 2323070 h 4502464"/>
                  <a:gd name="connsiteX121" fmla="*/ 126480 w 2133111"/>
                  <a:gd name="connsiteY121" fmla="*/ 2248930 h 4502464"/>
                  <a:gd name="connsiteX122" fmla="*/ 101766 w 2133111"/>
                  <a:gd name="connsiteY122" fmla="*/ 2211859 h 4502464"/>
                  <a:gd name="connsiteX123" fmla="*/ 114123 w 2133111"/>
                  <a:gd name="connsiteY123" fmla="*/ 2001794 h 4502464"/>
                  <a:gd name="connsiteX124" fmla="*/ 64696 w 2133111"/>
                  <a:gd name="connsiteY124" fmla="*/ 1927654 h 4502464"/>
                  <a:gd name="connsiteX125" fmla="*/ 39983 w 2133111"/>
                  <a:gd name="connsiteY125" fmla="*/ 1890584 h 4502464"/>
                  <a:gd name="connsiteX126" fmla="*/ 2912 w 2133111"/>
                  <a:gd name="connsiteY126" fmla="*/ 1841157 h 45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133111" h="4502464">
                    <a:moveTo>
                      <a:pt x="287118" y="12357"/>
                    </a:moveTo>
                    <a:cubicBezTo>
                      <a:pt x="299475" y="8238"/>
                      <a:pt x="311163" y="0"/>
                      <a:pt x="324188" y="0"/>
                    </a:cubicBezTo>
                    <a:cubicBezTo>
                      <a:pt x="357983" y="0"/>
                      <a:pt x="370218" y="24576"/>
                      <a:pt x="398329" y="37070"/>
                    </a:cubicBezTo>
                    <a:cubicBezTo>
                      <a:pt x="422134" y="47650"/>
                      <a:pt x="472469" y="61784"/>
                      <a:pt x="472469" y="61784"/>
                    </a:cubicBezTo>
                    <a:cubicBezTo>
                      <a:pt x="480707" y="74141"/>
                      <a:pt x="490541" y="85571"/>
                      <a:pt x="497183" y="98854"/>
                    </a:cubicBezTo>
                    <a:cubicBezTo>
                      <a:pt x="503008" y="110504"/>
                      <a:pt x="500329" y="126714"/>
                      <a:pt x="509539" y="135924"/>
                    </a:cubicBezTo>
                    <a:cubicBezTo>
                      <a:pt x="518749" y="145134"/>
                      <a:pt x="533973" y="145122"/>
                      <a:pt x="546610" y="148281"/>
                    </a:cubicBezTo>
                    <a:cubicBezTo>
                      <a:pt x="566985" y="153375"/>
                      <a:pt x="587799" y="156519"/>
                      <a:pt x="608393" y="160638"/>
                    </a:cubicBezTo>
                    <a:cubicBezTo>
                      <a:pt x="620750" y="168876"/>
                      <a:pt x="632181" y="178709"/>
                      <a:pt x="645464" y="185351"/>
                    </a:cubicBezTo>
                    <a:cubicBezTo>
                      <a:pt x="657114" y="191176"/>
                      <a:pt x="670010" y="194130"/>
                      <a:pt x="682534" y="197708"/>
                    </a:cubicBezTo>
                    <a:cubicBezTo>
                      <a:pt x="734147" y="212455"/>
                      <a:pt x="747843" y="212712"/>
                      <a:pt x="806101" y="222422"/>
                    </a:cubicBezTo>
                    <a:cubicBezTo>
                      <a:pt x="810220" y="238898"/>
                      <a:pt x="803268" y="264254"/>
                      <a:pt x="818458" y="271849"/>
                    </a:cubicBezTo>
                    <a:cubicBezTo>
                      <a:pt x="831741" y="278490"/>
                      <a:pt x="840769" y="248775"/>
                      <a:pt x="855529" y="247135"/>
                    </a:cubicBezTo>
                    <a:cubicBezTo>
                      <a:pt x="867265" y="245831"/>
                      <a:pt x="945022" y="259784"/>
                      <a:pt x="966739" y="271849"/>
                    </a:cubicBezTo>
                    <a:cubicBezTo>
                      <a:pt x="992703" y="286274"/>
                      <a:pt x="1016166" y="304800"/>
                      <a:pt x="1040880" y="321276"/>
                    </a:cubicBezTo>
                    <a:lnTo>
                      <a:pt x="1077950" y="345989"/>
                    </a:lnTo>
                    <a:cubicBezTo>
                      <a:pt x="1082069" y="358346"/>
                      <a:pt x="1090307" y="370034"/>
                      <a:pt x="1090307" y="383059"/>
                    </a:cubicBezTo>
                    <a:cubicBezTo>
                      <a:pt x="1090307" y="442372"/>
                      <a:pt x="1057355" y="397888"/>
                      <a:pt x="1090307" y="457200"/>
                    </a:cubicBezTo>
                    <a:cubicBezTo>
                      <a:pt x="1104732" y="483164"/>
                      <a:pt x="1139734" y="531340"/>
                      <a:pt x="1139734" y="531340"/>
                    </a:cubicBezTo>
                    <a:cubicBezTo>
                      <a:pt x="1135615" y="543697"/>
                      <a:pt x="1122540" y="556317"/>
                      <a:pt x="1127377" y="568411"/>
                    </a:cubicBezTo>
                    <a:cubicBezTo>
                      <a:pt x="1132892" y="582200"/>
                      <a:pt x="1155170" y="581528"/>
                      <a:pt x="1164447" y="593124"/>
                    </a:cubicBezTo>
                    <a:cubicBezTo>
                      <a:pt x="1172584" y="603295"/>
                      <a:pt x="1173226" y="617670"/>
                      <a:pt x="1176804" y="630194"/>
                    </a:cubicBezTo>
                    <a:cubicBezTo>
                      <a:pt x="1181470" y="646524"/>
                      <a:pt x="1178552" y="666360"/>
                      <a:pt x="1189161" y="679622"/>
                    </a:cubicBezTo>
                    <a:cubicBezTo>
                      <a:pt x="1197298" y="689793"/>
                      <a:pt x="1213874" y="687859"/>
                      <a:pt x="1226231" y="691978"/>
                    </a:cubicBezTo>
                    <a:cubicBezTo>
                      <a:pt x="1238727" y="710722"/>
                      <a:pt x="1263301" y="740538"/>
                      <a:pt x="1263301" y="766119"/>
                    </a:cubicBezTo>
                    <a:cubicBezTo>
                      <a:pt x="1263301" y="779144"/>
                      <a:pt x="1255064" y="790832"/>
                      <a:pt x="1250945" y="803189"/>
                    </a:cubicBezTo>
                    <a:cubicBezTo>
                      <a:pt x="1277903" y="884068"/>
                      <a:pt x="1240461" y="804687"/>
                      <a:pt x="1300372" y="852616"/>
                    </a:cubicBezTo>
                    <a:cubicBezTo>
                      <a:pt x="1311969" y="861893"/>
                      <a:pt x="1316847" y="877329"/>
                      <a:pt x="1325085" y="889686"/>
                    </a:cubicBezTo>
                    <a:cubicBezTo>
                      <a:pt x="1316847" y="902043"/>
                      <a:pt x="1302012" y="911997"/>
                      <a:pt x="1300372" y="926757"/>
                    </a:cubicBezTo>
                    <a:cubicBezTo>
                      <a:pt x="1296748" y="959375"/>
                      <a:pt x="1314228" y="1005394"/>
                      <a:pt x="1325085" y="1037967"/>
                    </a:cubicBezTo>
                    <a:cubicBezTo>
                      <a:pt x="1320320" y="1057026"/>
                      <a:pt x="1300372" y="1133495"/>
                      <a:pt x="1300372" y="1149178"/>
                    </a:cubicBezTo>
                    <a:cubicBezTo>
                      <a:pt x="1300372" y="1162203"/>
                      <a:pt x="1308610" y="1173892"/>
                      <a:pt x="1312729" y="1186249"/>
                    </a:cubicBezTo>
                    <a:cubicBezTo>
                      <a:pt x="1316921" y="1253324"/>
                      <a:pt x="1290501" y="1361730"/>
                      <a:pt x="1349799" y="1421027"/>
                    </a:cubicBezTo>
                    <a:cubicBezTo>
                      <a:pt x="1360300" y="1431528"/>
                      <a:pt x="1374512" y="1437502"/>
                      <a:pt x="1386869" y="1445740"/>
                    </a:cubicBezTo>
                    <a:cubicBezTo>
                      <a:pt x="1403345" y="1470454"/>
                      <a:pt x="1430471" y="1490756"/>
                      <a:pt x="1436296" y="1519881"/>
                    </a:cubicBezTo>
                    <a:cubicBezTo>
                      <a:pt x="1436912" y="1522959"/>
                      <a:pt x="1450877" y="1606069"/>
                      <a:pt x="1461010" y="1618735"/>
                    </a:cubicBezTo>
                    <a:cubicBezTo>
                      <a:pt x="1470287" y="1630332"/>
                      <a:pt x="1485723" y="1635211"/>
                      <a:pt x="1498080" y="1643449"/>
                    </a:cubicBezTo>
                    <a:cubicBezTo>
                      <a:pt x="1502199" y="1659925"/>
                      <a:pt x="1505557" y="1676609"/>
                      <a:pt x="1510437" y="1692876"/>
                    </a:cubicBezTo>
                    <a:cubicBezTo>
                      <a:pt x="1517922" y="1717827"/>
                      <a:pt x="1528832" y="1741744"/>
                      <a:pt x="1535150" y="1767016"/>
                    </a:cubicBezTo>
                    <a:cubicBezTo>
                      <a:pt x="1539269" y="1783492"/>
                      <a:pt x="1536898" y="1803182"/>
                      <a:pt x="1547507" y="1816443"/>
                    </a:cubicBezTo>
                    <a:cubicBezTo>
                      <a:pt x="1555644" y="1826614"/>
                      <a:pt x="1572220" y="1824681"/>
                      <a:pt x="1584577" y="1828800"/>
                    </a:cubicBezTo>
                    <a:lnTo>
                      <a:pt x="1609291" y="1902940"/>
                    </a:lnTo>
                    <a:cubicBezTo>
                      <a:pt x="1613410" y="1915297"/>
                      <a:pt x="1609290" y="1935892"/>
                      <a:pt x="1621647" y="1940011"/>
                    </a:cubicBezTo>
                    <a:lnTo>
                      <a:pt x="1658718" y="1952367"/>
                    </a:lnTo>
                    <a:cubicBezTo>
                      <a:pt x="1671075" y="1960605"/>
                      <a:pt x="1686009" y="1965904"/>
                      <a:pt x="1695788" y="1977081"/>
                    </a:cubicBezTo>
                    <a:cubicBezTo>
                      <a:pt x="1715347" y="1999434"/>
                      <a:pt x="1717037" y="2041830"/>
                      <a:pt x="1745215" y="2051222"/>
                    </a:cubicBezTo>
                    <a:lnTo>
                      <a:pt x="1782285" y="2063578"/>
                    </a:lnTo>
                    <a:cubicBezTo>
                      <a:pt x="1815237" y="2162434"/>
                      <a:pt x="1765809" y="2047103"/>
                      <a:pt x="1831712" y="2113005"/>
                    </a:cubicBezTo>
                    <a:cubicBezTo>
                      <a:pt x="1846982" y="2128275"/>
                      <a:pt x="1861398" y="2177348"/>
                      <a:pt x="1868783" y="2199503"/>
                    </a:cubicBezTo>
                    <a:cubicBezTo>
                      <a:pt x="1864664" y="2211860"/>
                      <a:pt x="1856426" y="2223548"/>
                      <a:pt x="1856426" y="2236573"/>
                    </a:cubicBezTo>
                    <a:cubicBezTo>
                      <a:pt x="1856426" y="2276363"/>
                      <a:pt x="1877390" y="2279381"/>
                      <a:pt x="1905853" y="2298357"/>
                    </a:cubicBezTo>
                    <a:cubicBezTo>
                      <a:pt x="1909972" y="2310714"/>
                      <a:pt x="1912385" y="2323777"/>
                      <a:pt x="1918210" y="2335427"/>
                    </a:cubicBezTo>
                    <a:cubicBezTo>
                      <a:pt x="1924851" y="2348710"/>
                      <a:pt x="1940186" y="2357901"/>
                      <a:pt x="1942923" y="2372497"/>
                    </a:cubicBezTo>
                    <a:cubicBezTo>
                      <a:pt x="1952820" y="2425281"/>
                      <a:pt x="1951161" y="2479589"/>
                      <a:pt x="1955280" y="2533135"/>
                    </a:cubicBezTo>
                    <a:cubicBezTo>
                      <a:pt x="1922328" y="2631987"/>
                      <a:pt x="1955280" y="2508422"/>
                      <a:pt x="1955280" y="2607276"/>
                    </a:cubicBezTo>
                    <a:cubicBezTo>
                      <a:pt x="1955280" y="2664071"/>
                      <a:pt x="1945783" y="2685192"/>
                      <a:pt x="1930566" y="2730843"/>
                    </a:cubicBezTo>
                    <a:cubicBezTo>
                      <a:pt x="1934685" y="2747319"/>
                      <a:pt x="1936233" y="2764660"/>
                      <a:pt x="1942923" y="2780270"/>
                    </a:cubicBezTo>
                    <a:cubicBezTo>
                      <a:pt x="1948773" y="2793920"/>
                      <a:pt x="1963370" y="2803115"/>
                      <a:pt x="1967637" y="2817340"/>
                    </a:cubicBezTo>
                    <a:cubicBezTo>
                      <a:pt x="1976006" y="2845237"/>
                      <a:pt x="1974281" y="2875278"/>
                      <a:pt x="1979993" y="2903838"/>
                    </a:cubicBezTo>
                    <a:cubicBezTo>
                      <a:pt x="1987301" y="2940379"/>
                      <a:pt x="1996236" y="2946737"/>
                      <a:pt x="2017064" y="2977978"/>
                    </a:cubicBezTo>
                    <a:cubicBezTo>
                      <a:pt x="2038812" y="3043226"/>
                      <a:pt x="2022195" y="3004212"/>
                      <a:pt x="2078847" y="3089189"/>
                    </a:cubicBezTo>
                    <a:lnTo>
                      <a:pt x="2103561" y="3126259"/>
                    </a:lnTo>
                    <a:lnTo>
                      <a:pt x="2128274" y="3163330"/>
                    </a:lnTo>
                    <a:cubicBezTo>
                      <a:pt x="2124155" y="3175687"/>
                      <a:pt x="2115918" y="3187375"/>
                      <a:pt x="2115918" y="3200400"/>
                    </a:cubicBezTo>
                    <a:cubicBezTo>
                      <a:pt x="2115918" y="3213425"/>
                      <a:pt x="2133111" y="3225377"/>
                      <a:pt x="2128274" y="3237470"/>
                    </a:cubicBezTo>
                    <a:cubicBezTo>
                      <a:pt x="2122758" y="3251259"/>
                      <a:pt x="2103561" y="3253946"/>
                      <a:pt x="2091204" y="3262184"/>
                    </a:cubicBezTo>
                    <a:cubicBezTo>
                      <a:pt x="2058252" y="3361037"/>
                      <a:pt x="2091204" y="3237471"/>
                      <a:pt x="2091204" y="3336324"/>
                    </a:cubicBezTo>
                    <a:cubicBezTo>
                      <a:pt x="2091204" y="3361379"/>
                      <a:pt x="2082966" y="3385751"/>
                      <a:pt x="2078847" y="3410465"/>
                    </a:cubicBezTo>
                    <a:cubicBezTo>
                      <a:pt x="2110859" y="3506499"/>
                      <a:pt x="2081641" y="3378573"/>
                      <a:pt x="1979993" y="3459892"/>
                    </a:cubicBezTo>
                    <a:cubicBezTo>
                      <a:pt x="1957250" y="3478086"/>
                      <a:pt x="1980662" y="3520339"/>
                      <a:pt x="1967637" y="3546389"/>
                    </a:cubicBezTo>
                    <a:cubicBezTo>
                      <a:pt x="1961812" y="3558039"/>
                      <a:pt x="1942923" y="3554627"/>
                      <a:pt x="1930566" y="3558746"/>
                    </a:cubicBezTo>
                    <a:cubicBezTo>
                      <a:pt x="1926447" y="3579341"/>
                      <a:pt x="1923304" y="3600155"/>
                      <a:pt x="1918210" y="3620530"/>
                    </a:cubicBezTo>
                    <a:cubicBezTo>
                      <a:pt x="1915051" y="3633166"/>
                      <a:pt x="1908679" y="3644885"/>
                      <a:pt x="1905853" y="3657600"/>
                    </a:cubicBezTo>
                    <a:cubicBezTo>
                      <a:pt x="1900418" y="3682058"/>
                      <a:pt x="1897615" y="3707027"/>
                      <a:pt x="1893496" y="3731740"/>
                    </a:cubicBezTo>
                    <a:cubicBezTo>
                      <a:pt x="1897615" y="3748216"/>
                      <a:pt x="1900973" y="3764900"/>
                      <a:pt x="1905853" y="3781167"/>
                    </a:cubicBezTo>
                    <a:cubicBezTo>
                      <a:pt x="1913338" y="3806119"/>
                      <a:pt x="1930566" y="3855308"/>
                      <a:pt x="1930566" y="3855308"/>
                    </a:cubicBezTo>
                    <a:cubicBezTo>
                      <a:pt x="1926447" y="3867665"/>
                      <a:pt x="1918210" y="3879353"/>
                      <a:pt x="1918210" y="3892378"/>
                    </a:cubicBezTo>
                    <a:cubicBezTo>
                      <a:pt x="1918210" y="3966118"/>
                      <a:pt x="1946454" y="3934743"/>
                      <a:pt x="1918210" y="3991232"/>
                    </a:cubicBezTo>
                    <a:cubicBezTo>
                      <a:pt x="1911568" y="4004515"/>
                      <a:pt x="1907994" y="4025081"/>
                      <a:pt x="1893496" y="4028303"/>
                    </a:cubicBezTo>
                    <a:cubicBezTo>
                      <a:pt x="1829037" y="4042627"/>
                      <a:pt x="1761691" y="4036540"/>
                      <a:pt x="1695788" y="4040659"/>
                    </a:cubicBezTo>
                    <a:cubicBezTo>
                      <a:pt x="1686150" y="4069573"/>
                      <a:pt x="1685815" y="4095868"/>
                      <a:pt x="1646361" y="4102443"/>
                    </a:cubicBezTo>
                    <a:cubicBezTo>
                      <a:pt x="1633513" y="4104584"/>
                      <a:pt x="1621648" y="4094205"/>
                      <a:pt x="1609291" y="4090086"/>
                    </a:cubicBezTo>
                    <a:cubicBezTo>
                      <a:pt x="1563983" y="4094205"/>
                      <a:pt x="1517851" y="4092910"/>
                      <a:pt x="1473366" y="4102443"/>
                    </a:cubicBezTo>
                    <a:cubicBezTo>
                      <a:pt x="1458845" y="4105555"/>
                      <a:pt x="1440376" y="4112877"/>
                      <a:pt x="1436296" y="4127157"/>
                    </a:cubicBezTo>
                    <a:cubicBezTo>
                      <a:pt x="1430526" y="4147351"/>
                      <a:pt x="1444534" y="4168346"/>
                      <a:pt x="1448653" y="4188940"/>
                    </a:cubicBezTo>
                    <a:cubicBezTo>
                      <a:pt x="1444694" y="4204777"/>
                      <a:pt x="1432802" y="4257711"/>
                      <a:pt x="1423939" y="4275438"/>
                    </a:cubicBezTo>
                    <a:cubicBezTo>
                      <a:pt x="1417298" y="4288721"/>
                      <a:pt x="1411819" y="4304637"/>
                      <a:pt x="1399226" y="4312508"/>
                    </a:cubicBezTo>
                    <a:cubicBezTo>
                      <a:pt x="1377135" y="4326315"/>
                      <a:pt x="1325085" y="4337222"/>
                      <a:pt x="1325085" y="4337222"/>
                    </a:cubicBezTo>
                    <a:cubicBezTo>
                      <a:pt x="1271530" y="4319370"/>
                      <a:pt x="1246842" y="4305387"/>
                      <a:pt x="1176804" y="4337222"/>
                    </a:cubicBezTo>
                    <a:cubicBezTo>
                      <a:pt x="1160035" y="4344844"/>
                      <a:pt x="1161230" y="4370656"/>
                      <a:pt x="1152091" y="4386649"/>
                    </a:cubicBezTo>
                    <a:cubicBezTo>
                      <a:pt x="1125789" y="4432677"/>
                      <a:pt x="1136522" y="4420671"/>
                      <a:pt x="1090307" y="4436076"/>
                    </a:cubicBezTo>
                    <a:cubicBezTo>
                      <a:pt x="785036" y="4420009"/>
                      <a:pt x="873095" y="4502464"/>
                      <a:pt x="843172" y="4263081"/>
                    </a:cubicBezTo>
                    <a:cubicBezTo>
                      <a:pt x="841556" y="4250156"/>
                      <a:pt x="834934" y="4238368"/>
                      <a:pt x="830815" y="4226011"/>
                    </a:cubicBezTo>
                    <a:cubicBezTo>
                      <a:pt x="826696" y="4184822"/>
                      <a:pt x="824752" y="4143356"/>
                      <a:pt x="818458" y="4102443"/>
                    </a:cubicBezTo>
                    <a:cubicBezTo>
                      <a:pt x="816477" y="4089569"/>
                      <a:pt x="808242" y="4078221"/>
                      <a:pt x="806101" y="4065373"/>
                    </a:cubicBezTo>
                    <a:cubicBezTo>
                      <a:pt x="799969" y="4028582"/>
                      <a:pt x="797649" y="3991256"/>
                      <a:pt x="793745" y="3954162"/>
                    </a:cubicBezTo>
                    <a:cubicBezTo>
                      <a:pt x="778821" y="3812377"/>
                      <a:pt x="811008" y="3860214"/>
                      <a:pt x="744318" y="3793524"/>
                    </a:cubicBezTo>
                    <a:cubicBezTo>
                      <a:pt x="740199" y="3768811"/>
                      <a:pt x="737396" y="3743842"/>
                      <a:pt x="731961" y="3719384"/>
                    </a:cubicBezTo>
                    <a:cubicBezTo>
                      <a:pt x="729135" y="3706669"/>
                      <a:pt x="722159" y="3695085"/>
                      <a:pt x="719604" y="3682313"/>
                    </a:cubicBezTo>
                    <a:cubicBezTo>
                      <a:pt x="713892" y="3653754"/>
                      <a:pt x="712959" y="3624375"/>
                      <a:pt x="707247" y="3595816"/>
                    </a:cubicBezTo>
                    <a:cubicBezTo>
                      <a:pt x="704693" y="3583044"/>
                      <a:pt x="698469" y="3571270"/>
                      <a:pt x="694891" y="3558746"/>
                    </a:cubicBezTo>
                    <a:cubicBezTo>
                      <a:pt x="690226" y="3542417"/>
                      <a:pt x="689224" y="3524929"/>
                      <a:pt x="682534" y="3509319"/>
                    </a:cubicBezTo>
                    <a:cubicBezTo>
                      <a:pt x="669632" y="3479215"/>
                      <a:pt x="643015" y="3457444"/>
                      <a:pt x="620750" y="3435178"/>
                    </a:cubicBezTo>
                    <a:lnTo>
                      <a:pt x="596037" y="3361038"/>
                    </a:lnTo>
                    <a:lnTo>
                      <a:pt x="583680" y="3323967"/>
                    </a:lnTo>
                    <a:cubicBezTo>
                      <a:pt x="579561" y="3282778"/>
                      <a:pt x="580631" y="3240734"/>
                      <a:pt x="571323" y="3200400"/>
                    </a:cubicBezTo>
                    <a:cubicBezTo>
                      <a:pt x="567984" y="3185930"/>
                      <a:pt x="552460" y="3176980"/>
                      <a:pt x="546610" y="3163330"/>
                    </a:cubicBezTo>
                    <a:cubicBezTo>
                      <a:pt x="538999" y="3145570"/>
                      <a:pt x="525415" y="3066195"/>
                      <a:pt x="521896" y="3052119"/>
                    </a:cubicBezTo>
                    <a:cubicBezTo>
                      <a:pt x="518737" y="3039483"/>
                      <a:pt x="517536" y="3025330"/>
                      <a:pt x="509539" y="3015049"/>
                    </a:cubicBezTo>
                    <a:cubicBezTo>
                      <a:pt x="488082" y="2987461"/>
                      <a:pt x="435399" y="2940908"/>
                      <a:pt x="435399" y="2940908"/>
                    </a:cubicBezTo>
                    <a:cubicBezTo>
                      <a:pt x="427161" y="2916194"/>
                      <a:pt x="417003" y="2892040"/>
                      <a:pt x="410685" y="2866767"/>
                    </a:cubicBezTo>
                    <a:cubicBezTo>
                      <a:pt x="406725" y="2850926"/>
                      <a:pt x="394837" y="2798000"/>
                      <a:pt x="385972" y="2780270"/>
                    </a:cubicBezTo>
                    <a:cubicBezTo>
                      <a:pt x="379330" y="2766987"/>
                      <a:pt x="367900" y="2756483"/>
                      <a:pt x="361258" y="2743200"/>
                    </a:cubicBezTo>
                    <a:cubicBezTo>
                      <a:pt x="355433" y="2731550"/>
                      <a:pt x="354726" y="2717780"/>
                      <a:pt x="348901" y="2706130"/>
                    </a:cubicBezTo>
                    <a:cubicBezTo>
                      <a:pt x="342259" y="2692847"/>
                      <a:pt x="330830" y="2682342"/>
                      <a:pt x="324188" y="2669059"/>
                    </a:cubicBezTo>
                    <a:cubicBezTo>
                      <a:pt x="318363" y="2657409"/>
                      <a:pt x="317656" y="2643639"/>
                      <a:pt x="311831" y="2631989"/>
                    </a:cubicBezTo>
                    <a:cubicBezTo>
                      <a:pt x="305190" y="2618706"/>
                      <a:pt x="293149" y="2608490"/>
                      <a:pt x="287118" y="2594919"/>
                    </a:cubicBezTo>
                    <a:cubicBezTo>
                      <a:pt x="276538" y="2571114"/>
                      <a:pt x="270642" y="2545492"/>
                      <a:pt x="262404" y="2520778"/>
                    </a:cubicBezTo>
                    <a:lnTo>
                      <a:pt x="225334" y="2409567"/>
                    </a:lnTo>
                    <a:cubicBezTo>
                      <a:pt x="221215" y="2397210"/>
                      <a:pt x="216136" y="2385133"/>
                      <a:pt x="212977" y="2372497"/>
                    </a:cubicBezTo>
                    <a:cubicBezTo>
                      <a:pt x="208858" y="2356021"/>
                      <a:pt x="210359" y="2336983"/>
                      <a:pt x="200620" y="2323070"/>
                    </a:cubicBezTo>
                    <a:cubicBezTo>
                      <a:pt x="180578" y="2294438"/>
                      <a:pt x="145867" y="2278010"/>
                      <a:pt x="126480" y="2248930"/>
                    </a:cubicBezTo>
                    <a:lnTo>
                      <a:pt x="101766" y="2211859"/>
                    </a:lnTo>
                    <a:cubicBezTo>
                      <a:pt x="130861" y="2124575"/>
                      <a:pt x="146313" y="2111240"/>
                      <a:pt x="114123" y="2001794"/>
                    </a:cubicBezTo>
                    <a:cubicBezTo>
                      <a:pt x="105742" y="1973299"/>
                      <a:pt x="81172" y="1952367"/>
                      <a:pt x="64696" y="1927654"/>
                    </a:cubicBezTo>
                    <a:cubicBezTo>
                      <a:pt x="56458" y="1915297"/>
                      <a:pt x="50484" y="1901085"/>
                      <a:pt x="39983" y="1890584"/>
                    </a:cubicBezTo>
                    <a:cubicBezTo>
                      <a:pt x="0" y="1850601"/>
                      <a:pt x="2912" y="1870988"/>
                      <a:pt x="2912" y="1841157"/>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96" name="Freeform 95"/>
              <p:cNvSpPr/>
              <p:nvPr/>
            </p:nvSpPr>
            <p:spPr>
              <a:xfrm>
                <a:off x="2367297" y="280913"/>
                <a:ext cx="419549" cy="1841992"/>
              </a:xfrm>
              <a:custGeom>
                <a:avLst/>
                <a:gdLst>
                  <a:gd name="connsiteX0" fmla="*/ 12356 w 420129"/>
                  <a:gd name="connsiteY0" fmla="*/ 1841157 h 1841157"/>
                  <a:gd name="connsiteX1" fmla="*/ 0 w 420129"/>
                  <a:gd name="connsiteY1" fmla="*/ 1804087 h 1841157"/>
                  <a:gd name="connsiteX2" fmla="*/ 49427 w 420129"/>
                  <a:gd name="connsiteY2" fmla="*/ 1754660 h 1841157"/>
                  <a:gd name="connsiteX3" fmla="*/ 98854 w 420129"/>
                  <a:gd name="connsiteY3" fmla="*/ 1742303 h 1841157"/>
                  <a:gd name="connsiteX4" fmla="*/ 185351 w 420129"/>
                  <a:gd name="connsiteY4" fmla="*/ 1680519 h 1841157"/>
                  <a:gd name="connsiteX5" fmla="*/ 222421 w 420129"/>
                  <a:gd name="connsiteY5" fmla="*/ 1668163 h 1841157"/>
                  <a:gd name="connsiteX6" fmla="*/ 234778 w 420129"/>
                  <a:gd name="connsiteY6" fmla="*/ 1631092 h 1841157"/>
                  <a:gd name="connsiteX7" fmla="*/ 271848 w 420129"/>
                  <a:gd name="connsiteY7" fmla="*/ 1556952 h 1841157"/>
                  <a:gd name="connsiteX8" fmla="*/ 284205 w 420129"/>
                  <a:gd name="connsiteY8" fmla="*/ 1495168 h 1841157"/>
                  <a:gd name="connsiteX9" fmla="*/ 420129 w 420129"/>
                  <a:gd name="connsiteY9" fmla="*/ 1458098 h 1841157"/>
                  <a:gd name="connsiteX10" fmla="*/ 383059 w 420129"/>
                  <a:gd name="connsiteY10" fmla="*/ 1322173 h 1841157"/>
                  <a:gd name="connsiteX11" fmla="*/ 333632 w 420129"/>
                  <a:gd name="connsiteY11" fmla="*/ 1248033 h 1841157"/>
                  <a:gd name="connsiteX12" fmla="*/ 358345 w 420129"/>
                  <a:gd name="connsiteY12" fmla="*/ 1210963 h 1841157"/>
                  <a:gd name="connsiteX13" fmla="*/ 333632 w 420129"/>
                  <a:gd name="connsiteY13" fmla="*/ 1136822 h 1841157"/>
                  <a:gd name="connsiteX14" fmla="*/ 345989 w 420129"/>
                  <a:gd name="connsiteY14" fmla="*/ 963827 h 1841157"/>
                  <a:gd name="connsiteX15" fmla="*/ 358345 w 420129"/>
                  <a:gd name="connsiteY15" fmla="*/ 926757 h 1841157"/>
                  <a:gd name="connsiteX16" fmla="*/ 370702 w 420129"/>
                  <a:gd name="connsiteY16" fmla="*/ 889687 h 1841157"/>
                  <a:gd name="connsiteX17" fmla="*/ 358345 w 420129"/>
                  <a:gd name="connsiteY17" fmla="*/ 815546 h 1841157"/>
                  <a:gd name="connsiteX18" fmla="*/ 308918 w 420129"/>
                  <a:gd name="connsiteY18" fmla="*/ 741406 h 1841157"/>
                  <a:gd name="connsiteX19" fmla="*/ 321275 w 420129"/>
                  <a:gd name="connsiteY19" fmla="*/ 667265 h 1841157"/>
                  <a:gd name="connsiteX20" fmla="*/ 345989 w 420129"/>
                  <a:gd name="connsiteY20" fmla="*/ 593125 h 1841157"/>
                  <a:gd name="connsiteX21" fmla="*/ 333632 w 420129"/>
                  <a:gd name="connsiteY21" fmla="*/ 556054 h 1841157"/>
                  <a:gd name="connsiteX22" fmla="*/ 247135 w 420129"/>
                  <a:gd name="connsiteY22" fmla="*/ 444844 h 1841157"/>
                  <a:gd name="connsiteX23" fmla="*/ 247135 w 420129"/>
                  <a:gd name="connsiteY23" fmla="*/ 284206 h 1841157"/>
                  <a:gd name="connsiteX24" fmla="*/ 222421 w 420129"/>
                  <a:gd name="connsiteY24" fmla="*/ 247136 h 1841157"/>
                  <a:gd name="connsiteX25" fmla="*/ 197708 w 420129"/>
                  <a:gd name="connsiteY25" fmla="*/ 111211 h 1841157"/>
                  <a:gd name="connsiteX26" fmla="*/ 222421 w 420129"/>
                  <a:gd name="connsiteY26" fmla="*/ 74141 h 1841157"/>
                  <a:gd name="connsiteX27" fmla="*/ 234778 w 420129"/>
                  <a:gd name="connsiteY27" fmla="*/ 37071 h 1841157"/>
                  <a:gd name="connsiteX28" fmla="*/ 308918 w 420129"/>
                  <a:gd name="connsiteY28" fmla="*/ 0 h 1841157"/>
                  <a:gd name="connsiteX29" fmla="*/ 296562 w 420129"/>
                  <a:gd name="connsiteY29" fmla="*/ 12357 h 184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0129" h="1841157">
                    <a:moveTo>
                      <a:pt x="12356" y="1841157"/>
                    </a:moveTo>
                    <a:cubicBezTo>
                      <a:pt x="8237" y="1828800"/>
                      <a:pt x="0" y="1817112"/>
                      <a:pt x="0" y="1804087"/>
                    </a:cubicBezTo>
                    <a:cubicBezTo>
                      <a:pt x="0" y="1761721"/>
                      <a:pt x="16475" y="1764075"/>
                      <a:pt x="49427" y="1754660"/>
                    </a:cubicBezTo>
                    <a:cubicBezTo>
                      <a:pt x="65756" y="1749994"/>
                      <a:pt x="82378" y="1746422"/>
                      <a:pt x="98854" y="1742303"/>
                    </a:cubicBezTo>
                    <a:cubicBezTo>
                      <a:pt x="119447" y="1680520"/>
                      <a:pt x="98854" y="1709351"/>
                      <a:pt x="185351" y="1680519"/>
                    </a:cubicBezTo>
                    <a:lnTo>
                      <a:pt x="222421" y="1668163"/>
                    </a:lnTo>
                    <a:cubicBezTo>
                      <a:pt x="226540" y="1655806"/>
                      <a:pt x="228953" y="1642742"/>
                      <a:pt x="234778" y="1631092"/>
                    </a:cubicBezTo>
                    <a:cubicBezTo>
                      <a:pt x="264979" y="1570690"/>
                      <a:pt x="256318" y="1619069"/>
                      <a:pt x="271848" y="1556952"/>
                    </a:cubicBezTo>
                    <a:cubicBezTo>
                      <a:pt x="276942" y="1536577"/>
                      <a:pt x="273785" y="1513403"/>
                      <a:pt x="284205" y="1495168"/>
                    </a:cubicBezTo>
                    <a:cubicBezTo>
                      <a:pt x="305772" y="1457425"/>
                      <a:pt x="402986" y="1460241"/>
                      <a:pt x="420129" y="1458098"/>
                    </a:cubicBezTo>
                    <a:cubicBezTo>
                      <a:pt x="413497" y="1424937"/>
                      <a:pt x="400978" y="1349051"/>
                      <a:pt x="383059" y="1322173"/>
                    </a:cubicBezTo>
                    <a:lnTo>
                      <a:pt x="333632" y="1248033"/>
                    </a:lnTo>
                    <a:cubicBezTo>
                      <a:pt x="341870" y="1235676"/>
                      <a:pt x="358345" y="1225814"/>
                      <a:pt x="358345" y="1210963"/>
                    </a:cubicBezTo>
                    <a:cubicBezTo>
                      <a:pt x="358345" y="1184913"/>
                      <a:pt x="333632" y="1136822"/>
                      <a:pt x="333632" y="1136822"/>
                    </a:cubicBezTo>
                    <a:cubicBezTo>
                      <a:pt x="318043" y="1012116"/>
                      <a:pt x="310774" y="1069473"/>
                      <a:pt x="345989" y="963827"/>
                    </a:cubicBezTo>
                    <a:lnTo>
                      <a:pt x="358345" y="926757"/>
                    </a:lnTo>
                    <a:lnTo>
                      <a:pt x="370702" y="889687"/>
                    </a:lnTo>
                    <a:cubicBezTo>
                      <a:pt x="366583" y="864973"/>
                      <a:pt x="367981" y="838673"/>
                      <a:pt x="358345" y="815546"/>
                    </a:cubicBezTo>
                    <a:cubicBezTo>
                      <a:pt x="346921" y="788129"/>
                      <a:pt x="308918" y="741406"/>
                      <a:pt x="308918" y="741406"/>
                    </a:cubicBezTo>
                    <a:cubicBezTo>
                      <a:pt x="287865" y="678243"/>
                      <a:pt x="293899" y="728860"/>
                      <a:pt x="321275" y="667265"/>
                    </a:cubicBezTo>
                    <a:cubicBezTo>
                      <a:pt x="331855" y="643460"/>
                      <a:pt x="345989" y="593125"/>
                      <a:pt x="345989" y="593125"/>
                    </a:cubicBezTo>
                    <a:cubicBezTo>
                      <a:pt x="341870" y="580768"/>
                      <a:pt x="339958" y="567440"/>
                      <a:pt x="333632" y="556054"/>
                    </a:cubicBezTo>
                    <a:cubicBezTo>
                      <a:pt x="296682" y="489545"/>
                      <a:pt x="292163" y="489872"/>
                      <a:pt x="247135" y="444844"/>
                    </a:cubicBezTo>
                    <a:cubicBezTo>
                      <a:pt x="269260" y="378462"/>
                      <a:pt x="271337" y="389081"/>
                      <a:pt x="247135" y="284206"/>
                    </a:cubicBezTo>
                    <a:cubicBezTo>
                      <a:pt x="243796" y="269735"/>
                      <a:pt x="230659" y="259493"/>
                      <a:pt x="222421" y="247136"/>
                    </a:cubicBezTo>
                    <a:cubicBezTo>
                      <a:pt x="207000" y="200874"/>
                      <a:pt x="192718" y="166104"/>
                      <a:pt x="197708" y="111211"/>
                    </a:cubicBezTo>
                    <a:cubicBezTo>
                      <a:pt x="199053" y="96421"/>
                      <a:pt x="215780" y="87424"/>
                      <a:pt x="222421" y="74141"/>
                    </a:cubicBezTo>
                    <a:cubicBezTo>
                      <a:pt x="228246" y="62491"/>
                      <a:pt x="226641" y="47242"/>
                      <a:pt x="234778" y="37071"/>
                    </a:cubicBezTo>
                    <a:cubicBezTo>
                      <a:pt x="244774" y="24576"/>
                      <a:pt x="291009" y="0"/>
                      <a:pt x="308918" y="0"/>
                    </a:cubicBezTo>
                    <a:cubicBezTo>
                      <a:pt x="314743" y="0"/>
                      <a:pt x="300681" y="8238"/>
                      <a:pt x="296562" y="12357"/>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grpSp>
          <p:nvGrpSpPr>
            <p:cNvPr id="27" name="Group 13"/>
            <p:cNvGrpSpPr>
              <a:grpSpLocks/>
            </p:cNvGrpSpPr>
            <p:nvPr/>
          </p:nvGrpSpPr>
          <p:grpSpPr bwMode="auto">
            <a:xfrm>
              <a:off x="5175250" y="5762625"/>
              <a:ext cx="439738" cy="793750"/>
              <a:chOff x="4252350" y="2828076"/>
              <a:chExt cx="2044922" cy="3683273"/>
            </a:xfrm>
          </p:grpSpPr>
          <p:sp>
            <p:nvSpPr>
              <p:cNvPr id="93" name="Freeform 92"/>
              <p:cNvSpPr/>
              <p:nvPr/>
            </p:nvSpPr>
            <p:spPr>
              <a:xfrm>
                <a:off x="4385233" y="2828076"/>
                <a:ext cx="1912039" cy="2342562"/>
              </a:xfrm>
              <a:custGeom>
                <a:avLst/>
                <a:gdLst>
                  <a:gd name="connsiteX0" fmla="*/ 98854 w 1904516"/>
                  <a:gd name="connsiteY0" fmla="*/ 599930 h 2346351"/>
                  <a:gd name="connsiteX1" fmla="*/ 135924 w 1904516"/>
                  <a:gd name="connsiteY1" fmla="*/ 575216 h 2346351"/>
                  <a:gd name="connsiteX2" fmla="*/ 222421 w 1904516"/>
                  <a:gd name="connsiteY2" fmla="*/ 562859 h 2346351"/>
                  <a:gd name="connsiteX3" fmla="*/ 234778 w 1904516"/>
                  <a:gd name="connsiteY3" fmla="*/ 525789 h 2346351"/>
                  <a:gd name="connsiteX4" fmla="*/ 197708 w 1904516"/>
                  <a:gd name="connsiteY4" fmla="*/ 451649 h 2346351"/>
                  <a:gd name="connsiteX5" fmla="*/ 172994 w 1904516"/>
                  <a:gd name="connsiteY5" fmla="*/ 414578 h 2346351"/>
                  <a:gd name="connsiteX6" fmla="*/ 148281 w 1904516"/>
                  <a:gd name="connsiteY6" fmla="*/ 328081 h 2346351"/>
                  <a:gd name="connsiteX7" fmla="*/ 111210 w 1904516"/>
                  <a:gd name="connsiteY7" fmla="*/ 315724 h 2346351"/>
                  <a:gd name="connsiteX8" fmla="*/ 74140 w 1904516"/>
                  <a:gd name="connsiteY8" fmla="*/ 278654 h 2346351"/>
                  <a:gd name="connsiteX9" fmla="*/ 61783 w 1904516"/>
                  <a:gd name="connsiteY9" fmla="*/ 229227 h 2346351"/>
                  <a:gd name="connsiteX10" fmla="*/ 49427 w 1904516"/>
                  <a:gd name="connsiteY10" fmla="*/ 192157 h 2346351"/>
                  <a:gd name="connsiteX11" fmla="*/ 24713 w 1904516"/>
                  <a:gd name="connsiteY11" fmla="*/ 155086 h 2346351"/>
                  <a:gd name="connsiteX12" fmla="*/ 0 w 1904516"/>
                  <a:gd name="connsiteY12" fmla="*/ 80946 h 2346351"/>
                  <a:gd name="connsiteX13" fmla="*/ 49427 w 1904516"/>
                  <a:gd name="connsiteY13" fmla="*/ 6805 h 2346351"/>
                  <a:gd name="connsiteX14" fmla="*/ 123567 w 1904516"/>
                  <a:gd name="connsiteY14" fmla="*/ 19162 h 2346351"/>
                  <a:gd name="connsiteX15" fmla="*/ 222421 w 1904516"/>
                  <a:gd name="connsiteY15" fmla="*/ 31519 h 2346351"/>
                  <a:gd name="connsiteX16" fmla="*/ 642551 w 1904516"/>
                  <a:gd name="connsiteY16" fmla="*/ 56232 h 2346351"/>
                  <a:gd name="connsiteX17" fmla="*/ 741405 w 1904516"/>
                  <a:gd name="connsiteY17" fmla="*/ 68589 h 2346351"/>
                  <a:gd name="connsiteX18" fmla="*/ 815546 w 1904516"/>
                  <a:gd name="connsiteY18" fmla="*/ 93303 h 2346351"/>
                  <a:gd name="connsiteX19" fmla="*/ 902043 w 1904516"/>
                  <a:gd name="connsiteY19" fmla="*/ 80946 h 2346351"/>
                  <a:gd name="connsiteX20" fmla="*/ 976183 w 1904516"/>
                  <a:gd name="connsiteY20" fmla="*/ 68589 h 2346351"/>
                  <a:gd name="connsiteX21" fmla="*/ 988540 w 1904516"/>
                  <a:gd name="connsiteY21" fmla="*/ 31519 h 2346351"/>
                  <a:gd name="connsiteX22" fmla="*/ 1037967 w 1904516"/>
                  <a:gd name="connsiteY22" fmla="*/ 43876 h 2346351"/>
                  <a:gd name="connsiteX23" fmla="*/ 1062681 w 1904516"/>
                  <a:gd name="connsiteY23" fmla="*/ 6805 h 2346351"/>
                  <a:gd name="connsiteX24" fmla="*/ 1186248 w 1904516"/>
                  <a:gd name="connsiteY24" fmla="*/ 19162 h 2346351"/>
                  <a:gd name="connsiteX25" fmla="*/ 1248032 w 1904516"/>
                  <a:gd name="connsiteY25" fmla="*/ 68589 h 2346351"/>
                  <a:gd name="connsiteX26" fmla="*/ 1359243 w 1904516"/>
                  <a:gd name="connsiteY26" fmla="*/ 130373 h 2346351"/>
                  <a:gd name="connsiteX27" fmla="*/ 1433383 w 1904516"/>
                  <a:gd name="connsiteY27" fmla="*/ 142730 h 2346351"/>
                  <a:gd name="connsiteX28" fmla="*/ 1470454 w 1904516"/>
                  <a:gd name="connsiteY28" fmla="*/ 278654 h 2346351"/>
                  <a:gd name="connsiteX29" fmla="*/ 1495167 w 1904516"/>
                  <a:gd name="connsiteY29" fmla="*/ 352794 h 2346351"/>
                  <a:gd name="connsiteX30" fmla="*/ 1507524 w 1904516"/>
                  <a:gd name="connsiteY30" fmla="*/ 389865 h 2346351"/>
                  <a:gd name="connsiteX31" fmla="*/ 1495167 w 1904516"/>
                  <a:gd name="connsiteY31" fmla="*/ 426935 h 2346351"/>
                  <a:gd name="connsiteX32" fmla="*/ 1532237 w 1904516"/>
                  <a:gd name="connsiteY32" fmla="*/ 562859 h 2346351"/>
                  <a:gd name="connsiteX33" fmla="*/ 1569308 w 1904516"/>
                  <a:gd name="connsiteY33" fmla="*/ 674070 h 2346351"/>
                  <a:gd name="connsiteX34" fmla="*/ 1581665 w 1904516"/>
                  <a:gd name="connsiteY34" fmla="*/ 711140 h 2346351"/>
                  <a:gd name="connsiteX35" fmla="*/ 1643448 w 1904516"/>
                  <a:gd name="connsiteY35" fmla="*/ 785281 h 2346351"/>
                  <a:gd name="connsiteX36" fmla="*/ 1680519 w 1904516"/>
                  <a:gd name="connsiteY36" fmla="*/ 859422 h 2346351"/>
                  <a:gd name="connsiteX37" fmla="*/ 1717589 w 1904516"/>
                  <a:gd name="connsiteY37" fmla="*/ 982989 h 2346351"/>
                  <a:gd name="connsiteX38" fmla="*/ 1729946 w 1904516"/>
                  <a:gd name="connsiteY38" fmla="*/ 1020059 h 2346351"/>
                  <a:gd name="connsiteX39" fmla="*/ 1742302 w 1904516"/>
                  <a:gd name="connsiteY39" fmla="*/ 1057130 h 2346351"/>
                  <a:gd name="connsiteX40" fmla="*/ 1729946 w 1904516"/>
                  <a:gd name="connsiteY40" fmla="*/ 1094200 h 2346351"/>
                  <a:gd name="connsiteX41" fmla="*/ 1779373 w 1904516"/>
                  <a:gd name="connsiteY41" fmla="*/ 1205411 h 2346351"/>
                  <a:gd name="connsiteX42" fmla="*/ 1791729 w 1904516"/>
                  <a:gd name="connsiteY42" fmla="*/ 1242481 h 2346351"/>
                  <a:gd name="connsiteX43" fmla="*/ 1767016 w 1904516"/>
                  <a:gd name="connsiteY43" fmla="*/ 1279551 h 2346351"/>
                  <a:gd name="connsiteX44" fmla="*/ 1828800 w 1904516"/>
                  <a:gd name="connsiteY44" fmla="*/ 1328978 h 2346351"/>
                  <a:gd name="connsiteX45" fmla="*/ 1865870 w 1904516"/>
                  <a:gd name="connsiteY45" fmla="*/ 1353692 h 2346351"/>
                  <a:gd name="connsiteX46" fmla="*/ 1902940 w 1904516"/>
                  <a:gd name="connsiteY46" fmla="*/ 1440189 h 2346351"/>
                  <a:gd name="connsiteX47" fmla="*/ 1890583 w 1904516"/>
                  <a:gd name="connsiteY47" fmla="*/ 1514330 h 2346351"/>
                  <a:gd name="connsiteX48" fmla="*/ 1853513 w 1904516"/>
                  <a:gd name="connsiteY48" fmla="*/ 1526686 h 2346351"/>
                  <a:gd name="connsiteX49" fmla="*/ 1705232 w 1904516"/>
                  <a:gd name="connsiteY49" fmla="*/ 1563757 h 2346351"/>
                  <a:gd name="connsiteX50" fmla="*/ 1655805 w 1904516"/>
                  <a:gd name="connsiteY50" fmla="*/ 1674967 h 2346351"/>
                  <a:gd name="connsiteX51" fmla="*/ 1618735 w 1904516"/>
                  <a:gd name="connsiteY51" fmla="*/ 1687324 h 2346351"/>
                  <a:gd name="connsiteX52" fmla="*/ 1618735 w 1904516"/>
                  <a:gd name="connsiteY52" fmla="*/ 1761465 h 2346351"/>
                  <a:gd name="connsiteX53" fmla="*/ 1606378 w 1904516"/>
                  <a:gd name="connsiteY53" fmla="*/ 1810892 h 2346351"/>
                  <a:gd name="connsiteX54" fmla="*/ 1643448 w 1904516"/>
                  <a:gd name="connsiteY54" fmla="*/ 1922103 h 2346351"/>
                  <a:gd name="connsiteX55" fmla="*/ 1606378 w 1904516"/>
                  <a:gd name="connsiteY55" fmla="*/ 1934459 h 2346351"/>
                  <a:gd name="connsiteX56" fmla="*/ 1594021 w 1904516"/>
                  <a:gd name="connsiteY56" fmla="*/ 1971530 h 2346351"/>
                  <a:gd name="connsiteX57" fmla="*/ 1569308 w 1904516"/>
                  <a:gd name="connsiteY57" fmla="*/ 2020957 h 2346351"/>
                  <a:gd name="connsiteX58" fmla="*/ 1581665 w 1904516"/>
                  <a:gd name="connsiteY58" fmla="*/ 2095097 h 2346351"/>
                  <a:gd name="connsiteX59" fmla="*/ 1569308 w 1904516"/>
                  <a:gd name="connsiteY59" fmla="*/ 2132167 h 2346351"/>
                  <a:gd name="connsiteX60" fmla="*/ 1532237 w 1904516"/>
                  <a:gd name="connsiteY60" fmla="*/ 2156881 h 2346351"/>
                  <a:gd name="connsiteX61" fmla="*/ 1507524 w 1904516"/>
                  <a:gd name="connsiteY61" fmla="*/ 2231022 h 2346351"/>
                  <a:gd name="connsiteX62" fmla="*/ 1519881 w 1904516"/>
                  <a:gd name="connsiteY62" fmla="*/ 2305162 h 2346351"/>
                  <a:gd name="connsiteX63" fmla="*/ 1532237 w 1904516"/>
                  <a:gd name="connsiteY63" fmla="*/ 2342232 h 2346351"/>
                  <a:gd name="connsiteX64" fmla="*/ 1519881 w 1904516"/>
                  <a:gd name="connsiteY64" fmla="*/ 2342232 h 234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4516" h="2346351">
                    <a:moveTo>
                      <a:pt x="98854" y="599930"/>
                    </a:moveTo>
                    <a:cubicBezTo>
                      <a:pt x="111211" y="591692"/>
                      <a:pt x="121699" y="579483"/>
                      <a:pt x="135924" y="575216"/>
                    </a:cubicBezTo>
                    <a:cubicBezTo>
                      <a:pt x="163821" y="566847"/>
                      <a:pt x="196371" y="575884"/>
                      <a:pt x="222421" y="562859"/>
                    </a:cubicBezTo>
                    <a:cubicBezTo>
                      <a:pt x="234071" y="557034"/>
                      <a:pt x="230659" y="538146"/>
                      <a:pt x="234778" y="525789"/>
                    </a:cubicBezTo>
                    <a:cubicBezTo>
                      <a:pt x="163951" y="419547"/>
                      <a:pt x="248869" y="553970"/>
                      <a:pt x="197708" y="451649"/>
                    </a:cubicBezTo>
                    <a:cubicBezTo>
                      <a:pt x="191066" y="438366"/>
                      <a:pt x="181232" y="426935"/>
                      <a:pt x="172994" y="414578"/>
                    </a:cubicBezTo>
                    <a:cubicBezTo>
                      <a:pt x="172888" y="414153"/>
                      <a:pt x="154188" y="333988"/>
                      <a:pt x="148281" y="328081"/>
                    </a:cubicBezTo>
                    <a:cubicBezTo>
                      <a:pt x="139071" y="318871"/>
                      <a:pt x="123567" y="319843"/>
                      <a:pt x="111210" y="315724"/>
                    </a:cubicBezTo>
                    <a:cubicBezTo>
                      <a:pt x="98853" y="303367"/>
                      <a:pt x="82810" y="293827"/>
                      <a:pt x="74140" y="278654"/>
                    </a:cubicBezTo>
                    <a:cubicBezTo>
                      <a:pt x="65714" y="263909"/>
                      <a:pt x="66448" y="245556"/>
                      <a:pt x="61783" y="229227"/>
                    </a:cubicBezTo>
                    <a:cubicBezTo>
                      <a:pt x="58205" y="216703"/>
                      <a:pt x="55252" y="203807"/>
                      <a:pt x="49427" y="192157"/>
                    </a:cubicBezTo>
                    <a:cubicBezTo>
                      <a:pt x="42785" y="178874"/>
                      <a:pt x="30745" y="168657"/>
                      <a:pt x="24713" y="155086"/>
                    </a:cubicBezTo>
                    <a:cubicBezTo>
                      <a:pt x="14133" y="131281"/>
                      <a:pt x="0" y="80946"/>
                      <a:pt x="0" y="80946"/>
                    </a:cubicBezTo>
                    <a:cubicBezTo>
                      <a:pt x="7594" y="50568"/>
                      <a:pt x="5540" y="11681"/>
                      <a:pt x="49427" y="6805"/>
                    </a:cubicBezTo>
                    <a:cubicBezTo>
                      <a:pt x="74328" y="4038"/>
                      <a:pt x="98765" y="15619"/>
                      <a:pt x="123567" y="19162"/>
                    </a:cubicBezTo>
                    <a:cubicBezTo>
                      <a:pt x="156441" y="23858"/>
                      <a:pt x="189363" y="28371"/>
                      <a:pt x="222421" y="31519"/>
                    </a:cubicBezTo>
                    <a:cubicBezTo>
                      <a:pt x="374415" y="45995"/>
                      <a:pt x="482573" y="48614"/>
                      <a:pt x="642551" y="56232"/>
                    </a:cubicBezTo>
                    <a:cubicBezTo>
                      <a:pt x="675502" y="60351"/>
                      <a:pt x="708934" y="61631"/>
                      <a:pt x="741405" y="68589"/>
                    </a:cubicBezTo>
                    <a:cubicBezTo>
                      <a:pt x="766877" y="74047"/>
                      <a:pt x="815546" y="93303"/>
                      <a:pt x="815546" y="93303"/>
                    </a:cubicBezTo>
                    <a:lnTo>
                      <a:pt x="902043" y="80946"/>
                    </a:lnTo>
                    <a:cubicBezTo>
                      <a:pt x="926806" y="77136"/>
                      <a:pt x="954430" y="81019"/>
                      <a:pt x="976183" y="68589"/>
                    </a:cubicBezTo>
                    <a:cubicBezTo>
                      <a:pt x="987492" y="62127"/>
                      <a:pt x="984421" y="43876"/>
                      <a:pt x="988540" y="31519"/>
                    </a:cubicBezTo>
                    <a:cubicBezTo>
                      <a:pt x="1005016" y="35638"/>
                      <a:pt x="1021856" y="49246"/>
                      <a:pt x="1037967" y="43876"/>
                    </a:cubicBezTo>
                    <a:cubicBezTo>
                      <a:pt x="1052056" y="39180"/>
                      <a:pt x="1048032" y="9247"/>
                      <a:pt x="1062681" y="6805"/>
                    </a:cubicBezTo>
                    <a:cubicBezTo>
                      <a:pt x="1103512" y="0"/>
                      <a:pt x="1145059" y="15043"/>
                      <a:pt x="1186248" y="19162"/>
                    </a:cubicBezTo>
                    <a:cubicBezTo>
                      <a:pt x="1231912" y="87656"/>
                      <a:pt x="1184836" y="33480"/>
                      <a:pt x="1248032" y="68589"/>
                    </a:cubicBezTo>
                    <a:cubicBezTo>
                      <a:pt x="1311737" y="103981"/>
                      <a:pt x="1303324" y="117946"/>
                      <a:pt x="1359243" y="130373"/>
                    </a:cubicBezTo>
                    <a:cubicBezTo>
                      <a:pt x="1383701" y="135808"/>
                      <a:pt x="1408670" y="138611"/>
                      <a:pt x="1433383" y="142730"/>
                    </a:cubicBezTo>
                    <a:cubicBezTo>
                      <a:pt x="1483201" y="217456"/>
                      <a:pt x="1441310" y="142646"/>
                      <a:pt x="1470454" y="278654"/>
                    </a:cubicBezTo>
                    <a:cubicBezTo>
                      <a:pt x="1475912" y="304126"/>
                      <a:pt x="1486929" y="328081"/>
                      <a:pt x="1495167" y="352794"/>
                    </a:cubicBezTo>
                    <a:lnTo>
                      <a:pt x="1507524" y="389865"/>
                    </a:lnTo>
                    <a:cubicBezTo>
                      <a:pt x="1503405" y="402222"/>
                      <a:pt x="1495167" y="413910"/>
                      <a:pt x="1495167" y="426935"/>
                    </a:cubicBezTo>
                    <a:cubicBezTo>
                      <a:pt x="1495167" y="461865"/>
                      <a:pt x="1522546" y="533786"/>
                      <a:pt x="1532237" y="562859"/>
                    </a:cubicBezTo>
                    <a:lnTo>
                      <a:pt x="1569308" y="674070"/>
                    </a:lnTo>
                    <a:cubicBezTo>
                      <a:pt x="1573427" y="686427"/>
                      <a:pt x="1572455" y="701930"/>
                      <a:pt x="1581665" y="711140"/>
                    </a:cubicBezTo>
                    <a:cubicBezTo>
                      <a:pt x="1608993" y="738469"/>
                      <a:pt x="1626245" y="750874"/>
                      <a:pt x="1643448" y="785281"/>
                    </a:cubicBezTo>
                    <a:cubicBezTo>
                      <a:pt x="1694606" y="887596"/>
                      <a:pt x="1609694" y="753185"/>
                      <a:pt x="1680519" y="859422"/>
                    </a:cubicBezTo>
                    <a:cubicBezTo>
                      <a:pt x="1699193" y="934122"/>
                      <a:pt x="1687504" y="892738"/>
                      <a:pt x="1717589" y="982989"/>
                    </a:cubicBezTo>
                    <a:lnTo>
                      <a:pt x="1729946" y="1020059"/>
                    </a:lnTo>
                    <a:lnTo>
                      <a:pt x="1742302" y="1057130"/>
                    </a:lnTo>
                    <a:cubicBezTo>
                      <a:pt x="1738183" y="1069487"/>
                      <a:pt x="1728508" y="1081255"/>
                      <a:pt x="1729946" y="1094200"/>
                    </a:cubicBezTo>
                    <a:cubicBezTo>
                      <a:pt x="1735828" y="1147138"/>
                      <a:pt x="1753622" y="1166784"/>
                      <a:pt x="1779373" y="1205411"/>
                    </a:cubicBezTo>
                    <a:cubicBezTo>
                      <a:pt x="1783492" y="1217768"/>
                      <a:pt x="1793870" y="1229633"/>
                      <a:pt x="1791729" y="1242481"/>
                    </a:cubicBezTo>
                    <a:cubicBezTo>
                      <a:pt x="1789287" y="1257130"/>
                      <a:pt x="1767016" y="1264700"/>
                      <a:pt x="1767016" y="1279551"/>
                    </a:cubicBezTo>
                    <a:cubicBezTo>
                      <a:pt x="1767016" y="1316815"/>
                      <a:pt x="1805651" y="1321262"/>
                      <a:pt x="1828800" y="1328978"/>
                    </a:cubicBezTo>
                    <a:cubicBezTo>
                      <a:pt x="1841157" y="1337216"/>
                      <a:pt x="1855369" y="1343191"/>
                      <a:pt x="1865870" y="1353692"/>
                    </a:cubicBezTo>
                    <a:cubicBezTo>
                      <a:pt x="1894314" y="1382137"/>
                      <a:pt x="1893487" y="1402377"/>
                      <a:pt x="1902940" y="1440189"/>
                    </a:cubicBezTo>
                    <a:cubicBezTo>
                      <a:pt x="1898821" y="1464903"/>
                      <a:pt x="1903014" y="1492577"/>
                      <a:pt x="1890583" y="1514330"/>
                    </a:cubicBezTo>
                    <a:cubicBezTo>
                      <a:pt x="1884121" y="1525639"/>
                      <a:pt x="1865163" y="1520861"/>
                      <a:pt x="1853513" y="1526686"/>
                    </a:cubicBezTo>
                    <a:cubicBezTo>
                      <a:pt x="1756218" y="1575333"/>
                      <a:pt x="1904516" y="1541614"/>
                      <a:pt x="1705232" y="1563757"/>
                    </a:cubicBezTo>
                    <a:cubicBezTo>
                      <a:pt x="1697680" y="1586414"/>
                      <a:pt x="1682509" y="1653604"/>
                      <a:pt x="1655805" y="1674967"/>
                    </a:cubicBezTo>
                    <a:cubicBezTo>
                      <a:pt x="1645634" y="1683104"/>
                      <a:pt x="1631092" y="1683205"/>
                      <a:pt x="1618735" y="1687324"/>
                    </a:cubicBezTo>
                    <a:cubicBezTo>
                      <a:pt x="1585783" y="1786176"/>
                      <a:pt x="1618735" y="1662611"/>
                      <a:pt x="1618735" y="1761465"/>
                    </a:cubicBezTo>
                    <a:cubicBezTo>
                      <a:pt x="1618735" y="1778448"/>
                      <a:pt x="1610497" y="1794416"/>
                      <a:pt x="1606378" y="1810892"/>
                    </a:cubicBezTo>
                    <a:cubicBezTo>
                      <a:pt x="1623354" y="1836356"/>
                      <a:pt x="1682597" y="1882954"/>
                      <a:pt x="1643448" y="1922103"/>
                    </a:cubicBezTo>
                    <a:cubicBezTo>
                      <a:pt x="1634238" y="1931313"/>
                      <a:pt x="1618735" y="1930340"/>
                      <a:pt x="1606378" y="1934459"/>
                    </a:cubicBezTo>
                    <a:cubicBezTo>
                      <a:pt x="1602259" y="1946816"/>
                      <a:pt x="1599152" y="1959558"/>
                      <a:pt x="1594021" y="1971530"/>
                    </a:cubicBezTo>
                    <a:cubicBezTo>
                      <a:pt x="1586765" y="1988461"/>
                      <a:pt x="1571141" y="2002628"/>
                      <a:pt x="1569308" y="2020957"/>
                    </a:cubicBezTo>
                    <a:cubicBezTo>
                      <a:pt x="1566815" y="2045887"/>
                      <a:pt x="1577546" y="2070384"/>
                      <a:pt x="1581665" y="2095097"/>
                    </a:cubicBezTo>
                    <a:cubicBezTo>
                      <a:pt x="1577546" y="2107454"/>
                      <a:pt x="1577445" y="2121996"/>
                      <a:pt x="1569308" y="2132167"/>
                    </a:cubicBezTo>
                    <a:cubicBezTo>
                      <a:pt x="1560030" y="2143764"/>
                      <a:pt x="1540108" y="2144287"/>
                      <a:pt x="1532237" y="2156881"/>
                    </a:cubicBezTo>
                    <a:cubicBezTo>
                      <a:pt x="1518430" y="2178972"/>
                      <a:pt x="1507524" y="2231022"/>
                      <a:pt x="1507524" y="2231022"/>
                    </a:cubicBezTo>
                    <a:cubicBezTo>
                      <a:pt x="1511643" y="2255735"/>
                      <a:pt x="1514446" y="2280704"/>
                      <a:pt x="1519881" y="2305162"/>
                    </a:cubicBezTo>
                    <a:cubicBezTo>
                      <a:pt x="1522706" y="2317877"/>
                      <a:pt x="1532237" y="2329207"/>
                      <a:pt x="1532237" y="2342232"/>
                    </a:cubicBezTo>
                    <a:cubicBezTo>
                      <a:pt x="1532237" y="2346351"/>
                      <a:pt x="1524000" y="2342232"/>
                      <a:pt x="1519881" y="2342232"/>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94" name="Freeform 93"/>
              <p:cNvSpPr/>
              <p:nvPr/>
            </p:nvSpPr>
            <p:spPr>
              <a:xfrm>
                <a:off x="4252350" y="4286652"/>
                <a:ext cx="1830830" cy="2224697"/>
              </a:xfrm>
              <a:custGeom>
                <a:avLst/>
                <a:gdLst>
                  <a:gd name="connsiteX0" fmla="*/ 1655806 w 1821282"/>
                  <a:gd name="connsiteY0" fmla="*/ 874015 h 2223043"/>
                  <a:gd name="connsiteX1" fmla="*/ 1618735 w 1821282"/>
                  <a:gd name="connsiteY1" fmla="*/ 886372 h 2223043"/>
                  <a:gd name="connsiteX2" fmla="*/ 1692876 w 1821282"/>
                  <a:gd name="connsiteY2" fmla="*/ 911086 h 2223043"/>
                  <a:gd name="connsiteX3" fmla="*/ 1717590 w 1821282"/>
                  <a:gd name="connsiteY3" fmla="*/ 985226 h 2223043"/>
                  <a:gd name="connsiteX4" fmla="*/ 1729946 w 1821282"/>
                  <a:gd name="connsiteY4" fmla="*/ 1059367 h 2223043"/>
                  <a:gd name="connsiteX5" fmla="*/ 1767017 w 1821282"/>
                  <a:gd name="connsiteY5" fmla="*/ 1096437 h 2223043"/>
                  <a:gd name="connsiteX6" fmla="*/ 1767017 w 1821282"/>
                  <a:gd name="connsiteY6" fmla="*/ 1207648 h 2223043"/>
                  <a:gd name="connsiteX7" fmla="*/ 1791730 w 1821282"/>
                  <a:gd name="connsiteY7" fmla="*/ 1281788 h 2223043"/>
                  <a:gd name="connsiteX8" fmla="*/ 1804087 w 1821282"/>
                  <a:gd name="connsiteY8" fmla="*/ 1368286 h 2223043"/>
                  <a:gd name="connsiteX9" fmla="*/ 1816444 w 1821282"/>
                  <a:gd name="connsiteY9" fmla="*/ 1405356 h 2223043"/>
                  <a:gd name="connsiteX10" fmla="*/ 1779373 w 1821282"/>
                  <a:gd name="connsiteY10" fmla="*/ 1430069 h 2223043"/>
                  <a:gd name="connsiteX11" fmla="*/ 1729946 w 1821282"/>
                  <a:gd name="connsiteY11" fmla="*/ 1541280 h 2223043"/>
                  <a:gd name="connsiteX12" fmla="*/ 1705233 w 1821282"/>
                  <a:gd name="connsiteY12" fmla="*/ 1615421 h 2223043"/>
                  <a:gd name="connsiteX13" fmla="*/ 1668162 w 1821282"/>
                  <a:gd name="connsiteY13" fmla="*/ 1640134 h 2223043"/>
                  <a:gd name="connsiteX14" fmla="*/ 1618735 w 1821282"/>
                  <a:gd name="connsiteY14" fmla="*/ 1714275 h 2223043"/>
                  <a:gd name="connsiteX15" fmla="*/ 1544595 w 1821282"/>
                  <a:gd name="connsiteY15" fmla="*/ 1726632 h 2223043"/>
                  <a:gd name="connsiteX16" fmla="*/ 1507525 w 1821282"/>
                  <a:gd name="connsiteY16" fmla="*/ 1751345 h 2223043"/>
                  <a:gd name="connsiteX17" fmla="*/ 1470454 w 1821282"/>
                  <a:gd name="connsiteY17" fmla="*/ 1763702 h 2223043"/>
                  <a:gd name="connsiteX18" fmla="*/ 1445741 w 1821282"/>
                  <a:gd name="connsiteY18" fmla="*/ 1800772 h 2223043"/>
                  <a:gd name="connsiteX19" fmla="*/ 1433384 w 1821282"/>
                  <a:gd name="connsiteY19" fmla="*/ 1874913 h 2223043"/>
                  <a:gd name="connsiteX20" fmla="*/ 1421027 w 1821282"/>
                  <a:gd name="connsiteY20" fmla="*/ 1911983 h 2223043"/>
                  <a:gd name="connsiteX21" fmla="*/ 1408671 w 1821282"/>
                  <a:gd name="connsiteY21" fmla="*/ 2060264 h 2223043"/>
                  <a:gd name="connsiteX22" fmla="*/ 1396314 w 1821282"/>
                  <a:gd name="connsiteY22" fmla="*/ 2171475 h 2223043"/>
                  <a:gd name="connsiteX23" fmla="*/ 1359244 w 1821282"/>
                  <a:gd name="connsiteY23" fmla="*/ 2196188 h 2223043"/>
                  <a:gd name="connsiteX24" fmla="*/ 1235676 w 1821282"/>
                  <a:gd name="connsiteY24" fmla="*/ 2208545 h 2223043"/>
                  <a:gd name="connsiteX25" fmla="*/ 1198606 w 1821282"/>
                  <a:gd name="connsiteY25" fmla="*/ 2220902 h 2223043"/>
                  <a:gd name="connsiteX26" fmla="*/ 1149179 w 1821282"/>
                  <a:gd name="connsiteY26" fmla="*/ 2122048 h 2223043"/>
                  <a:gd name="connsiteX27" fmla="*/ 1112108 w 1821282"/>
                  <a:gd name="connsiteY27" fmla="*/ 2097334 h 2223043"/>
                  <a:gd name="connsiteX28" fmla="*/ 1025611 w 1821282"/>
                  <a:gd name="connsiteY28" fmla="*/ 2072621 h 2223043"/>
                  <a:gd name="connsiteX29" fmla="*/ 951471 w 1821282"/>
                  <a:gd name="connsiteY29" fmla="*/ 2047907 h 2223043"/>
                  <a:gd name="connsiteX30" fmla="*/ 864973 w 1821282"/>
                  <a:gd name="connsiteY30" fmla="*/ 1949053 h 2223043"/>
                  <a:gd name="connsiteX31" fmla="*/ 840260 w 1821282"/>
                  <a:gd name="connsiteY31" fmla="*/ 1911983 h 2223043"/>
                  <a:gd name="connsiteX32" fmla="*/ 741406 w 1821282"/>
                  <a:gd name="connsiteY32" fmla="*/ 1911983 h 2223043"/>
                  <a:gd name="connsiteX33" fmla="*/ 691979 w 1821282"/>
                  <a:gd name="connsiteY33" fmla="*/ 1899626 h 2223043"/>
                  <a:gd name="connsiteX34" fmla="*/ 667265 w 1821282"/>
                  <a:gd name="connsiteY34" fmla="*/ 1862556 h 2223043"/>
                  <a:gd name="connsiteX35" fmla="*/ 593125 w 1821282"/>
                  <a:gd name="connsiteY35" fmla="*/ 1825486 h 2223043"/>
                  <a:gd name="connsiteX36" fmla="*/ 518984 w 1821282"/>
                  <a:gd name="connsiteY36" fmla="*/ 1776059 h 2223043"/>
                  <a:gd name="connsiteX37" fmla="*/ 481914 w 1821282"/>
                  <a:gd name="connsiteY37" fmla="*/ 1763702 h 2223043"/>
                  <a:gd name="connsiteX38" fmla="*/ 407773 w 1821282"/>
                  <a:gd name="connsiteY38" fmla="*/ 1714275 h 2223043"/>
                  <a:gd name="connsiteX39" fmla="*/ 420130 w 1821282"/>
                  <a:gd name="connsiteY39" fmla="*/ 1652491 h 2223043"/>
                  <a:gd name="connsiteX40" fmla="*/ 407773 w 1821282"/>
                  <a:gd name="connsiteY40" fmla="*/ 1615421 h 2223043"/>
                  <a:gd name="connsiteX41" fmla="*/ 481914 w 1821282"/>
                  <a:gd name="connsiteY41" fmla="*/ 1565994 h 2223043"/>
                  <a:gd name="connsiteX42" fmla="*/ 518984 w 1821282"/>
                  <a:gd name="connsiteY42" fmla="*/ 1541280 h 2223043"/>
                  <a:gd name="connsiteX43" fmla="*/ 531341 w 1821282"/>
                  <a:gd name="connsiteY43" fmla="*/ 1504210 h 2223043"/>
                  <a:gd name="connsiteX44" fmla="*/ 580768 w 1821282"/>
                  <a:gd name="connsiteY44" fmla="*/ 1430069 h 2223043"/>
                  <a:gd name="connsiteX45" fmla="*/ 593125 w 1821282"/>
                  <a:gd name="connsiteY45" fmla="*/ 1392999 h 2223043"/>
                  <a:gd name="connsiteX46" fmla="*/ 630195 w 1821282"/>
                  <a:gd name="connsiteY46" fmla="*/ 1380642 h 2223043"/>
                  <a:gd name="connsiteX47" fmla="*/ 605481 w 1821282"/>
                  <a:gd name="connsiteY47" fmla="*/ 1257075 h 2223043"/>
                  <a:gd name="connsiteX48" fmla="*/ 580768 w 1821282"/>
                  <a:gd name="connsiteY48" fmla="*/ 1220005 h 2223043"/>
                  <a:gd name="connsiteX49" fmla="*/ 543698 w 1821282"/>
                  <a:gd name="connsiteY49" fmla="*/ 1207648 h 2223043"/>
                  <a:gd name="connsiteX50" fmla="*/ 568411 w 1821282"/>
                  <a:gd name="connsiteY50" fmla="*/ 1133507 h 2223043"/>
                  <a:gd name="connsiteX51" fmla="*/ 580768 w 1821282"/>
                  <a:gd name="connsiteY51" fmla="*/ 1096437 h 2223043"/>
                  <a:gd name="connsiteX52" fmla="*/ 556054 w 1821282"/>
                  <a:gd name="connsiteY52" fmla="*/ 1022296 h 2223043"/>
                  <a:gd name="connsiteX53" fmla="*/ 543698 w 1821282"/>
                  <a:gd name="connsiteY53" fmla="*/ 985226 h 2223043"/>
                  <a:gd name="connsiteX54" fmla="*/ 543698 w 1821282"/>
                  <a:gd name="connsiteY54" fmla="*/ 874015 h 2223043"/>
                  <a:gd name="connsiteX55" fmla="*/ 531341 w 1821282"/>
                  <a:gd name="connsiteY55" fmla="*/ 836945 h 2223043"/>
                  <a:gd name="connsiteX56" fmla="*/ 457200 w 1821282"/>
                  <a:gd name="connsiteY56" fmla="*/ 762805 h 2223043"/>
                  <a:gd name="connsiteX57" fmla="*/ 420130 w 1821282"/>
                  <a:gd name="connsiteY57" fmla="*/ 725734 h 2223043"/>
                  <a:gd name="connsiteX58" fmla="*/ 395417 w 1821282"/>
                  <a:gd name="connsiteY58" fmla="*/ 651594 h 2223043"/>
                  <a:gd name="connsiteX59" fmla="*/ 383060 w 1821282"/>
                  <a:gd name="connsiteY59" fmla="*/ 614523 h 2223043"/>
                  <a:gd name="connsiteX60" fmla="*/ 358346 w 1821282"/>
                  <a:gd name="connsiteY60" fmla="*/ 515669 h 2223043"/>
                  <a:gd name="connsiteX61" fmla="*/ 333633 w 1821282"/>
                  <a:gd name="connsiteY61" fmla="*/ 478599 h 2223043"/>
                  <a:gd name="connsiteX62" fmla="*/ 296562 w 1821282"/>
                  <a:gd name="connsiteY62" fmla="*/ 342675 h 2223043"/>
                  <a:gd name="connsiteX63" fmla="*/ 284206 w 1821282"/>
                  <a:gd name="connsiteY63" fmla="*/ 305605 h 2223043"/>
                  <a:gd name="connsiteX64" fmla="*/ 259492 w 1821282"/>
                  <a:gd name="connsiteY64" fmla="*/ 268534 h 2223043"/>
                  <a:gd name="connsiteX65" fmla="*/ 247135 w 1821282"/>
                  <a:gd name="connsiteY65" fmla="*/ 194394 h 2223043"/>
                  <a:gd name="connsiteX66" fmla="*/ 210065 w 1821282"/>
                  <a:gd name="connsiteY66" fmla="*/ 157323 h 2223043"/>
                  <a:gd name="connsiteX67" fmla="*/ 111211 w 1821282"/>
                  <a:gd name="connsiteY67" fmla="*/ 70826 h 2223043"/>
                  <a:gd name="connsiteX68" fmla="*/ 37071 w 1821282"/>
                  <a:gd name="connsiteY68" fmla="*/ 33756 h 2223043"/>
                  <a:gd name="connsiteX69" fmla="*/ 0 w 1821282"/>
                  <a:gd name="connsiteY69" fmla="*/ 9042 h 22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821282" h="2223043">
                    <a:moveTo>
                      <a:pt x="1655806" y="874015"/>
                    </a:moveTo>
                    <a:cubicBezTo>
                      <a:pt x="1643449" y="878134"/>
                      <a:pt x="1609525" y="877162"/>
                      <a:pt x="1618735" y="886372"/>
                    </a:cubicBezTo>
                    <a:cubicBezTo>
                      <a:pt x="1637155" y="904793"/>
                      <a:pt x="1692876" y="911086"/>
                      <a:pt x="1692876" y="911086"/>
                    </a:cubicBezTo>
                    <a:cubicBezTo>
                      <a:pt x="1701114" y="935799"/>
                      <a:pt x="1713308" y="959530"/>
                      <a:pt x="1717590" y="985226"/>
                    </a:cubicBezTo>
                    <a:cubicBezTo>
                      <a:pt x="1721709" y="1009940"/>
                      <a:pt x="1719770" y="1036472"/>
                      <a:pt x="1729946" y="1059367"/>
                    </a:cubicBezTo>
                    <a:cubicBezTo>
                      <a:pt x="1737043" y="1075336"/>
                      <a:pt x="1754660" y="1084080"/>
                      <a:pt x="1767017" y="1096437"/>
                    </a:cubicBezTo>
                    <a:cubicBezTo>
                      <a:pt x="1753056" y="1166243"/>
                      <a:pt x="1748170" y="1144825"/>
                      <a:pt x="1767017" y="1207648"/>
                    </a:cubicBezTo>
                    <a:cubicBezTo>
                      <a:pt x="1774502" y="1232599"/>
                      <a:pt x="1791730" y="1281788"/>
                      <a:pt x="1791730" y="1281788"/>
                    </a:cubicBezTo>
                    <a:cubicBezTo>
                      <a:pt x="1795849" y="1310621"/>
                      <a:pt x="1798375" y="1339726"/>
                      <a:pt x="1804087" y="1368286"/>
                    </a:cubicBezTo>
                    <a:cubicBezTo>
                      <a:pt x="1806641" y="1381058"/>
                      <a:pt x="1821282" y="1393263"/>
                      <a:pt x="1816444" y="1405356"/>
                    </a:cubicBezTo>
                    <a:cubicBezTo>
                      <a:pt x="1810928" y="1419145"/>
                      <a:pt x="1791730" y="1421831"/>
                      <a:pt x="1779373" y="1430069"/>
                    </a:cubicBezTo>
                    <a:cubicBezTo>
                      <a:pt x="1740211" y="1488814"/>
                      <a:pt x="1759355" y="1453053"/>
                      <a:pt x="1729946" y="1541280"/>
                    </a:cubicBezTo>
                    <a:cubicBezTo>
                      <a:pt x="1729945" y="1541282"/>
                      <a:pt x="1705234" y="1615420"/>
                      <a:pt x="1705233" y="1615421"/>
                    </a:cubicBezTo>
                    <a:lnTo>
                      <a:pt x="1668162" y="1640134"/>
                    </a:lnTo>
                    <a:cubicBezTo>
                      <a:pt x="1647075" y="1787752"/>
                      <a:pt x="1686518" y="1714275"/>
                      <a:pt x="1618735" y="1714275"/>
                    </a:cubicBezTo>
                    <a:cubicBezTo>
                      <a:pt x="1593681" y="1714275"/>
                      <a:pt x="1569308" y="1722513"/>
                      <a:pt x="1544595" y="1726632"/>
                    </a:cubicBezTo>
                    <a:cubicBezTo>
                      <a:pt x="1532238" y="1734870"/>
                      <a:pt x="1520808" y="1744704"/>
                      <a:pt x="1507525" y="1751345"/>
                    </a:cubicBezTo>
                    <a:cubicBezTo>
                      <a:pt x="1495875" y="1757170"/>
                      <a:pt x="1480625" y="1755565"/>
                      <a:pt x="1470454" y="1763702"/>
                    </a:cubicBezTo>
                    <a:cubicBezTo>
                      <a:pt x="1458857" y="1772979"/>
                      <a:pt x="1453979" y="1788415"/>
                      <a:pt x="1445741" y="1800772"/>
                    </a:cubicBezTo>
                    <a:cubicBezTo>
                      <a:pt x="1441622" y="1825486"/>
                      <a:pt x="1438819" y="1850455"/>
                      <a:pt x="1433384" y="1874913"/>
                    </a:cubicBezTo>
                    <a:cubicBezTo>
                      <a:pt x="1430558" y="1887628"/>
                      <a:pt x="1422748" y="1899072"/>
                      <a:pt x="1421027" y="1911983"/>
                    </a:cubicBezTo>
                    <a:cubicBezTo>
                      <a:pt x="1414472" y="1961146"/>
                      <a:pt x="1413373" y="2010889"/>
                      <a:pt x="1408671" y="2060264"/>
                    </a:cubicBezTo>
                    <a:cubicBezTo>
                      <a:pt x="1405135" y="2097394"/>
                      <a:pt x="1409061" y="2136422"/>
                      <a:pt x="1396314" y="2171475"/>
                    </a:cubicBezTo>
                    <a:cubicBezTo>
                      <a:pt x="1391239" y="2185432"/>
                      <a:pt x="1373714" y="2192849"/>
                      <a:pt x="1359244" y="2196188"/>
                    </a:cubicBezTo>
                    <a:cubicBezTo>
                      <a:pt x="1318909" y="2205496"/>
                      <a:pt x="1276865" y="2204426"/>
                      <a:pt x="1235676" y="2208545"/>
                    </a:cubicBezTo>
                    <a:cubicBezTo>
                      <a:pt x="1223319" y="2212664"/>
                      <a:pt x="1211454" y="2223043"/>
                      <a:pt x="1198606" y="2220902"/>
                    </a:cubicBezTo>
                    <a:cubicBezTo>
                      <a:pt x="1137345" y="2210692"/>
                      <a:pt x="1169617" y="2162924"/>
                      <a:pt x="1149179" y="2122048"/>
                    </a:cubicBezTo>
                    <a:cubicBezTo>
                      <a:pt x="1142537" y="2108765"/>
                      <a:pt x="1125391" y="2103976"/>
                      <a:pt x="1112108" y="2097334"/>
                    </a:cubicBezTo>
                    <a:cubicBezTo>
                      <a:pt x="1091339" y="2086949"/>
                      <a:pt x="1045414" y="2078562"/>
                      <a:pt x="1025611" y="2072621"/>
                    </a:cubicBezTo>
                    <a:cubicBezTo>
                      <a:pt x="1000659" y="2065136"/>
                      <a:pt x="951471" y="2047907"/>
                      <a:pt x="951471" y="2047907"/>
                    </a:cubicBezTo>
                    <a:cubicBezTo>
                      <a:pt x="893806" y="1961410"/>
                      <a:pt x="926757" y="1990243"/>
                      <a:pt x="864973" y="1949053"/>
                    </a:cubicBezTo>
                    <a:cubicBezTo>
                      <a:pt x="856735" y="1936696"/>
                      <a:pt x="851856" y="1921260"/>
                      <a:pt x="840260" y="1911983"/>
                    </a:cubicBezTo>
                    <a:cubicBezTo>
                      <a:pt x="809863" y="1887665"/>
                      <a:pt x="773075" y="1905649"/>
                      <a:pt x="741406" y="1911983"/>
                    </a:cubicBezTo>
                    <a:cubicBezTo>
                      <a:pt x="724930" y="1907864"/>
                      <a:pt x="706110" y="1909046"/>
                      <a:pt x="691979" y="1899626"/>
                    </a:cubicBezTo>
                    <a:cubicBezTo>
                      <a:pt x="679622" y="1891388"/>
                      <a:pt x="677766" y="1873057"/>
                      <a:pt x="667265" y="1862556"/>
                    </a:cubicBezTo>
                    <a:cubicBezTo>
                      <a:pt x="643309" y="1838600"/>
                      <a:pt x="623277" y="1835536"/>
                      <a:pt x="593125" y="1825486"/>
                    </a:cubicBezTo>
                    <a:cubicBezTo>
                      <a:pt x="568411" y="1809010"/>
                      <a:pt x="547162" y="1785452"/>
                      <a:pt x="518984" y="1776059"/>
                    </a:cubicBezTo>
                    <a:cubicBezTo>
                      <a:pt x="506627" y="1771940"/>
                      <a:pt x="493300" y="1770028"/>
                      <a:pt x="481914" y="1763702"/>
                    </a:cubicBezTo>
                    <a:cubicBezTo>
                      <a:pt x="455950" y="1749277"/>
                      <a:pt x="407773" y="1714275"/>
                      <a:pt x="407773" y="1714275"/>
                    </a:cubicBezTo>
                    <a:cubicBezTo>
                      <a:pt x="352169" y="1630867"/>
                      <a:pt x="393357" y="1719424"/>
                      <a:pt x="420130" y="1652491"/>
                    </a:cubicBezTo>
                    <a:cubicBezTo>
                      <a:pt x="424967" y="1640397"/>
                      <a:pt x="411892" y="1627778"/>
                      <a:pt x="407773" y="1615421"/>
                    </a:cubicBezTo>
                    <a:lnTo>
                      <a:pt x="481914" y="1565994"/>
                    </a:lnTo>
                    <a:lnTo>
                      <a:pt x="518984" y="1541280"/>
                    </a:lnTo>
                    <a:cubicBezTo>
                      <a:pt x="523103" y="1528923"/>
                      <a:pt x="525015" y="1515596"/>
                      <a:pt x="531341" y="1504210"/>
                    </a:cubicBezTo>
                    <a:cubicBezTo>
                      <a:pt x="545766" y="1478246"/>
                      <a:pt x="571375" y="1458247"/>
                      <a:pt x="580768" y="1430069"/>
                    </a:cubicBezTo>
                    <a:cubicBezTo>
                      <a:pt x="584887" y="1417712"/>
                      <a:pt x="583915" y="1402209"/>
                      <a:pt x="593125" y="1392999"/>
                    </a:cubicBezTo>
                    <a:cubicBezTo>
                      <a:pt x="602335" y="1383789"/>
                      <a:pt x="617838" y="1384761"/>
                      <a:pt x="630195" y="1380642"/>
                    </a:cubicBezTo>
                    <a:cubicBezTo>
                      <a:pt x="625641" y="1348763"/>
                      <a:pt x="622735" y="1291583"/>
                      <a:pt x="605481" y="1257075"/>
                    </a:cubicBezTo>
                    <a:cubicBezTo>
                      <a:pt x="598840" y="1243792"/>
                      <a:pt x="592364" y="1229282"/>
                      <a:pt x="580768" y="1220005"/>
                    </a:cubicBezTo>
                    <a:cubicBezTo>
                      <a:pt x="570597" y="1211868"/>
                      <a:pt x="556055" y="1211767"/>
                      <a:pt x="543698" y="1207648"/>
                    </a:cubicBezTo>
                    <a:lnTo>
                      <a:pt x="568411" y="1133507"/>
                    </a:lnTo>
                    <a:lnTo>
                      <a:pt x="580768" y="1096437"/>
                    </a:lnTo>
                    <a:lnTo>
                      <a:pt x="556054" y="1022296"/>
                    </a:lnTo>
                    <a:lnTo>
                      <a:pt x="543698" y="985226"/>
                    </a:lnTo>
                    <a:cubicBezTo>
                      <a:pt x="562469" y="928910"/>
                      <a:pt x="561095" y="952304"/>
                      <a:pt x="543698" y="874015"/>
                    </a:cubicBezTo>
                    <a:cubicBezTo>
                      <a:pt x="540873" y="861300"/>
                      <a:pt x="539338" y="847226"/>
                      <a:pt x="531341" y="836945"/>
                    </a:cubicBezTo>
                    <a:cubicBezTo>
                      <a:pt x="509883" y="809357"/>
                      <a:pt x="481914" y="787519"/>
                      <a:pt x="457200" y="762805"/>
                    </a:cubicBezTo>
                    <a:lnTo>
                      <a:pt x="420130" y="725734"/>
                    </a:lnTo>
                    <a:lnTo>
                      <a:pt x="395417" y="651594"/>
                    </a:lnTo>
                    <a:cubicBezTo>
                      <a:pt x="391298" y="639237"/>
                      <a:pt x="385615" y="627295"/>
                      <a:pt x="383060" y="614523"/>
                    </a:cubicBezTo>
                    <a:cubicBezTo>
                      <a:pt x="378360" y="591023"/>
                      <a:pt x="371011" y="541000"/>
                      <a:pt x="358346" y="515669"/>
                    </a:cubicBezTo>
                    <a:cubicBezTo>
                      <a:pt x="351705" y="502386"/>
                      <a:pt x="341871" y="490956"/>
                      <a:pt x="333633" y="478599"/>
                    </a:cubicBezTo>
                    <a:cubicBezTo>
                      <a:pt x="316166" y="391266"/>
                      <a:pt x="327919" y="436746"/>
                      <a:pt x="296562" y="342675"/>
                    </a:cubicBezTo>
                    <a:cubicBezTo>
                      <a:pt x="292443" y="330318"/>
                      <a:pt x="291431" y="316442"/>
                      <a:pt x="284206" y="305605"/>
                    </a:cubicBezTo>
                    <a:lnTo>
                      <a:pt x="259492" y="268534"/>
                    </a:lnTo>
                    <a:cubicBezTo>
                      <a:pt x="255373" y="243821"/>
                      <a:pt x="257310" y="217289"/>
                      <a:pt x="247135" y="194394"/>
                    </a:cubicBezTo>
                    <a:cubicBezTo>
                      <a:pt x="240038" y="178425"/>
                      <a:pt x="221252" y="170748"/>
                      <a:pt x="210065" y="157323"/>
                    </a:cubicBezTo>
                    <a:cubicBezTo>
                      <a:pt x="145709" y="80095"/>
                      <a:pt x="244043" y="159380"/>
                      <a:pt x="111211" y="70826"/>
                    </a:cubicBezTo>
                    <a:cubicBezTo>
                      <a:pt x="4971" y="0"/>
                      <a:pt x="139391" y="84917"/>
                      <a:pt x="37071" y="33756"/>
                    </a:cubicBezTo>
                    <a:cubicBezTo>
                      <a:pt x="23788" y="27114"/>
                      <a:pt x="0" y="9042"/>
                      <a:pt x="0" y="9042"/>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sp>
          <p:nvSpPr>
            <p:cNvPr id="28" name="Freeform 27"/>
            <p:cNvSpPr/>
            <p:nvPr/>
          </p:nvSpPr>
          <p:spPr bwMode="auto">
            <a:xfrm>
              <a:off x="4797425" y="6162675"/>
              <a:ext cx="463550" cy="438150"/>
            </a:xfrm>
            <a:custGeom>
              <a:avLst/>
              <a:gdLst>
                <a:gd name="connsiteX0" fmla="*/ 753762 w 2151489"/>
                <a:gd name="connsiteY0" fmla="*/ 0 h 2038865"/>
                <a:gd name="connsiteX1" fmla="*/ 729049 w 2151489"/>
                <a:gd name="connsiteY1" fmla="*/ 37070 h 2038865"/>
                <a:gd name="connsiteX2" fmla="*/ 617838 w 2151489"/>
                <a:gd name="connsiteY2" fmla="*/ 98854 h 2038865"/>
                <a:gd name="connsiteX3" fmla="*/ 617838 w 2151489"/>
                <a:gd name="connsiteY3" fmla="*/ 172994 h 2038865"/>
                <a:gd name="connsiteX4" fmla="*/ 580768 w 2151489"/>
                <a:gd name="connsiteY4" fmla="*/ 247135 h 2038865"/>
                <a:gd name="connsiteX5" fmla="*/ 568411 w 2151489"/>
                <a:gd name="connsiteY5" fmla="*/ 284205 h 2038865"/>
                <a:gd name="connsiteX6" fmla="*/ 630195 w 2151489"/>
                <a:gd name="connsiteY6" fmla="*/ 395416 h 2038865"/>
                <a:gd name="connsiteX7" fmla="*/ 568411 w 2151489"/>
                <a:gd name="connsiteY7" fmla="*/ 457200 h 2038865"/>
                <a:gd name="connsiteX8" fmla="*/ 556054 w 2151489"/>
                <a:gd name="connsiteY8" fmla="*/ 506627 h 2038865"/>
                <a:gd name="connsiteX9" fmla="*/ 518984 w 2151489"/>
                <a:gd name="connsiteY9" fmla="*/ 531340 h 2038865"/>
                <a:gd name="connsiteX10" fmla="*/ 420130 w 2151489"/>
                <a:gd name="connsiteY10" fmla="*/ 580767 h 2038865"/>
                <a:gd name="connsiteX11" fmla="*/ 407773 w 2151489"/>
                <a:gd name="connsiteY11" fmla="*/ 617838 h 2038865"/>
                <a:gd name="connsiteX12" fmla="*/ 395416 w 2151489"/>
                <a:gd name="connsiteY12" fmla="*/ 691978 h 2038865"/>
                <a:gd name="connsiteX13" fmla="*/ 370703 w 2151489"/>
                <a:gd name="connsiteY13" fmla="*/ 729048 h 2038865"/>
                <a:gd name="connsiteX14" fmla="*/ 358346 w 2151489"/>
                <a:gd name="connsiteY14" fmla="*/ 766119 h 2038865"/>
                <a:gd name="connsiteX15" fmla="*/ 284206 w 2151489"/>
                <a:gd name="connsiteY15" fmla="*/ 790832 h 2038865"/>
                <a:gd name="connsiteX16" fmla="*/ 247135 w 2151489"/>
                <a:gd name="connsiteY16" fmla="*/ 803189 h 2038865"/>
                <a:gd name="connsiteX17" fmla="*/ 234778 w 2151489"/>
                <a:gd name="connsiteY17" fmla="*/ 840259 h 2038865"/>
                <a:gd name="connsiteX18" fmla="*/ 210065 w 2151489"/>
                <a:gd name="connsiteY18" fmla="*/ 877330 h 2038865"/>
                <a:gd name="connsiteX19" fmla="*/ 148281 w 2151489"/>
                <a:gd name="connsiteY19" fmla="*/ 976184 h 2038865"/>
                <a:gd name="connsiteX20" fmla="*/ 135924 w 2151489"/>
                <a:gd name="connsiteY20" fmla="*/ 1112108 h 2038865"/>
                <a:gd name="connsiteX21" fmla="*/ 123568 w 2151489"/>
                <a:gd name="connsiteY21" fmla="*/ 1149178 h 2038865"/>
                <a:gd name="connsiteX22" fmla="*/ 86497 w 2151489"/>
                <a:gd name="connsiteY22" fmla="*/ 1173892 h 2038865"/>
                <a:gd name="connsiteX23" fmla="*/ 49427 w 2151489"/>
                <a:gd name="connsiteY23" fmla="*/ 1248032 h 2038865"/>
                <a:gd name="connsiteX24" fmla="*/ 37070 w 2151489"/>
                <a:gd name="connsiteY24" fmla="*/ 1309816 h 2038865"/>
                <a:gd name="connsiteX25" fmla="*/ 12357 w 2151489"/>
                <a:gd name="connsiteY25" fmla="*/ 1346886 h 2038865"/>
                <a:gd name="connsiteX26" fmla="*/ 0 w 2151489"/>
                <a:gd name="connsiteY26" fmla="*/ 1383957 h 2038865"/>
                <a:gd name="connsiteX27" fmla="*/ 12357 w 2151489"/>
                <a:gd name="connsiteY27" fmla="*/ 1433384 h 2038865"/>
                <a:gd name="connsiteX28" fmla="*/ 24714 w 2151489"/>
                <a:gd name="connsiteY28" fmla="*/ 1495167 h 2038865"/>
                <a:gd name="connsiteX29" fmla="*/ 61784 w 2151489"/>
                <a:gd name="connsiteY29" fmla="*/ 1519881 h 2038865"/>
                <a:gd name="connsiteX30" fmla="*/ 86497 w 2151489"/>
                <a:gd name="connsiteY30" fmla="*/ 1556951 h 2038865"/>
                <a:gd name="connsiteX31" fmla="*/ 148281 w 2151489"/>
                <a:gd name="connsiteY31" fmla="*/ 1544594 h 2038865"/>
                <a:gd name="connsiteX32" fmla="*/ 222422 w 2151489"/>
                <a:gd name="connsiteY32" fmla="*/ 1581665 h 2038865"/>
                <a:gd name="connsiteX33" fmla="*/ 259492 w 2151489"/>
                <a:gd name="connsiteY33" fmla="*/ 1594021 h 2038865"/>
                <a:gd name="connsiteX34" fmla="*/ 407773 w 2151489"/>
                <a:gd name="connsiteY34" fmla="*/ 1655805 h 2038865"/>
                <a:gd name="connsiteX35" fmla="*/ 531341 w 2151489"/>
                <a:gd name="connsiteY35" fmla="*/ 1717589 h 2038865"/>
                <a:gd name="connsiteX36" fmla="*/ 568411 w 2151489"/>
                <a:gd name="connsiteY36" fmla="*/ 1742303 h 2038865"/>
                <a:gd name="connsiteX37" fmla="*/ 642551 w 2151489"/>
                <a:gd name="connsiteY37" fmla="*/ 1779373 h 2038865"/>
                <a:gd name="connsiteX38" fmla="*/ 667265 w 2151489"/>
                <a:gd name="connsiteY38" fmla="*/ 1816443 h 2038865"/>
                <a:gd name="connsiteX39" fmla="*/ 691978 w 2151489"/>
                <a:gd name="connsiteY39" fmla="*/ 1890584 h 2038865"/>
                <a:gd name="connsiteX40" fmla="*/ 729049 w 2151489"/>
                <a:gd name="connsiteY40" fmla="*/ 1902940 h 2038865"/>
                <a:gd name="connsiteX41" fmla="*/ 790833 w 2151489"/>
                <a:gd name="connsiteY41" fmla="*/ 1964724 h 2038865"/>
                <a:gd name="connsiteX42" fmla="*/ 815546 w 2151489"/>
                <a:gd name="connsiteY42" fmla="*/ 2001794 h 2038865"/>
                <a:gd name="connsiteX43" fmla="*/ 889687 w 2151489"/>
                <a:gd name="connsiteY43" fmla="*/ 2038865 h 2038865"/>
                <a:gd name="connsiteX44" fmla="*/ 1161535 w 2151489"/>
                <a:gd name="connsiteY44" fmla="*/ 2026508 h 2038865"/>
                <a:gd name="connsiteX45" fmla="*/ 1198606 w 2151489"/>
                <a:gd name="connsiteY45" fmla="*/ 2038865 h 2038865"/>
                <a:gd name="connsiteX46" fmla="*/ 1235676 w 2151489"/>
                <a:gd name="connsiteY46" fmla="*/ 2026508 h 2038865"/>
                <a:gd name="connsiteX47" fmla="*/ 1383957 w 2151489"/>
                <a:gd name="connsiteY47" fmla="*/ 2014151 h 2038865"/>
                <a:gd name="connsiteX48" fmla="*/ 1421027 w 2151489"/>
                <a:gd name="connsiteY48" fmla="*/ 2001794 h 2038865"/>
                <a:gd name="connsiteX49" fmla="*/ 1470454 w 2151489"/>
                <a:gd name="connsiteY49" fmla="*/ 1989438 h 2038865"/>
                <a:gd name="connsiteX50" fmla="*/ 1458097 w 2151489"/>
                <a:gd name="connsiteY50" fmla="*/ 1940011 h 2038865"/>
                <a:gd name="connsiteX51" fmla="*/ 1470454 w 2151489"/>
                <a:gd name="connsiteY51" fmla="*/ 1890584 h 2038865"/>
                <a:gd name="connsiteX52" fmla="*/ 1495168 w 2151489"/>
                <a:gd name="connsiteY52" fmla="*/ 1853513 h 2038865"/>
                <a:gd name="connsiteX53" fmla="*/ 1445741 w 2151489"/>
                <a:gd name="connsiteY53" fmla="*/ 1779373 h 2038865"/>
                <a:gd name="connsiteX54" fmla="*/ 1421027 w 2151489"/>
                <a:gd name="connsiteY54" fmla="*/ 1742303 h 2038865"/>
                <a:gd name="connsiteX55" fmla="*/ 1458097 w 2151489"/>
                <a:gd name="connsiteY55" fmla="*/ 1729946 h 2038865"/>
                <a:gd name="connsiteX56" fmla="*/ 1458097 w 2151489"/>
                <a:gd name="connsiteY56" fmla="*/ 1655805 h 2038865"/>
                <a:gd name="connsiteX57" fmla="*/ 1606378 w 2151489"/>
                <a:gd name="connsiteY57" fmla="*/ 1594021 h 2038865"/>
                <a:gd name="connsiteX58" fmla="*/ 1927654 w 2151489"/>
                <a:gd name="connsiteY58" fmla="*/ 1581665 h 2038865"/>
                <a:gd name="connsiteX59" fmla="*/ 2026508 w 2151489"/>
                <a:gd name="connsiteY59" fmla="*/ 1569308 h 2038865"/>
                <a:gd name="connsiteX60" fmla="*/ 2088292 w 2151489"/>
                <a:gd name="connsiteY60" fmla="*/ 1556951 h 2038865"/>
                <a:gd name="connsiteX61" fmla="*/ 2075935 w 2151489"/>
                <a:gd name="connsiteY61" fmla="*/ 1519881 h 2038865"/>
                <a:gd name="connsiteX62" fmla="*/ 2088292 w 2151489"/>
                <a:gd name="connsiteY62" fmla="*/ 1470454 h 2038865"/>
                <a:gd name="connsiteX63" fmla="*/ 2113006 w 2151489"/>
                <a:gd name="connsiteY63" fmla="*/ 1421027 h 2038865"/>
                <a:gd name="connsiteX64" fmla="*/ 2125362 w 2151489"/>
                <a:gd name="connsiteY64" fmla="*/ 1371600 h 2038865"/>
                <a:gd name="connsiteX65" fmla="*/ 2150076 w 2151489"/>
                <a:gd name="connsiteY65" fmla="*/ 1334530 h 2038865"/>
                <a:gd name="connsiteX66" fmla="*/ 2137719 w 2151489"/>
                <a:gd name="connsiteY66" fmla="*/ 1322173 h 20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1489" h="2038865">
                  <a:moveTo>
                    <a:pt x="753762" y="0"/>
                  </a:moveTo>
                  <a:cubicBezTo>
                    <a:pt x="745524" y="12357"/>
                    <a:pt x="740225" y="27291"/>
                    <a:pt x="729049" y="37070"/>
                  </a:cubicBezTo>
                  <a:cubicBezTo>
                    <a:pt x="676756" y="82827"/>
                    <a:pt x="668753" y="81882"/>
                    <a:pt x="617838" y="98854"/>
                  </a:cubicBezTo>
                  <a:cubicBezTo>
                    <a:pt x="565115" y="177937"/>
                    <a:pt x="604657" y="93911"/>
                    <a:pt x="617838" y="172994"/>
                  </a:cubicBezTo>
                  <a:cubicBezTo>
                    <a:pt x="621720" y="196288"/>
                    <a:pt x="588837" y="230998"/>
                    <a:pt x="580768" y="247135"/>
                  </a:cubicBezTo>
                  <a:cubicBezTo>
                    <a:pt x="574943" y="258785"/>
                    <a:pt x="572530" y="271848"/>
                    <a:pt x="568411" y="284205"/>
                  </a:cubicBezTo>
                  <a:cubicBezTo>
                    <a:pt x="598650" y="374924"/>
                    <a:pt x="574703" y="339926"/>
                    <a:pt x="630195" y="395416"/>
                  </a:cubicBezTo>
                  <a:cubicBezTo>
                    <a:pt x="597243" y="417384"/>
                    <a:pt x="584887" y="418756"/>
                    <a:pt x="568411" y="457200"/>
                  </a:cubicBezTo>
                  <a:cubicBezTo>
                    <a:pt x="561721" y="472810"/>
                    <a:pt x="565474" y="492497"/>
                    <a:pt x="556054" y="506627"/>
                  </a:cubicBezTo>
                  <a:cubicBezTo>
                    <a:pt x="547816" y="518984"/>
                    <a:pt x="530393" y="521833"/>
                    <a:pt x="518984" y="531340"/>
                  </a:cubicBezTo>
                  <a:cubicBezTo>
                    <a:pt x="453399" y="585995"/>
                    <a:pt x="515472" y="561700"/>
                    <a:pt x="420130" y="580767"/>
                  </a:cubicBezTo>
                  <a:cubicBezTo>
                    <a:pt x="416011" y="593124"/>
                    <a:pt x="410599" y="605123"/>
                    <a:pt x="407773" y="617838"/>
                  </a:cubicBezTo>
                  <a:cubicBezTo>
                    <a:pt x="402338" y="642296"/>
                    <a:pt x="403339" y="668209"/>
                    <a:pt x="395416" y="691978"/>
                  </a:cubicBezTo>
                  <a:cubicBezTo>
                    <a:pt x="390720" y="706067"/>
                    <a:pt x="377344" y="715765"/>
                    <a:pt x="370703" y="729048"/>
                  </a:cubicBezTo>
                  <a:cubicBezTo>
                    <a:pt x="364878" y="740698"/>
                    <a:pt x="368945" y="758548"/>
                    <a:pt x="358346" y="766119"/>
                  </a:cubicBezTo>
                  <a:cubicBezTo>
                    <a:pt x="337148" y="781260"/>
                    <a:pt x="308919" y="782594"/>
                    <a:pt x="284206" y="790832"/>
                  </a:cubicBezTo>
                  <a:lnTo>
                    <a:pt x="247135" y="803189"/>
                  </a:lnTo>
                  <a:cubicBezTo>
                    <a:pt x="243016" y="815546"/>
                    <a:pt x="240603" y="828609"/>
                    <a:pt x="234778" y="840259"/>
                  </a:cubicBezTo>
                  <a:cubicBezTo>
                    <a:pt x="228136" y="853542"/>
                    <a:pt x="216097" y="863759"/>
                    <a:pt x="210065" y="877330"/>
                  </a:cubicBezTo>
                  <a:cubicBezTo>
                    <a:pt x="166725" y="974846"/>
                    <a:pt x="214967" y="931725"/>
                    <a:pt x="148281" y="976184"/>
                  </a:cubicBezTo>
                  <a:cubicBezTo>
                    <a:pt x="144162" y="1021492"/>
                    <a:pt x="142358" y="1067070"/>
                    <a:pt x="135924" y="1112108"/>
                  </a:cubicBezTo>
                  <a:cubicBezTo>
                    <a:pt x="134082" y="1125002"/>
                    <a:pt x="131705" y="1139007"/>
                    <a:pt x="123568" y="1149178"/>
                  </a:cubicBezTo>
                  <a:cubicBezTo>
                    <a:pt x="114291" y="1160775"/>
                    <a:pt x="98854" y="1165654"/>
                    <a:pt x="86497" y="1173892"/>
                  </a:cubicBezTo>
                  <a:cubicBezTo>
                    <a:pt x="62337" y="1210133"/>
                    <a:pt x="59659" y="1207106"/>
                    <a:pt x="49427" y="1248032"/>
                  </a:cubicBezTo>
                  <a:cubicBezTo>
                    <a:pt x="44333" y="1268407"/>
                    <a:pt x="44444" y="1290151"/>
                    <a:pt x="37070" y="1309816"/>
                  </a:cubicBezTo>
                  <a:cubicBezTo>
                    <a:pt x="31856" y="1323721"/>
                    <a:pt x="18998" y="1333603"/>
                    <a:pt x="12357" y="1346886"/>
                  </a:cubicBezTo>
                  <a:cubicBezTo>
                    <a:pt x="6532" y="1358536"/>
                    <a:pt x="4119" y="1371600"/>
                    <a:pt x="0" y="1383957"/>
                  </a:cubicBezTo>
                  <a:cubicBezTo>
                    <a:pt x="4119" y="1400433"/>
                    <a:pt x="8673" y="1416806"/>
                    <a:pt x="12357" y="1433384"/>
                  </a:cubicBezTo>
                  <a:cubicBezTo>
                    <a:pt x="16913" y="1453886"/>
                    <a:pt x="14294" y="1476932"/>
                    <a:pt x="24714" y="1495167"/>
                  </a:cubicBezTo>
                  <a:cubicBezTo>
                    <a:pt x="32082" y="1508061"/>
                    <a:pt x="49427" y="1511643"/>
                    <a:pt x="61784" y="1519881"/>
                  </a:cubicBezTo>
                  <a:cubicBezTo>
                    <a:pt x="70022" y="1532238"/>
                    <a:pt x="72218" y="1552871"/>
                    <a:pt x="86497" y="1556951"/>
                  </a:cubicBezTo>
                  <a:cubicBezTo>
                    <a:pt x="106691" y="1562721"/>
                    <a:pt x="127278" y="1544594"/>
                    <a:pt x="148281" y="1544594"/>
                  </a:cubicBezTo>
                  <a:cubicBezTo>
                    <a:pt x="179339" y="1544594"/>
                    <a:pt x="197433" y="1569170"/>
                    <a:pt x="222422" y="1581665"/>
                  </a:cubicBezTo>
                  <a:cubicBezTo>
                    <a:pt x="234072" y="1587490"/>
                    <a:pt x="247135" y="1589902"/>
                    <a:pt x="259492" y="1594021"/>
                  </a:cubicBezTo>
                  <a:cubicBezTo>
                    <a:pt x="354479" y="1657346"/>
                    <a:pt x="304335" y="1638565"/>
                    <a:pt x="407773" y="1655805"/>
                  </a:cubicBezTo>
                  <a:cubicBezTo>
                    <a:pt x="496045" y="1714652"/>
                    <a:pt x="453099" y="1698028"/>
                    <a:pt x="531341" y="1717589"/>
                  </a:cubicBezTo>
                  <a:cubicBezTo>
                    <a:pt x="543698" y="1725827"/>
                    <a:pt x="555128" y="1735661"/>
                    <a:pt x="568411" y="1742303"/>
                  </a:cubicBezTo>
                  <a:cubicBezTo>
                    <a:pt x="670729" y="1793462"/>
                    <a:pt x="536313" y="1708546"/>
                    <a:pt x="642551" y="1779373"/>
                  </a:cubicBezTo>
                  <a:cubicBezTo>
                    <a:pt x="650789" y="1791730"/>
                    <a:pt x="661233" y="1802872"/>
                    <a:pt x="667265" y="1816443"/>
                  </a:cubicBezTo>
                  <a:cubicBezTo>
                    <a:pt x="677845" y="1840248"/>
                    <a:pt x="667264" y="1882347"/>
                    <a:pt x="691978" y="1890584"/>
                  </a:cubicBezTo>
                  <a:lnTo>
                    <a:pt x="729049" y="1902940"/>
                  </a:lnTo>
                  <a:cubicBezTo>
                    <a:pt x="794948" y="2001792"/>
                    <a:pt x="708457" y="1882349"/>
                    <a:pt x="790833" y="1964724"/>
                  </a:cubicBezTo>
                  <a:cubicBezTo>
                    <a:pt x="801334" y="1975225"/>
                    <a:pt x="805045" y="1991293"/>
                    <a:pt x="815546" y="2001794"/>
                  </a:cubicBezTo>
                  <a:cubicBezTo>
                    <a:pt x="839501" y="2025749"/>
                    <a:pt x="859536" y="2028815"/>
                    <a:pt x="889687" y="2038865"/>
                  </a:cubicBezTo>
                  <a:cubicBezTo>
                    <a:pt x="980303" y="2034746"/>
                    <a:pt x="1070825" y="2026508"/>
                    <a:pt x="1161535" y="2026508"/>
                  </a:cubicBezTo>
                  <a:cubicBezTo>
                    <a:pt x="1174560" y="2026508"/>
                    <a:pt x="1185581" y="2038865"/>
                    <a:pt x="1198606" y="2038865"/>
                  </a:cubicBezTo>
                  <a:cubicBezTo>
                    <a:pt x="1211631" y="2038865"/>
                    <a:pt x="1222765" y="2028229"/>
                    <a:pt x="1235676" y="2026508"/>
                  </a:cubicBezTo>
                  <a:cubicBezTo>
                    <a:pt x="1284839" y="2019953"/>
                    <a:pt x="1334530" y="2018270"/>
                    <a:pt x="1383957" y="2014151"/>
                  </a:cubicBezTo>
                  <a:cubicBezTo>
                    <a:pt x="1396314" y="2010032"/>
                    <a:pt x="1408503" y="2005372"/>
                    <a:pt x="1421027" y="2001794"/>
                  </a:cubicBezTo>
                  <a:cubicBezTo>
                    <a:pt x="1437356" y="1997129"/>
                    <a:pt x="1461716" y="2004000"/>
                    <a:pt x="1470454" y="1989438"/>
                  </a:cubicBezTo>
                  <a:cubicBezTo>
                    <a:pt x="1479192" y="1974875"/>
                    <a:pt x="1462216" y="1956487"/>
                    <a:pt x="1458097" y="1940011"/>
                  </a:cubicBezTo>
                  <a:cubicBezTo>
                    <a:pt x="1462216" y="1923535"/>
                    <a:pt x="1463764" y="1906194"/>
                    <a:pt x="1470454" y="1890584"/>
                  </a:cubicBezTo>
                  <a:cubicBezTo>
                    <a:pt x="1476304" y="1876934"/>
                    <a:pt x="1492726" y="1868162"/>
                    <a:pt x="1495168" y="1853513"/>
                  </a:cubicBezTo>
                  <a:cubicBezTo>
                    <a:pt x="1500597" y="1820940"/>
                    <a:pt x="1460745" y="1797377"/>
                    <a:pt x="1445741" y="1779373"/>
                  </a:cubicBezTo>
                  <a:cubicBezTo>
                    <a:pt x="1436234" y="1767964"/>
                    <a:pt x="1429265" y="1754660"/>
                    <a:pt x="1421027" y="1742303"/>
                  </a:cubicBezTo>
                  <a:cubicBezTo>
                    <a:pt x="1433384" y="1738184"/>
                    <a:pt x="1452272" y="1741596"/>
                    <a:pt x="1458097" y="1729946"/>
                  </a:cubicBezTo>
                  <a:cubicBezTo>
                    <a:pt x="1491046" y="1664047"/>
                    <a:pt x="1392200" y="1721702"/>
                    <a:pt x="1458097" y="1655805"/>
                  </a:cubicBezTo>
                  <a:cubicBezTo>
                    <a:pt x="1505685" y="1608217"/>
                    <a:pt x="1542923" y="1597987"/>
                    <a:pt x="1606378" y="1594021"/>
                  </a:cubicBezTo>
                  <a:cubicBezTo>
                    <a:pt x="1713340" y="1587336"/>
                    <a:pt x="1820562" y="1585784"/>
                    <a:pt x="1927654" y="1581665"/>
                  </a:cubicBezTo>
                  <a:cubicBezTo>
                    <a:pt x="1960605" y="1577546"/>
                    <a:pt x="1993686" y="1574358"/>
                    <a:pt x="2026508" y="1569308"/>
                  </a:cubicBezTo>
                  <a:cubicBezTo>
                    <a:pt x="2047266" y="1566114"/>
                    <a:pt x="2073441" y="1571802"/>
                    <a:pt x="2088292" y="1556951"/>
                  </a:cubicBezTo>
                  <a:cubicBezTo>
                    <a:pt x="2097502" y="1547741"/>
                    <a:pt x="2080054" y="1532238"/>
                    <a:pt x="2075935" y="1519881"/>
                  </a:cubicBezTo>
                  <a:cubicBezTo>
                    <a:pt x="2080054" y="1503405"/>
                    <a:pt x="2077683" y="1483715"/>
                    <a:pt x="2088292" y="1470454"/>
                  </a:cubicBezTo>
                  <a:cubicBezTo>
                    <a:pt x="2127058" y="1421996"/>
                    <a:pt x="2140141" y="1502436"/>
                    <a:pt x="2113006" y="1421027"/>
                  </a:cubicBezTo>
                  <a:cubicBezTo>
                    <a:pt x="2117125" y="1404551"/>
                    <a:pt x="2118672" y="1387210"/>
                    <a:pt x="2125362" y="1371600"/>
                  </a:cubicBezTo>
                  <a:cubicBezTo>
                    <a:pt x="2131212" y="1357950"/>
                    <a:pt x="2146474" y="1348938"/>
                    <a:pt x="2150076" y="1334530"/>
                  </a:cubicBezTo>
                  <a:cubicBezTo>
                    <a:pt x="2151489" y="1328879"/>
                    <a:pt x="2141838" y="1326292"/>
                    <a:pt x="2137719" y="1322173"/>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29" name="TextBox 13"/>
            <p:cNvSpPr txBox="1">
              <a:spLocks noChangeArrowheads="1"/>
            </p:cNvSpPr>
            <p:nvPr/>
          </p:nvSpPr>
          <p:spPr bwMode="auto">
            <a:xfrm rot="16200000">
              <a:off x="3957708" y="5770066"/>
              <a:ext cx="943582" cy="247768"/>
            </a:xfrm>
            <a:prstGeom prst="rect">
              <a:avLst/>
            </a:prstGeom>
            <a:noFill/>
            <a:ln w="9525">
              <a:noFill/>
              <a:miter lim="800000"/>
              <a:headEnd/>
              <a:tailEnd/>
            </a:ln>
          </p:spPr>
          <p:txBody>
            <a:bodyPr wrap="none">
              <a:spAutoFit/>
            </a:bodyPr>
            <a:lstStyle/>
            <a:p>
              <a:pPr algn="ctr"/>
              <a:r>
                <a:rPr lang="en-US" sz="1400" dirty="0">
                  <a:latin typeface="Arial" pitchFamily="34" charset="0"/>
                  <a:cs typeface="Arial" pitchFamily="34" charset="0"/>
                </a:rPr>
                <a:t>90 min 37°C</a:t>
              </a:r>
            </a:p>
          </p:txBody>
        </p:sp>
        <p:pic>
          <p:nvPicPr>
            <p:cNvPr id="30" name="Picture 2"/>
            <p:cNvPicPr>
              <a:picLocks noChangeAspect="1" noChangeArrowheads="1"/>
            </p:cNvPicPr>
            <p:nvPr/>
          </p:nvPicPr>
          <p:blipFill>
            <a:blip r:embed="rId4" cstate="print">
              <a:lum bright="3000" contrast="-3000"/>
            </a:blip>
            <a:srcRect/>
            <a:stretch>
              <a:fillRect/>
            </a:stretch>
          </p:blipFill>
          <p:spPr bwMode="auto">
            <a:xfrm>
              <a:off x="6045476" y="5154635"/>
              <a:ext cx="1514772" cy="1478637"/>
            </a:xfrm>
            <a:prstGeom prst="rect">
              <a:avLst/>
            </a:prstGeom>
            <a:noFill/>
            <a:ln w="9525">
              <a:noFill/>
              <a:miter lim="800000"/>
              <a:headEnd/>
              <a:tailEnd/>
            </a:ln>
          </p:spPr>
        </p:pic>
        <p:grpSp>
          <p:nvGrpSpPr>
            <p:cNvPr id="31" name="Group 7"/>
            <p:cNvGrpSpPr>
              <a:grpSpLocks/>
            </p:cNvGrpSpPr>
            <p:nvPr/>
          </p:nvGrpSpPr>
          <p:grpSpPr bwMode="auto">
            <a:xfrm>
              <a:off x="6284913" y="5178425"/>
              <a:ext cx="944562" cy="941388"/>
              <a:chOff x="2384540" y="115491"/>
              <a:chExt cx="4274432" cy="4367379"/>
            </a:xfrm>
          </p:grpSpPr>
          <p:sp>
            <p:nvSpPr>
              <p:cNvPr id="89" name="Freeform 3"/>
              <p:cNvSpPr/>
              <p:nvPr/>
            </p:nvSpPr>
            <p:spPr>
              <a:xfrm>
                <a:off x="4331381" y="130220"/>
                <a:ext cx="2327591" cy="3314199"/>
              </a:xfrm>
              <a:custGeom>
                <a:avLst/>
                <a:gdLst>
                  <a:gd name="connsiteX0" fmla="*/ 0 w 2333767"/>
                  <a:gd name="connsiteY0" fmla="*/ 0 h 3316000"/>
                  <a:gd name="connsiteX1" fmla="*/ 81887 w 2333767"/>
                  <a:gd name="connsiteY1" fmla="*/ 40943 h 3316000"/>
                  <a:gd name="connsiteX2" fmla="*/ 109182 w 2333767"/>
                  <a:gd name="connsiteY2" fmla="*/ 122830 h 3316000"/>
                  <a:gd name="connsiteX3" fmla="*/ 191069 w 2333767"/>
                  <a:gd name="connsiteY3" fmla="*/ 191069 h 3316000"/>
                  <a:gd name="connsiteX4" fmla="*/ 259308 w 2333767"/>
                  <a:gd name="connsiteY4" fmla="*/ 272955 h 3316000"/>
                  <a:gd name="connsiteX5" fmla="*/ 300251 w 2333767"/>
                  <a:gd name="connsiteY5" fmla="*/ 286603 h 3316000"/>
                  <a:gd name="connsiteX6" fmla="*/ 382138 w 2333767"/>
                  <a:gd name="connsiteY6" fmla="*/ 300251 h 3316000"/>
                  <a:gd name="connsiteX7" fmla="*/ 423081 w 2333767"/>
                  <a:gd name="connsiteY7" fmla="*/ 286603 h 3316000"/>
                  <a:gd name="connsiteX8" fmla="*/ 545911 w 2333767"/>
                  <a:gd name="connsiteY8" fmla="*/ 272955 h 3316000"/>
                  <a:gd name="connsiteX9" fmla="*/ 655093 w 2333767"/>
                  <a:gd name="connsiteY9" fmla="*/ 259307 h 3316000"/>
                  <a:gd name="connsiteX10" fmla="*/ 682388 w 2333767"/>
                  <a:gd name="connsiteY10" fmla="*/ 218364 h 3316000"/>
                  <a:gd name="connsiteX11" fmla="*/ 873457 w 2333767"/>
                  <a:gd name="connsiteY11" fmla="*/ 177421 h 3316000"/>
                  <a:gd name="connsiteX12" fmla="*/ 900753 w 2333767"/>
                  <a:gd name="connsiteY12" fmla="*/ 218364 h 3316000"/>
                  <a:gd name="connsiteX13" fmla="*/ 941696 w 2333767"/>
                  <a:gd name="connsiteY13" fmla="*/ 245660 h 3316000"/>
                  <a:gd name="connsiteX14" fmla="*/ 955344 w 2333767"/>
                  <a:gd name="connsiteY14" fmla="*/ 286603 h 3316000"/>
                  <a:gd name="connsiteX15" fmla="*/ 1037230 w 2333767"/>
                  <a:gd name="connsiteY15" fmla="*/ 368489 h 3316000"/>
                  <a:gd name="connsiteX16" fmla="*/ 1119117 w 2333767"/>
                  <a:gd name="connsiteY16" fmla="*/ 423080 h 3316000"/>
                  <a:gd name="connsiteX17" fmla="*/ 1160060 w 2333767"/>
                  <a:gd name="connsiteY17" fmla="*/ 559558 h 3316000"/>
                  <a:gd name="connsiteX18" fmla="*/ 1187356 w 2333767"/>
                  <a:gd name="connsiteY18" fmla="*/ 641445 h 3316000"/>
                  <a:gd name="connsiteX19" fmla="*/ 1269242 w 2333767"/>
                  <a:gd name="connsiteY19" fmla="*/ 668740 h 3316000"/>
                  <a:gd name="connsiteX20" fmla="*/ 1282890 w 2333767"/>
                  <a:gd name="connsiteY20" fmla="*/ 709683 h 3316000"/>
                  <a:gd name="connsiteX21" fmla="*/ 1310185 w 2333767"/>
                  <a:gd name="connsiteY21" fmla="*/ 805218 h 3316000"/>
                  <a:gd name="connsiteX22" fmla="*/ 1337481 w 2333767"/>
                  <a:gd name="connsiteY22" fmla="*/ 846161 h 3316000"/>
                  <a:gd name="connsiteX23" fmla="*/ 1351129 w 2333767"/>
                  <a:gd name="connsiteY23" fmla="*/ 914400 h 3316000"/>
                  <a:gd name="connsiteX24" fmla="*/ 1378424 w 2333767"/>
                  <a:gd name="connsiteY24" fmla="*/ 955343 h 3316000"/>
                  <a:gd name="connsiteX25" fmla="*/ 1419367 w 2333767"/>
                  <a:gd name="connsiteY25" fmla="*/ 968991 h 3316000"/>
                  <a:gd name="connsiteX26" fmla="*/ 1569493 w 2333767"/>
                  <a:gd name="connsiteY26" fmla="*/ 982639 h 3316000"/>
                  <a:gd name="connsiteX27" fmla="*/ 1665027 w 2333767"/>
                  <a:gd name="connsiteY27" fmla="*/ 1023582 h 3316000"/>
                  <a:gd name="connsiteX28" fmla="*/ 1678675 w 2333767"/>
                  <a:gd name="connsiteY28" fmla="*/ 1064525 h 3316000"/>
                  <a:gd name="connsiteX29" fmla="*/ 1705970 w 2333767"/>
                  <a:gd name="connsiteY29" fmla="*/ 1187355 h 3316000"/>
                  <a:gd name="connsiteX30" fmla="*/ 1733266 w 2333767"/>
                  <a:gd name="connsiteY30" fmla="*/ 1228298 h 3316000"/>
                  <a:gd name="connsiteX31" fmla="*/ 1746914 w 2333767"/>
                  <a:gd name="connsiteY31" fmla="*/ 1405719 h 3316000"/>
                  <a:gd name="connsiteX32" fmla="*/ 1760561 w 2333767"/>
                  <a:gd name="connsiteY32" fmla="*/ 1446663 h 3316000"/>
                  <a:gd name="connsiteX33" fmla="*/ 1815153 w 2333767"/>
                  <a:gd name="connsiteY33" fmla="*/ 1460310 h 3316000"/>
                  <a:gd name="connsiteX34" fmla="*/ 1910687 w 2333767"/>
                  <a:gd name="connsiteY34" fmla="*/ 1433015 h 3316000"/>
                  <a:gd name="connsiteX35" fmla="*/ 1992573 w 2333767"/>
                  <a:gd name="connsiteY35" fmla="*/ 1487606 h 3316000"/>
                  <a:gd name="connsiteX36" fmla="*/ 2033517 w 2333767"/>
                  <a:gd name="connsiteY36" fmla="*/ 1514901 h 3316000"/>
                  <a:gd name="connsiteX37" fmla="*/ 2088108 w 2333767"/>
                  <a:gd name="connsiteY37" fmla="*/ 1528549 h 3316000"/>
                  <a:gd name="connsiteX38" fmla="*/ 2129051 w 2333767"/>
                  <a:gd name="connsiteY38" fmla="*/ 1610436 h 3316000"/>
                  <a:gd name="connsiteX39" fmla="*/ 2142699 w 2333767"/>
                  <a:gd name="connsiteY39" fmla="*/ 1651379 h 3316000"/>
                  <a:gd name="connsiteX40" fmla="*/ 2183642 w 2333767"/>
                  <a:gd name="connsiteY40" fmla="*/ 1665027 h 3316000"/>
                  <a:gd name="connsiteX41" fmla="*/ 2224585 w 2333767"/>
                  <a:gd name="connsiteY41" fmla="*/ 1692322 h 3316000"/>
                  <a:gd name="connsiteX42" fmla="*/ 2238233 w 2333767"/>
                  <a:gd name="connsiteY42" fmla="*/ 1733266 h 3316000"/>
                  <a:gd name="connsiteX43" fmla="*/ 2224585 w 2333767"/>
                  <a:gd name="connsiteY43" fmla="*/ 1774209 h 3316000"/>
                  <a:gd name="connsiteX44" fmla="*/ 2251881 w 2333767"/>
                  <a:gd name="connsiteY44" fmla="*/ 1856095 h 3316000"/>
                  <a:gd name="connsiteX45" fmla="*/ 2292824 w 2333767"/>
                  <a:gd name="connsiteY45" fmla="*/ 1937982 h 3316000"/>
                  <a:gd name="connsiteX46" fmla="*/ 2333767 w 2333767"/>
                  <a:gd name="connsiteY46" fmla="*/ 1965277 h 3316000"/>
                  <a:gd name="connsiteX47" fmla="*/ 2320120 w 2333767"/>
                  <a:gd name="connsiteY47" fmla="*/ 2019869 h 3316000"/>
                  <a:gd name="connsiteX48" fmla="*/ 2292824 w 2333767"/>
                  <a:gd name="connsiteY48" fmla="*/ 2101755 h 3316000"/>
                  <a:gd name="connsiteX49" fmla="*/ 2279176 w 2333767"/>
                  <a:gd name="connsiteY49" fmla="*/ 2156346 h 3316000"/>
                  <a:gd name="connsiteX50" fmla="*/ 2251881 w 2333767"/>
                  <a:gd name="connsiteY50" fmla="*/ 2197289 h 3316000"/>
                  <a:gd name="connsiteX51" fmla="*/ 2238233 w 2333767"/>
                  <a:gd name="connsiteY51" fmla="*/ 2238233 h 3316000"/>
                  <a:gd name="connsiteX52" fmla="*/ 2224585 w 2333767"/>
                  <a:gd name="connsiteY52" fmla="*/ 2306471 h 3316000"/>
                  <a:gd name="connsiteX53" fmla="*/ 2183642 w 2333767"/>
                  <a:gd name="connsiteY53" fmla="*/ 2333767 h 3316000"/>
                  <a:gd name="connsiteX54" fmla="*/ 2169994 w 2333767"/>
                  <a:gd name="connsiteY54" fmla="*/ 2593074 h 3316000"/>
                  <a:gd name="connsiteX55" fmla="*/ 2129051 w 2333767"/>
                  <a:gd name="connsiteY55" fmla="*/ 2606722 h 3316000"/>
                  <a:gd name="connsiteX56" fmla="*/ 2115403 w 2333767"/>
                  <a:gd name="connsiteY56" fmla="*/ 2647666 h 3316000"/>
                  <a:gd name="connsiteX57" fmla="*/ 2101756 w 2333767"/>
                  <a:gd name="connsiteY57" fmla="*/ 2729552 h 3316000"/>
                  <a:gd name="connsiteX58" fmla="*/ 2074460 w 2333767"/>
                  <a:gd name="connsiteY58" fmla="*/ 2770495 h 3316000"/>
                  <a:gd name="connsiteX59" fmla="*/ 2060812 w 2333767"/>
                  <a:gd name="connsiteY59" fmla="*/ 2838734 h 3316000"/>
                  <a:gd name="connsiteX60" fmla="*/ 2074460 w 2333767"/>
                  <a:gd name="connsiteY60" fmla="*/ 2947916 h 3316000"/>
                  <a:gd name="connsiteX61" fmla="*/ 2060812 w 2333767"/>
                  <a:gd name="connsiteY61" fmla="*/ 2988860 h 3316000"/>
                  <a:gd name="connsiteX62" fmla="*/ 2101756 w 2333767"/>
                  <a:gd name="connsiteY62" fmla="*/ 3070746 h 3316000"/>
                  <a:gd name="connsiteX63" fmla="*/ 2088108 w 2333767"/>
                  <a:gd name="connsiteY63" fmla="*/ 3152633 h 3316000"/>
                  <a:gd name="connsiteX64" fmla="*/ 2074460 w 2333767"/>
                  <a:gd name="connsiteY64" fmla="*/ 3248167 h 3316000"/>
                  <a:gd name="connsiteX65" fmla="*/ 2033517 w 2333767"/>
                  <a:gd name="connsiteY65" fmla="*/ 3261815 h 3316000"/>
                  <a:gd name="connsiteX66" fmla="*/ 1815153 w 2333767"/>
                  <a:gd name="connsiteY66" fmla="*/ 3275463 h 3316000"/>
                  <a:gd name="connsiteX67" fmla="*/ 1774209 w 2333767"/>
                  <a:gd name="connsiteY67" fmla="*/ 3302758 h 3316000"/>
                  <a:gd name="connsiteX68" fmla="*/ 1692323 w 2333767"/>
                  <a:gd name="connsiteY68" fmla="*/ 3248167 h 3316000"/>
                  <a:gd name="connsiteX69" fmla="*/ 1651379 w 2333767"/>
                  <a:gd name="connsiteY69" fmla="*/ 3220871 h 3316000"/>
                  <a:gd name="connsiteX70" fmla="*/ 1542197 w 2333767"/>
                  <a:gd name="connsiteY70" fmla="*/ 3234519 h 3316000"/>
                  <a:gd name="connsiteX71" fmla="*/ 1501254 w 2333767"/>
                  <a:gd name="connsiteY71" fmla="*/ 3248167 h 3316000"/>
                  <a:gd name="connsiteX72" fmla="*/ 1473959 w 2333767"/>
                  <a:gd name="connsiteY72" fmla="*/ 3289110 h 3316000"/>
                  <a:gd name="connsiteX73" fmla="*/ 1433015 w 2333767"/>
                  <a:gd name="connsiteY73" fmla="*/ 3275463 h 33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333767" h="3316000">
                    <a:moveTo>
                      <a:pt x="0" y="0"/>
                    </a:moveTo>
                    <a:cubicBezTo>
                      <a:pt x="22308" y="7436"/>
                      <a:pt x="67963" y="18664"/>
                      <a:pt x="81887" y="40943"/>
                    </a:cubicBezTo>
                    <a:cubicBezTo>
                      <a:pt x="97136" y="65342"/>
                      <a:pt x="85242" y="106871"/>
                      <a:pt x="109182" y="122830"/>
                    </a:cubicBezTo>
                    <a:cubicBezTo>
                      <a:pt x="149443" y="149670"/>
                      <a:pt x="158229" y="151660"/>
                      <a:pt x="191069" y="191069"/>
                    </a:cubicBezTo>
                    <a:cubicBezTo>
                      <a:pt x="222540" y="228835"/>
                      <a:pt x="214449" y="243049"/>
                      <a:pt x="259308" y="272955"/>
                    </a:cubicBezTo>
                    <a:cubicBezTo>
                      <a:pt x="271278" y="280935"/>
                      <a:pt x="286603" y="282054"/>
                      <a:pt x="300251" y="286603"/>
                    </a:cubicBezTo>
                    <a:cubicBezTo>
                      <a:pt x="403161" y="252299"/>
                      <a:pt x="276312" y="282613"/>
                      <a:pt x="382138" y="300251"/>
                    </a:cubicBezTo>
                    <a:cubicBezTo>
                      <a:pt x="396328" y="302616"/>
                      <a:pt x="408891" y="288968"/>
                      <a:pt x="423081" y="286603"/>
                    </a:cubicBezTo>
                    <a:cubicBezTo>
                      <a:pt x="463716" y="279830"/>
                      <a:pt x="504998" y="277768"/>
                      <a:pt x="545911" y="272955"/>
                    </a:cubicBezTo>
                    <a:lnTo>
                      <a:pt x="655093" y="259307"/>
                    </a:lnTo>
                    <a:cubicBezTo>
                      <a:pt x="664191" y="245659"/>
                      <a:pt x="670790" y="229962"/>
                      <a:pt x="682388" y="218364"/>
                    </a:cubicBezTo>
                    <a:cubicBezTo>
                      <a:pt x="734797" y="165956"/>
                      <a:pt x="799954" y="184103"/>
                      <a:pt x="873457" y="177421"/>
                    </a:cubicBezTo>
                    <a:cubicBezTo>
                      <a:pt x="882556" y="191069"/>
                      <a:pt x="889155" y="206766"/>
                      <a:pt x="900753" y="218364"/>
                    </a:cubicBezTo>
                    <a:cubicBezTo>
                      <a:pt x="912351" y="229962"/>
                      <a:pt x="931449" y="232852"/>
                      <a:pt x="941696" y="245660"/>
                    </a:cubicBezTo>
                    <a:cubicBezTo>
                      <a:pt x="950683" y="256894"/>
                      <a:pt x="946512" y="275247"/>
                      <a:pt x="955344" y="286603"/>
                    </a:cubicBezTo>
                    <a:cubicBezTo>
                      <a:pt x="979043" y="317073"/>
                      <a:pt x="1005112" y="347077"/>
                      <a:pt x="1037230" y="368489"/>
                    </a:cubicBezTo>
                    <a:lnTo>
                      <a:pt x="1119117" y="423080"/>
                    </a:lnTo>
                    <a:cubicBezTo>
                      <a:pt x="1149060" y="632695"/>
                      <a:pt x="1107793" y="441960"/>
                      <a:pt x="1160060" y="559558"/>
                    </a:cubicBezTo>
                    <a:cubicBezTo>
                      <a:pt x="1171746" y="585850"/>
                      <a:pt x="1160060" y="632347"/>
                      <a:pt x="1187356" y="641445"/>
                    </a:cubicBezTo>
                    <a:lnTo>
                      <a:pt x="1269242" y="668740"/>
                    </a:lnTo>
                    <a:cubicBezTo>
                      <a:pt x="1273791" y="682388"/>
                      <a:pt x="1278938" y="695851"/>
                      <a:pt x="1282890" y="709683"/>
                    </a:cubicBezTo>
                    <a:cubicBezTo>
                      <a:pt x="1288718" y="730080"/>
                      <a:pt x="1299281" y="783409"/>
                      <a:pt x="1310185" y="805218"/>
                    </a:cubicBezTo>
                    <a:cubicBezTo>
                      <a:pt x="1317520" y="819889"/>
                      <a:pt x="1328382" y="832513"/>
                      <a:pt x="1337481" y="846161"/>
                    </a:cubicBezTo>
                    <a:cubicBezTo>
                      <a:pt x="1342030" y="868907"/>
                      <a:pt x="1342984" y="892680"/>
                      <a:pt x="1351129" y="914400"/>
                    </a:cubicBezTo>
                    <a:cubicBezTo>
                      <a:pt x="1356888" y="929758"/>
                      <a:pt x="1365616" y="945096"/>
                      <a:pt x="1378424" y="955343"/>
                    </a:cubicBezTo>
                    <a:cubicBezTo>
                      <a:pt x="1389657" y="964330"/>
                      <a:pt x="1405126" y="966956"/>
                      <a:pt x="1419367" y="968991"/>
                    </a:cubicBezTo>
                    <a:cubicBezTo>
                      <a:pt x="1469110" y="976097"/>
                      <a:pt x="1519451" y="978090"/>
                      <a:pt x="1569493" y="982639"/>
                    </a:cubicBezTo>
                    <a:cubicBezTo>
                      <a:pt x="1602276" y="990834"/>
                      <a:pt x="1641463" y="994127"/>
                      <a:pt x="1665027" y="1023582"/>
                    </a:cubicBezTo>
                    <a:cubicBezTo>
                      <a:pt x="1674014" y="1034816"/>
                      <a:pt x="1674126" y="1050877"/>
                      <a:pt x="1678675" y="1064525"/>
                    </a:cubicBezTo>
                    <a:cubicBezTo>
                      <a:pt x="1683916" y="1095968"/>
                      <a:pt x="1689173" y="1153761"/>
                      <a:pt x="1705970" y="1187355"/>
                    </a:cubicBezTo>
                    <a:cubicBezTo>
                      <a:pt x="1713305" y="1202026"/>
                      <a:pt x="1724167" y="1214650"/>
                      <a:pt x="1733266" y="1228298"/>
                    </a:cubicBezTo>
                    <a:cubicBezTo>
                      <a:pt x="1737815" y="1287438"/>
                      <a:pt x="1739557" y="1346862"/>
                      <a:pt x="1746914" y="1405719"/>
                    </a:cubicBezTo>
                    <a:cubicBezTo>
                      <a:pt x="1748698" y="1419994"/>
                      <a:pt x="1749327" y="1437676"/>
                      <a:pt x="1760561" y="1446663"/>
                    </a:cubicBezTo>
                    <a:cubicBezTo>
                      <a:pt x="1775208" y="1458381"/>
                      <a:pt x="1796956" y="1455761"/>
                      <a:pt x="1815153" y="1460310"/>
                    </a:cubicBezTo>
                    <a:cubicBezTo>
                      <a:pt x="1828234" y="1455950"/>
                      <a:pt x="1901670" y="1430310"/>
                      <a:pt x="1910687" y="1433015"/>
                    </a:cubicBezTo>
                    <a:cubicBezTo>
                      <a:pt x="1942108" y="1442441"/>
                      <a:pt x="1965278" y="1469409"/>
                      <a:pt x="1992573" y="1487606"/>
                    </a:cubicBezTo>
                    <a:cubicBezTo>
                      <a:pt x="2006221" y="1496705"/>
                      <a:pt x="2017604" y="1510923"/>
                      <a:pt x="2033517" y="1514901"/>
                    </a:cubicBezTo>
                    <a:lnTo>
                      <a:pt x="2088108" y="1528549"/>
                    </a:lnTo>
                    <a:cubicBezTo>
                      <a:pt x="2122412" y="1631460"/>
                      <a:pt x="2076138" y="1504609"/>
                      <a:pt x="2129051" y="1610436"/>
                    </a:cubicBezTo>
                    <a:cubicBezTo>
                      <a:pt x="2135485" y="1623303"/>
                      <a:pt x="2132527" y="1641207"/>
                      <a:pt x="2142699" y="1651379"/>
                    </a:cubicBezTo>
                    <a:cubicBezTo>
                      <a:pt x="2152871" y="1661551"/>
                      <a:pt x="2170775" y="1658593"/>
                      <a:pt x="2183642" y="1665027"/>
                    </a:cubicBezTo>
                    <a:cubicBezTo>
                      <a:pt x="2198313" y="1672362"/>
                      <a:pt x="2210937" y="1683224"/>
                      <a:pt x="2224585" y="1692322"/>
                    </a:cubicBezTo>
                    <a:cubicBezTo>
                      <a:pt x="2229134" y="1705970"/>
                      <a:pt x="2238233" y="1718880"/>
                      <a:pt x="2238233" y="1733266"/>
                    </a:cubicBezTo>
                    <a:cubicBezTo>
                      <a:pt x="2238233" y="1747652"/>
                      <a:pt x="2222996" y="1759911"/>
                      <a:pt x="2224585" y="1774209"/>
                    </a:cubicBezTo>
                    <a:cubicBezTo>
                      <a:pt x="2227762" y="1802805"/>
                      <a:pt x="2242782" y="1828800"/>
                      <a:pt x="2251881" y="1856095"/>
                    </a:cubicBezTo>
                    <a:cubicBezTo>
                      <a:pt x="2262981" y="1889395"/>
                      <a:pt x="2266368" y="1911526"/>
                      <a:pt x="2292824" y="1937982"/>
                    </a:cubicBezTo>
                    <a:cubicBezTo>
                      <a:pt x="2304422" y="1949580"/>
                      <a:pt x="2320119" y="1956179"/>
                      <a:pt x="2333767" y="1965277"/>
                    </a:cubicBezTo>
                    <a:cubicBezTo>
                      <a:pt x="2329218" y="1983474"/>
                      <a:pt x="2325510" y="2001903"/>
                      <a:pt x="2320120" y="2019869"/>
                    </a:cubicBezTo>
                    <a:cubicBezTo>
                      <a:pt x="2311853" y="2047427"/>
                      <a:pt x="2299802" y="2073842"/>
                      <a:pt x="2292824" y="2101755"/>
                    </a:cubicBezTo>
                    <a:cubicBezTo>
                      <a:pt x="2288275" y="2119952"/>
                      <a:pt x="2286565" y="2139106"/>
                      <a:pt x="2279176" y="2156346"/>
                    </a:cubicBezTo>
                    <a:cubicBezTo>
                      <a:pt x="2272715" y="2171422"/>
                      <a:pt x="2259216" y="2182618"/>
                      <a:pt x="2251881" y="2197289"/>
                    </a:cubicBezTo>
                    <a:cubicBezTo>
                      <a:pt x="2245447" y="2210156"/>
                      <a:pt x="2241722" y="2224276"/>
                      <a:pt x="2238233" y="2238233"/>
                    </a:cubicBezTo>
                    <a:cubicBezTo>
                      <a:pt x="2232607" y="2260737"/>
                      <a:pt x="2236094" y="2286331"/>
                      <a:pt x="2224585" y="2306471"/>
                    </a:cubicBezTo>
                    <a:cubicBezTo>
                      <a:pt x="2216447" y="2320712"/>
                      <a:pt x="2197290" y="2324668"/>
                      <a:pt x="2183642" y="2333767"/>
                    </a:cubicBezTo>
                    <a:cubicBezTo>
                      <a:pt x="2179093" y="2420203"/>
                      <a:pt x="2186969" y="2508200"/>
                      <a:pt x="2169994" y="2593074"/>
                    </a:cubicBezTo>
                    <a:cubicBezTo>
                      <a:pt x="2167173" y="2607181"/>
                      <a:pt x="2139223" y="2596550"/>
                      <a:pt x="2129051" y="2606722"/>
                    </a:cubicBezTo>
                    <a:cubicBezTo>
                      <a:pt x="2118878" y="2616895"/>
                      <a:pt x="2119952" y="2634018"/>
                      <a:pt x="2115403" y="2647666"/>
                    </a:cubicBezTo>
                    <a:cubicBezTo>
                      <a:pt x="2110854" y="2674961"/>
                      <a:pt x="2110507" y="2703300"/>
                      <a:pt x="2101756" y="2729552"/>
                    </a:cubicBezTo>
                    <a:cubicBezTo>
                      <a:pt x="2096569" y="2745113"/>
                      <a:pt x="2080219" y="2755137"/>
                      <a:pt x="2074460" y="2770495"/>
                    </a:cubicBezTo>
                    <a:cubicBezTo>
                      <a:pt x="2066315" y="2792215"/>
                      <a:pt x="2065361" y="2815988"/>
                      <a:pt x="2060812" y="2838734"/>
                    </a:cubicBezTo>
                    <a:cubicBezTo>
                      <a:pt x="2065361" y="2875128"/>
                      <a:pt x="2074460" y="2911239"/>
                      <a:pt x="2074460" y="2947916"/>
                    </a:cubicBezTo>
                    <a:cubicBezTo>
                      <a:pt x="2074460" y="2962302"/>
                      <a:pt x="2060812" y="2974474"/>
                      <a:pt x="2060812" y="2988860"/>
                    </a:cubicBezTo>
                    <a:cubicBezTo>
                      <a:pt x="2060812" y="3017112"/>
                      <a:pt x="2087955" y="3050046"/>
                      <a:pt x="2101756" y="3070746"/>
                    </a:cubicBezTo>
                    <a:cubicBezTo>
                      <a:pt x="2097207" y="3098042"/>
                      <a:pt x="2092316" y="3125283"/>
                      <a:pt x="2088108" y="3152633"/>
                    </a:cubicBezTo>
                    <a:cubicBezTo>
                      <a:pt x="2083217" y="3184427"/>
                      <a:pt x="2088846" y="3219395"/>
                      <a:pt x="2074460" y="3248167"/>
                    </a:cubicBezTo>
                    <a:cubicBezTo>
                      <a:pt x="2068026" y="3261034"/>
                      <a:pt x="2047824" y="3260309"/>
                      <a:pt x="2033517" y="3261815"/>
                    </a:cubicBezTo>
                    <a:cubicBezTo>
                      <a:pt x="1960988" y="3269450"/>
                      <a:pt x="1887941" y="3270914"/>
                      <a:pt x="1815153" y="3275463"/>
                    </a:cubicBezTo>
                    <a:cubicBezTo>
                      <a:pt x="1801505" y="3284561"/>
                      <a:pt x="1790485" y="3300724"/>
                      <a:pt x="1774209" y="3302758"/>
                    </a:cubicBezTo>
                    <a:cubicBezTo>
                      <a:pt x="1668263" y="3316000"/>
                      <a:pt x="1727942" y="3292690"/>
                      <a:pt x="1692323" y="3248167"/>
                    </a:cubicBezTo>
                    <a:cubicBezTo>
                      <a:pt x="1682076" y="3235359"/>
                      <a:pt x="1665027" y="3229970"/>
                      <a:pt x="1651379" y="3220871"/>
                    </a:cubicBezTo>
                    <a:cubicBezTo>
                      <a:pt x="1614985" y="3225420"/>
                      <a:pt x="1578283" y="3227958"/>
                      <a:pt x="1542197" y="3234519"/>
                    </a:cubicBezTo>
                    <a:cubicBezTo>
                      <a:pt x="1528043" y="3237092"/>
                      <a:pt x="1512487" y="3239180"/>
                      <a:pt x="1501254" y="3248167"/>
                    </a:cubicBezTo>
                    <a:cubicBezTo>
                      <a:pt x="1488446" y="3258414"/>
                      <a:pt x="1483057" y="3275462"/>
                      <a:pt x="1473959" y="3289110"/>
                    </a:cubicBezTo>
                    <a:lnTo>
                      <a:pt x="1433015" y="3275463"/>
                    </a:ln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90" name="Freeform 4"/>
              <p:cNvSpPr/>
              <p:nvPr/>
            </p:nvSpPr>
            <p:spPr>
              <a:xfrm>
                <a:off x="2420457" y="3407597"/>
                <a:ext cx="3340526" cy="1075273"/>
              </a:xfrm>
              <a:custGeom>
                <a:avLst/>
                <a:gdLst>
                  <a:gd name="connsiteX0" fmla="*/ 3347074 w 3347074"/>
                  <a:gd name="connsiteY0" fmla="*/ 0 h 1078569"/>
                  <a:gd name="connsiteX1" fmla="*/ 3237892 w 3347074"/>
                  <a:gd name="connsiteY1" fmla="*/ 13647 h 1078569"/>
                  <a:gd name="connsiteX2" fmla="*/ 3196949 w 3347074"/>
                  <a:gd name="connsiteY2" fmla="*/ 27295 h 1078569"/>
                  <a:gd name="connsiteX3" fmla="*/ 3142358 w 3347074"/>
                  <a:gd name="connsiteY3" fmla="*/ 122829 h 1078569"/>
                  <a:gd name="connsiteX4" fmla="*/ 3101415 w 3347074"/>
                  <a:gd name="connsiteY4" fmla="*/ 150125 h 1078569"/>
                  <a:gd name="connsiteX5" fmla="*/ 3060471 w 3347074"/>
                  <a:gd name="connsiteY5" fmla="*/ 163773 h 1078569"/>
                  <a:gd name="connsiteX6" fmla="*/ 3033176 w 3347074"/>
                  <a:gd name="connsiteY6" fmla="*/ 245659 h 1078569"/>
                  <a:gd name="connsiteX7" fmla="*/ 2992232 w 3347074"/>
                  <a:gd name="connsiteY7" fmla="*/ 327546 h 1078569"/>
                  <a:gd name="connsiteX8" fmla="*/ 2978585 w 3347074"/>
                  <a:gd name="connsiteY8" fmla="*/ 436728 h 1078569"/>
                  <a:gd name="connsiteX9" fmla="*/ 2896698 w 3347074"/>
                  <a:gd name="connsiteY9" fmla="*/ 450376 h 1078569"/>
                  <a:gd name="connsiteX10" fmla="*/ 2828459 w 3347074"/>
                  <a:gd name="connsiteY10" fmla="*/ 436728 h 1078569"/>
                  <a:gd name="connsiteX11" fmla="*/ 2514561 w 3347074"/>
                  <a:gd name="connsiteY11" fmla="*/ 464023 h 1078569"/>
                  <a:gd name="connsiteX12" fmla="*/ 2378083 w 3347074"/>
                  <a:gd name="connsiteY12" fmla="*/ 450376 h 1078569"/>
                  <a:gd name="connsiteX13" fmla="*/ 2323492 w 3347074"/>
                  <a:gd name="connsiteY13" fmla="*/ 464023 h 1078569"/>
                  <a:gd name="connsiteX14" fmla="*/ 2282549 w 3347074"/>
                  <a:gd name="connsiteY14" fmla="*/ 491319 h 1078569"/>
                  <a:gd name="connsiteX15" fmla="*/ 2132423 w 3347074"/>
                  <a:gd name="connsiteY15" fmla="*/ 504967 h 1078569"/>
                  <a:gd name="connsiteX16" fmla="*/ 2091480 w 3347074"/>
                  <a:gd name="connsiteY16" fmla="*/ 518614 h 1078569"/>
                  <a:gd name="connsiteX17" fmla="*/ 2050537 w 3347074"/>
                  <a:gd name="connsiteY17" fmla="*/ 504967 h 1078569"/>
                  <a:gd name="connsiteX18" fmla="*/ 1968650 w 3347074"/>
                  <a:gd name="connsiteY18" fmla="*/ 532262 h 1078569"/>
                  <a:gd name="connsiteX19" fmla="*/ 1914059 w 3347074"/>
                  <a:gd name="connsiteY19" fmla="*/ 655092 h 1078569"/>
                  <a:gd name="connsiteX20" fmla="*/ 1873116 w 3347074"/>
                  <a:gd name="connsiteY20" fmla="*/ 668740 h 1078569"/>
                  <a:gd name="connsiteX21" fmla="*/ 1777582 w 3347074"/>
                  <a:gd name="connsiteY21" fmla="*/ 736979 h 1078569"/>
                  <a:gd name="connsiteX22" fmla="*/ 1736638 w 3347074"/>
                  <a:gd name="connsiteY22" fmla="*/ 750626 h 1078569"/>
                  <a:gd name="connsiteX23" fmla="*/ 1695695 w 3347074"/>
                  <a:gd name="connsiteY23" fmla="*/ 764274 h 1078569"/>
                  <a:gd name="connsiteX24" fmla="*/ 1682047 w 3347074"/>
                  <a:gd name="connsiteY24" fmla="*/ 805217 h 1078569"/>
                  <a:gd name="connsiteX25" fmla="*/ 1627456 w 3347074"/>
                  <a:gd name="connsiteY25" fmla="*/ 887104 h 1078569"/>
                  <a:gd name="connsiteX26" fmla="*/ 1613809 w 3347074"/>
                  <a:gd name="connsiteY26" fmla="*/ 928047 h 1078569"/>
                  <a:gd name="connsiteX27" fmla="*/ 1600161 w 3347074"/>
                  <a:gd name="connsiteY27" fmla="*/ 982638 h 1078569"/>
                  <a:gd name="connsiteX28" fmla="*/ 1559218 w 3347074"/>
                  <a:gd name="connsiteY28" fmla="*/ 996286 h 1078569"/>
                  <a:gd name="connsiteX29" fmla="*/ 1436388 w 3347074"/>
                  <a:gd name="connsiteY29" fmla="*/ 1009934 h 1078569"/>
                  <a:gd name="connsiteX30" fmla="*/ 1272615 w 3347074"/>
                  <a:gd name="connsiteY30" fmla="*/ 982638 h 1078569"/>
                  <a:gd name="connsiteX31" fmla="*/ 1190728 w 3347074"/>
                  <a:gd name="connsiteY31" fmla="*/ 928047 h 1078569"/>
                  <a:gd name="connsiteX32" fmla="*/ 1149785 w 3347074"/>
                  <a:gd name="connsiteY32" fmla="*/ 900752 h 1078569"/>
                  <a:gd name="connsiteX33" fmla="*/ 1108841 w 3347074"/>
                  <a:gd name="connsiteY33" fmla="*/ 914400 h 1078569"/>
                  <a:gd name="connsiteX34" fmla="*/ 1026955 w 3347074"/>
                  <a:gd name="connsiteY34" fmla="*/ 955343 h 1078569"/>
                  <a:gd name="connsiteX35" fmla="*/ 1040603 w 3347074"/>
                  <a:gd name="connsiteY35" fmla="*/ 1064525 h 1078569"/>
                  <a:gd name="connsiteX36" fmla="*/ 999659 w 3347074"/>
                  <a:gd name="connsiteY36" fmla="*/ 1078173 h 1078569"/>
                  <a:gd name="connsiteX37" fmla="*/ 931420 w 3347074"/>
                  <a:gd name="connsiteY37" fmla="*/ 1064525 h 1078569"/>
                  <a:gd name="connsiteX38" fmla="*/ 890477 w 3347074"/>
                  <a:gd name="connsiteY38" fmla="*/ 941695 h 1078569"/>
                  <a:gd name="connsiteX39" fmla="*/ 863182 w 3347074"/>
                  <a:gd name="connsiteY39" fmla="*/ 859808 h 1078569"/>
                  <a:gd name="connsiteX40" fmla="*/ 849534 w 3347074"/>
                  <a:gd name="connsiteY40" fmla="*/ 818865 h 1078569"/>
                  <a:gd name="connsiteX41" fmla="*/ 808591 w 3347074"/>
                  <a:gd name="connsiteY41" fmla="*/ 777922 h 1078569"/>
                  <a:gd name="connsiteX42" fmla="*/ 754000 w 3347074"/>
                  <a:gd name="connsiteY42" fmla="*/ 709683 h 1078569"/>
                  <a:gd name="connsiteX43" fmla="*/ 740352 w 3347074"/>
                  <a:gd name="connsiteY43" fmla="*/ 668740 h 1078569"/>
                  <a:gd name="connsiteX44" fmla="*/ 617522 w 3347074"/>
                  <a:gd name="connsiteY44" fmla="*/ 573206 h 1078569"/>
                  <a:gd name="connsiteX45" fmla="*/ 521988 w 3347074"/>
                  <a:gd name="connsiteY45" fmla="*/ 464023 h 1078569"/>
                  <a:gd name="connsiteX46" fmla="*/ 494692 w 3347074"/>
                  <a:gd name="connsiteY46" fmla="*/ 423080 h 1078569"/>
                  <a:gd name="connsiteX47" fmla="*/ 412806 w 3347074"/>
                  <a:gd name="connsiteY47" fmla="*/ 395785 h 1078569"/>
                  <a:gd name="connsiteX48" fmla="*/ 235385 w 3347074"/>
                  <a:gd name="connsiteY48" fmla="*/ 368489 h 1078569"/>
                  <a:gd name="connsiteX49" fmla="*/ 153498 w 3347074"/>
                  <a:gd name="connsiteY49" fmla="*/ 300250 h 1078569"/>
                  <a:gd name="connsiteX50" fmla="*/ 57964 w 3347074"/>
                  <a:gd name="connsiteY50" fmla="*/ 286603 h 10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47074" h="1078569">
                    <a:moveTo>
                      <a:pt x="3347074" y="0"/>
                    </a:moveTo>
                    <a:cubicBezTo>
                      <a:pt x="3310680" y="4549"/>
                      <a:pt x="3273978" y="7086"/>
                      <a:pt x="3237892" y="13647"/>
                    </a:cubicBezTo>
                    <a:cubicBezTo>
                      <a:pt x="3223738" y="16220"/>
                      <a:pt x="3204086" y="14804"/>
                      <a:pt x="3196949" y="27295"/>
                    </a:cubicBezTo>
                    <a:cubicBezTo>
                      <a:pt x="3132899" y="139384"/>
                      <a:pt x="3234526" y="92108"/>
                      <a:pt x="3142358" y="122829"/>
                    </a:cubicBezTo>
                    <a:cubicBezTo>
                      <a:pt x="3128710" y="131928"/>
                      <a:pt x="3116086" y="142789"/>
                      <a:pt x="3101415" y="150125"/>
                    </a:cubicBezTo>
                    <a:cubicBezTo>
                      <a:pt x="3088548" y="156559"/>
                      <a:pt x="3068833" y="152066"/>
                      <a:pt x="3060471" y="163773"/>
                    </a:cubicBezTo>
                    <a:cubicBezTo>
                      <a:pt x="3043748" y="187186"/>
                      <a:pt x="3049136" y="221719"/>
                      <a:pt x="3033176" y="245659"/>
                    </a:cubicBezTo>
                    <a:cubicBezTo>
                      <a:pt x="2997900" y="298573"/>
                      <a:pt x="3011067" y="271042"/>
                      <a:pt x="2992232" y="327546"/>
                    </a:cubicBezTo>
                    <a:cubicBezTo>
                      <a:pt x="2987683" y="363940"/>
                      <a:pt x="2992207" y="402674"/>
                      <a:pt x="2978585" y="436728"/>
                    </a:cubicBezTo>
                    <a:cubicBezTo>
                      <a:pt x="2958995" y="485702"/>
                      <a:pt x="2923975" y="457195"/>
                      <a:pt x="2896698" y="450376"/>
                    </a:cubicBezTo>
                    <a:cubicBezTo>
                      <a:pt x="2874194" y="444750"/>
                      <a:pt x="2851205" y="441277"/>
                      <a:pt x="2828459" y="436728"/>
                    </a:cubicBezTo>
                    <a:cubicBezTo>
                      <a:pt x="2765174" y="443057"/>
                      <a:pt x="2566037" y="464023"/>
                      <a:pt x="2514561" y="464023"/>
                    </a:cubicBezTo>
                    <a:cubicBezTo>
                      <a:pt x="2468841" y="464023"/>
                      <a:pt x="2423576" y="454925"/>
                      <a:pt x="2378083" y="450376"/>
                    </a:cubicBezTo>
                    <a:cubicBezTo>
                      <a:pt x="2359886" y="454925"/>
                      <a:pt x="2340732" y="456634"/>
                      <a:pt x="2323492" y="464023"/>
                    </a:cubicBezTo>
                    <a:cubicBezTo>
                      <a:pt x="2308416" y="470484"/>
                      <a:pt x="2298587" y="487882"/>
                      <a:pt x="2282549" y="491319"/>
                    </a:cubicBezTo>
                    <a:cubicBezTo>
                      <a:pt x="2233416" y="501848"/>
                      <a:pt x="2182465" y="500418"/>
                      <a:pt x="2132423" y="504967"/>
                    </a:cubicBezTo>
                    <a:cubicBezTo>
                      <a:pt x="2118775" y="509516"/>
                      <a:pt x="2105866" y="518614"/>
                      <a:pt x="2091480" y="518614"/>
                    </a:cubicBezTo>
                    <a:cubicBezTo>
                      <a:pt x="2077094" y="518614"/>
                      <a:pt x="2064835" y="503378"/>
                      <a:pt x="2050537" y="504967"/>
                    </a:cubicBezTo>
                    <a:cubicBezTo>
                      <a:pt x="2021941" y="508144"/>
                      <a:pt x="1968650" y="532262"/>
                      <a:pt x="1968650" y="532262"/>
                    </a:cubicBezTo>
                    <a:cubicBezTo>
                      <a:pt x="1960309" y="557287"/>
                      <a:pt x="1943553" y="631497"/>
                      <a:pt x="1914059" y="655092"/>
                    </a:cubicBezTo>
                    <a:cubicBezTo>
                      <a:pt x="1902825" y="664079"/>
                      <a:pt x="1886764" y="664191"/>
                      <a:pt x="1873116" y="668740"/>
                    </a:cubicBezTo>
                    <a:cubicBezTo>
                      <a:pt x="1850370" y="736978"/>
                      <a:pt x="1873115" y="705135"/>
                      <a:pt x="1777582" y="736979"/>
                    </a:cubicBezTo>
                    <a:lnTo>
                      <a:pt x="1736638" y="750626"/>
                    </a:lnTo>
                    <a:lnTo>
                      <a:pt x="1695695" y="764274"/>
                    </a:lnTo>
                    <a:cubicBezTo>
                      <a:pt x="1691146" y="777922"/>
                      <a:pt x="1689033" y="792641"/>
                      <a:pt x="1682047" y="805217"/>
                    </a:cubicBezTo>
                    <a:cubicBezTo>
                      <a:pt x="1666115" y="833894"/>
                      <a:pt x="1627456" y="887104"/>
                      <a:pt x="1627456" y="887104"/>
                    </a:cubicBezTo>
                    <a:cubicBezTo>
                      <a:pt x="1622907" y="900752"/>
                      <a:pt x="1617761" y="914215"/>
                      <a:pt x="1613809" y="928047"/>
                    </a:cubicBezTo>
                    <a:cubicBezTo>
                      <a:pt x="1608656" y="946082"/>
                      <a:pt x="1611878" y="967991"/>
                      <a:pt x="1600161" y="982638"/>
                    </a:cubicBezTo>
                    <a:cubicBezTo>
                      <a:pt x="1591174" y="993872"/>
                      <a:pt x="1573408" y="993921"/>
                      <a:pt x="1559218" y="996286"/>
                    </a:cubicBezTo>
                    <a:cubicBezTo>
                      <a:pt x="1518583" y="1003059"/>
                      <a:pt x="1477331" y="1005385"/>
                      <a:pt x="1436388" y="1009934"/>
                    </a:cubicBezTo>
                    <a:cubicBezTo>
                      <a:pt x="1430894" y="1009149"/>
                      <a:pt x="1290910" y="990954"/>
                      <a:pt x="1272615" y="982638"/>
                    </a:cubicBezTo>
                    <a:cubicBezTo>
                      <a:pt x="1242750" y="969063"/>
                      <a:pt x="1218024" y="946244"/>
                      <a:pt x="1190728" y="928047"/>
                    </a:cubicBezTo>
                    <a:lnTo>
                      <a:pt x="1149785" y="900752"/>
                    </a:lnTo>
                    <a:cubicBezTo>
                      <a:pt x="1136137" y="905301"/>
                      <a:pt x="1121708" y="907966"/>
                      <a:pt x="1108841" y="914400"/>
                    </a:cubicBezTo>
                    <a:cubicBezTo>
                      <a:pt x="1003011" y="967314"/>
                      <a:pt x="1129870" y="921037"/>
                      <a:pt x="1026955" y="955343"/>
                    </a:cubicBezTo>
                    <a:cubicBezTo>
                      <a:pt x="1031504" y="991737"/>
                      <a:pt x="1048560" y="1028721"/>
                      <a:pt x="1040603" y="1064525"/>
                    </a:cubicBezTo>
                    <a:cubicBezTo>
                      <a:pt x="1037482" y="1078569"/>
                      <a:pt x="1014045" y="1078173"/>
                      <a:pt x="999659" y="1078173"/>
                    </a:cubicBezTo>
                    <a:cubicBezTo>
                      <a:pt x="976462" y="1078173"/>
                      <a:pt x="954166" y="1069074"/>
                      <a:pt x="931420" y="1064525"/>
                    </a:cubicBezTo>
                    <a:cubicBezTo>
                      <a:pt x="881025" y="988932"/>
                      <a:pt x="919896" y="1059373"/>
                      <a:pt x="890477" y="941695"/>
                    </a:cubicBezTo>
                    <a:cubicBezTo>
                      <a:pt x="883499" y="913782"/>
                      <a:pt x="872280" y="887104"/>
                      <a:pt x="863182" y="859808"/>
                    </a:cubicBezTo>
                    <a:cubicBezTo>
                      <a:pt x="858633" y="846160"/>
                      <a:pt x="859706" y="829037"/>
                      <a:pt x="849534" y="818865"/>
                    </a:cubicBezTo>
                    <a:lnTo>
                      <a:pt x="808591" y="777922"/>
                    </a:lnTo>
                    <a:cubicBezTo>
                      <a:pt x="774286" y="675011"/>
                      <a:pt x="824551" y="797872"/>
                      <a:pt x="754000" y="709683"/>
                    </a:cubicBezTo>
                    <a:cubicBezTo>
                      <a:pt x="745013" y="698449"/>
                      <a:pt x="750524" y="678912"/>
                      <a:pt x="740352" y="668740"/>
                    </a:cubicBezTo>
                    <a:cubicBezTo>
                      <a:pt x="637158" y="565547"/>
                      <a:pt x="684749" y="659642"/>
                      <a:pt x="617522" y="573206"/>
                    </a:cubicBezTo>
                    <a:cubicBezTo>
                      <a:pt x="531785" y="462973"/>
                      <a:pt x="601250" y="516866"/>
                      <a:pt x="521988" y="464023"/>
                    </a:cubicBezTo>
                    <a:cubicBezTo>
                      <a:pt x="512889" y="450375"/>
                      <a:pt x="508601" y="431773"/>
                      <a:pt x="494692" y="423080"/>
                    </a:cubicBezTo>
                    <a:cubicBezTo>
                      <a:pt x="470294" y="407831"/>
                      <a:pt x="440101" y="404883"/>
                      <a:pt x="412806" y="395785"/>
                    </a:cubicBezTo>
                    <a:cubicBezTo>
                      <a:pt x="328488" y="367679"/>
                      <a:pt x="386180" y="383569"/>
                      <a:pt x="235385" y="368489"/>
                    </a:cubicBezTo>
                    <a:cubicBezTo>
                      <a:pt x="219177" y="352282"/>
                      <a:pt x="179622" y="307375"/>
                      <a:pt x="153498" y="300250"/>
                    </a:cubicBezTo>
                    <a:cubicBezTo>
                      <a:pt x="101390" y="286039"/>
                      <a:pt x="0" y="286603"/>
                      <a:pt x="57964" y="286603"/>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91" name="Freeform 90"/>
              <p:cNvSpPr/>
              <p:nvPr/>
            </p:nvSpPr>
            <p:spPr>
              <a:xfrm>
                <a:off x="2384540" y="314345"/>
                <a:ext cx="1645116" cy="3387848"/>
              </a:xfrm>
              <a:custGeom>
                <a:avLst/>
                <a:gdLst>
                  <a:gd name="connsiteX0" fmla="*/ 77297 w 1651106"/>
                  <a:gd name="connsiteY0" fmla="*/ 3392575 h 3392575"/>
                  <a:gd name="connsiteX1" fmla="*/ 36354 w 1651106"/>
                  <a:gd name="connsiteY1" fmla="*/ 3310689 h 3392575"/>
                  <a:gd name="connsiteX2" fmla="*/ 77297 w 1651106"/>
                  <a:gd name="connsiteY2" fmla="*/ 3297041 h 3392575"/>
                  <a:gd name="connsiteX3" fmla="*/ 63649 w 1651106"/>
                  <a:gd name="connsiteY3" fmla="*/ 3228802 h 3392575"/>
                  <a:gd name="connsiteX4" fmla="*/ 36354 w 1651106"/>
                  <a:gd name="connsiteY4" fmla="*/ 3187859 h 3392575"/>
                  <a:gd name="connsiteX5" fmla="*/ 22706 w 1651106"/>
                  <a:gd name="connsiteY5" fmla="*/ 3133268 h 3392575"/>
                  <a:gd name="connsiteX6" fmla="*/ 90945 w 1651106"/>
                  <a:gd name="connsiteY6" fmla="*/ 3024086 h 3392575"/>
                  <a:gd name="connsiteX7" fmla="*/ 159184 w 1651106"/>
                  <a:gd name="connsiteY7" fmla="*/ 2955847 h 3392575"/>
                  <a:gd name="connsiteX8" fmla="*/ 131888 w 1651106"/>
                  <a:gd name="connsiteY8" fmla="*/ 2833017 h 3392575"/>
                  <a:gd name="connsiteX9" fmla="*/ 172831 w 1651106"/>
                  <a:gd name="connsiteY9" fmla="*/ 2751131 h 3392575"/>
                  <a:gd name="connsiteX10" fmla="*/ 254718 w 1651106"/>
                  <a:gd name="connsiteY10" fmla="*/ 2682892 h 3392575"/>
                  <a:gd name="connsiteX11" fmla="*/ 336604 w 1651106"/>
                  <a:gd name="connsiteY11" fmla="*/ 2655596 h 3392575"/>
                  <a:gd name="connsiteX12" fmla="*/ 377548 w 1651106"/>
                  <a:gd name="connsiteY12" fmla="*/ 2573710 h 3392575"/>
                  <a:gd name="connsiteX13" fmla="*/ 404843 w 1651106"/>
                  <a:gd name="connsiteY13" fmla="*/ 2491823 h 3392575"/>
                  <a:gd name="connsiteX14" fmla="*/ 418491 w 1651106"/>
                  <a:gd name="connsiteY14" fmla="*/ 2437232 h 3392575"/>
                  <a:gd name="connsiteX15" fmla="*/ 459434 w 1651106"/>
                  <a:gd name="connsiteY15" fmla="*/ 2409936 h 3392575"/>
                  <a:gd name="connsiteX16" fmla="*/ 514025 w 1651106"/>
                  <a:gd name="connsiteY16" fmla="*/ 2328050 h 3392575"/>
                  <a:gd name="connsiteX17" fmla="*/ 500378 w 1651106"/>
                  <a:gd name="connsiteY17" fmla="*/ 2205220 h 3392575"/>
                  <a:gd name="connsiteX18" fmla="*/ 486730 w 1651106"/>
                  <a:gd name="connsiteY18" fmla="*/ 2164277 h 3392575"/>
                  <a:gd name="connsiteX19" fmla="*/ 473082 w 1651106"/>
                  <a:gd name="connsiteY19" fmla="*/ 2109686 h 3392575"/>
                  <a:gd name="connsiteX20" fmla="*/ 514025 w 1651106"/>
                  <a:gd name="connsiteY20" fmla="*/ 1932265 h 3392575"/>
                  <a:gd name="connsiteX21" fmla="*/ 500378 w 1651106"/>
                  <a:gd name="connsiteY21" fmla="*/ 1891322 h 3392575"/>
                  <a:gd name="connsiteX22" fmla="*/ 568616 w 1651106"/>
                  <a:gd name="connsiteY22" fmla="*/ 1836731 h 3392575"/>
                  <a:gd name="connsiteX23" fmla="*/ 609560 w 1651106"/>
                  <a:gd name="connsiteY23" fmla="*/ 1795787 h 3392575"/>
                  <a:gd name="connsiteX24" fmla="*/ 623207 w 1651106"/>
                  <a:gd name="connsiteY24" fmla="*/ 1754844 h 3392575"/>
                  <a:gd name="connsiteX25" fmla="*/ 650503 w 1651106"/>
                  <a:gd name="connsiteY25" fmla="*/ 1713901 h 3392575"/>
                  <a:gd name="connsiteX26" fmla="*/ 664151 w 1651106"/>
                  <a:gd name="connsiteY26" fmla="*/ 1672957 h 3392575"/>
                  <a:gd name="connsiteX27" fmla="*/ 636855 w 1651106"/>
                  <a:gd name="connsiteY27" fmla="*/ 1577423 h 3392575"/>
                  <a:gd name="connsiteX28" fmla="*/ 664151 w 1651106"/>
                  <a:gd name="connsiteY28" fmla="*/ 1495536 h 3392575"/>
                  <a:gd name="connsiteX29" fmla="*/ 786981 w 1651106"/>
                  <a:gd name="connsiteY29" fmla="*/ 1413650 h 3392575"/>
                  <a:gd name="connsiteX30" fmla="*/ 868867 w 1651106"/>
                  <a:gd name="connsiteY30" fmla="*/ 1359059 h 3392575"/>
                  <a:gd name="connsiteX31" fmla="*/ 909810 w 1651106"/>
                  <a:gd name="connsiteY31" fmla="*/ 1331763 h 3392575"/>
                  <a:gd name="connsiteX32" fmla="*/ 896163 w 1651106"/>
                  <a:gd name="connsiteY32" fmla="*/ 1290820 h 3392575"/>
                  <a:gd name="connsiteX33" fmla="*/ 923458 w 1651106"/>
                  <a:gd name="connsiteY33" fmla="*/ 1208933 h 3392575"/>
                  <a:gd name="connsiteX34" fmla="*/ 964401 w 1651106"/>
                  <a:gd name="connsiteY34" fmla="*/ 1127047 h 3392575"/>
                  <a:gd name="connsiteX35" fmla="*/ 1005345 w 1651106"/>
                  <a:gd name="connsiteY35" fmla="*/ 1113399 h 3392575"/>
                  <a:gd name="connsiteX36" fmla="*/ 1046288 w 1651106"/>
                  <a:gd name="connsiteY36" fmla="*/ 1086104 h 3392575"/>
                  <a:gd name="connsiteX37" fmla="*/ 1100879 w 1651106"/>
                  <a:gd name="connsiteY37" fmla="*/ 1004217 h 3392575"/>
                  <a:gd name="connsiteX38" fmla="*/ 1114527 w 1651106"/>
                  <a:gd name="connsiteY38" fmla="*/ 963274 h 3392575"/>
                  <a:gd name="connsiteX39" fmla="*/ 1155470 w 1651106"/>
                  <a:gd name="connsiteY39" fmla="*/ 935978 h 3392575"/>
                  <a:gd name="connsiteX40" fmla="*/ 1237357 w 1651106"/>
                  <a:gd name="connsiteY40" fmla="*/ 922331 h 3392575"/>
                  <a:gd name="connsiteX41" fmla="*/ 1264652 w 1651106"/>
                  <a:gd name="connsiteY41" fmla="*/ 867739 h 3392575"/>
                  <a:gd name="connsiteX42" fmla="*/ 1360187 w 1651106"/>
                  <a:gd name="connsiteY42" fmla="*/ 758557 h 3392575"/>
                  <a:gd name="connsiteX43" fmla="*/ 1401130 w 1651106"/>
                  <a:gd name="connsiteY43" fmla="*/ 676671 h 3392575"/>
                  <a:gd name="connsiteX44" fmla="*/ 1428425 w 1651106"/>
                  <a:gd name="connsiteY44" fmla="*/ 635728 h 3392575"/>
                  <a:gd name="connsiteX45" fmla="*/ 1469369 w 1651106"/>
                  <a:gd name="connsiteY45" fmla="*/ 553841 h 3392575"/>
                  <a:gd name="connsiteX46" fmla="*/ 1510312 w 1651106"/>
                  <a:gd name="connsiteY46" fmla="*/ 526545 h 3392575"/>
                  <a:gd name="connsiteX47" fmla="*/ 1551255 w 1651106"/>
                  <a:gd name="connsiteY47" fmla="*/ 444659 h 3392575"/>
                  <a:gd name="connsiteX48" fmla="*/ 1578551 w 1651106"/>
                  <a:gd name="connsiteY48" fmla="*/ 403716 h 3392575"/>
                  <a:gd name="connsiteX49" fmla="*/ 1592199 w 1651106"/>
                  <a:gd name="connsiteY49" fmla="*/ 280886 h 3392575"/>
                  <a:gd name="connsiteX50" fmla="*/ 1605846 w 1651106"/>
                  <a:gd name="connsiteY50" fmla="*/ 226295 h 3392575"/>
                  <a:gd name="connsiteX51" fmla="*/ 1619494 w 1651106"/>
                  <a:gd name="connsiteY51" fmla="*/ 185351 h 3392575"/>
                  <a:gd name="connsiteX52" fmla="*/ 1633142 w 1651106"/>
                  <a:gd name="connsiteY52" fmla="*/ 89817 h 3392575"/>
                  <a:gd name="connsiteX53" fmla="*/ 1646790 w 1651106"/>
                  <a:gd name="connsiteY53" fmla="*/ 7931 h 33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51106" h="3392575">
                    <a:moveTo>
                      <a:pt x="77297" y="3392575"/>
                    </a:moveTo>
                    <a:cubicBezTo>
                      <a:pt x="72700" y="3385679"/>
                      <a:pt x="28281" y="3326834"/>
                      <a:pt x="36354" y="3310689"/>
                    </a:cubicBezTo>
                    <a:cubicBezTo>
                      <a:pt x="42788" y="3297822"/>
                      <a:pt x="63649" y="3301590"/>
                      <a:pt x="77297" y="3297041"/>
                    </a:cubicBezTo>
                    <a:cubicBezTo>
                      <a:pt x="72748" y="3274295"/>
                      <a:pt x="71794" y="3250522"/>
                      <a:pt x="63649" y="3228802"/>
                    </a:cubicBezTo>
                    <a:cubicBezTo>
                      <a:pt x="57890" y="3213444"/>
                      <a:pt x="42815" y="3202935"/>
                      <a:pt x="36354" y="3187859"/>
                    </a:cubicBezTo>
                    <a:cubicBezTo>
                      <a:pt x="28965" y="3170619"/>
                      <a:pt x="27255" y="3151465"/>
                      <a:pt x="22706" y="3133268"/>
                    </a:cubicBezTo>
                    <a:cubicBezTo>
                      <a:pt x="120917" y="3067792"/>
                      <a:pt x="0" y="3160508"/>
                      <a:pt x="90945" y="3024086"/>
                    </a:cubicBezTo>
                    <a:cubicBezTo>
                      <a:pt x="127338" y="2969494"/>
                      <a:pt x="104592" y="2992240"/>
                      <a:pt x="159184" y="2955847"/>
                    </a:cubicBezTo>
                    <a:cubicBezTo>
                      <a:pt x="145110" y="2913625"/>
                      <a:pt x="131888" y="2881056"/>
                      <a:pt x="131888" y="2833017"/>
                    </a:cubicBezTo>
                    <a:cubicBezTo>
                      <a:pt x="131888" y="2808397"/>
                      <a:pt x="159031" y="2767691"/>
                      <a:pt x="172831" y="2751131"/>
                    </a:cubicBezTo>
                    <a:cubicBezTo>
                      <a:pt x="191737" y="2728443"/>
                      <a:pt x="226300" y="2695522"/>
                      <a:pt x="254718" y="2682892"/>
                    </a:cubicBezTo>
                    <a:cubicBezTo>
                      <a:pt x="281010" y="2671207"/>
                      <a:pt x="336604" y="2655596"/>
                      <a:pt x="336604" y="2655596"/>
                    </a:cubicBezTo>
                    <a:cubicBezTo>
                      <a:pt x="386383" y="2506263"/>
                      <a:pt x="306990" y="2732465"/>
                      <a:pt x="377548" y="2573710"/>
                    </a:cubicBezTo>
                    <a:cubicBezTo>
                      <a:pt x="389233" y="2547418"/>
                      <a:pt x="397865" y="2519736"/>
                      <a:pt x="404843" y="2491823"/>
                    </a:cubicBezTo>
                    <a:cubicBezTo>
                      <a:pt x="409392" y="2473626"/>
                      <a:pt x="408086" y="2452839"/>
                      <a:pt x="418491" y="2437232"/>
                    </a:cubicBezTo>
                    <a:cubicBezTo>
                      <a:pt x="427589" y="2423584"/>
                      <a:pt x="445786" y="2419035"/>
                      <a:pt x="459434" y="2409936"/>
                    </a:cubicBezTo>
                    <a:cubicBezTo>
                      <a:pt x="477631" y="2382641"/>
                      <a:pt x="517647" y="2360654"/>
                      <a:pt x="514025" y="2328050"/>
                    </a:cubicBezTo>
                    <a:cubicBezTo>
                      <a:pt x="509476" y="2287107"/>
                      <a:pt x="507150" y="2245855"/>
                      <a:pt x="500378" y="2205220"/>
                    </a:cubicBezTo>
                    <a:cubicBezTo>
                      <a:pt x="498013" y="2191030"/>
                      <a:pt x="490682" y="2178109"/>
                      <a:pt x="486730" y="2164277"/>
                    </a:cubicBezTo>
                    <a:cubicBezTo>
                      <a:pt x="481577" y="2146242"/>
                      <a:pt x="477631" y="2127883"/>
                      <a:pt x="473082" y="2109686"/>
                    </a:cubicBezTo>
                    <a:cubicBezTo>
                      <a:pt x="510551" y="1997282"/>
                      <a:pt x="496309" y="2056282"/>
                      <a:pt x="514025" y="1932265"/>
                    </a:cubicBezTo>
                    <a:cubicBezTo>
                      <a:pt x="509476" y="1918617"/>
                      <a:pt x="498013" y="1905512"/>
                      <a:pt x="500378" y="1891322"/>
                    </a:cubicBezTo>
                    <a:cubicBezTo>
                      <a:pt x="507641" y="1847745"/>
                      <a:pt x="536679" y="1847376"/>
                      <a:pt x="568616" y="1836731"/>
                    </a:cubicBezTo>
                    <a:cubicBezTo>
                      <a:pt x="582264" y="1823083"/>
                      <a:pt x="598854" y="1811847"/>
                      <a:pt x="609560" y="1795787"/>
                    </a:cubicBezTo>
                    <a:cubicBezTo>
                      <a:pt x="617540" y="1783817"/>
                      <a:pt x="616773" y="1767711"/>
                      <a:pt x="623207" y="1754844"/>
                    </a:cubicBezTo>
                    <a:cubicBezTo>
                      <a:pt x="630542" y="1740173"/>
                      <a:pt x="641404" y="1727549"/>
                      <a:pt x="650503" y="1713901"/>
                    </a:cubicBezTo>
                    <a:cubicBezTo>
                      <a:pt x="655052" y="1700253"/>
                      <a:pt x="664151" y="1687343"/>
                      <a:pt x="664151" y="1672957"/>
                    </a:cubicBezTo>
                    <a:cubicBezTo>
                      <a:pt x="664151" y="1655820"/>
                      <a:pt x="643291" y="1596731"/>
                      <a:pt x="636855" y="1577423"/>
                    </a:cubicBezTo>
                    <a:cubicBezTo>
                      <a:pt x="645954" y="1550127"/>
                      <a:pt x="640211" y="1511496"/>
                      <a:pt x="664151" y="1495536"/>
                    </a:cubicBezTo>
                    <a:lnTo>
                      <a:pt x="786981" y="1413650"/>
                    </a:lnTo>
                    <a:lnTo>
                      <a:pt x="868867" y="1359059"/>
                    </a:lnTo>
                    <a:lnTo>
                      <a:pt x="909810" y="1331763"/>
                    </a:lnTo>
                    <a:cubicBezTo>
                      <a:pt x="905261" y="1318115"/>
                      <a:pt x="894574" y="1305118"/>
                      <a:pt x="896163" y="1290820"/>
                    </a:cubicBezTo>
                    <a:cubicBezTo>
                      <a:pt x="899340" y="1262224"/>
                      <a:pt x="914360" y="1236229"/>
                      <a:pt x="923458" y="1208933"/>
                    </a:cubicBezTo>
                    <a:cubicBezTo>
                      <a:pt x="932448" y="1181963"/>
                      <a:pt x="940351" y="1146287"/>
                      <a:pt x="964401" y="1127047"/>
                    </a:cubicBezTo>
                    <a:cubicBezTo>
                      <a:pt x="975635" y="1118060"/>
                      <a:pt x="992478" y="1119833"/>
                      <a:pt x="1005345" y="1113399"/>
                    </a:cubicBezTo>
                    <a:cubicBezTo>
                      <a:pt x="1020016" y="1106064"/>
                      <a:pt x="1032640" y="1095202"/>
                      <a:pt x="1046288" y="1086104"/>
                    </a:cubicBezTo>
                    <a:cubicBezTo>
                      <a:pt x="1064485" y="1058808"/>
                      <a:pt x="1090505" y="1035339"/>
                      <a:pt x="1100879" y="1004217"/>
                    </a:cubicBezTo>
                    <a:cubicBezTo>
                      <a:pt x="1105428" y="990569"/>
                      <a:pt x="1105540" y="974508"/>
                      <a:pt x="1114527" y="963274"/>
                    </a:cubicBezTo>
                    <a:cubicBezTo>
                      <a:pt x="1124774" y="950466"/>
                      <a:pt x="1139909" y="941165"/>
                      <a:pt x="1155470" y="935978"/>
                    </a:cubicBezTo>
                    <a:cubicBezTo>
                      <a:pt x="1181722" y="927227"/>
                      <a:pt x="1210061" y="926880"/>
                      <a:pt x="1237357" y="922331"/>
                    </a:cubicBezTo>
                    <a:cubicBezTo>
                      <a:pt x="1332891" y="890486"/>
                      <a:pt x="1241906" y="935979"/>
                      <a:pt x="1264652" y="867739"/>
                    </a:cubicBezTo>
                    <a:cubicBezTo>
                      <a:pt x="1287398" y="799501"/>
                      <a:pt x="1312420" y="790402"/>
                      <a:pt x="1360187" y="758557"/>
                    </a:cubicBezTo>
                    <a:cubicBezTo>
                      <a:pt x="1438410" y="641220"/>
                      <a:pt x="1344626" y="789678"/>
                      <a:pt x="1401130" y="676671"/>
                    </a:cubicBezTo>
                    <a:cubicBezTo>
                      <a:pt x="1408465" y="662000"/>
                      <a:pt x="1421090" y="650399"/>
                      <a:pt x="1428425" y="635728"/>
                    </a:cubicBezTo>
                    <a:cubicBezTo>
                      <a:pt x="1450626" y="591326"/>
                      <a:pt x="1430255" y="592955"/>
                      <a:pt x="1469369" y="553841"/>
                    </a:cubicBezTo>
                    <a:cubicBezTo>
                      <a:pt x="1480967" y="542243"/>
                      <a:pt x="1496664" y="535644"/>
                      <a:pt x="1510312" y="526545"/>
                    </a:cubicBezTo>
                    <a:cubicBezTo>
                      <a:pt x="1588542" y="409199"/>
                      <a:pt x="1494746" y="557675"/>
                      <a:pt x="1551255" y="444659"/>
                    </a:cubicBezTo>
                    <a:cubicBezTo>
                      <a:pt x="1558591" y="429988"/>
                      <a:pt x="1569452" y="417364"/>
                      <a:pt x="1578551" y="403716"/>
                    </a:cubicBezTo>
                    <a:cubicBezTo>
                      <a:pt x="1610395" y="308181"/>
                      <a:pt x="1614944" y="349125"/>
                      <a:pt x="1592199" y="280886"/>
                    </a:cubicBezTo>
                    <a:cubicBezTo>
                      <a:pt x="1596748" y="262689"/>
                      <a:pt x="1600693" y="244330"/>
                      <a:pt x="1605846" y="226295"/>
                    </a:cubicBezTo>
                    <a:cubicBezTo>
                      <a:pt x="1609798" y="212462"/>
                      <a:pt x="1616673" y="199458"/>
                      <a:pt x="1619494" y="185351"/>
                    </a:cubicBezTo>
                    <a:cubicBezTo>
                      <a:pt x="1625803" y="153808"/>
                      <a:pt x="1626833" y="121360"/>
                      <a:pt x="1633142" y="89817"/>
                    </a:cubicBezTo>
                    <a:cubicBezTo>
                      <a:pt x="1651106" y="0"/>
                      <a:pt x="1646790" y="97343"/>
                      <a:pt x="1646790" y="7931"/>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92" name="Freeform 91"/>
              <p:cNvSpPr/>
              <p:nvPr/>
            </p:nvSpPr>
            <p:spPr>
              <a:xfrm>
                <a:off x="4022475" y="115491"/>
                <a:ext cx="280171" cy="220947"/>
              </a:xfrm>
              <a:custGeom>
                <a:avLst/>
                <a:gdLst>
                  <a:gd name="connsiteX0" fmla="*/ 280148 w 280148"/>
                  <a:gd name="connsiteY0" fmla="*/ 15237 h 219953"/>
                  <a:gd name="connsiteX1" fmla="*/ 239204 w 280148"/>
                  <a:gd name="connsiteY1" fmla="*/ 1589 h 219953"/>
                  <a:gd name="connsiteX2" fmla="*/ 116375 w 280148"/>
                  <a:gd name="connsiteY2" fmla="*/ 56180 h 219953"/>
                  <a:gd name="connsiteX3" fmla="*/ 20840 w 280148"/>
                  <a:gd name="connsiteY3" fmla="*/ 110771 h 219953"/>
                  <a:gd name="connsiteX4" fmla="*/ 7193 w 280148"/>
                  <a:gd name="connsiteY4" fmla="*/ 219953 h 21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48" h="219953">
                    <a:moveTo>
                      <a:pt x="280148" y="15237"/>
                    </a:moveTo>
                    <a:cubicBezTo>
                      <a:pt x="266500" y="10688"/>
                      <a:pt x="253502" y="0"/>
                      <a:pt x="239204" y="1589"/>
                    </a:cubicBezTo>
                    <a:cubicBezTo>
                      <a:pt x="180738" y="8085"/>
                      <a:pt x="159036" y="27740"/>
                      <a:pt x="116375" y="56180"/>
                    </a:cubicBezTo>
                    <a:cubicBezTo>
                      <a:pt x="42820" y="166510"/>
                      <a:pt x="152386" y="23073"/>
                      <a:pt x="20840" y="110771"/>
                    </a:cubicBezTo>
                    <a:cubicBezTo>
                      <a:pt x="0" y="124664"/>
                      <a:pt x="7193" y="214218"/>
                      <a:pt x="7193" y="219953"/>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grpSp>
          <p:nvGrpSpPr>
            <p:cNvPr id="32" name="Group 11"/>
            <p:cNvGrpSpPr>
              <a:grpSpLocks/>
            </p:cNvGrpSpPr>
            <p:nvPr/>
          </p:nvGrpSpPr>
          <p:grpSpPr bwMode="auto">
            <a:xfrm>
              <a:off x="6665913" y="5948363"/>
              <a:ext cx="739775" cy="654050"/>
              <a:chOff x="4106726" y="3683670"/>
              <a:chExt cx="3347612" cy="3030933"/>
            </a:xfrm>
          </p:grpSpPr>
          <p:sp>
            <p:nvSpPr>
              <p:cNvPr id="87" name="Freeform 86"/>
              <p:cNvSpPr/>
              <p:nvPr/>
            </p:nvSpPr>
            <p:spPr>
              <a:xfrm>
                <a:off x="4106726" y="3683670"/>
                <a:ext cx="3347612" cy="3030933"/>
              </a:xfrm>
              <a:custGeom>
                <a:avLst/>
                <a:gdLst>
                  <a:gd name="connsiteX0" fmla="*/ 1228299 w 3352801"/>
                  <a:gd name="connsiteY0" fmla="*/ 177420 h 3031670"/>
                  <a:gd name="connsiteX1" fmla="*/ 1241947 w 3352801"/>
                  <a:gd name="connsiteY1" fmla="*/ 300250 h 3031670"/>
                  <a:gd name="connsiteX2" fmla="*/ 1282890 w 3352801"/>
                  <a:gd name="connsiteY2" fmla="*/ 313898 h 3031670"/>
                  <a:gd name="connsiteX3" fmla="*/ 1337481 w 3352801"/>
                  <a:gd name="connsiteY3" fmla="*/ 368489 h 3031670"/>
                  <a:gd name="connsiteX4" fmla="*/ 1542197 w 3352801"/>
                  <a:gd name="connsiteY4" fmla="*/ 354841 h 3031670"/>
                  <a:gd name="connsiteX5" fmla="*/ 1678675 w 3352801"/>
                  <a:gd name="connsiteY5" fmla="*/ 327546 h 3031670"/>
                  <a:gd name="connsiteX6" fmla="*/ 1719618 w 3352801"/>
                  <a:gd name="connsiteY6" fmla="*/ 300250 h 3031670"/>
                  <a:gd name="connsiteX7" fmla="*/ 1733266 w 3352801"/>
                  <a:gd name="connsiteY7" fmla="*/ 259307 h 3031670"/>
                  <a:gd name="connsiteX8" fmla="*/ 1828800 w 3352801"/>
                  <a:gd name="connsiteY8" fmla="*/ 300250 h 3031670"/>
                  <a:gd name="connsiteX9" fmla="*/ 1842448 w 3352801"/>
                  <a:gd name="connsiteY9" fmla="*/ 259307 h 3031670"/>
                  <a:gd name="connsiteX10" fmla="*/ 1815153 w 3352801"/>
                  <a:gd name="connsiteY10" fmla="*/ 177420 h 3031670"/>
                  <a:gd name="connsiteX11" fmla="*/ 1856096 w 3352801"/>
                  <a:gd name="connsiteY11" fmla="*/ 150125 h 3031670"/>
                  <a:gd name="connsiteX12" fmla="*/ 1883391 w 3352801"/>
                  <a:gd name="connsiteY12" fmla="*/ 109182 h 3031670"/>
                  <a:gd name="connsiteX13" fmla="*/ 1924335 w 3352801"/>
                  <a:gd name="connsiteY13" fmla="*/ 95534 h 3031670"/>
                  <a:gd name="connsiteX14" fmla="*/ 2115403 w 3352801"/>
                  <a:gd name="connsiteY14" fmla="*/ 122829 h 3031670"/>
                  <a:gd name="connsiteX15" fmla="*/ 2210938 w 3352801"/>
                  <a:gd name="connsiteY15" fmla="*/ 109182 h 3031670"/>
                  <a:gd name="connsiteX16" fmla="*/ 2333768 w 3352801"/>
                  <a:gd name="connsiteY16" fmla="*/ 95534 h 3031670"/>
                  <a:gd name="connsiteX17" fmla="*/ 2347415 w 3352801"/>
                  <a:gd name="connsiteY17" fmla="*/ 54591 h 3031670"/>
                  <a:gd name="connsiteX18" fmla="*/ 2429302 w 3352801"/>
                  <a:gd name="connsiteY18" fmla="*/ 27295 h 3031670"/>
                  <a:gd name="connsiteX19" fmla="*/ 2470245 w 3352801"/>
                  <a:gd name="connsiteY19" fmla="*/ 0 h 3031670"/>
                  <a:gd name="connsiteX20" fmla="*/ 2511188 w 3352801"/>
                  <a:gd name="connsiteY20" fmla="*/ 13647 h 3031670"/>
                  <a:gd name="connsiteX21" fmla="*/ 2524836 w 3352801"/>
                  <a:gd name="connsiteY21" fmla="*/ 54591 h 3031670"/>
                  <a:gd name="connsiteX22" fmla="*/ 2552132 w 3352801"/>
                  <a:gd name="connsiteY22" fmla="*/ 95534 h 3031670"/>
                  <a:gd name="connsiteX23" fmla="*/ 2647666 w 3352801"/>
                  <a:gd name="connsiteY23" fmla="*/ 136477 h 3031670"/>
                  <a:gd name="connsiteX24" fmla="*/ 2729553 w 3352801"/>
                  <a:gd name="connsiteY24" fmla="*/ 177420 h 3031670"/>
                  <a:gd name="connsiteX25" fmla="*/ 2756848 w 3352801"/>
                  <a:gd name="connsiteY25" fmla="*/ 218364 h 3031670"/>
                  <a:gd name="connsiteX26" fmla="*/ 2811439 w 3352801"/>
                  <a:gd name="connsiteY26" fmla="*/ 272955 h 3031670"/>
                  <a:gd name="connsiteX27" fmla="*/ 2756848 w 3352801"/>
                  <a:gd name="connsiteY27" fmla="*/ 354841 h 3031670"/>
                  <a:gd name="connsiteX28" fmla="*/ 2784144 w 3352801"/>
                  <a:gd name="connsiteY28" fmla="*/ 395785 h 3031670"/>
                  <a:gd name="connsiteX29" fmla="*/ 2811439 w 3352801"/>
                  <a:gd name="connsiteY29" fmla="*/ 477671 h 3031670"/>
                  <a:gd name="connsiteX30" fmla="*/ 2893326 w 3352801"/>
                  <a:gd name="connsiteY30" fmla="*/ 504967 h 3031670"/>
                  <a:gd name="connsiteX31" fmla="*/ 2934269 w 3352801"/>
                  <a:gd name="connsiteY31" fmla="*/ 518614 h 3031670"/>
                  <a:gd name="connsiteX32" fmla="*/ 2975212 w 3352801"/>
                  <a:gd name="connsiteY32" fmla="*/ 545910 h 3031670"/>
                  <a:gd name="connsiteX33" fmla="*/ 3084394 w 3352801"/>
                  <a:gd name="connsiteY33" fmla="*/ 559558 h 3031670"/>
                  <a:gd name="connsiteX34" fmla="*/ 3125338 w 3352801"/>
                  <a:gd name="connsiteY34" fmla="*/ 573205 h 3031670"/>
                  <a:gd name="connsiteX35" fmla="*/ 3152633 w 3352801"/>
                  <a:gd name="connsiteY35" fmla="*/ 614149 h 3031670"/>
                  <a:gd name="connsiteX36" fmla="*/ 3179929 w 3352801"/>
                  <a:gd name="connsiteY36" fmla="*/ 696035 h 3031670"/>
                  <a:gd name="connsiteX37" fmla="*/ 3207224 w 3352801"/>
                  <a:gd name="connsiteY37" fmla="*/ 736979 h 3031670"/>
                  <a:gd name="connsiteX38" fmla="*/ 3234520 w 3352801"/>
                  <a:gd name="connsiteY38" fmla="*/ 818865 h 3031670"/>
                  <a:gd name="connsiteX39" fmla="*/ 3220872 w 3352801"/>
                  <a:gd name="connsiteY39" fmla="*/ 955343 h 3031670"/>
                  <a:gd name="connsiteX40" fmla="*/ 3234520 w 3352801"/>
                  <a:gd name="connsiteY40" fmla="*/ 996286 h 3031670"/>
                  <a:gd name="connsiteX41" fmla="*/ 3316406 w 3352801"/>
                  <a:gd name="connsiteY41" fmla="*/ 1023582 h 3031670"/>
                  <a:gd name="connsiteX42" fmla="*/ 3316406 w 3352801"/>
                  <a:gd name="connsiteY42" fmla="*/ 1105468 h 3031670"/>
                  <a:gd name="connsiteX43" fmla="*/ 3330054 w 3352801"/>
                  <a:gd name="connsiteY43" fmla="*/ 1146411 h 3031670"/>
                  <a:gd name="connsiteX44" fmla="*/ 3316406 w 3352801"/>
                  <a:gd name="connsiteY44" fmla="*/ 1187355 h 3031670"/>
                  <a:gd name="connsiteX45" fmla="*/ 3289111 w 3352801"/>
                  <a:gd name="connsiteY45" fmla="*/ 1228298 h 3031670"/>
                  <a:gd name="connsiteX46" fmla="*/ 3302759 w 3352801"/>
                  <a:gd name="connsiteY46" fmla="*/ 1296537 h 3031670"/>
                  <a:gd name="connsiteX47" fmla="*/ 3289111 w 3352801"/>
                  <a:gd name="connsiteY47" fmla="*/ 1337480 h 3031670"/>
                  <a:gd name="connsiteX48" fmla="*/ 3166281 w 3352801"/>
                  <a:gd name="connsiteY48" fmla="*/ 1405719 h 3031670"/>
                  <a:gd name="connsiteX49" fmla="*/ 3098042 w 3352801"/>
                  <a:gd name="connsiteY49" fmla="*/ 1460310 h 3031670"/>
                  <a:gd name="connsiteX50" fmla="*/ 3016156 w 3352801"/>
                  <a:gd name="connsiteY50" fmla="*/ 1514901 h 3031670"/>
                  <a:gd name="connsiteX51" fmla="*/ 3002508 w 3352801"/>
                  <a:gd name="connsiteY51" fmla="*/ 1555844 h 3031670"/>
                  <a:gd name="connsiteX52" fmla="*/ 3029803 w 3352801"/>
                  <a:gd name="connsiteY52" fmla="*/ 1596788 h 3031670"/>
                  <a:gd name="connsiteX53" fmla="*/ 2975212 w 3352801"/>
                  <a:gd name="connsiteY53" fmla="*/ 1651379 h 3031670"/>
                  <a:gd name="connsiteX54" fmla="*/ 2961565 w 3352801"/>
                  <a:gd name="connsiteY54" fmla="*/ 1692322 h 3031670"/>
                  <a:gd name="connsiteX55" fmla="*/ 2947917 w 3352801"/>
                  <a:gd name="connsiteY55" fmla="*/ 1774208 h 3031670"/>
                  <a:gd name="connsiteX56" fmla="*/ 2906974 w 3352801"/>
                  <a:gd name="connsiteY56" fmla="*/ 1801504 h 3031670"/>
                  <a:gd name="connsiteX57" fmla="*/ 2893326 w 3352801"/>
                  <a:gd name="connsiteY57" fmla="*/ 1842447 h 3031670"/>
                  <a:gd name="connsiteX58" fmla="*/ 2879678 w 3352801"/>
                  <a:gd name="connsiteY58" fmla="*/ 1897038 h 3031670"/>
                  <a:gd name="connsiteX59" fmla="*/ 2838735 w 3352801"/>
                  <a:gd name="connsiteY59" fmla="*/ 1924334 h 3031670"/>
                  <a:gd name="connsiteX60" fmla="*/ 2715905 w 3352801"/>
                  <a:gd name="connsiteY60" fmla="*/ 1910686 h 3031670"/>
                  <a:gd name="connsiteX61" fmla="*/ 2661314 w 3352801"/>
                  <a:gd name="connsiteY61" fmla="*/ 1897038 h 3031670"/>
                  <a:gd name="connsiteX62" fmla="*/ 2579427 w 3352801"/>
                  <a:gd name="connsiteY62" fmla="*/ 1937982 h 3031670"/>
                  <a:gd name="connsiteX63" fmla="*/ 2552132 w 3352801"/>
                  <a:gd name="connsiteY63" fmla="*/ 1978925 h 3031670"/>
                  <a:gd name="connsiteX64" fmla="*/ 2470245 w 3352801"/>
                  <a:gd name="connsiteY64" fmla="*/ 2006220 h 3031670"/>
                  <a:gd name="connsiteX65" fmla="*/ 2388359 w 3352801"/>
                  <a:gd name="connsiteY65" fmla="*/ 2033516 h 3031670"/>
                  <a:gd name="connsiteX66" fmla="*/ 2347415 w 3352801"/>
                  <a:gd name="connsiteY66" fmla="*/ 2047164 h 3031670"/>
                  <a:gd name="connsiteX67" fmla="*/ 2306472 w 3352801"/>
                  <a:gd name="connsiteY67" fmla="*/ 2074459 h 3031670"/>
                  <a:gd name="connsiteX68" fmla="*/ 2292824 w 3352801"/>
                  <a:gd name="connsiteY68" fmla="*/ 2115403 h 3031670"/>
                  <a:gd name="connsiteX69" fmla="*/ 2251881 w 3352801"/>
                  <a:gd name="connsiteY69" fmla="*/ 2129050 h 3031670"/>
                  <a:gd name="connsiteX70" fmla="*/ 2183642 w 3352801"/>
                  <a:gd name="connsiteY70" fmla="*/ 2142698 h 3031670"/>
                  <a:gd name="connsiteX71" fmla="*/ 2142699 w 3352801"/>
                  <a:gd name="connsiteY71" fmla="*/ 2224585 h 3031670"/>
                  <a:gd name="connsiteX72" fmla="*/ 2129051 w 3352801"/>
                  <a:gd name="connsiteY72" fmla="*/ 2402005 h 3031670"/>
                  <a:gd name="connsiteX73" fmla="*/ 2101756 w 3352801"/>
                  <a:gd name="connsiteY73" fmla="*/ 2442949 h 3031670"/>
                  <a:gd name="connsiteX74" fmla="*/ 1965278 w 3352801"/>
                  <a:gd name="connsiteY74" fmla="*/ 2483892 h 3031670"/>
                  <a:gd name="connsiteX75" fmla="*/ 1924335 w 3352801"/>
                  <a:gd name="connsiteY75" fmla="*/ 2511188 h 3031670"/>
                  <a:gd name="connsiteX76" fmla="*/ 1883391 w 3352801"/>
                  <a:gd name="connsiteY76" fmla="*/ 2524835 h 3031670"/>
                  <a:gd name="connsiteX77" fmla="*/ 1856096 w 3352801"/>
                  <a:gd name="connsiteY77" fmla="*/ 2606722 h 3031670"/>
                  <a:gd name="connsiteX78" fmla="*/ 1678675 w 3352801"/>
                  <a:gd name="connsiteY78" fmla="*/ 2606722 h 3031670"/>
                  <a:gd name="connsiteX79" fmla="*/ 1637732 w 3352801"/>
                  <a:gd name="connsiteY79" fmla="*/ 2634017 h 3031670"/>
                  <a:gd name="connsiteX80" fmla="*/ 1624084 w 3352801"/>
                  <a:gd name="connsiteY80" fmla="*/ 2702256 h 3031670"/>
                  <a:gd name="connsiteX81" fmla="*/ 1583141 w 3352801"/>
                  <a:gd name="connsiteY81" fmla="*/ 2715904 h 3031670"/>
                  <a:gd name="connsiteX82" fmla="*/ 1487606 w 3352801"/>
                  <a:gd name="connsiteY82" fmla="*/ 2729552 h 3031670"/>
                  <a:gd name="connsiteX83" fmla="*/ 1460311 w 3352801"/>
                  <a:gd name="connsiteY83" fmla="*/ 2770495 h 3031670"/>
                  <a:gd name="connsiteX84" fmla="*/ 1419368 w 3352801"/>
                  <a:gd name="connsiteY84" fmla="*/ 2866029 h 3031670"/>
                  <a:gd name="connsiteX85" fmla="*/ 1378424 w 3352801"/>
                  <a:gd name="connsiteY85" fmla="*/ 2879677 h 3031670"/>
                  <a:gd name="connsiteX86" fmla="*/ 1337481 w 3352801"/>
                  <a:gd name="connsiteY86" fmla="*/ 2906973 h 3031670"/>
                  <a:gd name="connsiteX87" fmla="*/ 1282890 w 3352801"/>
                  <a:gd name="connsiteY87" fmla="*/ 3002507 h 3031670"/>
                  <a:gd name="connsiteX88" fmla="*/ 1241947 w 3352801"/>
                  <a:gd name="connsiteY88" fmla="*/ 2961564 h 3031670"/>
                  <a:gd name="connsiteX89" fmla="*/ 1173708 w 3352801"/>
                  <a:gd name="connsiteY89" fmla="*/ 2879677 h 3031670"/>
                  <a:gd name="connsiteX90" fmla="*/ 1091821 w 3352801"/>
                  <a:gd name="connsiteY90" fmla="*/ 2838734 h 3031670"/>
                  <a:gd name="connsiteX91" fmla="*/ 1050878 w 3352801"/>
                  <a:gd name="connsiteY91" fmla="*/ 2852382 h 3031670"/>
                  <a:gd name="connsiteX92" fmla="*/ 887105 w 3352801"/>
                  <a:gd name="connsiteY92" fmla="*/ 2770495 h 3031670"/>
                  <a:gd name="connsiteX93" fmla="*/ 846162 w 3352801"/>
                  <a:gd name="connsiteY93" fmla="*/ 2743200 h 3031670"/>
                  <a:gd name="connsiteX94" fmla="*/ 600502 w 3352801"/>
                  <a:gd name="connsiteY94" fmla="*/ 2715904 h 3031670"/>
                  <a:gd name="connsiteX95" fmla="*/ 504968 w 3352801"/>
                  <a:gd name="connsiteY95" fmla="*/ 2702256 h 3031670"/>
                  <a:gd name="connsiteX96" fmla="*/ 477672 w 3352801"/>
                  <a:gd name="connsiteY96" fmla="*/ 2661313 h 3031670"/>
                  <a:gd name="connsiteX97" fmla="*/ 436729 w 3352801"/>
                  <a:gd name="connsiteY97" fmla="*/ 2634017 h 3031670"/>
                  <a:gd name="connsiteX98" fmla="*/ 395785 w 3352801"/>
                  <a:gd name="connsiteY98" fmla="*/ 2593074 h 3031670"/>
                  <a:gd name="connsiteX99" fmla="*/ 409433 w 3352801"/>
                  <a:gd name="connsiteY99" fmla="*/ 2483892 h 3031670"/>
                  <a:gd name="connsiteX100" fmla="*/ 409433 w 3352801"/>
                  <a:gd name="connsiteY100" fmla="*/ 2388358 h 3031670"/>
                  <a:gd name="connsiteX101" fmla="*/ 354842 w 3352801"/>
                  <a:gd name="connsiteY101" fmla="*/ 2306471 h 3031670"/>
                  <a:gd name="connsiteX102" fmla="*/ 382138 w 3352801"/>
                  <a:gd name="connsiteY102" fmla="*/ 2265528 h 3031670"/>
                  <a:gd name="connsiteX103" fmla="*/ 354842 w 3352801"/>
                  <a:gd name="connsiteY103" fmla="*/ 2224585 h 3031670"/>
                  <a:gd name="connsiteX104" fmla="*/ 341194 w 3352801"/>
                  <a:gd name="connsiteY104" fmla="*/ 2183641 h 3031670"/>
                  <a:gd name="connsiteX105" fmla="*/ 313899 w 3352801"/>
                  <a:gd name="connsiteY105" fmla="*/ 2074459 h 3031670"/>
                  <a:gd name="connsiteX106" fmla="*/ 259308 w 3352801"/>
                  <a:gd name="connsiteY106" fmla="*/ 1992573 h 3031670"/>
                  <a:gd name="connsiteX107" fmla="*/ 218365 w 3352801"/>
                  <a:gd name="connsiteY107" fmla="*/ 1965277 h 3031670"/>
                  <a:gd name="connsiteX108" fmla="*/ 191069 w 3352801"/>
                  <a:gd name="connsiteY108" fmla="*/ 1883391 h 3031670"/>
                  <a:gd name="connsiteX109" fmla="*/ 122830 w 3352801"/>
                  <a:gd name="connsiteY109" fmla="*/ 1760561 h 3031670"/>
                  <a:gd name="connsiteX110" fmla="*/ 81887 w 3352801"/>
                  <a:gd name="connsiteY110" fmla="*/ 1733265 h 3031670"/>
                  <a:gd name="connsiteX111" fmla="*/ 81887 w 3352801"/>
                  <a:gd name="connsiteY111" fmla="*/ 1637731 h 3031670"/>
                  <a:gd name="connsiteX112" fmla="*/ 68239 w 3352801"/>
                  <a:gd name="connsiteY112" fmla="*/ 1596788 h 3031670"/>
                  <a:gd name="connsiteX113" fmla="*/ 109182 w 3352801"/>
                  <a:gd name="connsiteY113" fmla="*/ 1460310 h 3031670"/>
                  <a:gd name="connsiteX114" fmla="*/ 109182 w 3352801"/>
                  <a:gd name="connsiteY114" fmla="*/ 1337480 h 3031670"/>
                  <a:gd name="connsiteX115" fmla="*/ 191069 w 3352801"/>
                  <a:gd name="connsiteY115" fmla="*/ 1323832 h 3031670"/>
                  <a:gd name="connsiteX116" fmla="*/ 286603 w 3352801"/>
                  <a:gd name="connsiteY116" fmla="*/ 1310185 h 3031670"/>
                  <a:gd name="connsiteX117" fmla="*/ 286603 w 3352801"/>
                  <a:gd name="connsiteY117" fmla="*/ 1228298 h 3031670"/>
                  <a:gd name="connsiteX118" fmla="*/ 300251 w 3352801"/>
                  <a:gd name="connsiteY118" fmla="*/ 1119116 h 3031670"/>
                  <a:gd name="connsiteX119" fmla="*/ 327547 w 3352801"/>
                  <a:gd name="connsiteY119" fmla="*/ 1037229 h 3031670"/>
                  <a:gd name="connsiteX120" fmla="*/ 341194 w 3352801"/>
                  <a:gd name="connsiteY120" fmla="*/ 996286 h 3031670"/>
                  <a:gd name="connsiteX121" fmla="*/ 313899 w 3352801"/>
                  <a:gd name="connsiteY121" fmla="*/ 955343 h 3031670"/>
                  <a:gd name="connsiteX122" fmla="*/ 300251 w 3352801"/>
                  <a:gd name="connsiteY122" fmla="*/ 914400 h 3031670"/>
                  <a:gd name="connsiteX123" fmla="*/ 259308 w 3352801"/>
                  <a:gd name="connsiteY123" fmla="*/ 873456 h 3031670"/>
                  <a:gd name="connsiteX124" fmla="*/ 163774 w 3352801"/>
                  <a:gd name="connsiteY124" fmla="*/ 764274 h 3031670"/>
                  <a:gd name="connsiteX125" fmla="*/ 27296 w 3352801"/>
                  <a:gd name="connsiteY125" fmla="*/ 559558 h 3031670"/>
                  <a:gd name="connsiteX126" fmla="*/ 0 w 3352801"/>
                  <a:gd name="connsiteY126" fmla="*/ 518614 h 3031670"/>
                  <a:gd name="connsiteX127" fmla="*/ 0 w 3352801"/>
                  <a:gd name="connsiteY127" fmla="*/ 464023 h 303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52801" h="3031670">
                    <a:moveTo>
                      <a:pt x="1228299" y="177420"/>
                    </a:moveTo>
                    <a:cubicBezTo>
                      <a:pt x="1232848" y="218363"/>
                      <a:pt x="1226647" y="262001"/>
                      <a:pt x="1241947" y="300250"/>
                    </a:cubicBezTo>
                    <a:cubicBezTo>
                      <a:pt x="1247290" y="313607"/>
                      <a:pt x="1272718" y="303726"/>
                      <a:pt x="1282890" y="313898"/>
                    </a:cubicBezTo>
                    <a:cubicBezTo>
                      <a:pt x="1355678" y="386686"/>
                      <a:pt x="1228300" y="332094"/>
                      <a:pt x="1337481" y="368489"/>
                    </a:cubicBezTo>
                    <a:cubicBezTo>
                      <a:pt x="1405720" y="363940"/>
                      <a:pt x="1474088" y="361033"/>
                      <a:pt x="1542197" y="354841"/>
                    </a:cubicBezTo>
                    <a:cubicBezTo>
                      <a:pt x="1572936" y="352047"/>
                      <a:pt x="1642561" y="345604"/>
                      <a:pt x="1678675" y="327546"/>
                    </a:cubicBezTo>
                    <a:cubicBezTo>
                      <a:pt x="1693346" y="320210"/>
                      <a:pt x="1705970" y="309349"/>
                      <a:pt x="1719618" y="300250"/>
                    </a:cubicBezTo>
                    <a:cubicBezTo>
                      <a:pt x="1724167" y="286602"/>
                      <a:pt x="1719909" y="264650"/>
                      <a:pt x="1733266" y="259307"/>
                    </a:cubicBezTo>
                    <a:cubicBezTo>
                      <a:pt x="1760806" y="248291"/>
                      <a:pt x="1809820" y="287597"/>
                      <a:pt x="1828800" y="300250"/>
                    </a:cubicBezTo>
                    <a:cubicBezTo>
                      <a:pt x="1833349" y="286602"/>
                      <a:pt x="1844037" y="273605"/>
                      <a:pt x="1842448" y="259307"/>
                    </a:cubicBezTo>
                    <a:cubicBezTo>
                      <a:pt x="1839271" y="230711"/>
                      <a:pt x="1815153" y="177420"/>
                      <a:pt x="1815153" y="177420"/>
                    </a:cubicBezTo>
                    <a:cubicBezTo>
                      <a:pt x="1828801" y="168322"/>
                      <a:pt x="1844498" y="161723"/>
                      <a:pt x="1856096" y="150125"/>
                    </a:cubicBezTo>
                    <a:cubicBezTo>
                      <a:pt x="1867694" y="138527"/>
                      <a:pt x="1870583" y="119428"/>
                      <a:pt x="1883391" y="109182"/>
                    </a:cubicBezTo>
                    <a:cubicBezTo>
                      <a:pt x="1894625" y="100195"/>
                      <a:pt x="1910687" y="100083"/>
                      <a:pt x="1924335" y="95534"/>
                    </a:cubicBezTo>
                    <a:cubicBezTo>
                      <a:pt x="1987335" y="108134"/>
                      <a:pt x="2050561" y="122829"/>
                      <a:pt x="2115403" y="122829"/>
                    </a:cubicBezTo>
                    <a:cubicBezTo>
                      <a:pt x="2147571" y="122829"/>
                      <a:pt x="2179018" y="113172"/>
                      <a:pt x="2210938" y="109182"/>
                    </a:cubicBezTo>
                    <a:cubicBezTo>
                      <a:pt x="2251815" y="104072"/>
                      <a:pt x="2292825" y="100083"/>
                      <a:pt x="2333768" y="95534"/>
                    </a:cubicBezTo>
                    <a:cubicBezTo>
                      <a:pt x="2338317" y="81886"/>
                      <a:pt x="2335709" y="62953"/>
                      <a:pt x="2347415" y="54591"/>
                    </a:cubicBezTo>
                    <a:cubicBezTo>
                      <a:pt x="2370828" y="37867"/>
                      <a:pt x="2405362" y="43255"/>
                      <a:pt x="2429302" y="27295"/>
                    </a:cubicBezTo>
                    <a:lnTo>
                      <a:pt x="2470245" y="0"/>
                    </a:lnTo>
                    <a:cubicBezTo>
                      <a:pt x="2483893" y="4549"/>
                      <a:pt x="2501016" y="3475"/>
                      <a:pt x="2511188" y="13647"/>
                    </a:cubicBezTo>
                    <a:cubicBezTo>
                      <a:pt x="2521361" y="23820"/>
                      <a:pt x="2518402" y="41724"/>
                      <a:pt x="2524836" y="54591"/>
                    </a:cubicBezTo>
                    <a:cubicBezTo>
                      <a:pt x="2532172" y="69262"/>
                      <a:pt x="2540534" y="83936"/>
                      <a:pt x="2552132" y="95534"/>
                    </a:cubicBezTo>
                    <a:cubicBezTo>
                      <a:pt x="2585375" y="128776"/>
                      <a:pt x="2603816" y="123948"/>
                      <a:pt x="2647666" y="136477"/>
                    </a:cubicBezTo>
                    <a:cubicBezTo>
                      <a:pt x="2697106" y="150603"/>
                      <a:pt x="2684693" y="147515"/>
                      <a:pt x="2729553" y="177420"/>
                    </a:cubicBezTo>
                    <a:cubicBezTo>
                      <a:pt x="2738651" y="191068"/>
                      <a:pt x="2744040" y="208117"/>
                      <a:pt x="2756848" y="218364"/>
                    </a:cubicBezTo>
                    <a:cubicBezTo>
                      <a:pt x="2823020" y="271302"/>
                      <a:pt x="2781661" y="183621"/>
                      <a:pt x="2811439" y="272955"/>
                    </a:cubicBezTo>
                    <a:cubicBezTo>
                      <a:pt x="2794394" y="290000"/>
                      <a:pt x="2751205" y="320982"/>
                      <a:pt x="2756848" y="354841"/>
                    </a:cubicBezTo>
                    <a:cubicBezTo>
                      <a:pt x="2759545" y="371021"/>
                      <a:pt x="2775045" y="382137"/>
                      <a:pt x="2784144" y="395785"/>
                    </a:cubicBezTo>
                    <a:cubicBezTo>
                      <a:pt x="2793242" y="423080"/>
                      <a:pt x="2784144" y="468572"/>
                      <a:pt x="2811439" y="477671"/>
                    </a:cubicBezTo>
                    <a:lnTo>
                      <a:pt x="2893326" y="504967"/>
                    </a:lnTo>
                    <a:lnTo>
                      <a:pt x="2934269" y="518614"/>
                    </a:lnTo>
                    <a:cubicBezTo>
                      <a:pt x="2947917" y="527713"/>
                      <a:pt x="2959387" y="541594"/>
                      <a:pt x="2975212" y="545910"/>
                    </a:cubicBezTo>
                    <a:cubicBezTo>
                      <a:pt x="3010597" y="555561"/>
                      <a:pt x="3048308" y="552997"/>
                      <a:pt x="3084394" y="559558"/>
                    </a:cubicBezTo>
                    <a:cubicBezTo>
                      <a:pt x="3098548" y="562131"/>
                      <a:pt x="3111690" y="568656"/>
                      <a:pt x="3125338" y="573205"/>
                    </a:cubicBezTo>
                    <a:cubicBezTo>
                      <a:pt x="3134436" y="586853"/>
                      <a:pt x="3145971" y="599160"/>
                      <a:pt x="3152633" y="614149"/>
                    </a:cubicBezTo>
                    <a:cubicBezTo>
                      <a:pt x="3164318" y="640441"/>
                      <a:pt x="3163970" y="672095"/>
                      <a:pt x="3179929" y="696035"/>
                    </a:cubicBezTo>
                    <a:cubicBezTo>
                      <a:pt x="3189027" y="709683"/>
                      <a:pt x="3200562" y="721990"/>
                      <a:pt x="3207224" y="736979"/>
                    </a:cubicBezTo>
                    <a:cubicBezTo>
                      <a:pt x="3218909" y="763271"/>
                      <a:pt x="3234520" y="818865"/>
                      <a:pt x="3234520" y="818865"/>
                    </a:cubicBezTo>
                    <a:cubicBezTo>
                      <a:pt x="3229971" y="864358"/>
                      <a:pt x="3220872" y="909623"/>
                      <a:pt x="3220872" y="955343"/>
                    </a:cubicBezTo>
                    <a:cubicBezTo>
                      <a:pt x="3220872" y="969729"/>
                      <a:pt x="3222814" y="987924"/>
                      <a:pt x="3234520" y="996286"/>
                    </a:cubicBezTo>
                    <a:cubicBezTo>
                      <a:pt x="3257933" y="1013009"/>
                      <a:pt x="3316406" y="1023582"/>
                      <a:pt x="3316406" y="1023582"/>
                    </a:cubicBezTo>
                    <a:cubicBezTo>
                      <a:pt x="3352801" y="1132763"/>
                      <a:pt x="3316406" y="996287"/>
                      <a:pt x="3316406" y="1105468"/>
                    </a:cubicBezTo>
                    <a:cubicBezTo>
                      <a:pt x="3316406" y="1119854"/>
                      <a:pt x="3325505" y="1132763"/>
                      <a:pt x="3330054" y="1146411"/>
                    </a:cubicBezTo>
                    <a:cubicBezTo>
                      <a:pt x="3325505" y="1160059"/>
                      <a:pt x="3322840" y="1174488"/>
                      <a:pt x="3316406" y="1187355"/>
                    </a:cubicBezTo>
                    <a:cubicBezTo>
                      <a:pt x="3309071" y="1202026"/>
                      <a:pt x="3291145" y="1212022"/>
                      <a:pt x="3289111" y="1228298"/>
                    </a:cubicBezTo>
                    <a:cubicBezTo>
                      <a:pt x="3286234" y="1251316"/>
                      <a:pt x="3298210" y="1273791"/>
                      <a:pt x="3302759" y="1296537"/>
                    </a:cubicBezTo>
                    <a:cubicBezTo>
                      <a:pt x="3298210" y="1310185"/>
                      <a:pt x="3299283" y="1327308"/>
                      <a:pt x="3289111" y="1337480"/>
                    </a:cubicBezTo>
                    <a:cubicBezTo>
                      <a:pt x="3242183" y="1384408"/>
                      <a:pt x="3217766" y="1388557"/>
                      <a:pt x="3166281" y="1405719"/>
                    </a:cubicBezTo>
                    <a:cubicBezTo>
                      <a:pt x="3115846" y="1481370"/>
                      <a:pt x="3167841" y="1421532"/>
                      <a:pt x="3098042" y="1460310"/>
                    </a:cubicBezTo>
                    <a:cubicBezTo>
                      <a:pt x="3069365" y="1476242"/>
                      <a:pt x="3016156" y="1514901"/>
                      <a:pt x="3016156" y="1514901"/>
                    </a:cubicBezTo>
                    <a:cubicBezTo>
                      <a:pt x="3011607" y="1528549"/>
                      <a:pt x="3000143" y="1541654"/>
                      <a:pt x="3002508" y="1555844"/>
                    </a:cubicBezTo>
                    <a:cubicBezTo>
                      <a:pt x="3005204" y="1572024"/>
                      <a:pt x="3027106" y="1580609"/>
                      <a:pt x="3029803" y="1596788"/>
                    </a:cubicBezTo>
                    <a:cubicBezTo>
                      <a:pt x="3037465" y="1642760"/>
                      <a:pt x="3003945" y="1641801"/>
                      <a:pt x="2975212" y="1651379"/>
                    </a:cubicBezTo>
                    <a:cubicBezTo>
                      <a:pt x="2970663" y="1665027"/>
                      <a:pt x="2964686" y="1678279"/>
                      <a:pt x="2961565" y="1692322"/>
                    </a:cubicBezTo>
                    <a:cubicBezTo>
                      <a:pt x="2955562" y="1719335"/>
                      <a:pt x="2960292" y="1749458"/>
                      <a:pt x="2947917" y="1774208"/>
                    </a:cubicBezTo>
                    <a:cubicBezTo>
                      <a:pt x="2940582" y="1788879"/>
                      <a:pt x="2920622" y="1792405"/>
                      <a:pt x="2906974" y="1801504"/>
                    </a:cubicBezTo>
                    <a:cubicBezTo>
                      <a:pt x="2902425" y="1815152"/>
                      <a:pt x="2897278" y="1828615"/>
                      <a:pt x="2893326" y="1842447"/>
                    </a:cubicBezTo>
                    <a:cubicBezTo>
                      <a:pt x="2888173" y="1860482"/>
                      <a:pt x="2890083" y="1881431"/>
                      <a:pt x="2879678" y="1897038"/>
                    </a:cubicBezTo>
                    <a:cubicBezTo>
                      <a:pt x="2870580" y="1910686"/>
                      <a:pt x="2852383" y="1915235"/>
                      <a:pt x="2838735" y="1924334"/>
                    </a:cubicBezTo>
                    <a:cubicBezTo>
                      <a:pt x="2797792" y="1919785"/>
                      <a:pt x="2756621" y="1916950"/>
                      <a:pt x="2715905" y="1910686"/>
                    </a:cubicBezTo>
                    <a:cubicBezTo>
                      <a:pt x="2697366" y="1907834"/>
                      <a:pt x="2680071" y="1897038"/>
                      <a:pt x="2661314" y="1897038"/>
                    </a:cubicBezTo>
                    <a:cubicBezTo>
                      <a:pt x="2633063" y="1897038"/>
                      <a:pt x="2600127" y="1924182"/>
                      <a:pt x="2579427" y="1937982"/>
                    </a:cubicBezTo>
                    <a:cubicBezTo>
                      <a:pt x="2570329" y="1951630"/>
                      <a:pt x="2566041" y="1970232"/>
                      <a:pt x="2552132" y="1978925"/>
                    </a:cubicBezTo>
                    <a:cubicBezTo>
                      <a:pt x="2527733" y="1994174"/>
                      <a:pt x="2497541" y="1997122"/>
                      <a:pt x="2470245" y="2006220"/>
                    </a:cubicBezTo>
                    <a:lnTo>
                      <a:pt x="2388359" y="2033516"/>
                    </a:lnTo>
                    <a:cubicBezTo>
                      <a:pt x="2374711" y="2038065"/>
                      <a:pt x="2359385" y="2039184"/>
                      <a:pt x="2347415" y="2047164"/>
                    </a:cubicBezTo>
                    <a:lnTo>
                      <a:pt x="2306472" y="2074459"/>
                    </a:lnTo>
                    <a:cubicBezTo>
                      <a:pt x="2301923" y="2088107"/>
                      <a:pt x="2302997" y="2105230"/>
                      <a:pt x="2292824" y="2115403"/>
                    </a:cubicBezTo>
                    <a:cubicBezTo>
                      <a:pt x="2282652" y="2125575"/>
                      <a:pt x="2265837" y="2125561"/>
                      <a:pt x="2251881" y="2129050"/>
                    </a:cubicBezTo>
                    <a:cubicBezTo>
                      <a:pt x="2229377" y="2134676"/>
                      <a:pt x="2206388" y="2138149"/>
                      <a:pt x="2183642" y="2142698"/>
                    </a:cubicBezTo>
                    <a:cubicBezTo>
                      <a:pt x="2164886" y="2170833"/>
                      <a:pt x="2147046" y="2189813"/>
                      <a:pt x="2142699" y="2224585"/>
                    </a:cubicBezTo>
                    <a:cubicBezTo>
                      <a:pt x="2135342" y="2283442"/>
                      <a:pt x="2139982" y="2343706"/>
                      <a:pt x="2129051" y="2402005"/>
                    </a:cubicBezTo>
                    <a:cubicBezTo>
                      <a:pt x="2126028" y="2418127"/>
                      <a:pt x="2115665" y="2434256"/>
                      <a:pt x="2101756" y="2442949"/>
                    </a:cubicBezTo>
                    <a:cubicBezTo>
                      <a:pt x="2079608" y="2456792"/>
                      <a:pt x="1997237" y="2475902"/>
                      <a:pt x="1965278" y="2483892"/>
                    </a:cubicBezTo>
                    <a:cubicBezTo>
                      <a:pt x="1951630" y="2492991"/>
                      <a:pt x="1939006" y="2503853"/>
                      <a:pt x="1924335" y="2511188"/>
                    </a:cubicBezTo>
                    <a:cubicBezTo>
                      <a:pt x="1911468" y="2517622"/>
                      <a:pt x="1891753" y="2513129"/>
                      <a:pt x="1883391" y="2524835"/>
                    </a:cubicBezTo>
                    <a:cubicBezTo>
                      <a:pt x="1866667" y="2548248"/>
                      <a:pt x="1856096" y="2606722"/>
                      <a:pt x="1856096" y="2606722"/>
                    </a:cubicBezTo>
                    <a:cubicBezTo>
                      <a:pt x="1782779" y="2582282"/>
                      <a:pt x="1794512" y="2579991"/>
                      <a:pt x="1678675" y="2606722"/>
                    </a:cubicBezTo>
                    <a:cubicBezTo>
                      <a:pt x="1662693" y="2610410"/>
                      <a:pt x="1651380" y="2624919"/>
                      <a:pt x="1637732" y="2634017"/>
                    </a:cubicBezTo>
                    <a:cubicBezTo>
                      <a:pt x="1633183" y="2656763"/>
                      <a:pt x="1636951" y="2682955"/>
                      <a:pt x="1624084" y="2702256"/>
                    </a:cubicBezTo>
                    <a:cubicBezTo>
                      <a:pt x="1616104" y="2714226"/>
                      <a:pt x="1597248" y="2713083"/>
                      <a:pt x="1583141" y="2715904"/>
                    </a:cubicBezTo>
                    <a:cubicBezTo>
                      <a:pt x="1551597" y="2722213"/>
                      <a:pt x="1519451" y="2725003"/>
                      <a:pt x="1487606" y="2729552"/>
                    </a:cubicBezTo>
                    <a:cubicBezTo>
                      <a:pt x="1478508" y="2743200"/>
                      <a:pt x="1466772" y="2755419"/>
                      <a:pt x="1460311" y="2770495"/>
                    </a:cubicBezTo>
                    <a:cubicBezTo>
                      <a:pt x="1443209" y="2810401"/>
                      <a:pt x="1456609" y="2836236"/>
                      <a:pt x="1419368" y="2866029"/>
                    </a:cubicBezTo>
                    <a:cubicBezTo>
                      <a:pt x="1408134" y="2875016"/>
                      <a:pt x="1392072" y="2875128"/>
                      <a:pt x="1378424" y="2879677"/>
                    </a:cubicBezTo>
                    <a:cubicBezTo>
                      <a:pt x="1364776" y="2888776"/>
                      <a:pt x="1343573" y="2891744"/>
                      <a:pt x="1337481" y="2906973"/>
                    </a:cubicBezTo>
                    <a:cubicBezTo>
                      <a:pt x="1292093" y="3020444"/>
                      <a:pt x="1370378" y="3031670"/>
                      <a:pt x="1282890" y="3002507"/>
                    </a:cubicBezTo>
                    <a:cubicBezTo>
                      <a:pt x="1269242" y="2988859"/>
                      <a:pt x="1254303" y="2976391"/>
                      <a:pt x="1241947" y="2961564"/>
                    </a:cubicBezTo>
                    <a:cubicBezTo>
                      <a:pt x="1193150" y="2903007"/>
                      <a:pt x="1238952" y="2934046"/>
                      <a:pt x="1173708" y="2879677"/>
                    </a:cubicBezTo>
                    <a:cubicBezTo>
                      <a:pt x="1138433" y="2850281"/>
                      <a:pt x="1132855" y="2852412"/>
                      <a:pt x="1091821" y="2838734"/>
                    </a:cubicBezTo>
                    <a:cubicBezTo>
                      <a:pt x="1078173" y="2843283"/>
                      <a:pt x="1065176" y="2853971"/>
                      <a:pt x="1050878" y="2852382"/>
                    </a:cubicBezTo>
                    <a:cubicBezTo>
                      <a:pt x="983073" y="2844848"/>
                      <a:pt x="941392" y="2806686"/>
                      <a:pt x="887105" y="2770495"/>
                    </a:cubicBezTo>
                    <a:cubicBezTo>
                      <a:pt x="873457" y="2761397"/>
                      <a:pt x="861723" y="2748387"/>
                      <a:pt x="846162" y="2743200"/>
                    </a:cubicBezTo>
                    <a:cubicBezTo>
                      <a:pt x="740337" y="2707925"/>
                      <a:pt x="819572" y="2730509"/>
                      <a:pt x="600502" y="2715904"/>
                    </a:cubicBezTo>
                    <a:cubicBezTo>
                      <a:pt x="568657" y="2711355"/>
                      <a:pt x="534363" y="2715321"/>
                      <a:pt x="504968" y="2702256"/>
                    </a:cubicBezTo>
                    <a:cubicBezTo>
                      <a:pt x="489979" y="2695594"/>
                      <a:pt x="489270" y="2672911"/>
                      <a:pt x="477672" y="2661313"/>
                    </a:cubicBezTo>
                    <a:cubicBezTo>
                      <a:pt x="466074" y="2649715"/>
                      <a:pt x="449330" y="2644518"/>
                      <a:pt x="436729" y="2634017"/>
                    </a:cubicBezTo>
                    <a:cubicBezTo>
                      <a:pt x="421902" y="2621661"/>
                      <a:pt x="409433" y="2606722"/>
                      <a:pt x="395785" y="2593074"/>
                    </a:cubicBezTo>
                    <a:cubicBezTo>
                      <a:pt x="400334" y="2556680"/>
                      <a:pt x="402872" y="2519978"/>
                      <a:pt x="409433" y="2483892"/>
                    </a:cubicBezTo>
                    <a:cubicBezTo>
                      <a:pt x="418981" y="2431378"/>
                      <a:pt x="439650" y="2448791"/>
                      <a:pt x="409433" y="2388358"/>
                    </a:cubicBezTo>
                    <a:cubicBezTo>
                      <a:pt x="394762" y="2359016"/>
                      <a:pt x="354842" y="2306471"/>
                      <a:pt x="354842" y="2306471"/>
                    </a:cubicBezTo>
                    <a:cubicBezTo>
                      <a:pt x="363941" y="2292823"/>
                      <a:pt x="382138" y="2281931"/>
                      <a:pt x="382138" y="2265528"/>
                    </a:cubicBezTo>
                    <a:cubicBezTo>
                      <a:pt x="382138" y="2249125"/>
                      <a:pt x="362178" y="2239256"/>
                      <a:pt x="354842" y="2224585"/>
                    </a:cubicBezTo>
                    <a:cubicBezTo>
                      <a:pt x="348408" y="2211718"/>
                      <a:pt x="344683" y="2197598"/>
                      <a:pt x="341194" y="2183641"/>
                    </a:cubicBezTo>
                    <a:cubicBezTo>
                      <a:pt x="335693" y="2161638"/>
                      <a:pt x="328080" y="2099985"/>
                      <a:pt x="313899" y="2074459"/>
                    </a:cubicBezTo>
                    <a:cubicBezTo>
                      <a:pt x="297967" y="2045782"/>
                      <a:pt x="286603" y="2010770"/>
                      <a:pt x="259308" y="1992573"/>
                    </a:cubicBezTo>
                    <a:lnTo>
                      <a:pt x="218365" y="1965277"/>
                    </a:lnTo>
                    <a:lnTo>
                      <a:pt x="191069" y="1883391"/>
                    </a:lnTo>
                    <a:cubicBezTo>
                      <a:pt x="176847" y="1840724"/>
                      <a:pt x="163055" y="1787379"/>
                      <a:pt x="122830" y="1760561"/>
                    </a:cubicBezTo>
                    <a:lnTo>
                      <a:pt x="81887" y="1733265"/>
                    </a:lnTo>
                    <a:cubicBezTo>
                      <a:pt x="49164" y="1635098"/>
                      <a:pt x="81887" y="1757689"/>
                      <a:pt x="81887" y="1637731"/>
                    </a:cubicBezTo>
                    <a:cubicBezTo>
                      <a:pt x="81887" y="1623345"/>
                      <a:pt x="72788" y="1610436"/>
                      <a:pt x="68239" y="1596788"/>
                    </a:cubicBezTo>
                    <a:cubicBezTo>
                      <a:pt x="101467" y="1497107"/>
                      <a:pt x="88557" y="1542814"/>
                      <a:pt x="109182" y="1460310"/>
                    </a:cubicBezTo>
                    <a:cubicBezTo>
                      <a:pt x="105562" y="1442208"/>
                      <a:pt x="78827" y="1359162"/>
                      <a:pt x="109182" y="1337480"/>
                    </a:cubicBezTo>
                    <a:cubicBezTo>
                      <a:pt x="131700" y="1321396"/>
                      <a:pt x="163719" y="1328040"/>
                      <a:pt x="191069" y="1323832"/>
                    </a:cubicBezTo>
                    <a:cubicBezTo>
                      <a:pt x="222863" y="1318941"/>
                      <a:pt x="254758" y="1314734"/>
                      <a:pt x="286603" y="1310185"/>
                    </a:cubicBezTo>
                    <a:cubicBezTo>
                      <a:pt x="350658" y="1214103"/>
                      <a:pt x="295338" y="1324379"/>
                      <a:pt x="286603" y="1228298"/>
                    </a:cubicBezTo>
                    <a:cubicBezTo>
                      <a:pt x="283282" y="1191771"/>
                      <a:pt x="292566" y="1154979"/>
                      <a:pt x="300251" y="1119116"/>
                    </a:cubicBezTo>
                    <a:cubicBezTo>
                      <a:pt x="306280" y="1090982"/>
                      <a:pt x="318449" y="1064525"/>
                      <a:pt x="327547" y="1037229"/>
                    </a:cubicBezTo>
                    <a:lnTo>
                      <a:pt x="341194" y="996286"/>
                    </a:lnTo>
                    <a:cubicBezTo>
                      <a:pt x="332096" y="982638"/>
                      <a:pt x="321234" y="970014"/>
                      <a:pt x="313899" y="955343"/>
                    </a:cubicBezTo>
                    <a:cubicBezTo>
                      <a:pt x="307465" y="942476"/>
                      <a:pt x="308231" y="926370"/>
                      <a:pt x="300251" y="914400"/>
                    </a:cubicBezTo>
                    <a:cubicBezTo>
                      <a:pt x="289545" y="898341"/>
                      <a:pt x="271158" y="888691"/>
                      <a:pt x="259308" y="873456"/>
                    </a:cubicBezTo>
                    <a:cubicBezTo>
                      <a:pt x="173573" y="763225"/>
                      <a:pt x="243035" y="817116"/>
                      <a:pt x="163774" y="764274"/>
                    </a:cubicBezTo>
                    <a:lnTo>
                      <a:pt x="27296" y="559558"/>
                    </a:lnTo>
                    <a:cubicBezTo>
                      <a:pt x="18197" y="545910"/>
                      <a:pt x="0" y="535017"/>
                      <a:pt x="0" y="518614"/>
                    </a:cubicBezTo>
                    <a:lnTo>
                      <a:pt x="0" y="464023"/>
                    </a:ln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88" name="Freeform 87"/>
              <p:cNvSpPr/>
              <p:nvPr/>
            </p:nvSpPr>
            <p:spPr>
              <a:xfrm>
                <a:off x="4106726" y="3874943"/>
                <a:ext cx="1214046" cy="301620"/>
              </a:xfrm>
              <a:custGeom>
                <a:avLst/>
                <a:gdLst>
                  <a:gd name="connsiteX0" fmla="*/ 0 w 1214651"/>
                  <a:gd name="connsiteY0" fmla="*/ 286603 h 302549"/>
                  <a:gd name="connsiteX1" fmla="*/ 81887 w 1214651"/>
                  <a:gd name="connsiteY1" fmla="*/ 300251 h 302549"/>
                  <a:gd name="connsiteX2" fmla="*/ 163773 w 1214651"/>
                  <a:gd name="connsiteY2" fmla="*/ 272955 h 302549"/>
                  <a:gd name="connsiteX3" fmla="*/ 191069 w 1214651"/>
                  <a:gd name="connsiteY3" fmla="*/ 232012 h 302549"/>
                  <a:gd name="connsiteX4" fmla="*/ 245660 w 1214651"/>
                  <a:gd name="connsiteY4" fmla="*/ 218364 h 302549"/>
                  <a:gd name="connsiteX5" fmla="*/ 286603 w 1214651"/>
                  <a:gd name="connsiteY5" fmla="*/ 191069 h 302549"/>
                  <a:gd name="connsiteX6" fmla="*/ 313899 w 1214651"/>
                  <a:gd name="connsiteY6" fmla="*/ 150126 h 302549"/>
                  <a:gd name="connsiteX7" fmla="*/ 354842 w 1214651"/>
                  <a:gd name="connsiteY7" fmla="*/ 95535 h 302549"/>
                  <a:gd name="connsiteX8" fmla="*/ 395785 w 1214651"/>
                  <a:gd name="connsiteY8" fmla="*/ 68239 h 302549"/>
                  <a:gd name="connsiteX9" fmla="*/ 491320 w 1214651"/>
                  <a:gd name="connsiteY9" fmla="*/ 81887 h 302549"/>
                  <a:gd name="connsiteX10" fmla="*/ 532263 w 1214651"/>
                  <a:gd name="connsiteY10" fmla="*/ 122830 h 302549"/>
                  <a:gd name="connsiteX11" fmla="*/ 573206 w 1214651"/>
                  <a:gd name="connsiteY11" fmla="*/ 150126 h 302549"/>
                  <a:gd name="connsiteX12" fmla="*/ 655093 w 1214651"/>
                  <a:gd name="connsiteY12" fmla="*/ 109182 h 302549"/>
                  <a:gd name="connsiteX13" fmla="*/ 736979 w 1214651"/>
                  <a:gd name="connsiteY13" fmla="*/ 136478 h 302549"/>
                  <a:gd name="connsiteX14" fmla="*/ 764275 w 1214651"/>
                  <a:gd name="connsiteY14" fmla="*/ 177421 h 302549"/>
                  <a:gd name="connsiteX15" fmla="*/ 887105 w 1214651"/>
                  <a:gd name="connsiteY15" fmla="*/ 136478 h 302549"/>
                  <a:gd name="connsiteX16" fmla="*/ 900752 w 1214651"/>
                  <a:gd name="connsiteY16" fmla="*/ 95535 h 302549"/>
                  <a:gd name="connsiteX17" fmla="*/ 1064525 w 1214651"/>
                  <a:gd name="connsiteY17" fmla="*/ 13648 h 302549"/>
                  <a:gd name="connsiteX18" fmla="*/ 1214651 w 1214651"/>
                  <a:gd name="connsiteY18" fmla="*/ 0 h 30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651" h="302549">
                    <a:moveTo>
                      <a:pt x="0" y="286603"/>
                    </a:moveTo>
                    <a:cubicBezTo>
                      <a:pt x="27296" y="291152"/>
                      <a:pt x="54310" y="302549"/>
                      <a:pt x="81887" y="300251"/>
                    </a:cubicBezTo>
                    <a:cubicBezTo>
                      <a:pt x="110559" y="297862"/>
                      <a:pt x="163773" y="272955"/>
                      <a:pt x="163773" y="272955"/>
                    </a:cubicBezTo>
                    <a:cubicBezTo>
                      <a:pt x="172872" y="259307"/>
                      <a:pt x="177421" y="241110"/>
                      <a:pt x="191069" y="232012"/>
                    </a:cubicBezTo>
                    <a:cubicBezTo>
                      <a:pt x="206676" y="221607"/>
                      <a:pt x="228420" y="225753"/>
                      <a:pt x="245660" y="218364"/>
                    </a:cubicBezTo>
                    <a:cubicBezTo>
                      <a:pt x="260736" y="211903"/>
                      <a:pt x="272955" y="200167"/>
                      <a:pt x="286603" y="191069"/>
                    </a:cubicBezTo>
                    <a:cubicBezTo>
                      <a:pt x="295702" y="177421"/>
                      <a:pt x="311202" y="166305"/>
                      <a:pt x="313899" y="150126"/>
                    </a:cubicBezTo>
                    <a:cubicBezTo>
                      <a:pt x="324966" y="83726"/>
                      <a:pt x="246337" y="122660"/>
                      <a:pt x="354842" y="95535"/>
                    </a:cubicBezTo>
                    <a:cubicBezTo>
                      <a:pt x="368490" y="86436"/>
                      <a:pt x="379464" y="69871"/>
                      <a:pt x="395785" y="68239"/>
                    </a:cubicBezTo>
                    <a:cubicBezTo>
                      <a:pt x="427794" y="65038"/>
                      <a:pt x="461452" y="69940"/>
                      <a:pt x="491320" y="81887"/>
                    </a:cubicBezTo>
                    <a:cubicBezTo>
                      <a:pt x="509240" y="89055"/>
                      <a:pt x="517436" y="110474"/>
                      <a:pt x="532263" y="122830"/>
                    </a:cubicBezTo>
                    <a:cubicBezTo>
                      <a:pt x="544864" y="133331"/>
                      <a:pt x="559558" y="141027"/>
                      <a:pt x="573206" y="150126"/>
                    </a:cubicBezTo>
                    <a:cubicBezTo>
                      <a:pt x="589306" y="139393"/>
                      <a:pt x="630876" y="106491"/>
                      <a:pt x="655093" y="109182"/>
                    </a:cubicBezTo>
                    <a:cubicBezTo>
                      <a:pt x="683689" y="112359"/>
                      <a:pt x="736979" y="136478"/>
                      <a:pt x="736979" y="136478"/>
                    </a:cubicBezTo>
                    <a:cubicBezTo>
                      <a:pt x="746078" y="150126"/>
                      <a:pt x="748362" y="173443"/>
                      <a:pt x="764275" y="177421"/>
                    </a:cubicBezTo>
                    <a:cubicBezTo>
                      <a:pt x="817764" y="190793"/>
                      <a:pt x="849559" y="161507"/>
                      <a:pt x="887105" y="136478"/>
                    </a:cubicBezTo>
                    <a:cubicBezTo>
                      <a:pt x="891654" y="122830"/>
                      <a:pt x="890580" y="105707"/>
                      <a:pt x="900752" y="95535"/>
                    </a:cubicBezTo>
                    <a:cubicBezTo>
                      <a:pt x="933416" y="62870"/>
                      <a:pt x="1015683" y="18088"/>
                      <a:pt x="1064525" y="13648"/>
                    </a:cubicBezTo>
                    <a:lnTo>
                      <a:pt x="1214651" y="0"/>
                    </a:ln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pic>
          <p:nvPicPr>
            <p:cNvPr id="33" name="Picture 6"/>
            <p:cNvPicPr>
              <a:picLocks noChangeAspect="1" noChangeArrowheads="1"/>
            </p:cNvPicPr>
            <p:nvPr/>
          </p:nvPicPr>
          <p:blipFill>
            <a:blip r:embed="rId5" cstate="print">
              <a:lum bright="3000" contrast="-3000"/>
            </a:blip>
            <a:srcRect/>
            <a:stretch>
              <a:fillRect/>
            </a:stretch>
          </p:blipFill>
          <p:spPr bwMode="auto">
            <a:xfrm>
              <a:off x="7589754" y="5155773"/>
              <a:ext cx="1476108" cy="1476361"/>
            </a:xfrm>
            <a:prstGeom prst="rect">
              <a:avLst/>
            </a:prstGeom>
            <a:noFill/>
            <a:ln w="9525">
              <a:noFill/>
              <a:miter lim="800000"/>
              <a:headEnd/>
              <a:tailEnd/>
            </a:ln>
          </p:spPr>
        </p:pic>
        <p:grpSp>
          <p:nvGrpSpPr>
            <p:cNvPr id="34" name="Group 19"/>
            <p:cNvGrpSpPr>
              <a:grpSpLocks/>
            </p:cNvGrpSpPr>
            <p:nvPr/>
          </p:nvGrpSpPr>
          <p:grpSpPr bwMode="auto">
            <a:xfrm>
              <a:off x="7634288" y="5248275"/>
              <a:ext cx="1285875" cy="1365250"/>
              <a:chOff x="1531031" y="419104"/>
              <a:chExt cx="5935520" cy="6299718"/>
            </a:xfrm>
          </p:grpSpPr>
          <p:sp>
            <p:nvSpPr>
              <p:cNvPr id="84" name="Freeform 83"/>
              <p:cNvSpPr/>
              <p:nvPr/>
            </p:nvSpPr>
            <p:spPr>
              <a:xfrm>
                <a:off x="1626290" y="419104"/>
                <a:ext cx="5840261" cy="4973849"/>
              </a:xfrm>
              <a:custGeom>
                <a:avLst/>
                <a:gdLst>
                  <a:gd name="connsiteX0" fmla="*/ 63784 w 5835126"/>
                  <a:gd name="connsiteY0" fmla="*/ 33274 h 4973764"/>
                  <a:gd name="connsiteX1" fmla="*/ 241205 w 5835126"/>
                  <a:gd name="connsiteY1" fmla="*/ 74217 h 4973764"/>
                  <a:gd name="connsiteX2" fmla="*/ 282149 w 5835126"/>
                  <a:gd name="connsiteY2" fmla="*/ 115161 h 4973764"/>
                  <a:gd name="connsiteX3" fmla="*/ 418626 w 5835126"/>
                  <a:gd name="connsiteY3" fmla="*/ 169752 h 4973764"/>
                  <a:gd name="connsiteX4" fmla="*/ 459569 w 5835126"/>
                  <a:gd name="connsiteY4" fmla="*/ 197047 h 4973764"/>
                  <a:gd name="connsiteX5" fmla="*/ 527808 w 5835126"/>
                  <a:gd name="connsiteY5" fmla="*/ 251638 h 4973764"/>
                  <a:gd name="connsiteX6" fmla="*/ 596047 w 5835126"/>
                  <a:gd name="connsiteY6" fmla="*/ 306229 h 4973764"/>
                  <a:gd name="connsiteX7" fmla="*/ 636990 w 5835126"/>
                  <a:gd name="connsiteY7" fmla="*/ 333525 h 4973764"/>
                  <a:gd name="connsiteX8" fmla="*/ 718877 w 5835126"/>
                  <a:gd name="connsiteY8" fmla="*/ 374468 h 4973764"/>
                  <a:gd name="connsiteX9" fmla="*/ 746172 w 5835126"/>
                  <a:gd name="connsiteY9" fmla="*/ 415411 h 4973764"/>
                  <a:gd name="connsiteX10" fmla="*/ 787116 w 5835126"/>
                  <a:gd name="connsiteY10" fmla="*/ 442707 h 4973764"/>
                  <a:gd name="connsiteX11" fmla="*/ 814411 w 5835126"/>
                  <a:gd name="connsiteY11" fmla="*/ 524594 h 4973764"/>
                  <a:gd name="connsiteX12" fmla="*/ 841707 w 5835126"/>
                  <a:gd name="connsiteY12" fmla="*/ 456355 h 4973764"/>
                  <a:gd name="connsiteX13" fmla="*/ 882650 w 5835126"/>
                  <a:gd name="connsiteY13" fmla="*/ 538241 h 4973764"/>
                  <a:gd name="connsiteX14" fmla="*/ 923593 w 5835126"/>
                  <a:gd name="connsiteY14" fmla="*/ 565537 h 4973764"/>
                  <a:gd name="connsiteX15" fmla="*/ 937241 w 5835126"/>
                  <a:gd name="connsiteY15" fmla="*/ 524594 h 4973764"/>
                  <a:gd name="connsiteX16" fmla="*/ 978184 w 5835126"/>
                  <a:gd name="connsiteY16" fmla="*/ 510946 h 4973764"/>
                  <a:gd name="connsiteX17" fmla="*/ 1155605 w 5835126"/>
                  <a:gd name="connsiteY17" fmla="*/ 524594 h 4973764"/>
                  <a:gd name="connsiteX18" fmla="*/ 1196549 w 5835126"/>
                  <a:gd name="connsiteY18" fmla="*/ 538241 h 4973764"/>
                  <a:gd name="connsiteX19" fmla="*/ 1414913 w 5835126"/>
                  <a:gd name="connsiteY19" fmla="*/ 565537 h 4973764"/>
                  <a:gd name="connsiteX20" fmla="*/ 1442208 w 5835126"/>
                  <a:gd name="connsiteY20" fmla="*/ 606480 h 4973764"/>
                  <a:gd name="connsiteX21" fmla="*/ 1483152 w 5835126"/>
                  <a:gd name="connsiteY21" fmla="*/ 620128 h 4973764"/>
                  <a:gd name="connsiteX22" fmla="*/ 1524095 w 5835126"/>
                  <a:gd name="connsiteY22" fmla="*/ 647423 h 4973764"/>
                  <a:gd name="connsiteX23" fmla="*/ 1537743 w 5835126"/>
                  <a:gd name="connsiteY23" fmla="*/ 688367 h 4973764"/>
                  <a:gd name="connsiteX24" fmla="*/ 1510447 w 5835126"/>
                  <a:gd name="connsiteY24" fmla="*/ 729310 h 4973764"/>
                  <a:gd name="connsiteX25" fmla="*/ 1496799 w 5835126"/>
                  <a:gd name="connsiteY25" fmla="*/ 770253 h 4973764"/>
                  <a:gd name="connsiteX26" fmla="*/ 1524095 w 5835126"/>
                  <a:gd name="connsiteY26" fmla="*/ 893083 h 4973764"/>
                  <a:gd name="connsiteX27" fmla="*/ 1551390 w 5835126"/>
                  <a:gd name="connsiteY27" fmla="*/ 974970 h 4973764"/>
                  <a:gd name="connsiteX28" fmla="*/ 1565038 w 5835126"/>
                  <a:gd name="connsiteY28" fmla="*/ 1015913 h 4973764"/>
                  <a:gd name="connsiteX29" fmla="*/ 1660572 w 5835126"/>
                  <a:gd name="connsiteY29" fmla="*/ 1043208 h 4973764"/>
                  <a:gd name="connsiteX30" fmla="*/ 1756107 w 5835126"/>
                  <a:gd name="connsiteY30" fmla="*/ 1152391 h 4973764"/>
                  <a:gd name="connsiteX31" fmla="*/ 1769755 w 5835126"/>
                  <a:gd name="connsiteY31" fmla="*/ 1193334 h 4973764"/>
                  <a:gd name="connsiteX32" fmla="*/ 1824346 w 5835126"/>
                  <a:gd name="connsiteY32" fmla="*/ 1275220 h 4973764"/>
                  <a:gd name="connsiteX33" fmla="*/ 1851641 w 5835126"/>
                  <a:gd name="connsiteY33" fmla="*/ 1316164 h 4973764"/>
                  <a:gd name="connsiteX34" fmla="*/ 1878937 w 5835126"/>
                  <a:gd name="connsiteY34" fmla="*/ 1370755 h 4973764"/>
                  <a:gd name="connsiteX35" fmla="*/ 1947175 w 5835126"/>
                  <a:gd name="connsiteY35" fmla="*/ 1384402 h 4973764"/>
                  <a:gd name="connsiteX36" fmla="*/ 2124596 w 5835126"/>
                  <a:gd name="connsiteY36" fmla="*/ 1425346 h 4973764"/>
                  <a:gd name="connsiteX37" fmla="*/ 2342961 w 5835126"/>
                  <a:gd name="connsiteY37" fmla="*/ 1466289 h 4973764"/>
                  <a:gd name="connsiteX38" fmla="*/ 2479438 w 5835126"/>
                  <a:gd name="connsiteY38" fmla="*/ 1507232 h 4973764"/>
                  <a:gd name="connsiteX39" fmla="*/ 2602268 w 5835126"/>
                  <a:gd name="connsiteY39" fmla="*/ 1520880 h 4973764"/>
                  <a:gd name="connsiteX40" fmla="*/ 2697802 w 5835126"/>
                  <a:gd name="connsiteY40" fmla="*/ 1575471 h 4973764"/>
                  <a:gd name="connsiteX41" fmla="*/ 2752393 w 5835126"/>
                  <a:gd name="connsiteY41" fmla="*/ 1630062 h 4973764"/>
                  <a:gd name="connsiteX42" fmla="*/ 2902519 w 5835126"/>
                  <a:gd name="connsiteY42" fmla="*/ 1616414 h 4973764"/>
                  <a:gd name="connsiteX43" fmla="*/ 3011701 w 5835126"/>
                  <a:gd name="connsiteY43" fmla="*/ 1630062 h 4973764"/>
                  <a:gd name="connsiteX44" fmla="*/ 3161826 w 5835126"/>
                  <a:gd name="connsiteY44" fmla="*/ 1643710 h 4973764"/>
                  <a:gd name="connsiteX45" fmla="*/ 3202769 w 5835126"/>
                  <a:gd name="connsiteY45" fmla="*/ 1657358 h 4973764"/>
                  <a:gd name="connsiteX46" fmla="*/ 3243713 w 5835126"/>
                  <a:gd name="connsiteY46" fmla="*/ 1698301 h 4973764"/>
                  <a:gd name="connsiteX47" fmla="*/ 3325599 w 5835126"/>
                  <a:gd name="connsiteY47" fmla="*/ 1711949 h 4973764"/>
                  <a:gd name="connsiteX48" fmla="*/ 3339247 w 5835126"/>
                  <a:gd name="connsiteY48" fmla="*/ 1752892 h 4973764"/>
                  <a:gd name="connsiteX49" fmla="*/ 3448429 w 5835126"/>
                  <a:gd name="connsiteY49" fmla="*/ 1875722 h 4973764"/>
                  <a:gd name="connsiteX50" fmla="*/ 3489372 w 5835126"/>
                  <a:gd name="connsiteY50" fmla="*/ 1916665 h 4973764"/>
                  <a:gd name="connsiteX51" fmla="*/ 3516668 w 5835126"/>
                  <a:gd name="connsiteY51" fmla="*/ 1957608 h 4973764"/>
                  <a:gd name="connsiteX52" fmla="*/ 3530316 w 5835126"/>
                  <a:gd name="connsiteY52" fmla="*/ 1998552 h 4973764"/>
                  <a:gd name="connsiteX53" fmla="*/ 3571259 w 5835126"/>
                  <a:gd name="connsiteY53" fmla="*/ 2080438 h 4973764"/>
                  <a:gd name="connsiteX54" fmla="*/ 3571259 w 5835126"/>
                  <a:gd name="connsiteY54" fmla="*/ 2189620 h 4973764"/>
                  <a:gd name="connsiteX55" fmla="*/ 3584907 w 5835126"/>
                  <a:gd name="connsiteY55" fmla="*/ 2230564 h 4973764"/>
                  <a:gd name="connsiteX56" fmla="*/ 3625850 w 5835126"/>
                  <a:gd name="connsiteY56" fmla="*/ 2257859 h 4973764"/>
                  <a:gd name="connsiteX57" fmla="*/ 3653146 w 5835126"/>
                  <a:gd name="connsiteY57" fmla="*/ 2298802 h 4973764"/>
                  <a:gd name="connsiteX58" fmla="*/ 3721384 w 5835126"/>
                  <a:gd name="connsiteY58" fmla="*/ 2312450 h 4973764"/>
                  <a:gd name="connsiteX59" fmla="*/ 3803271 w 5835126"/>
                  <a:gd name="connsiteY59" fmla="*/ 2339746 h 4973764"/>
                  <a:gd name="connsiteX60" fmla="*/ 3898805 w 5835126"/>
                  <a:gd name="connsiteY60" fmla="*/ 2394337 h 4973764"/>
                  <a:gd name="connsiteX61" fmla="*/ 3953396 w 5835126"/>
                  <a:gd name="connsiteY61" fmla="*/ 2435280 h 4973764"/>
                  <a:gd name="connsiteX62" fmla="*/ 4007987 w 5835126"/>
                  <a:gd name="connsiteY62" fmla="*/ 2448928 h 4973764"/>
                  <a:gd name="connsiteX63" fmla="*/ 4089874 w 5835126"/>
                  <a:gd name="connsiteY63" fmla="*/ 2489871 h 4973764"/>
                  <a:gd name="connsiteX64" fmla="*/ 4130817 w 5835126"/>
                  <a:gd name="connsiteY64" fmla="*/ 2517167 h 4973764"/>
                  <a:gd name="connsiteX65" fmla="*/ 4144465 w 5835126"/>
                  <a:gd name="connsiteY65" fmla="*/ 2558110 h 4973764"/>
                  <a:gd name="connsiteX66" fmla="*/ 4226352 w 5835126"/>
                  <a:gd name="connsiteY66" fmla="*/ 2612701 h 4973764"/>
                  <a:gd name="connsiteX67" fmla="*/ 4239999 w 5835126"/>
                  <a:gd name="connsiteY67" fmla="*/ 2667292 h 4973764"/>
                  <a:gd name="connsiteX68" fmla="*/ 4321886 w 5835126"/>
                  <a:gd name="connsiteY68" fmla="*/ 2694588 h 4973764"/>
                  <a:gd name="connsiteX69" fmla="*/ 4362829 w 5835126"/>
                  <a:gd name="connsiteY69" fmla="*/ 2721883 h 4973764"/>
                  <a:gd name="connsiteX70" fmla="*/ 4608489 w 5835126"/>
                  <a:gd name="connsiteY70" fmla="*/ 2694588 h 4973764"/>
                  <a:gd name="connsiteX71" fmla="*/ 4717671 w 5835126"/>
                  <a:gd name="connsiteY71" fmla="*/ 2721883 h 4973764"/>
                  <a:gd name="connsiteX72" fmla="*/ 4785910 w 5835126"/>
                  <a:gd name="connsiteY72" fmla="*/ 2735531 h 4973764"/>
                  <a:gd name="connsiteX73" fmla="*/ 4840501 w 5835126"/>
                  <a:gd name="connsiteY73" fmla="*/ 2749179 h 4973764"/>
                  <a:gd name="connsiteX74" fmla="*/ 4854149 w 5835126"/>
                  <a:gd name="connsiteY74" fmla="*/ 2790122 h 4973764"/>
                  <a:gd name="connsiteX75" fmla="*/ 4854149 w 5835126"/>
                  <a:gd name="connsiteY75" fmla="*/ 2844713 h 4973764"/>
                  <a:gd name="connsiteX76" fmla="*/ 4881444 w 5835126"/>
                  <a:gd name="connsiteY76" fmla="*/ 2885656 h 4973764"/>
                  <a:gd name="connsiteX77" fmla="*/ 4854149 w 5835126"/>
                  <a:gd name="connsiteY77" fmla="*/ 2967543 h 4973764"/>
                  <a:gd name="connsiteX78" fmla="*/ 4826853 w 5835126"/>
                  <a:gd name="connsiteY78" fmla="*/ 2953895 h 4973764"/>
                  <a:gd name="connsiteX79" fmla="*/ 4772262 w 5835126"/>
                  <a:gd name="connsiteY79" fmla="*/ 2967543 h 4973764"/>
                  <a:gd name="connsiteX80" fmla="*/ 4840501 w 5835126"/>
                  <a:gd name="connsiteY80" fmla="*/ 3090373 h 4973764"/>
                  <a:gd name="connsiteX81" fmla="*/ 4881444 w 5835126"/>
                  <a:gd name="connsiteY81" fmla="*/ 3104020 h 4973764"/>
                  <a:gd name="connsiteX82" fmla="*/ 4867796 w 5835126"/>
                  <a:gd name="connsiteY82" fmla="*/ 3144964 h 4973764"/>
                  <a:gd name="connsiteX83" fmla="*/ 4895092 w 5835126"/>
                  <a:gd name="connsiteY83" fmla="*/ 3185907 h 4973764"/>
                  <a:gd name="connsiteX84" fmla="*/ 4908740 w 5835126"/>
                  <a:gd name="connsiteY84" fmla="*/ 3240498 h 4973764"/>
                  <a:gd name="connsiteX85" fmla="*/ 4922387 w 5835126"/>
                  <a:gd name="connsiteY85" fmla="*/ 3281441 h 4973764"/>
                  <a:gd name="connsiteX86" fmla="*/ 4908740 w 5835126"/>
                  <a:gd name="connsiteY86" fmla="*/ 3404271 h 4973764"/>
                  <a:gd name="connsiteX87" fmla="*/ 4936035 w 5835126"/>
                  <a:gd name="connsiteY87" fmla="*/ 3445214 h 4973764"/>
                  <a:gd name="connsiteX88" fmla="*/ 4949683 w 5835126"/>
                  <a:gd name="connsiteY88" fmla="*/ 3486158 h 4973764"/>
                  <a:gd name="connsiteX89" fmla="*/ 5099808 w 5835126"/>
                  <a:gd name="connsiteY89" fmla="*/ 3499805 h 4973764"/>
                  <a:gd name="connsiteX90" fmla="*/ 5127104 w 5835126"/>
                  <a:gd name="connsiteY90" fmla="*/ 3568044 h 4973764"/>
                  <a:gd name="connsiteX91" fmla="*/ 5045217 w 5835126"/>
                  <a:gd name="connsiteY91" fmla="*/ 3622635 h 4973764"/>
                  <a:gd name="connsiteX92" fmla="*/ 5004274 w 5835126"/>
                  <a:gd name="connsiteY92" fmla="*/ 3649931 h 4973764"/>
                  <a:gd name="connsiteX93" fmla="*/ 4976978 w 5835126"/>
                  <a:gd name="connsiteY93" fmla="*/ 3690874 h 4973764"/>
                  <a:gd name="connsiteX94" fmla="*/ 4963331 w 5835126"/>
                  <a:gd name="connsiteY94" fmla="*/ 3800056 h 4973764"/>
                  <a:gd name="connsiteX95" fmla="*/ 4854149 w 5835126"/>
                  <a:gd name="connsiteY95" fmla="*/ 3813704 h 4973764"/>
                  <a:gd name="connsiteX96" fmla="*/ 4826853 w 5835126"/>
                  <a:gd name="connsiteY96" fmla="*/ 3936534 h 4973764"/>
                  <a:gd name="connsiteX97" fmla="*/ 4840501 w 5835126"/>
                  <a:gd name="connsiteY97" fmla="*/ 4004773 h 4973764"/>
                  <a:gd name="connsiteX98" fmla="*/ 4936035 w 5835126"/>
                  <a:gd name="connsiteY98" fmla="*/ 4004773 h 4973764"/>
                  <a:gd name="connsiteX99" fmla="*/ 4949683 w 5835126"/>
                  <a:gd name="connsiteY99" fmla="*/ 4086659 h 4973764"/>
                  <a:gd name="connsiteX100" fmla="*/ 5004274 w 5835126"/>
                  <a:gd name="connsiteY100" fmla="*/ 4168546 h 4973764"/>
                  <a:gd name="connsiteX101" fmla="*/ 5031569 w 5835126"/>
                  <a:gd name="connsiteY101" fmla="*/ 4209489 h 4973764"/>
                  <a:gd name="connsiteX102" fmla="*/ 5154399 w 5835126"/>
                  <a:gd name="connsiteY102" fmla="*/ 4250432 h 4973764"/>
                  <a:gd name="connsiteX103" fmla="*/ 5195343 w 5835126"/>
                  <a:gd name="connsiteY103" fmla="*/ 4264080 h 4973764"/>
                  <a:gd name="connsiteX104" fmla="*/ 5249934 w 5835126"/>
                  <a:gd name="connsiteY104" fmla="*/ 4277728 h 4973764"/>
                  <a:gd name="connsiteX105" fmla="*/ 5331820 w 5835126"/>
                  <a:gd name="connsiteY105" fmla="*/ 4291376 h 4973764"/>
                  <a:gd name="connsiteX106" fmla="*/ 5372763 w 5835126"/>
                  <a:gd name="connsiteY106" fmla="*/ 4305023 h 4973764"/>
                  <a:gd name="connsiteX107" fmla="*/ 5645719 w 5835126"/>
                  <a:gd name="connsiteY107" fmla="*/ 4291376 h 4973764"/>
                  <a:gd name="connsiteX108" fmla="*/ 5768549 w 5835126"/>
                  <a:gd name="connsiteY108" fmla="*/ 4277728 h 4973764"/>
                  <a:gd name="connsiteX109" fmla="*/ 5823140 w 5835126"/>
                  <a:gd name="connsiteY109" fmla="*/ 4345967 h 4973764"/>
                  <a:gd name="connsiteX110" fmla="*/ 5782196 w 5835126"/>
                  <a:gd name="connsiteY110" fmla="*/ 4386910 h 4973764"/>
                  <a:gd name="connsiteX111" fmla="*/ 5768549 w 5835126"/>
                  <a:gd name="connsiteY111" fmla="*/ 4441501 h 4973764"/>
                  <a:gd name="connsiteX112" fmla="*/ 5686662 w 5835126"/>
                  <a:gd name="connsiteY112" fmla="*/ 4509740 h 4973764"/>
                  <a:gd name="connsiteX113" fmla="*/ 5659366 w 5835126"/>
                  <a:gd name="connsiteY113" fmla="*/ 4550683 h 4973764"/>
                  <a:gd name="connsiteX114" fmla="*/ 5604775 w 5835126"/>
                  <a:gd name="connsiteY114" fmla="*/ 4618922 h 4973764"/>
                  <a:gd name="connsiteX115" fmla="*/ 5509241 w 5835126"/>
                  <a:gd name="connsiteY115" fmla="*/ 4632570 h 4973764"/>
                  <a:gd name="connsiteX116" fmla="*/ 5468298 w 5835126"/>
                  <a:gd name="connsiteY116" fmla="*/ 4659865 h 4973764"/>
                  <a:gd name="connsiteX117" fmla="*/ 5359116 w 5835126"/>
                  <a:gd name="connsiteY117" fmla="*/ 4687161 h 4973764"/>
                  <a:gd name="connsiteX118" fmla="*/ 5263581 w 5835126"/>
                  <a:gd name="connsiteY118" fmla="*/ 4714456 h 4973764"/>
                  <a:gd name="connsiteX119" fmla="*/ 5249934 w 5835126"/>
                  <a:gd name="connsiteY119" fmla="*/ 4755399 h 4973764"/>
                  <a:gd name="connsiteX120" fmla="*/ 5277229 w 5835126"/>
                  <a:gd name="connsiteY120" fmla="*/ 4796343 h 4973764"/>
                  <a:gd name="connsiteX121" fmla="*/ 5195343 w 5835126"/>
                  <a:gd name="connsiteY121" fmla="*/ 4837286 h 4973764"/>
                  <a:gd name="connsiteX122" fmla="*/ 5168047 w 5835126"/>
                  <a:gd name="connsiteY122" fmla="*/ 4878229 h 4973764"/>
                  <a:gd name="connsiteX123" fmla="*/ 5058865 w 5835126"/>
                  <a:gd name="connsiteY123" fmla="*/ 4905525 h 4973764"/>
                  <a:gd name="connsiteX124" fmla="*/ 5045217 w 5835126"/>
                  <a:gd name="connsiteY124" fmla="*/ 4946468 h 4973764"/>
                  <a:gd name="connsiteX125" fmla="*/ 5004274 w 5835126"/>
                  <a:gd name="connsiteY125" fmla="*/ 4973764 h 497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835126" h="4973764">
                    <a:moveTo>
                      <a:pt x="63784" y="33274"/>
                    </a:moveTo>
                    <a:cubicBezTo>
                      <a:pt x="174487" y="107076"/>
                      <a:pt x="0" y="0"/>
                      <a:pt x="241205" y="74217"/>
                    </a:cubicBezTo>
                    <a:cubicBezTo>
                      <a:pt x="259653" y="79893"/>
                      <a:pt x="268501" y="101513"/>
                      <a:pt x="282149" y="115161"/>
                    </a:cubicBezTo>
                    <a:cubicBezTo>
                      <a:pt x="311241" y="202441"/>
                      <a:pt x="274573" y="133739"/>
                      <a:pt x="418626" y="169752"/>
                    </a:cubicBezTo>
                    <a:cubicBezTo>
                      <a:pt x="434539" y="173730"/>
                      <a:pt x="445921" y="187949"/>
                      <a:pt x="459569" y="197047"/>
                    </a:cubicBezTo>
                    <a:cubicBezTo>
                      <a:pt x="537797" y="314389"/>
                      <a:pt x="433633" y="176299"/>
                      <a:pt x="527808" y="251638"/>
                    </a:cubicBezTo>
                    <a:cubicBezTo>
                      <a:pt x="615996" y="322188"/>
                      <a:pt x="493137" y="271927"/>
                      <a:pt x="596047" y="306229"/>
                    </a:cubicBezTo>
                    <a:cubicBezTo>
                      <a:pt x="609695" y="315328"/>
                      <a:pt x="622319" y="326189"/>
                      <a:pt x="636990" y="333525"/>
                    </a:cubicBezTo>
                    <a:cubicBezTo>
                      <a:pt x="750006" y="390034"/>
                      <a:pt x="601533" y="296239"/>
                      <a:pt x="718877" y="374468"/>
                    </a:cubicBezTo>
                    <a:cubicBezTo>
                      <a:pt x="727975" y="388116"/>
                      <a:pt x="734574" y="403813"/>
                      <a:pt x="746172" y="415411"/>
                    </a:cubicBezTo>
                    <a:cubicBezTo>
                      <a:pt x="757771" y="427010"/>
                      <a:pt x="778423" y="428797"/>
                      <a:pt x="787116" y="442707"/>
                    </a:cubicBezTo>
                    <a:cubicBezTo>
                      <a:pt x="802365" y="467106"/>
                      <a:pt x="819141" y="552975"/>
                      <a:pt x="814411" y="524594"/>
                    </a:cubicBezTo>
                    <a:cubicBezTo>
                      <a:pt x="798398" y="428516"/>
                      <a:pt x="774511" y="433956"/>
                      <a:pt x="841707" y="456355"/>
                    </a:cubicBezTo>
                    <a:cubicBezTo>
                      <a:pt x="852807" y="489654"/>
                      <a:pt x="856194" y="511785"/>
                      <a:pt x="882650" y="538241"/>
                    </a:cubicBezTo>
                    <a:cubicBezTo>
                      <a:pt x="894248" y="549839"/>
                      <a:pt x="909945" y="556438"/>
                      <a:pt x="923593" y="565537"/>
                    </a:cubicBezTo>
                    <a:cubicBezTo>
                      <a:pt x="928142" y="551889"/>
                      <a:pt x="927069" y="534766"/>
                      <a:pt x="937241" y="524594"/>
                    </a:cubicBezTo>
                    <a:cubicBezTo>
                      <a:pt x="947413" y="514422"/>
                      <a:pt x="963798" y="510946"/>
                      <a:pt x="978184" y="510946"/>
                    </a:cubicBezTo>
                    <a:cubicBezTo>
                      <a:pt x="1037499" y="510946"/>
                      <a:pt x="1096465" y="520045"/>
                      <a:pt x="1155605" y="524594"/>
                    </a:cubicBezTo>
                    <a:cubicBezTo>
                      <a:pt x="1169253" y="529143"/>
                      <a:pt x="1182442" y="535420"/>
                      <a:pt x="1196549" y="538241"/>
                    </a:cubicBezTo>
                    <a:cubicBezTo>
                      <a:pt x="1245238" y="547979"/>
                      <a:pt x="1372328" y="560805"/>
                      <a:pt x="1414913" y="565537"/>
                    </a:cubicBezTo>
                    <a:cubicBezTo>
                      <a:pt x="1424011" y="579185"/>
                      <a:pt x="1429400" y="596234"/>
                      <a:pt x="1442208" y="606480"/>
                    </a:cubicBezTo>
                    <a:cubicBezTo>
                      <a:pt x="1453442" y="615467"/>
                      <a:pt x="1470285" y="613694"/>
                      <a:pt x="1483152" y="620128"/>
                    </a:cubicBezTo>
                    <a:cubicBezTo>
                      <a:pt x="1497823" y="627463"/>
                      <a:pt x="1510447" y="638325"/>
                      <a:pt x="1524095" y="647423"/>
                    </a:cubicBezTo>
                    <a:cubicBezTo>
                      <a:pt x="1528644" y="661071"/>
                      <a:pt x="1540108" y="674176"/>
                      <a:pt x="1537743" y="688367"/>
                    </a:cubicBezTo>
                    <a:cubicBezTo>
                      <a:pt x="1535046" y="704546"/>
                      <a:pt x="1517783" y="714639"/>
                      <a:pt x="1510447" y="729310"/>
                    </a:cubicBezTo>
                    <a:cubicBezTo>
                      <a:pt x="1504013" y="742177"/>
                      <a:pt x="1501348" y="756605"/>
                      <a:pt x="1496799" y="770253"/>
                    </a:cubicBezTo>
                    <a:cubicBezTo>
                      <a:pt x="1560488" y="865788"/>
                      <a:pt x="1569587" y="824844"/>
                      <a:pt x="1524095" y="893083"/>
                    </a:cubicBezTo>
                    <a:lnTo>
                      <a:pt x="1551390" y="974970"/>
                    </a:lnTo>
                    <a:cubicBezTo>
                      <a:pt x="1555939" y="988618"/>
                      <a:pt x="1551390" y="1011364"/>
                      <a:pt x="1565038" y="1015913"/>
                    </a:cubicBezTo>
                    <a:cubicBezTo>
                      <a:pt x="1623775" y="1035493"/>
                      <a:pt x="1592025" y="1026072"/>
                      <a:pt x="1660572" y="1043208"/>
                    </a:cubicBezTo>
                    <a:cubicBezTo>
                      <a:pt x="1708340" y="1075053"/>
                      <a:pt x="1733360" y="1084151"/>
                      <a:pt x="1756107" y="1152391"/>
                    </a:cubicBezTo>
                    <a:cubicBezTo>
                      <a:pt x="1760656" y="1166039"/>
                      <a:pt x="1762769" y="1180758"/>
                      <a:pt x="1769755" y="1193334"/>
                    </a:cubicBezTo>
                    <a:cubicBezTo>
                      <a:pt x="1785687" y="1222011"/>
                      <a:pt x="1806149" y="1247925"/>
                      <a:pt x="1824346" y="1275220"/>
                    </a:cubicBezTo>
                    <a:cubicBezTo>
                      <a:pt x="1833445" y="1288868"/>
                      <a:pt x="1844305" y="1301493"/>
                      <a:pt x="1851641" y="1316164"/>
                    </a:cubicBezTo>
                    <a:cubicBezTo>
                      <a:pt x="1860740" y="1334361"/>
                      <a:pt x="1862382" y="1358930"/>
                      <a:pt x="1878937" y="1370755"/>
                    </a:cubicBezTo>
                    <a:cubicBezTo>
                      <a:pt x="1897813" y="1384238"/>
                      <a:pt x="1924796" y="1378299"/>
                      <a:pt x="1947175" y="1384402"/>
                    </a:cubicBezTo>
                    <a:cubicBezTo>
                      <a:pt x="2112041" y="1429365"/>
                      <a:pt x="1941926" y="1399250"/>
                      <a:pt x="2124596" y="1425346"/>
                    </a:cubicBezTo>
                    <a:cubicBezTo>
                      <a:pt x="2249856" y="1467098"/>
                      <a:pt x="2177854" y="1449778"/>
                      <a:pt x="2342961" y="1466289"/>
                    </a:cubicBezTo>
                    <a:cubicBezTo>
                      <a:pt x="2374856" y="1476921"/>
                      <a:pt x="2441125" y="1501338"/>
                      <a:pt x="2479438" y="1507232"/>
                    </a:cubicBezTo>
                    <a:cubicBezTo>
                      <a:pt x="2520154" y="1513496"/>
                      <a:pt x="2561325" y="1516331"/>
                      <a:pt x="2602268" y="1520880"/>
                    </a:cubicBezTo>
                    <a:cubicBezTo>
                      <a:pt x="2615699" y="1527595"/>
                      <a:pt x="2684943" y="1559397"/>
                      <a:pt x="2697802" y="1575471"/>
                    </a:cubicBezTo>
                    <a:cubicBezTo>
                      <a:pt x="2750739" y="1641642"/>
                      <a:pt x="2663062" y="1600284"/>
                      <a:pt x="2752393" y="1630062"/>
                    </a:cubicBezTo>
                    <a:cubicBezTo>
                      <a:pt x="2802435" y="1625513"/>
                      <a:pt x="2852271" y="1616414"/>
                      <a:pt x="2902519" y="1616414"/>
                    </a:cubicBezTo>
                    <a:cubicBezTo>
                      <a:pt x="2939196" y="1616414"/>
                      <a:pt x="2975225" y="1626222"/>
                      <a:pt x="3011701" y="1630062"/>
                    </a:cubicBezTo>
                    <a:cubicBezTo>
                      <a:pt x="3061673" y="1635322"/>
                      <a:pt x="3111784" y="1639161"/>
                      <a:pt x="3161826" y="1643710"/>
                    </a:cubicBezTo>
                    <a:cubicBezTo>
                      <a:pt x="3175474" y="1648259"/>
                      <a:pt x="3190799" y="1649378"/>
                      <a:pt x="3202769" y="1657358"/>
                    </a:cubicBezTo>
                    <a:cubicBezTo>
                      <a:pt x="3218828" y="1668064"/>
                      <a:pt x="3226076" y="1690462"/>
                      <a:pt x="3243713" y="1698301"/>
                    </a:cubicBezTo>
                    <a:cubicBezTo>
                      <a:pt x="3269000" y="1709540"/>
                      <a:pt x="3298304" y="1707400"/>
                      <a:pt x="3325599" y="1711949"/>
                    </a:cubicBezTo>
                    <a:cubicBezTo>
                      <a:pt x="3330148" y="1725597"/>
                      <a:pt x="3332813" y="1740025"/>
                      <a:pt x="3339247" y="1752892"/>
                    </a:cubicBezTo>
                    <a:cubicBezTo>
                      <a:pt x="3363600" y="1801598"/>
                      <a:pt x="3412262" y="1839555"/>
                      <a:pt x="3448429" y="1875722"/>
                    </a:cubicBezTo>
                    <a:cubicBezTo>
                      <a:pt x="3462077" y="1889370"/>
                      <a:pt x="3478666" y="1900606"/>
                      <a:pt x="3489372" y="1916665"/>
                    </a:cubicBezTo>
                    <a:lnTo>
                      <a:pt x="3516668" y="1957608"/>
                    </a:lnTo>
                    <a:cubicBezTo>
                      <a:pt x="3521217" y="1971256"/>
                      <a:pt x="3523882" y="1985685"/>
                      <a:pt x="3530316" y="1998552"/>
                    </a:cubicBezTo>
                    <a:cubicBezTo>
                      <a:pt x="3583230" y="2104382"/>
                      <a:pt x="3536953" y="1977523"/>
                      <a:pt x="3571259" y="2080438"/>
                    </a:cubicBezTo>
                    <a:cubicBezTo>
                      <a:pt x="3551735" y="2139011"/>
                      <a:pt x="3552437" y="2114333"/>
                      <a:pt x="3571259" y="2189620"/>
                    </a:cubicBezTo>
                    <a:cubicBezTo>
                      <a:pt x="3574748" y="2203577"/>
                      <a:pt x="3575920" y="2219330"/>
                      <a:pt x="3584907" y="2230564"/>
                    </a:cubicBezTo>
                    <a:cubicBezTo>
                      <a:pt x="3595153" y="2243372"/>
                      <a:pt x="3612202" y="2248761"/>
                      <a:pt x="3625850" y="2257859"/>
                    </a:cubicBezTo>
                    <a:cubicBezTo>
                      <a:pt x="3634949" y="2271507"/>
                      <a:pt x="3638905" y="2290664"/>
                      <a:pt x="3653146" y="2298802"/>
                    </a:cubicBezTo>
                    <a:cubicBezTo>
                      <a:pt x="3673286" y="2310311"/>
                      <a:pt x="3699005" y="2306346"/>
                      <a:pt x="3721384" y="2312450"/>
                    </a:cubicBezTo>
                    <a:cubicBezTo>
                      <a:pt x="3749142" y="2320021"/>
                      <a:pt x="3778290" y="2325471"/>
                      <a:pt x="3803271" y="2339746"/>
                    </a:cubicBezTo>
                    <a:cubicBezTo>
                      <a:pt x="3835116" y="2357943"/>
                      <a:pt x="3867862" y="2374646"/>
                      <a:pt x="3898805" y="2394337"/>
                    </a:cubicBezTo>
                    <a:cubicBezTo>
                      <a:pt x="3917995" y="2406549"/>
                      <a:pt x="3933051" y="2425108"/>
                      <a:pt x="3953396" y="2435280"/>
                    </a:cubicBezTo>
                    <a:cubicBezTo>
                      <a:pt x="3970173" y="2443668"/>
                      <a:pt x="3989790" y="2444379"/>
                      <a:pt x="4007987" y="2448928"/>
                    </a:cubicBezTo>
                    <a:cubicBezTo>
                      <a:pt x="4125342" y="2527162"/>
                      <a:pt x="3976852" y="2433359"/>
                      <a:pt x="4089874" y="2489871"/>
                    </a:cubicBezTo>
                    <a:cubicBezTo>
                      <a:pt x="4104545" y="2497207"/>
                      <a:pt x="4117169" y="2508068"/>
                      <a:pt x="4130817" y="2517167"/>
                    </a:cubicBezTo>
                    <a:cubicBezTo>
                      <a:pt x="4135366" y="2530815"/>
                      <a:pt x="4134293" y="2547938"/>
                      <a:pt x="4144465" y="2558110"/>
                    </a:cubicBezTo>
                    <a:cubicBezTo>
                      <a:pt x="4167662" y="2581307"/>
                      <a:pt x="4226352" y="2612701"/>
                      <a:pt x="4226352" y="2612701"/>
                    </a:cubicBezTo>
                    <a:cubicBezTo>
                      <a:pt x="4230901" y="2630898"/>
                      <a:pt x="4225758" y="2655085"/>
                      <a:pt x="4239999" y="2667292"/>
                    </a:cubicBezTo>
                    <a:cubicBezTo>
                      <a:pt x="4261844" y="2686017"/>
                      <a:pt x="4297946" y="2678628"/>
                      <a:pt x="4321886" y="2694588"/>
                    </a:cubicBezTo>
                    <a:lnTo>
                      <a:pt x="4362829" y="2721883"/>
                    </a:lnTo>
                    <a:cubicBezTo>
                      <a:pt x="4459068" y="2702635"/>
                      <a:pt x="4485068" y="2694588"/>
                      <a:pt x="4608489" y="2694588"/>
                    </a:cubicBezTo>
                    <a:cubicBezTo>
                      <a:pt x="4658798" y="2694588"/>
                      <a:pt x="4674590" y="2711112"/>
                      <a:pt x="4717671" y="2721883"/>
                    </a:cubicBezTo>
                    <a:cubicBezTo>
                      <a:pt x="4740175" y="2727509"/>
                      <a:pt x="4763266" y="2730499"/>
                      <a:pt x="4785910" y="2735531"/>
                    </a:cubicBezTo>
                    <a:cubicBezTo>
                      <a:pt x="4804220" y="2739600"/>
                      <a:pt x="4822304" y="2744630"/>
                      <a:pt x="4840501" y="2749179"/>
                    </a:cubicBezTo>
                    <a:cubicBezTo>
                      <a:pt x="4845050" y="2762827"/>
                      <a:pt x="4859492" y="2776765"/>
                      <a:pt x="4854149" y="2790122"/>
                    </a:cubicBezTo>
                    <a:cubicBezTo>
                      <a:pt x="4831163" y="2847586"/>
                      <a:pt x="4767951" y="2787248"/>
                      <a:pt x="4854149" y="2844713"/>
                    </a:cubicBezTo>
                    <a:cubicBezTo>
                      <a:pt x="4863247" y="2858361"/>
                      <a:pt x="4881444" y="2869254"/>
                      <a:pt x="4881444" y="2885656"/>
                    </a:cubicBezTo>
                    <a:cubicBezTo>
                      <a:pt x="4881444" y="2914428"/>
                      <a:pt x="4854149" y="2967543"/>
                      <a:pt x="4854149" y="2967543"/>
                    </a:cubicBezTo>
                    <a:cubicBezTo>
                      <a:pt x="4919156" y="3065054"/>
                      <a:pt x="4856271" y="2964927"/>
                      <a:pt x="4826853" y="2953895"/>
                    </a:cubicBezTo>
                    <a:cubicBezTo>
                      <a:pt x="4809290" y="2947309"/>
                      <a:pt x="4790459" y="2962994"/>
                      <a:pt x="4772262" y="2967543"/>
                    </a:cubicBezTo>
                    <a:cubicBezTo>
                      <a:pt x="4792609" y="3028582"/>
                      <a:pt x="4787970" y="3055352"/>
                      <a:pt x="4840501" y="3090373"/>
                    </a:cubicBezTo>
                    <a:cubicBezTo>
                      <a:pt x="4852471" y="3098353"/>
                      <a:pt x="4867796" y="3099471"/>
                      <a:pt x="4881444" y="3104020"/>
                    </a:cubicBezTo>
                    <a:cubicBezTo>
                      <a:pt x="4876895" y="3117668"/>
                      <a:pt x="4865431" y="3130773"/>
                      <a:pt x="4867796" y="3144964"/>
                    </a:cubicBezTo>
                    <a:cubicBezTo>
                      <a:pt x="4870493" y="3161143"/>
                      <a:pt x="4888631" y="3170831"/>
                      <a:pt x="4895092" y="3185907"/>
                    </a:cubicBezTo>
                    <a:cubicBezTo>
                      <a:pt x="4902481" y="3203147"/>
                      <a:pt x="4903587" y="3222463"/>
                      <a:pt x="4908740" y="3240498"/>
                    </a:cubicBezTo>
                    <a:cubicBezTo>
                      <a:pt x="4912692" y="3254330"/>
                      <a:pt x="4917838" y="3267793"/>
                      <a:pt x="4922387" y="3281441"/>
                    </a:cubicBezTo>
                    <a:cubicBezTo>
                      <a:pt x="4899641" y="3349681"/>
                      <a:pt x="4881444" y="3349680"/>
                      <a:pt x="4908740" y="3404271"/>
                    </a:cubicBezTo>
                    <a:cubicBezTo>
                      <a:pt x="4916075" y="3418942"/>
                      <a:pt x="4928700" y="3430543"/>
                      <a:pt x="4936035" y="3445214"/>
                    </a:cubicBezTo>
                    <a:cubicBezTo>
                      <a:pt x="4942469" y="3458081"/>
                      <a:pt x="4936035" y="3481609"/>
                      <a:pt x="4949683" y="3486158"/>
                    </a:cubicBezTo>
                    <a:cubicBezTo>
                      <a:pt x="4997352" y="3502048"/>
                      <a:pt x="5049766" y="3495256"/>
                      <a:pt x="5099808" y="3499805"/>
                    </a:cubicBezTo>
                    <a:cubicBezTo>
                      <a:pt x="5126951" y="3517901"/>
                      <a:pt x="5168541" y="3526608"/>
                      <a:pt x="5127104" y="3568044"/>
                    </a:cubicBezTo>
                    <a:cubicBezTo>
                      <a:pt x="5103907" y="3591241"/>
                      <a:pt x="5072513" y="3604438"/>
                      <a:pt x="5045217" y="3622635"/>
                    </a:cubicBezTo>
                    <a:lnTo>
                      <a:pt x="5004274" y="3649931"/>
                    </a:lnTo>
                    <a:cubicBezTo>
                      <a:pt x="4995175" y="3663579"/>
                      <a:pt x="4981294" y="3675049"/>
                      <a:pt x="4976978" y="3690874"/>
                    </a:cubicBezTo>
                    <a:cubicBezTo>
                      <a:pt x="4967328" y="3726259"/>
                      <a:pt x="4989266" y="3774121"/>
                      <a:pt x="4963331" y="3800056"/>
                    </a:cubicBezTo>
                    <a:cubicBezTo>
                      <a:pt x="4937396" y="3825991"/>
                      <a:pt x="4890543" y="3809155"/>
                      <a:pt x="4854149" y="3813704"/>
                    </a:cubicBezTo>
                    <a:cubicBezTo>
                      <a:pt x="4840075" y="3855926"/>
                      <a:pt x="4826853" y="3888495"/>
                      <a:pt x="4826853" y="3936534"/>
                    </a:cubicBezTo>
                    <a:cubicBezTo>
                      <a:pt x="4826853" y="3959731"/>
                      <a:pt x="4835952" y="3982027"/>
                      <a:pt x="4840501" y="4004773"/>
                    </a:cubicBezTo>
                    <a:cubicBezTo>
                      <a:pt x="4864359" y="3996820"/>
                      <a:pt x="4912966" y="3972476"/>
                      <a:pt x="4936035" y="4004773"/>
                    </a:cubicBezTo>
                    <a:cubicBezTo>
                      <a:pt x="4952119" y="4027290"/>
                      <a:pt x="4939040" y="4061116"/>
                      <a:pt x="4949683" y="4086659"/>
                    </a:cubicBezTo>
                    <a:cubicBezTo>
                      <a:pt x="4962300" y="4116941"/>
                      <a:pt x="4986077" y="4141250"/>
                      <a:pt x="5004274" y="4168546"/>
                    </a:cubicBezTo>
                    <a:cubicBezTo>
                      <a:pt x="5013372" y="4182194"/>
                      <a:pt x="5016008" y="4204302"/>
                      <a:pt x="5031569" y="4209489"/>
                    </a:cubicBezTo>
                    <a:lnTo>
                      <a:pt x="5154399" y="4250432"/>
                    </a:lnTo>
                    <a:cubicBezTo>
                      <a:pt x="5168047" y="4254981"/>
                      <a:pt x="5181386" y="4260591"/>
                      <a:pt x="5195343" y="4264080"/>
                    </a:cubicBezTo>
                    <a:cubicBezTo>
                      <a:pt x="5213540" y="4268629"/>
                      <a:pt x="5231541" y="4274049"/>
                      <a:pt x="5249934" y="4277728"/>
                    </a:cubicBezTo>
                    <a:cubicBezTo>
                      <a:pt x="5277068" y="4283155"/>
                      <a:pt x="5304807" y="4285373"/>
                      <a:pt x="5331820" y="4291376"/>
                    </a:cubicBezTo>
                    <a:cubicBezTo>
                      <a:pt x="5345863" y="4294497"/>
                      <a:pt x="5359115" y="4300474"/>
                      <a:pt x="5372763" y="4305023"/>
                    </a:cubicBezTo>
                    <a:cubicBezTo>
                      <a:pt x="5463748" y="4300474"/>
                      <a:pt x="5555385" y="4303159"/>
                      <a:pt x="5645719" y="4291376"/>
                    </a:cubicBezTo>
                    <a:cubicBezTo>
                      <a:pt x="5825143" y="4267973"/>
                      <a:pt x="5475700" y="4228919"/>
                      <a:pt x="5768549" y="4277728"/>
                    </a:cubicBezTo>
                    <a:cubicBezTo>
                      <a:pt x="5786322" y="4289576"/>
                      <a:pt x="5835126" y="4310009"/>
                      <a:pt x="5823140" y="4345967"/>
                    </a:cubicBezTo>
                    <a:cubicBezTo>
                      <a:pt x="5817036" y="4364277"/>
                      <a:pt x="5795844" y="4373262"/>
                      <a:pt x="5782196" y="4386910"/>
                    </a:cubicBezTo>
                    <a:cubicBezTo>
                      <a:pt x="5777647" y="4405107"/>
                      <a:pt x="5784455" y="4431560"/>
                      <a:pt x="5768549" y="4441501"/>
                    </a:cubicBezTo>
                    <a:cubicBezTo>
                      <a:pt x="5666341" y="4505381"/>
                      <a:pt x="5658276" y="4396198"/>
                      <a:pt x="5686662" y="4509740"/>
                    </a:cubicBezTo>
                    <a:cubicBezTo>
                      <a:pt x="5677563" y="4523388"/>
                      <a:pt x="5666701" y="4536012"/>
                      <a:pt x="5659366" y="4550683"/>
                    </a:cubicBezTo>
                    <a:cubicBezTo>
                      <a:pt x="5639461" y="4590493"/>
                      <a:pt x="5658910" y="4602681"/>
                      <a:pt x="5604775" y="4618922"/>
                    </a:cubicBezTo>
                    <a:cubicBezTo>
                      <a:pt x="5573964" y="4628166"/>
                      <a:pt x="5541086" y="4628021"/>
                      <a:pt x="5509241" y="4632570"/>
                    </a:cubicBezTo>
                    <a:cubicBezTo>
                      <a:pt x="5495593" y="4641668"/>
                      <a:pt x="5482969" y="4652530"/>
                      <a:pt x="5468298" y="4659865"/>
                    </a:cubicBezTo>
                    <a:cubicBezTo>
                      <a:pt x="5439032" y="4674498"/>
                      <a:pt x="5387149" y="4680932"/>
                      <a:pt x="5359116" y="4687161"/>
                    </a:cubicBezTo>
                    <a:cubicBezTo>
                      <a:pt x="5307699" y="4698587"/>
                      <a:pt x="5309181" y="4699256"/>
                      <a:pt x="5263581" y="4714456"/>
                    </a:cubicBezTo>
                    <a:cubicBezTo>
                      <a:pt x="5259032" y="4728104"/>
                      <a:pt x="5247569" y="4741209"/>
                      <a:pt x="5249934" y="4755399"/>
                    </a:cubicBezTo>
                    <a:cubicBezTo>
                      <a:pt x="5252631" y="4771578"/>
                      <a:pt x="5280446" y="4780259"/>
                      <a:pt x="5277229" y="4796343"/>
                    </a:cubicBezTo>
                    <a:cubicBezTo>
                      <a:pt x="5273450" y="4815240"/>
                      <a:pt x="5208753" y="4832816"/>
                      <a:pt x="5195343" y="4837286"/>
                    </a:cubicBezTo>
                    <a:cubicBezTo>
                      <a:pt x="5186244" y="4850934"/>
                      <a:pt x="5180855" y="4867982"/>
                      <a:pt x="5168047" y="4878229"/>
                    </a:cubicBezTo>
                    <a:cubicBezTo>
                      <a:pt x="5154058" y="4889421"/>
                      <a:pt x="5062264" y="4904845"/>
                      <a:pt x="5058865" y="4905525"/>
                    </a:cubicBezTo>
                    <a:cubicBezTo>
                      <a:pt x="5054316" y="4919173"/>
                      <a:pt x="5054204" y="4935234"/>
                      <a:pt x="5045217" y="4946468"/>
                    </a:cubicBezTo>
                    <a:cubicBezTo>
                      <a:pt x="5034970" y="4959276"/>
                      <a:pt x="5004274" y="4973764"/>
                      <a:pt x="5004274" y="4973764"/>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85" name="Freeform 84"/>
              <p:cNvSpPr/>
              <p:nvPr/>
            </p:nvSpPr>
            <p:spPr>
              <a:xfrm>
                <a:off x="2234500" y="1437317"/>
                <a:ext cx="4916954" cy="5281505"/>
              </a:xfrm>
              <a:custGeom>
                <a:avLst/>
                <a:gdLst>
                  <a:gd name="connsiteX0" fmla="*/ 4408227 w 4913194"/>
                  <a:gd name="connsiteY0" fmla="*/ 3957851 h 5281684"/>
                  <a:gd name="connsiteX1" fmla="*/ 4408227 w 4913194"/>
                  <a:gd name="connsiteY1" fmla="*/ 4121624 h 5281684"/>
                  <a:gd name="connsiteX2" fmla="*/ 4435522 w 4913194"/>
                  <a:gd name="connsiteY2" fmla="*/ 4203510 h 5281684"/>
                  <a:gd name="connsiteX3" fmla="*/ 4517409 w 4913194"/>
                  <a:gd name="connsiteY3" fmla="*/ 4230806 h 5281684"/>
                  <a:gd name="connsiteX4" fmla="*/ 4558352 w 4913194"/>
                  <a:gd name="connsiteY4" fmla="*/ 4258101 h 5281684"/>
                  <a:gd name="connsiteX5" fmla="*/ 4626591 w 4913194"/>
                  <a:gd name="connsiteY5" fmla="*/ 4339988 h 5281684"/>
                  <a:gd name="connsiteX6" fmla="*/ 4640239 w 4913194"/>
                  <a:gd name="connsiteY6" fmla="*/ 4380931 h 5281684"/>
                  <a:gd name="connsiteX7" fmla="*/ 4776716 w 4913194"/>
                  <a:gd name="connsiteY7" fmla="*/ 4435522 h 5281684"/>
                  <a:gd name="connsiteX8" fmla="*/ 4858603 w 4913194"/>
                  <a:gd name="connsiteY8" fmla="*/ 4490113 h 5281684"/>
                  <a:gd name="connsiteX9" fmla="*/ 4899546 w 4913194"/>
                  <a:gd name="connsiteY9" fmla="*/ 4517409 h 5281684"/>
                  <a:gd name="connsiteX10" fmla="*/ 4885898 w 4913194"/>
                  <a:gd name="connsiteY10" fmla="*/ 4558352 h 5281684"/>
                  <a:gd name="connsiteX11" fmla="*/ 4913194 w 4913194"/>
                  <a:gd name="connsiteY11" fmla="*/ 4640239 h 5281684"/>
                  <a:gd name="connsiteX12" fmla="*/ 4899546 w 4913194"/>
                  <a:gd name="connsiteY12" fmla="*/ 4681182 h 5281684"/>
                  <a:gd name="connsiteX13" fmla="*/ 4844955 w 4913194"/>
                  <a:gd name="connsiteY13" fmla="*/ 4817660 h 5281684"/>
                  <a:gd name="connsiteX14" fmla="*/ 4763068 w 4913194"/>
                  <a:gd name="connsiteY14" fmla="*/ 4844955 h 5281684"/>
                  <a:gd name="connsiteX15" fmla="*/ 4722125 w 4913194"/>
                  <a:gd name="connsiteY15" fmla="*/ 4858603 h 5281684"/>
                  <a:gd name="connsiteX16" fmla="*/ 4681182 w 4913194"/>
                  <a:gd name="connsiteY16" fmla="*/ 4872251 h 5281684"/>
                  <a:gd name="connsiteX17" fmla="*/ 4517409 w 4913194"/>
                  <a:gd name="connsiteY17" fmla="*/ 4926842 h 5281684"/>
                  <a:gd name="connsiteX18" fmla="*/ 4162567 w 4913194"/>
                  <a:gd name="connsiteY18" fmla="*/ 4899546 h 5281684"/>
                  <a:gd name="connsiteX19" fmla="*/ 4094328 w 4913194"/>
                  <a:gd name="connsiteY19" fmla="*/ 4831307 h 5281684"/>
                  <a:gd name="connsiteX20" fmla="*/ 4012442 w 4913194"/>
                  <a:gd name="connsiteY20" fmla="*/ 4790364 h 5281684"/>
                  <a:gd name="connsiteX21" fmla="*/ 3848668 w 4913194"/>
                  <a:gd name="connsiteY21" fmla="*/ 4749421 h 5281684"/>
                  <a:gd name="connsiteX22" fmla="*/ 3794077 w 4913194"/>
                  <a:gd name="connsiteY22" fmla="*/ 4681182 h 5281684"/>
                  <a:gd name="connsiteX23" fmla="*/ 3739486 w 4913194"/>
                  <a:gd name="connsiteY23" fmla="*/ 4599295 h 5281684"/>
                  <a:gd name="connsiteX24" fmla="*/ 3753134 w 4913194"/>
                  <a:gd name="connsiteY24" fmla="*/ 4503761 h 5281684"/>
                  <a:gd name="connsiteX25" fmla="*/ 3835021 w 4913194"/>
                  <a:gd name="connsiteY25" fmla="*/ 4449170 h 5281684"/>
                  <a:gd name="connsiteX26" fmla="*/ 3821373 w 4913194"/>
                  <a:gd name="connsiteY26" fmla="*/ 4353636 h 5281684"/>
                  <a:gd name="connsiteX27" fmla="*/ 3739486 w 4913194"/>
                  <a:gd name="connsiteY27" fmla="*/ 4312692 h 5281684"/>
                  <a:gd name="connsiteX28" fmla="*/ 3630304 w 4913194"/>
                  <a:gd name="connsiteY28" fmla="*/ 4217158 h 5281684"/>
                  <a:gd name="connsiteX29" fmla="*/ 3548418 w 4913194"/>
                  <a:gd name="connsiteY29" fmla="*/ 4189863 h 5281684"/>
                  <a:gd name="connsiteX30" fmla="*/ 3316406 w 4913194"/>
                  <a:gd name="connsiteY30" fmla="*/ 4244454 h 5281684"/>
                  <a:gd name="connsiteX31" fmla="*/ 3330054 w 4913194"/>
                  <a:gd name="connsiteY31" fmla="*/ 4285397 h 5281684"/>
                  <a:gd name="connsiteX32" fmla="*/ 3316406 w 4913194"/>
                  <a:gd name="connsiteY32" fmla="*/ 4339988 h 5281684"/>
                  <a:gd name="connsiteX33" fmla="*/ 3302758 w 4913194"/>
                  <a:gd name="connsiteY33" fmla="*/ 4421875 h 5281684"/>
                  <a:gd name="connsiteX34" fmla="*/ 3343701 w 4913194"/>
                  <a:gd name="connsiteY34" fmla="*/ 4435522 h 5281684"/>
                  <a:gd name="connsiteX35" fmla="*/ 3289110 w 4913194"/>
                  <a:gd name="connsiteY35" fmla="*/ 4503761 h 5281684"/>
                  <a:gd name="connsiteX36" fmla="*/ 3261815 w 4913194"/>
                  <a:gd name="connsiteY36" fmla="*/ 4612943 h 5281684"/>
                  <a:gd name="connsiteX37" fmla="*/ 3330054 w 4913194"/>
                  <a:gd name="connsiteY37" fmla="*/ 4708478 h 5281684"/>
                  <a:gd name="connsiteX38" fmla="*/ 3289110 w 4913194"/>
                  <a:gd name="connsiteY38" fmla="*/ 4722125 h 5281684"/>
                  <a:gd name="connsiteX39" fmla="*/ 3248167 w 4913194"/>
                  <a:gd name="connsiteY39" fmla="*/ 4749421 h 5281684"/>
                  <a:gd name="connsiteX40" fmla="*/ 3016155 w 4913194"/>
                  <a:gd name="connsiteY40" fmla="*/ 4776716 h 5281684"/>
                  <a:gd name="connsiteX41" fmla="*/ 2975212 w 4913194"/>
                  <a:gd name="connsiteY41" fmla="*/ 4763069 h 5281684"/>
                  <a:gd name="connsiteX42" fmla="*/ 2852382 w 4913194"/>
                  <a:gd name="connsiteY42" fmla="*/ 4694830 h 5281684"/>
                  <a:gd name="connsiteX43" fmla="*/ 2743200 w 4913194"/>
                  <a:gd name="connsiteY43" fmla="*/ 4735773 h 5281684"/>
                  <a:gd name="connsiteX44" fmla="*/ 2688609 w 4913194"/>
                  <a:gd name="connsiteY44" fmla="*/ 4804012 h 5281684"/>
                  <a:gd name="connsiteX45" fmla="*/ 2606722 w 4913194"/>
                  <a:gd name="connsiteY45" fmla="*/ 4831307 h 5281684"/>
                  <a:gd name="connsiteX46" fmla="*/ 2593074 w 4913194"/>
                  <a:gd name="connsiteY46" fmla="*/ 4872251 h 5281684"/>
                  <a:gd name="connsiteX47" fmla="*/ 2565779 w 4913194"/>
                  <a:gd name="connsiteY47" fmla="*/ 5063319 h 5281684"/>
                  <a:gd name="connsiteX48" fmla="*/ 2538483 w 4913194"/>
                  <a:gd name="connsiteY48" fmla="*/ 5227092 h 5281684"/>
                  <a:gd name="connsiteX49" fmla="*/ 2524836 w 4913194"/>
                  <a:gd name="connsiteY49" fmla="*/ 5268036 h 5281684"/>
                  <a:gd name="connsiteX50" fmla="*/ 2483892 w 4913194"/>
                  <a:gd name="connsiteY50" fmla="*/ 5281684 h 5281684"/>
                  <a:gd name="connsiteX51" fmla="*/ 2456597 w 4913194"/>
                  <a:gd name="connsiteY51" fmla="*/ 5240740 h 5281684"/>
                  <a:gd name="connsiteX52" fmla="*/ 2429301 w 4913194"/>
                  <a:gd name="connsiteY52" fmla="*/ 5117910 h 5281684"/>
                  <a:gd name="connsiteX53" fmla="*/ 2402006 w 4913194"/>
                  <a:gd name="connsiteY53" fmla="*/ 5076967 h 5281684"/>
                  <a:gd name="connsiteX54" fmla="*/ 2388358 w 4913194"/>
                  <a:gd name="connsiteY54" fmla="*/ 5036024 h 5281684"/>
                  <a:gd name="connsiteX55" fmla="*/ 2361063 w 4913194"/>
                  <a:gd name="connsiteY55" fmla="*/ 4995081 h 5281684"/>
                  <a:gd name="connsiteX56" fmla="*/ 2347415 w 4913194"/>
                  <a:gd name="connsiteY56" fmla="*/ 4954137 h 5281684"/>
                  <a:gd name="connsiteX57" fmla="*/ 2306471 w 4913194"/>
                  <a:gd name="connsiteY57" fmla="*/ 4913194 h 5281684"/>
                  <a:gd name="connsiteX58" fmla="*/ 2279176 w 4913194"/>
                  <a:gd name="connsiteY58" fmla="*/ 4681182 h 5281684"/>
                  <a:gd name="connsiteX59" fmla="*/ 2265528 w 4913194"/>
                  <a:gd name="connsiteY59" fmla="*/ 4612943 h 5281684"/>
                  <a:gd name="connsiteX60" fmla="*/ 2238233 w 4913194"/>
                  <a:gd name="connsiteY60" fmla="*/ 4572000 h 5281684"/>
                  <a:gd name="connsiteX61" fmla="*/ 2224585 w 4913194"/>
                  <a:gd name="connsiteY61" fmla="*/ 4531057 h 5281684"/>
                  <a:gd name="connsiteX62" fmla="*/ 2197289 w 4913194"/>
                  <a:gd name="connsiteY62" fmla="*/ 4394579 h 5281684"/>
                  <a:gd name="connsiteX63" fmla="*/ 2156346 w 4913194"/>
                  <a:gd name="connsiteY63" fmla="*/ 4312692 h 5281684"/>
                  <a:gd name="connsiteX64" fmla="*/ 2142698 w 4913194"/>
                  <a:gd name="connsiteY64" fmla="*/ 4039737 h 5281684"/>
                  <a:gd name="connsiteX65" fmla="*/ 2115403 w 4913194"/>
                  <a:gd name="connsiteY65" fmla="*/ 3998794 h 5281684"/>
                  <a:gd name="connsiteX66" fmla="*/ 2074460 w 4913194"/>
                  <a:gd name="connsiteY66" fmla="*/ 3985146 h 5281684"/>
                  <a:gd name="connsiteX67" fmla="*/ 2033516 w 4913194"/>
                  <a:gd name="connsiteY67" fmla="*/ 3957851 h 5281684"/>
                  <a:gd name="connsiteX68" fmla="*/ 2006221 w 4913194"/>
                  <a:gd name="connsiteY68" fmla="*/ 3875964 h 5281684"/>
                  <a:gd name="connsiteX69" fmla="*/ 1965277 w 4913194"/>
                  <a:gd name="connsiteY69" fmla="*/ 3848669 h 5281684"/>
                  <a:gd name="connsiteX70" fmla="*/ 1815152 w 4913194"/>
                  <a:gd name="connsiteY70" fmla="*/ 3821373 h 5281684"/>
                  <a:gd name="connsiteX71" fmla="*/ 1787857 w 4913194"/>
                  <a:gd name="connsiteY71" fmla="*/ 3698543 h 5281684"/>
                  <a:gd name="connsiteX72" fmla="*/ 1774209 w 4913194"/>
                  <a:gd name="connsiteY72" fmla="*/ 3657600 h 5281684"/>
                  <a:gd name="connsiteX73" fmla="*/ 1733266 w 4913194"/>
                  <a:gd name="connsiteY73" fmla="*/ 3630304 h 5281684"/>
                  <a:gd name="connsiteX74" fmla="*/ 1705970 w 4913194"/>
                  <a:gd name="connsiteY74" fmla="*/ 3589361 h 5281684"/>
                  <a:gd name="connsiteX75" fmla="*/ 1624083 w 4913194"/>
                  <a:gd name="connsiteY75" fmla="*/ 3562066 h 5281684"/>
                  <a:gd name="connsiteX76" fmla="*/ 1583140 w 4913194"/>
                  <a:gd name="connsiteY76" fmla="*/ 3521122 h 5281684"/>
                  <a:gd name="connsiteX77" fmla="*/ 1555845 w 4913194"/>
                  <a:gd name="connsiteY77" fmla="*/ 3439236 h 5281684"/>
                  <a:gd name="connsiteX78" fmla="*/ 1583140 w 4913194"/>
                  <a:gd name="connsiteY78" fmla="*/ 3316406 h 5281684"/>
                  <a:gd name="connsiteX79" fmla="*/ 1651379 w 4913194"/>
                  <a:gd name="connsiteY79" fmla="*/ 3193576 h 5281684"/>
                  <a:gd name="connsiteX80" fmla="*/ 1651379 w 4913194"/>
                  <a:gd name="connsiteY80" fmla="*/ 3098042 h 5281684"/>
                  <a:gd name="connsiteX81" fmla="*/ 1719618 w 4913194"/>
                  <a:gd name="connsiteY81" fmla="*/ 3084394 h 5281684"/>
                  <a:gd name="connsiteX82" fmla="*/ 1746913 w 4913194"/>
                  <a:gd name="connsiteY82" fmla="*/ 3043451 h 5281684"/>
                  <a:gd name="connsiteX83" fmla="*/ 1719618 w 4913194"/>
                  <a:gd name="connsiteY83" fmla="*/ 2961564 h 5281684"/>
                  <a:gd name="connsiteX84" fmla="*/ 1705970 w 4913194"/>
                  <a:gd name="connsiteY84" fmla="*/ 2920621 h 5281684"/>
                  <a:gd name="connsiteX85" fmla="*/ 1624083 w 4913194"/>
                  <a:gd name="connsiteY85" fmla="*/ 2879678 h 5281684"/>
                  <a:gd name="connsiteX86" fmla="*/ 1596788 w 4913194"/>
                  <a:gd name="connsiteY86" fmla="*/ 2838734 h 5281684"/>
                  <a:gd name="connsiteX87" fmla="*/ 1596788 w 4913194"/>
                  <a:gd name="connsiteY87" fmla="*/ 2647666 h 5281684"/>
                  <a:gd name="connsiteX88" fmla="*/ 1569492 w 4913194"/>
                  <a:gd name="connsiteY88" fmla="*/ 2497540 h 5281684"/>
                  <a:gd name="connsiteX89" fmla="*/ 1528549 w 4913194"/>
                  <a:gd name="connsiteY89" fmla="*/ 2415654 h 5281684"/>
                  <a:gd name="connsiteX90" fmla="*/ 1487606 w 4913194"/>
                  <a:gd name="connsiteY90" fmla="*/ 2374710 h 5281684"/>
                  <a:gd name="connsiteX91" fmla="*/ 1419367 w 4913194"/>
                  <a:gd name="connsiteY91" fmla="*/ 2306472 h 5281684"/>
                  <a:gd name="connsiteX92" fmla="*/ 1405719 w 4913194"/>
                  <a:gd name="connsiteY92" fmla="*/ 2197289 h 5281684"/>
                  <a:gd name="connsiteX93" fmla="*/ 1392071 w 4913194"/>
                  <a:gd name="connsiteY93" fmla="*/ 2115403 h 5281684"/>
                  <a:gd name="connsiteX94" fmla="*/ 1405719 w 4913194"/>
                  <a:gd name="connsiteY94" fmla="*/ 2074460 h 5281684"/>
                  <a:gd name="connsiteX95" fmla="*/ 1378424 w 4913194"/>
                  <a:gd name="connsiteY95" fmla="*/ 1856095 h 5281684"/>
                  <a:gd name="connsiteX96" fmla="*/ 1323833 w 4913194"/>
                  <a:gd name="connsiteY96" fmla="*/ 1774209 h 5281684"/>
                  <a:gd name="connsiteX97" fmla="*/ 1241946 w 4913194"/>
                  <a:gd name="connsiteY97" fmla="*/ 1733266 h 5281684"/>
                  <a:gd name="connsiteX98" fmla="*/ 1173707 w 4913194"/>
                  <a:gd name="connsiteY98" fmla="*/ 1555845 h 5281684"/>
                  <a:gd name="connsiteX99" fmla="*/ 1228298 w 4913194"/>
                  <a:gd name="connsiteY99" fmla="*/ 1487606 h 5281684"/>
                  <a:gd name="connsiteX100" fmla="*/ 1241946 w 4913194"/>
                  <a:gd name="connsiteY100" fmla="*/ 1446663 h 5281684"/>
                  <a:gd name="connsiteX101" fmla="*/ 1269242 w 4913194"/>
                  <a:gd name="connsiteY101" fmla="*/ 1405719 h 5281684"/>
                  <a:gd name="connsiteX102" fmla="*/ 1296537 w 4913194"/>
                  <a:gd name="connsiteY102" fmla="*/ 1323833 h 5281684"/>
                  <a:gd name="connsiteX103" fmla="*/ 1241946 w 4913194"/>
                  <a:gd name="connsiteY103" fmla="*/ 1201003 h 5281684"/>
                  <a:gd name="connsiteX104" fmla="*/ 1228298 w 4913194"/>
                  <a:gd name="connsiteY104" fmla="*/ 1160060 h 5281684"/>
                  <a:gd name="connsiteX105" fmla="*/ 1201003 w 4913194"/>
                  <a:gd name="connsiteY105" fmla="*/ 1119116 h 5281684"/>
                  <a:gd name="connsiteX106" fmla="*/ 1173707 w 4913194"/>
                  <a:gd name="connsiteY106" fmla="*/ 1023582 h 5281684"/>
                  <a:gd name="connsiteX107" fmla="*/ 1146412 w 4913194"/>
                  <a:gd name="connsiteY107" fmla="*/ 982639 h 5281684"/>
                  <a:gd name="connsiteX108" fmla="*/ 1064525 w 4913194"/>
                  <a:gd name="connsiteY108" fmla="*/ 955343 h 5281684"/>
                  <a:gd name="connsiteX109" fmla="*/ 968991 w 4913194"/>
                  <a:gd name="connsiteY109" fmla="*/ 928048 h 5281684"/>
                  <a:gd name="connsiteX110" fmla="*/ 914400 w 4913194"/>
                  <a:gd name="connsiteY110" fmla="*/ 846161 h 5281684"/>
                  <a:gd name="connsiteX111" fmla="*/ 873457 w 4913194"/>
                  <a:gd name="connsiteY111" fmla="*/ 832513 h 5281684"/>
                  <a:gd name="connsiteX112" fmla="*/ 791570 w 4913194"/>
                  <a:gd name="connsiteY112" fmla="*/ 777922 h 5281684"/>
                  <a:gd name="connsiteX113" fmla="*/ 682388 w 4913194"/>
                  <a:gd name="connsiteY113" fmla="*/ 764275 h 5281684"/>
                  <a:gd name="connsiteX114" fmla="*/ 641445 w 4913194"/>
                  <a:gd name="connsiteY114" fmla="*/ 723331 h 5281684"/>
                  <a:gd name="connsiteX115" fmla="*/ 586854 w 4913194"/>
                  <a:gd name="connsiteY115" fmla="*/ 600501 h 5281684"/>
                  <a:gd name="connsiteX116" fmla="*/ 559558 w 4913194"/>
                  <a:gd name="connsiteY116" fmla="*/ 504967 h 5281684"/>
                  <a:gd name="connsiteX117" fmla="*/ 532263 w 4913194"/>
                  <a:gd name="connsiteY117" fmla="*/ 464024 h 5281684"/>
                  <a:gd name="connsiteX118" fmla="*/ 423080 w 4913194"/>
                  <a:gd name="connsiteY118" fmla="*/ 436728 h 5281684"/>
                  <a:gd name="connsiteX119" fmla="*/ 382137 w 4913194"/>
                  <a:gd name="connsiteY119" fmla="*/ 409433 h 5281684"/>
                  <a:gd name="connsiteX120" fmla="*/ 286603 w 4913194"/>
                  <a:gd name="connsiteY120" fmla="*/ 354842 h 5281684"/>
                  <a:gd name="connsiteX121" fmla="*/ 232012 w 4913194"/>
                  <a:gd name="connsiteY121" fmla="*/ 232012 h 5281684"/>
                  <a:gd name="connsiteX122" fmla="*/ 191068 w 4913194"/>
                  <a:gd name="connsiteY122" fmla="*/ 204716 h 5281684"/>
                  <a:gd name="connsiteX123" fmla="*/ 150125 w 4913194"/>
                  <a:gd name="connsiteY123" fmla="*/ 191069 h 5281684"/>
                  <a:gd name="connsiteX124" fmla="*/ 81886 w 4913194"/>
                  <a:gd name="connsiteY124" fmla="*/ 95534 h 5281684"/>
                  <a:gd name="connsiteX125" fmla="*/ 0 w 4913194"/>
                  <a:gd name="connsiteY125" fmla="*/ 0 h 52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913194" h="5281684">
                    <a:moveTo>
                      <a:pt x="4408227" y="3957851"/>
                    </a:moveTo>
                    <a:cubicBezTo>
                      <a:pt x="4371832" y="4067034"/>
                      <a:pt x="4371833" y="4012441"/>
                      <a:pt x="4408227" y="4121624"/>
                    </a:cubicBezTo>
                    <a:cubicBezTo>
                      <a:pt x="4408227" y="4121625"/>
                      <a:pt x="4435520" y="4203509"/>
                      <a:pt x="4435522" y="4203510"/>
                    </a:cubicBezTo>
                    <a:cubicBezTo>
                      <a:pt x="4462818" y="4212609"/>
                      <a:pt x="4493469" y="4214846"/>
                      <a:pt x="4517409" y="4230806"/>
                    </a:cubicBezTo>
                    <a:cubicBezTo>
                      <a:pt x="4531057" y="4239904"/>
                      <a:pt x="4545751" y="4247600"/>
                      <a:pt x="4558352" y="4258101"/>
                    </a:cubicBezTo>
                    <a:cubicBezTo>
                      <a:pt x="4584221" y="4279659"/>
                      <a:pt x="4611255" y="4309318"/>
                      <a:pt x="4626591" y="4339988"/>
                    </a:cubicBezTo>
                    <a:cubicBezTo>
                      <a:pt x="4633025" y="4352855"/>
                      <a:pt x="4635690" y="4367283"/>
                      <a:pt x="4640239" y="4380931"/>
                    </a:cubicBezTo>
                    <a:cubicBezTo>
                      <a:pt x="4607797" y="4478258"/>
                      <a:pt x="4622409" y="4390138"/>
                      <a:pt x="4776716" y="4435522"/>
                    </a:cubicBezTo>
                    <a:cubicBezTo>
                      <a:pt x="4808188" y="4444778"/>
                      <a:pt x="4831307" y="4471916"/>
                      <a:pt x="4858603" y="4490113"/>
                    </a:cubicBezTo>
                    <a:lnTo>
                      <a:pt x="4899546" y="4517409"/>
                    </a:lnTo>
                    <a:cubicBezTo>
                      <a:pt x="4894997" y="4531057"/>
                      <a:pt x="4884309" y="4544054"/>
                      <a:pt x="4885898" y="4558352"/>
                    </a:cubicBezTo>
                    <a:cubicBezTo>
                      <a:pt x="4889075" y="4586948"/>
                      <a:pt x="4913194" y="4640239"/>
                      <a:pt x="4913194" y="4640239"/>
                    </a:cubicBezTo>
                    <a:cubicBezTo>
                      <a:pt x="4908645" y="4653887"/>
                      <a:pt x="4902367" y="4667075"/>
                      <a:pt x="4899546" y="4681182"/>
                    </a:cubicBezTo>
                    <a:cubicBezTo>
                      <a:pt x="4886414" y="4746841"/>
                      <a:pt x="4906697" y="4783359"/>
                      <a:pt x="4844955" y="4817660"/>
                    </a:cubicBezTo>
                    <a:cubicBezTo>
                      <a:pt x="4819804" y="4831633"/>
                      <a:pt x="4790364" y="4835857"/>
                      <a:pt x="4763068" y="4844955"/>
                    </a:cubicBezTo>
                    <a:lnTo>
                      <a:pt x="4722125" y="4858603"/>
                    </a:lnTo>
                    <a:lnTo>
                      <a:pt x="4681182" y="4872251"/>
                    </a:lnTo>
                    <a:cubicBezTo>
                      <a:pt x="4653071" y="4956583"/>
                      <a:pt x="4676877" y="4926842"/>
                      <a:pt x="4517409" y="4926842"/>
                    </a:cubicBezTo>
                    <a:cubicBezTo>
                      <a:pt x="4418412" y="4926842"/>
                      <a:pt x="4268177" y="4910107"/>
                      <a:pt x="4162567" y="4899546"/>
                    </a:cubicBezTo>
                    <a:cubicBezTo>
                      <a:pt x="4053387" y="4826760"/>
                      <a:pt x="4185313" y="4922292"/>
                      <a:pt x="4094328" y="4831307"/>
                    </a:cubicBezTo>
                    <a:cubicBezTo>
                      <a:pt x="4055218" y="4792197"/>
                      <a:pt x="4056839" y="4812562"/>
                      <a:pt x="4012442" y="4790364"/>
                    </a:cubicBezTo>
                    <a:cubicBezTo>
                      <a:pt x="3904986" y="4736637"/>
                      <a:pt x="4068758" y="4773876"/>
                      <a:pt x="3848668" y="4749421"/>
                    </a:cubicBezTo>
                    <a:cubicBezTo>
                      <a:pt x="3773018" y="4698986"/>
                      <a:pt x="3832854" y="4750981"/>
                      <a:pt x="3794077" y="4681182"/>
                    </a:cubicBezTo>
                    <a:cubicBezTo>
                      <a:pt x="3778145" y="4652505"/>
                      <a:pt x="3739486" y="4599295"/>
                      <a:pt x="3739486" y="4599295"/>
                    </a:cubicBezTo>
                    <a:cubicBezTo>
                      <a:pt x="3744035" y="4567450"/>
                      <a:pt x="3735864" y="4530900"/>
                      <a:pt x="3753134" y="4503761"/>
                    </a:cubicBezTo>
                    <a:cubicBezTo>
                      <a:pt x="3770746" y="4476085"/>
                      <a:pt x="3835021" y="4449170"/>
                      <a:pt x="3835021" y="4449170"/>
                    </a:cubicBezTo>
                    <a:cubicBezTo>
                      <a:pt x="3830472" y="4417325"/>
                      <a:pt x="3834438" y="4383031"/>
                      <a:pt x="3821373" y="4353636"/>
                    </a:cubicBezTo>
                    <a:cubicBezTo>
                      <a:pt x="3812170" y="4332930"/>
                      <a:pt x="3757654" y="4318748"/>
                      <a:pt x="3739486" y="4312692"/>
                    </a:cubicBezTo>
                    <a:cubicBezTo>
                      <a:pt x="3707641" y="4264925"/>
                      <a:pt x="3698544" y="4239904"/>
                      <a:pt x="3630304" y="4217158"/>
                    </a:cubicBezTo>
                    <a:lnTo>
                      <a:pt x="3548418" y="4189863"/>
                    </a:lnTo>
                    <a:cubicBezTo>
                      <a:pt x="3533610" y="4190850"/>
                      <a:pt x="3332164" y="4149903"/>
                      <a:pt x="3316406" y="4244454"/>
                    </a:cubicBezTo>
                    <a:cubicBezTo>
                      <a:pt x="3314041" y="4258644"/>
                      <a:pt x="3325505" y="4271749"/>
                      <a:pt x="3330054" y="4285397"/>
                    </a:cubicBezTo>
                    <a:cubicBezTo>
                      <a:pt x="3325505" y="4303594"/>
                      <a:pt x="3323795" y="4322748"/>
                      <a:pt x="3316406" y="4339988"/>
                    </a:cubicBezTo>
                    <a:cubicBezTo>
                      <a:pt x="3302834" y="4371656"/>
                      <a:pt x="3264887" y="4384004"/>
                      <a:pt x="3302758" y="4421875"/>
                    </a:cubicBezTo>
                    <a:cubicBezTo>
                      <a:pt x="3312930" y="4432047"/>
                      <a:pt x="3330053" y="4430973"/>
                      <a:pt x="3343701" y="4435522"/>
                    </a:cubicBezTo>
                    <a:cubicBezTo>
                      <a:pt x="3309399" y="4538434"/>
                      <a:pt x="3359660" y="4415574"/>
                      <a:pt x="3289110" y="4503761"/>
                    </a:cubicBezTo>
                    <a:cubicBezTo>
                      <a:pt x="3277921" y="4517748"/>
                      <a:pt x="3262494" y="4609549"/>
                      <a:pt x="3261815" y="4612943"/>
                    </a:cubicBezTo>
                    <a:cubicBezTo>
                      <a:pt x="3320028" y="4632348"/>
                      <a:pt x="3386172" y="4624302"/>
                      <a:pt x="3330054" y="4708478"/>
                    </a:cubicBezTo>
                    <a:cubicBezTo>
                      <a:pt x="3322074" y="4720448"/>
                      <a:pt x="3302758" y="4717576"/>
                      <a:pt x="3289110" y="4722125"/>
                    </a:cubicBezTo>
                    <a:cubicBezTo>
                      <a:pt x="3275462" y="4731224"/>
                      <a:pt x="3263992" y="4745105"/>
                      <a:pt x="3248167" y="4749421"/>
                    </a:cubicBezTo>
                    <a:cubicBezTo>
                      <a:pt x="3235264" y="4752940"/>
                      <a:pt x="3021386" y="4776135"/>
                      <a:pt x="3016155" y="4776716"/>
                    </a:cubicBezTo>
                    <a:cubicBezTo>
                      <a:pt x="3002507" y="4772167"/>
                      <a:pt x="2987788" y="4770055"/>
                      <a:pt x="2975212" y="4763069"/>
                    </a:cubicBezTo>
                    <a:cubicBezTo>
                      <a:pt x="2834422" y="4684853"/>
                      <a:pt x="2945028" y="4725713"/>
                      <a:pt x="2852382" y="4694830"/>
                    </a:cubicBezTo>
                    <a:cubicBezTo>
                      <a:pt x="2815392" y="4702228"/>
                      <a:pt x="2769975" y="4702305"/>
                      <a:pt x="2743200" y="4735773"/>
                    </a:cubicBezTo>
                    <a:cubicBezTo>
                      <a:pt x="2696251" y="4794458"/>
                      <a:pt x="2773576" y="4766249"/>
                      <a:pt x="2688609" y="4804012"/>
                    </a:cubicBezTo>
                    <a:cubicBezTo>
                      <a:pt x="2662317" y="4815697"/>
                      <a:pt x="2606722" y="4831307"/>
                      <a:pt x="2606722" y="4831307"/>
                    </a:cubicBezTo>
                    <a:cubicBezTo>
                      <a:pt x="2602173" y="4844955"/>
                      <a:pt x="2595108" y="4858009"/>
                      <a:pt x="2593074" y="4872251"/>
                    </a:cubicBezTo>
                    <a:cubicBezTo>
                      <a:pt x="2563174" y="5081552"/>
                      <a:pt x="2599597" y="4961866"/>
                      <a:pt x="2565779" y="5063319"/>
                    </a:cubicBezTo>
                    <a:cubicBezTo>
                      <a:pt x="2556680" y="5117910"/>
                      <a:pt x="2549337" y="5172823"/>
                      <a:pt x="2538483" y="5227092"/>
                    </a:cubicBezTo>
                    <a:cubicBezTo>
                      <a:pt x="2535662" y="5241199"/>
                      <a:pt x="2535008" y="5257863"/>
                      <a:pt x="2524836" y="5268036"/>
                    </a:cubicBezTo>
                    <a:cubicBezTo>
                      <a:pt x="2514663" y="5278209"/>
                      <a:pt x="2497540" y="5277135"/>
                      <a:pt x="2483892" y="5281684"/>
                    </a:cubicBezTo>
                    <a:cubicBezTo>
                      <a:pt x="2474794" y="5268036"/>
                      <a:pt x="2461784" y="5256301"/>
                      <a:pt x="2456597" y="5240740"/>
                    </a:cubicBezTo>
                    <a:cubicBezTo>
                      <a:pt x="2435630" y="5177838"/>
                      <a:pt x="2454275" y="5167859"/>
                      <a:pt x="2429301" y="5117910"/>
                    </a:cubicBezTo>
                    <a:cubicBezTo>
                      <a:pt x="2421966" y="5103239"/>
                      <a:pt x="2409341" y="5091638"/>
                      <a:pt x="2402006" y="5076967"/>
                    </a:cubicBezTo>
                    <a:cubicBezTo>
                      <a:pt x="2395572" y="5064100"/>
                      <a:pt x="2394792" y="5048891"/>
                      <a:pt x="2388358" y="5036024"/>
                    </a:cubicBezTo>
                    <a:cubicBezTo>
                      <a:pt x="2381023" y="5021353"/>
                      <a:pt x="2368398" y="5009752"/>
                      <a:pt x="2361063" y="4995081"/>
                    </a:cubicBezTo>
                    <a:cubicBezTo>
                      <a:pt x="2354629" y="4982214"/>
                      <a:pt x="2355395" y="4966107"/>
                      <a:pt x="2347415" y="4954137"/>
                    </a:cubicBezTo>
                    <a:cubicBezTo>
                      <a:pt x="2336709" y="4938078"/>
                      <a:pt x="2320119" y="4926842"/>
                      <a:pt x="2306471" y="4913194"/>
                    </a:cubicBezTo>
                    <a:cubicBezTo>
                      <a:pt x="2296769" y="4816165"/>
                      <a:pt x="2294262" y="4771699"/>
                      <a:pt x="2279176" y="4681182"/>
                    </a:cubicBezTo>
                    <a:cubicBezTo>
                      <a:pt x="2275362" y="4658301"/>
                      <a:pt x="2273673" y="4634663"/>
                      <a:pt x="2265528" y="4612943"/>
                    </a:cubicBezTo>
                    <a:cubicBezTo>
                      <a:pt x="2259769" y="4597585"/>
                      <a:pt x="2245568" y="4586671"/>
                      <a:pt x="2238233" y="4572000"/>
                    </a:cubicBezTo>
                    <a:cubicBezTo>
                      <a:pt x="2231799" y="4559133"/>
                      <a:pt x="2229134" y="4544705"/>
                      <a:pt x="2224585" y="4531057"/>
                    </a:cubicBezTo>
                    <a:cubicBezTo>
                      <a:pt x="2219555" y="4495847"/>
                      <a:pt x="2216346" y="4432693"/>
                      <a:pt x="2197289" y="4394579"/>
                    </a:cubicBezTo>
                    <a:cubicBezTo>
                      <a:pt x="2144377" y="4288755"/>
                      <a:pt x="2190650" y="4415604"/>
                      <a:pt x="2156346" y="4312692"/>
                    </a:cubicBezTo>
                    <a:cubicBezTo>
                      <a:pt x="2151797" y="4221707"/>
                      <a:pt x="2154481" y="4130070"/>
                      <a:pt x="2142698" y="4039737"/>
                    </a:cubicBezTo>
                    <a:cubicBezTo>
                      <a:pt x="2140577" y="4023472"/>
                      <a:pt x="2128211" y="4009041"/>
                      <a:pt x="2115403" y="3998794"/>
                    </a:cubicBezTo>
                    <a:cubicBezTo>
                      <a:pt x="2104170" y="3989807"/>
                      <a:pt x="2087327" y="3991580"/>
                      <a:pt x="2074460" y="3985146"/>
                    </a:cubicBezTo>
                    <a:cubicBezTo>
                      <a:pt x="2059789" y="3977811"/>
                      <a:pt x="2047164" y="3966949"/>
                      <a:pt x="2033516" y="3957851"/>
                    </a:cubicBezTo>
                    <a:cubicBezTo>
                      <a:pt x="2024418" y="3930555"/>
                      <a:pt x="2030161" y="3891923"/>
                      <a:pt x="2006221" y="3875964"/>
                    </a:cubicBezTo>
                    <a:cubicBezTo>
                      <a:pt x="1992573" y="3866866"/>
                      <a:pt x="1979948" y="3856004"/>
                      <a:pt x="1965277" y="3848669"/>
                    </a:cubicBezTo>
                    <a:cubicBezTo>
                      <a:pt x="1923198" y="3827630"/>
                      <a:pt x="1852794" y="3826078"/>
                      <a:pt x="1815152" y="3821373"/>
                    </a:cubicBezTo>
                    <a:cubicBezTo>
                      <a:pt x="1784428" y="3729204"/>
                      <a:pt x="1819882" y="3842658"/>
                      <a:pt x="1787857" y="3698543"/>
                    </a:cubicBezTo>
                    <a:cubicBezTo>
                      <a:pt x="1784736" y="3684500"/>
                      <a:pt x="1783196" y="3668834"/>
                      <a:pt x="1774209" y="3657600"/>
                    </a:cubicBezTo>
                    <a:cubicBezTo>
                      <a:pt x="1763962" y="3644792"/>
                      <a:pt x="1746914" y="3639403"/>
                      <a:pt x="1733266" y="3630304"/>
                    </a:cubicBezTo>
                    <a:cubicBezTo>
                      <a:pt x="1724167" y="3616656"/>
                      <a:pt x="1719879" y="3598054"/>
                      <a:pt x="1705970" y="3589361"/>
                    </a:cubicBezTo>
                    <a:cubicBezTo>
                      <a:pt x="1681571" y="3574112"/>
                      <a:pt x="1624083" y="3562066"/>
                      <a:pt x="1624083" y="3562066"/>
                    </a:cubicBezTo>
                    <a:cubicBezTo>
                      <a:pt x="1610435" y="3548418"/>
                      <a:pt x="1592513" y="3537994"/>
                      <a:pt x="1583140" y="3521122"/>
                    </a:cubicBezTo>
                    <a:cubicBezTo>
                      <a:pt x="1569167" y="3495971"/>
                      <a:pt x="1555845" y="3439236"/>
                      <a:pt x="1555845" y="3439236"/>
                    </a:cubicBezTo>
                    <a:cubicBezTo>
                      <a:pt x="1559549" y="3417013"/>
                      <a:pt x="1567140" y="3345206"/>
                      <a:pt x="1583140" y="3316406"/>
                    </a:cubicBezTo>
                    <a:cubicBezTo>
                      <a:pt x="1661354" y="3175621"/>
                      <a:pt x="1620497" y="3286220"/>
                      <a:pt x="1651379" y="3193576"/>
                    </a:cubicBezTo>
                    <a:cubicBezTo>
                      <a:pt x="1647006" y="3176085"/>
                      <a:pt x="1622010" y="3117621"/>
                      <a:pt x="1651379" y="3098042"/>
                    </a:cubicBezTo>
                    <a:cubicBezTo>
                      <a:pt x="1670680" y="3085175"/>
                      <a:pt x="1696872" y="3088943"/>
                      <a:pt x="1719618" y="3084394"/>
                    </a:cubicBezTo>
                    <a:cubicBezTo>
                      <a:pt x="1728716" y="3070746"/>
                      <a:pt x="1746913" y="3059853"/>
                      <a:pt x="1746913" y="3043451"/>
                    </a:cubicBezTo>
                    <a:cubicBezTo>
                      <a:pt x="1746913" y="3014679"/>
                      <a:pt x="1728716" y="2988860"/>
                      <a:pt x="1719618" y="2961564"/>
                    </a:cubicBezTo>
                    <a:cubicBezTo>
                      <a:pt x="1715069" y="2947916"/>
                      <a:pt x="1717940" y="2928601"/>
                      <a:pt x="1705970" y="2920621"/>
                    </a:cubicBezTo>
                    <a:cubicBezTo>
                      <a:pt x="1653057" y="2885345"/>
                      <a:pt x="1680588" y="2898512"/>
                      <a:pt x="1624083" y="2879678"/>
                    </a:cubicBezTo>
                    <a:cubicBezTo>
                      <a:pt x="1614985" y="2866030"/>
                      <a:pt x="1604123" y="2853405"/>
                      <a:pt x="1596788" y="2838734"/>
                    </a:cubicBezTo>
                    <a:cubicBezTo>
                      <a:pt x="1564978" y="2775113"/>
                      <a:pt x="1589773" y="2724827"/>
                      <a:pt x="1596788" y="2647666"/>
                    </a:cubicBezTo>
                    <a:cubicBezTo>
                      <a:pt x="1565489" y="2553770"/>
                      <a:pt x="1600355" y="2667288"/>
                      <a:pt x="1569492" y="2497540"/>
                    </a:cubicBezTo>
                    <a:cubicBezTo>
                      <a:pt x="1563766" y="2466046"/>
                      <a:pt x="1548880" y="2440051"/>
                      <a:pt x="1528549" y="2415654"/>
                    </a:cubicBezTo>
                    <a:cubicBezTo>
                      <a:pt x="1516193" y="2400827"/>
                      <a:pt x="1499962" y="2389537"/>
                      <a:pt x="1487606" y="2374710"/>
                    </a:cubicBezTo>
                    <a:cubicBezTo>
                      <a:pt x="1430743" y="2306474"/>
                      <a:pt x="1494426" y="2356511"/>
                      <a:pt x="1419367" y="2306472"/>
                    </a:cubicBezTo>
                    <a:cubicBezTo>
                      <a:pt x="1414818" y="2270078"/>
                      <a:pt x="1410906" y="2233598"/>
                      <a:pt x="1405719" y="2197289"/>
                    </a:cubicBezTo>
                    <a:cubicBezTo>
                      <a:pt x="1401806" y="2169895"/>
                      <a:pt x="1392071" y="2143075"/>
                      <a:pt x="1392071" y="2115403"/>
                    </a:cubicBezTo>
                    <a:cubicBezTo>
                      <a:pt x="1392071" y="2101017"/>
                      <a:pt x="1401170" y="2088108"/>
                      <a:pt x="1405719" y="2074460"/>
                    </a:cubicBezTo>
                    <a:cubicBezTo>
                      <a:pt x="1405284" y="2068811"/>
                      <a:pt x="1407354" y="1908170"/>
                      <a:pt x="1378424" y="1856095"/>
                    </a:cubicBezTo>
                    <a:cubicBezTo>
                      <a:pt x="1362493" y="1827418"/>
                      <a:pt x="1354955" y="1784583"/>
                      <a:pt x="1323833" y="1774209"/>
                    </a:cubicBezTo>
                    <a:cubicBezTo>
                      <a:pt x="1267328" y="1755374"/>
                      <a:pt x="1294859" y="1768541"/>
                      <a:pt x="1241946" y="1733266"/>
                    </a:cubicBezTo>
                    <a:cubicBezTo>
                      <a:pt x="1169511" y="1624614"/>
                      <a:pt x="1191994" y="1683855"/>
                      <a:pt x="1173707" y="1555845"/>
                    </a:cubicBezTo>
                    <a:cubicBezTo>
                      <a:pt x="1208011" y="1452932"/>
                      <a:pt x="1157747" y="1575793"/>
                      <a:pt x="1228298" y="1487606"/>
                    </a:cubicBezTo>
                    <a:cubicBezTo>
                      <a:pt x="1237285" y="1476373"/>
                      <a:pt x="1235512" y="1459530"/>
                      <a:pt x="1241946" y="1446663"/>
                    </a:cubicBezTo>
                    <a:cubicBezTo>
                      <a:pt x="1249282" y="1431992"/>
                      <a:pt x="1260143" y="1419367"/>
                      <a:pt x="1269242" y="1405719"/>
                    </a:cubicBezTo>
                    <a:cubicBezTo>
                      <a:pt x="1278340" y="1378424"/>
                      <a:pt x="1312496" y="1347773"/>
                      <a:pt x="1296537" y="1323833"/>
                    </a:cubicBezTo>
                    <a:cubicBezTo>
                      <a:pt x="1253283" y="1258949"/>
                      <a:pt x="1274429" y="1298450"/>
                      <a:pt x="1241946" y="1201003"/>
                    </a:cubicBezTo>
                    <a:cubicBezTo>
                      <a:pt x="1237397" y="1187355"/>
                      <a:pt x="1236278" y="1172030"/>
                      <a:pt x="1228298" y="1160060"/>
                    </a:cubicBezTo>
                    <a:lnTo>
                      <a:pt x="1201003" y="1119116"/>
                    </a:lnTo>
                    <a:cubicBezTo>
                      <a:pt x="1196630" y="1101623"/>
                      <a:pt x="1183497" y="1043162"/>
                      <a:pt x="1173707" y="1023582"/>
                    </a:cubicBezTo>
                    <a:cubicBezTo>
                      <a:pt x="1166372" y="1008911"/>
                      <a:pt x="1160321" y="991332"/>
                      <a:pt x="1146412" y="982639"/>
                    </a:cubicBezTo>
                    <a:cubicBezTo>
                      <a:pt x="1122013" y="967390"/>
                      <a:pt x="1091821" y="964442"/>
                      <a:pt x="1064525" y="955343"/>
                    </a:cubicBezTo>
                    <a:cubicBezTo>
                      <a:pt x="1005786" y="935763"/>
                      <a:pt x="1037541" y="945185"/>
                      <a:pt x="968991" y="928048"/>
                    </a:cubicBezTo>
                    <a:cubicBezTo>
                      <a:pt x="950794" y="900752"/>
                      <a:pt x="945522" y="856535"/>
                      <a:pt x="914400" y="846161"/>
                    </a:cubicBezTo>
                    <a:cubicBezTo>
                      <a:pt x="900752" y="841612"/>
                      <a:pt x="886033" y="839499"/>
                      <a:pt x="873457" y="832513"/>
                    </a:cubicBezTo>
                    <a:cubicBezTo>
                      <a:pt x="844780" y="816581"/>
                      <a:pt x="824122" y="781991"/>
                      <a:pt x="791570" y="777922"/>
                    </a:cubicBezTo>
                    <a:lnTo>
                      <a:pt x="682388" y="764275"/>
                    </a:lnTo>
                    <a:cubicBezTo>
                      <a:pt x="668740" y="750627"/>
                      <a:pt x="653801" y="738158"/>
                      <a:pt x="641445" y="723331"/>
                    </a:cubicBezTo>
                    <a:cubicBezTo>
                      <a:pt x="609436" y="684920"/>
                      <a:pt x="599608" y="651515"/>
                      <a:pt x="586854" y="600501"/>
                    </a:cubicBezTo>
                    <a:cubicBezTo>
                      <a:pt x="582481" y="583008"/>
                      <a:pt x="569348" y="524547"/>
                      <a:pt x="559558" y="504967"/>
                    </a:cubicBezTo>
                    <a:cubicBezTo>
                      <a:pt x="552223" y="490296"/>
                      <a:pt x="545071" y="474270"/>
                      <a:pt x="532263" y="464024"/>
                    </a:cubicBezTo>
                    <a:cubicBezTo>
                      <a:pt x="518274" y="452833"/>
                      <a:pt x="426479" y="437408"/>
                      <a:pt x="423080" y="436728"/>
                    </a:cubicBezTo>
                    <a:cubicBezTo>
                      <a:pt x="409432" y="427630"/>
                      <a:pt x="396378" y="417571"/>
                      <a:pt x="382137" y="409433"/>
                    </a:cubicBezTo>
                    <a:cubicBezTo>
                      <a:pt x="260929" y="340171"/>
                      <a:pt x="386354" y="421342"/>
                      <a:pt x="286603" y="354842"/>
                    </a:cubicBezTo>
                    <a:cubicBezTo>
                      <a:pt x="273090" y="314303"/>
                      <a:pt x="264453" y="264453"/>
                      <a:pt x="232012" y="232012"/>
                    </a:cubicBezTo>
                    <a:cubicBezTo>
                      <a:pt x="220413" y="220413"/>
                      <a:pt x="205739" y="212052"/>
                      <a:pt x="191068" y="204716"/>
                    </a:cubicBezTo>
                    <a:cubicBezTo>
                      <a:pt x="178201" y="198283"/>
                      <a:pt x="163773" y="195618"/>
                      <a:pt x="150125" y="191069"/>
                    </a:cubicBezTo>
                    <a:cubicBezTo>
                      <a:pt x="118281" y="95534"/>
                      <a:pt x="150126" y="118281"/>
                      <a:pt x="81886" y="95534"/>
                    </a:cubicBezTo>
                    <a:cubicBezTo>
                      <a:pt x="21652" y="5184"/>
                      <a:pt x="56636" y="28319"/>
                      <a:pt x="0" y="0"/>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86" name="Freeform 85"/>
              <p:cNvSpPr/>
              <p:nvPr/>
            </p:nvSpPr>
            <p:spPr>
              <a:xfrm>
                <a:off x="1531031" y="463056"/>
                <a:ext cx="696139" cy="1032863"/>
              </a:xfrm>
              <a:custGeom>
                <a:avLst/>
                <a:gdLst>
                  <a:gd name="connsiteX0" fmla="*/ 171308 w 694384"/>
                  <a:gd name="connsiteY0" fmla="*/ 0 h 1028043"/>
                  <a:gd name="connsiteX1" fmla="*/ 130365 w 694384"/>
                  <a:gd name="connsiteY1" fmla="*/ 27295 h 1028043"/>
                  <a:gd name="connsiteX2" fmla="*/ 21183 w 694384"/>
                  <a:gd name="connsiteY2" fmla="*/ 40943 h 1028043"/>
                  <a:gd name="connsiteX3" fmla="*/ 34831 w 694384"/>
                  <a:gd name="connsiteY3" fmla="*/ 136477 h 1028043"/>
                  <a:gd name="connsiteX4" fmla="*/ 116717 w 694384"/>
                  <a:gd name="connsiteY4" fmla="*/ 150125 h 1028043"/>
                  <a:gd name="connsiteX5" fmla="*/ 157660 w 694384"/>
                  <a:gd name="connsiteY5" fmla="*/ 163773 h 1028043"/>
                  <a:gd name="connsiteX6" fmla="*/ 253195 w 694384"/>
                  <a:gd name="connsiteY6" fmla="*/ 272955 h 1028043"/>
                  <a:gd name="connsiteX7" fmla="*/ 321434 w 694384"/>
                  <a:gd name="connsiteY7" fmla="*/ 382137 h 1028043"/>
                  <a:gd name="connsiteX8" fmla="*/ 376025 w 694384"/>
                  <a:gd name="connsiteY8" fmla="*/ 464024 h 1028043"/>
                  <a:gd name="connsiteX9" fmla="*/ 430616 w 694384"/>
                  <a:gd name="connsiteY9" fmla="*/ 545910 h 1028043"/>
                  <a:gd name="connsiteX10" fmla="*/ 416968 w 694384"/>
                  <a:gd name="connsiteY10" fmla="*/ 641445 h 1028043"/>
                  <a:gd name="connsiteX11" fmla="*/ 376025 w 694384"/>
                  <a:gd name="connsiteY11" fmla="*/ 655092 h 1028043"/>
                  <a:gd name="connsiteX12" fmla="*/ 389672 w 694384"/>
                  <a:gd name="connsiteY12" fmla="*/ 709683 h 1028043"/>
                  <a:gd name="connsiteX13" fmla="*/ 403320 w 694384"/>
                  <a:gd name="connsiteY13" fmla="*/ 750627 h 1028043"/>
                  <a:gd name="connsiteX14" fmla="*/ 485207 w 694384"/>
                  <a:gd name="connsiteY14" fmla="*/ 818866 h 1028043"/>
                  <a:gd name="connsiteX15" fmla="*/ 498854 w 694384"/>
                  <a:gd name="connsiteY15" fmla="*/ 859809 h 1028043"/>
                  <a:gd name="connsiteX16" fmla="*/ 553445 w 694384"/>
                  <a:gd name="connsiteY16" fmla="*/ 832513 h 1028043"/>
                  <a:gd name="connsiteX17" fmla="*/ 567093 w 694384"/>
                  <a:gd name="connsiteY17" fmla="*/ 928048 h 1028043"/>
                  <a:gd name="connsiteX18" fmla="*/ 635332 w 694384"/>
                  <a:gd name="connsiteY18" fmla="*/ 914400 h 1028043"/>
                  <a:gd name="connsiteX19" fmla="*/ 621684 w 694384"/>
                  <a:gd name="connsiteY19" fmla="*/ 955343 h 1028043"/>
                  <a:gd name="connsiteX20" fmla="*/ 689923 w 694384"/>
                  <a:gd name="connsiteY20" fmla="*/ 982639 h 10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384" h="1028043">
                    <a:moveTo>
                      <a:pt x="171308" y="0"/>
                    </a:moveTo>
                    <a:cubicBezTo>
                      <a:pt x="157660" y="9098"/>
                      <a:pt x="146189" y="22979"/>
                      <a:pt x="130365" y="27295"/>
                    </a:cubicBezTo>
                    <a:cubicBezTo>
                      <a:pt x="94980" y="36945"/>
                      <a:pt x="45335" y="13341"/>
                      <a:pt x="21183" y="40943"/>
                    </a:cubicBezTo>
                    <a:cubicBezTo>
                      <a:pt x="0" y="65152"/>
                      <a:pt x="13648" y="112268"/>
                      <a:pt x="34831" y="136477"/>
                    </a:cubicBezTo>
                    <a:cubicBezTo>
                      <a:pt x="53053" y="157302"/>
                      <a:pt x="89704" y="144122"/>
                      <a:pt x="116717" y="150125"/>
                    </a:cubicBezTo>
                    <a:cubicBezTo>
                      <a:pt x="130760" y="153246"/>
                      <a:pt x="144012" y="159224"/>
                      <a:pt x="157660" y="163773"/>
                    </a:cubicBezTo>
                    <a:cubicBezTo>
                      <a:pt x="221350" y="259308"/>
                      <a:pt x="184955" y="227463"/>
                      <a:pt x="253195" y="272955"/>
                    </a:cubicBezTo>
                    <a:cubicBezTo>
                      <a:pt x="285677" y="370403"/>
                      <a:pt x="256550" y="338883"/>
                      <a:pt x="321434" y="382137"/>
                    </a:cubicBezTo>
                    <a:cubicBezTo>
                      <a:pt x="349836" y="495751"/>
                      <a:pt x="310050" y="388625"/>
                      <a:pt x="376025" y="464024"/>
                    </a:cubicBezTo>
                    <a:cubicBezTo>
                      <a:pt x="397627" y="488712"/>
                      <a:pt x="430616" y="545910"/>
                      <a:pt x="430616" y="545910"/>
                    </a:cubicBezTo>
                    <a:cubicBezTo>
                      <a:pt x="426067" y="577755"/>
                      <a:pt x="431354" y="612673"/>
                      <a:pt x="416968" y="641445"/>
                    </a:cubicBezTo>
                    <a:cubicBezTo>
                      <a:pt x="410534" y="654312"/>
                      <a:pt x="381368" y="641735"/>
                      <a:pt x="376025" y="655092"/>
                    </a:cubicBezTo>
                    <a:cubicBezTo>
                      <a:pt x="369059" y="672507"/>
                      <a:pt x="384519" y="691648"/>
                      <a:pt x="389672" y="709683"/>
                    </a:cubicBezTo>
                    <a:cubicBezTo>
                      <a:pt x="393624" y="723516"/>
                      <a:pt x="395340" y="738657"/>
                      <a:pt x="403320" y="750627"/>
                    </a:cubicBezTo>
                    <a:cubicBezTo>
                      <a:pt x="424336" y="782152"/>
                      <a:pt x="454996" y="798725"/>
                      <a:pt x="485207" y="818866"/>
                    </a:cubicBezTo>
                    <a:cubicBezTo>
                      <a:pt x="489756" y="832514"/>
                      <a:pt x="484748" y="856988"/>
                      <a:pt x="498854" y="859809"/>
                    </a:cubicBezTo>
                    <a:cubicBezTo>
                      <a:pt x="518804" y="863799"/>
                      <a:pt x="539059" y="818127"/>
                      <a:pt x="553445" y="832513"/>
                    </a:cubicBezTo>
                    <a:cubicBezTo>
                      <a:pt x="576191" y="855259"/>
                      <a:pt x="562544" y="896203"/>
                      <a:pt x="567093" y="928048"/>
                    </a:cubicBezTo>
                    <a:cubicBezTo>
                      <a:pt x="589839" y="923499"/>
                      <a:pt x="614584" y="904026"/>
                      <a:pt x="635332" y="914400"/>
                    </a:cubicBezTo>
                    <a:cubicBezTo>
                      <a:pt x="648199" y="920833"/>
                      <a:pt x="611512" y="945171"/>
                      <a:pt x="621684" y="955343"/>
                    </a:cubicBezTo>
                    <a:cubicBezTo>
                      <a:pt x="694384" y="1028043"/>
                      <a:pt x="689923" y="934388"/>
                      <a:pt x="689923" y="982639"/>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pic>
          <p:nvPicPr>
            <p:cNvPr id="35" name="Picture 19"/>
            <p:cNvPicPr>
              <a:picLocks noChangeAspect="1" noChangeArrowheads="1"/>
            </p:cNvPicPr>
            <p:nvPr/>
          </p:nvPicPr>
          <p:blipFill>
            <a:blip r:embed="rId6" cstate="print">
              <a:lum bright="3000" contrast="-3000"/>
            </a:blip>
            <a:srcRect/>
            <a:stretch>
              <a:fillRect/>
            </a:stretch>
          </p:blipFill>
          <p:spPr bwMode="auto">
            <a:xfrm>
              <a:off x="4547691" y="2142443"/>
              <a:ext cx="1473562" cy="1473410"/>
            </a:xfrm>
            <a:prstGeom prst="rect">
              <a:avLst/>
            </a:prstGeom>
            <a:noFill/>
            <a:ln w="9525">
              <a:noFill/>
              <a:miter lim="800000"/>
              <a:headEnd/>
              <a:tailEnd/>
            </a:ln>
          </p:spPr>
        </p:pic>
        <p:grpSp>
          <p:nvGrpSpPr>
            <p:cNvPr id="36" name="Group 15"/>
            <p:cNvGrpSpPr>
              <a:grpSpLocks/>
            </p:cNvGrpSpPr>
            <p:nvPr/>
          </p:nvGrpSpPr>
          <p:grpSpPr bwMode="auto">
            <a:xfrm>
              <a:off x="4924425" y="2151063"/>
              <a:ext cx="966788" cy="874712"/>
              <a:chOff x="3381746" y="53072"/>
              <a:chExt cx="4421342" cy="4001613"/>
            </a:xfrm>
          </p:grpSpPr>
          <p:grpSp>
            <p:nvGrpSpPr>
              <p:cNvPr id="78" name="Group 14"/>
              <p:cNvGrpSpPr>
                <a:grpSpLocks/>
              </p:cNvGrpSpPr>
              <p:nvPr/>
            </p:nvGrpSpPr>
            <p:grpSpPr bwMode="auto">
              <a:xfrm>
                <a:off x="3381746" y="53072"/>
                <a:ext cx="4421342" cy="4001613"/>
                <a:chOff x="3381746" y="39424"/>
                <a:chExt cx="4421343" cy="4001613"/>
              </a:xfrm>
            </p:grpSpPr>
            <p:sp>
              <p:nvSpPr>
                <p:cNvPr id="80" name="Freeform 79"/>
                <p:cNvSpPr/>
                <p:nvPr/>
              </p:nvSpPr>
              <p:spPr>
                <a:xfrm>
                  <a:off x="4608688" y="97524"/>
                  <a:ext cx="3194401" cy="602782"/>
                </a:xfrm>
                <a:custGeom>
                  <a:avLst/>
                  <a:gdLst>
                    <a:gd name="connsiteX0" fmla="*/ 0 w 3193576"/>
                    <a:gd name="connsiteY0" fmla="*/ 0 h 600501"/>
                    <a:gd name="connsiteX1" fmla="*/ 40944 w 3193576"/>
                    <a:gd name="connsiteY1" fmla="*/ 13648 h 600501"/>
                    <a:gd name="connsiteX2" fmla="*/ 54591 w 3193576"/>
                    <a:gd name="connsiteY2" fmla="*/ 54591 h 600501"/>
                    <a:gd name="connsiteX3" fmla="*/ 136478 w 3193576"/>
                    <a:gd name="connsiteY3" fmla="*/ 81887 h 600501"/>
                    <a:gd name="connsiteX4" fmla="*/ 177421 w 3193576"/>
                    <a:gd name="connsiteY4" fmla="*/ 109182 h 600501"/>
                    <a:gd name="connsiteX5" fmla="*/ 368490 w 3193576"/>
                    <a:gd name="connsiteY5" fmla="*/ 136478 h 600501"/>
                    <a:gd name="connsiteX6" fmla="*/ 545911 w 3193576"/>
                    <a:gd name="connsiteY6" fmla="*/ 191069 h 600501"/>
                    <a:gd name="connsiteX7" fmla="*/ 627797 w 3193576"/>
                    <a:gd name="connsiteY7" fmla="*/ 218365 h 600501"/>
                    <a:gd name="connsiteX8" fmla="*/ 887105 w 3193576"/>
                    <a:gd name="connsiteY8" fmla="*/ 245660 h 600501"/>
                    <a:gd name="connsiteX9" fmla="*/ 900753 w 3193576"/>
                    <a:gd name="connsiteY9" fmla="*/ 286603 h 600501"/>
                    <a:gd name="connsiteX10" fmla="*/ 1269242 w 3193576"/>
                    <a:gd name="connsiteY10" fmla="*/ 259308 h 600501"/>
                    <a:gd name="connsiteX11" fmla="*/ 1514902 w 3193576"/>
                    <a:gd name="connsiteY11" fmla="*/ 272956 h 600501"/>
                    <a:gd name="connsiteX12" fmla="*/ 1719618 w 3193576"/>
                    <a:gd name="connsiteY12" fmla="*/ 259308 h 600501"/>
                    <a:gd name="connsiteX13" fmla="*/ 1801505 w 3193576"/>
                    <a:gd name="connsiteY13" fmla="*/ 245660 h 600501"/>
                    <a:gd name="connsiteX14" fmla="*/ 2224585 w 3193576"/>
                    <a:gd name="connsiteY14" fmla="*/ 232012 h 600501"/>
                    <a:gd name="connsiteX15" fmla="*/ 2265529 w 3193576"/>
                    <a:gd name="connsiteY15" fmla="*/ 204717 h 600501"/>
                    <a:gd name="connsiteX16" fmla="*/ 2565779 w 3193576"/>
                    <a:gd name="connsiteY16" fmla="*/ 177421 h 600501"/>
                    <a:gd name="connsiteX17" fmla="*/ 2770496 w 3193576"/>
                    <a:gd name="connsiteY17" fmla="*/ 122830 h 600501"/>
                    <a:gd name="connsiteX18" fmla="*/ 2852382 w 3193576"/>
                    <a:gd name="connsiteY18" fmla="*/ 95535 h 600501"/>
                    <a:gd name="connsiteX19" fmla="*/ 2988860 w 3193576"/>
                    <a:gd name="connsiteY19" fmla="*/ 109182 h 600501"/>
                    <a:gd name="connsiteX20" fmla="*/ 3193576 w 3193576"/>
                    <a:gd name="connsiteY20" fmla="*/ 150126 h 600501"/>
                    <a:gd name="connsiteX21" fmla="*/ 3179929 w 3193576"/>
                    <a:gd name="connsiteY21" fmla="*/ 259308 h 600501"/>
                    <a:gd name="connsiteX22" fmla="*/ 3166281 w 3193576"/>
                    <a:gd name="connsiteY22" fmla="*/ 464024 h 600501"/>
                    <a:gd name="connsiteX23" fmla="*/ 3125338 w 3193576"/>
                    <a:gd name="connsiteY23" fmla="*/ 477672 h 600501"/>
                    <a:gd name="connsiteX24" fmla="*/ 3070747 w 3193576"/>
                    <a:gd name="connsiteY24" fmla="*/ 491320 h 600501"/>
                    <a:gd name="connsiteX25" fmla="*/ 3043451 w 3193576"/>
                    <a:gd name="connsiteY25" fmla="*/ 573206 h 600501"/>
                    <a:gd name="connsiteX26" fmla="*/ 3029803 w 3193576"/>
                    <a:gd name="connsiteY26" fmla="*/ 532263 h 6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93576" h="600501">
                      <a:moveTo>
                        <a:pt x="0" y="0"/>
                      </a:moveTo>
                      <a:cubicBezTo>
                        <a:pt x="13648" y="4549"/>
                        <a:pt x="30771" y="3475"/>
                        <a:pt x="40944" y="13648"/>
                      </a:cubicBezTo>
                      <a:cubicBezTo>
                        <a:pt x="51116" y="23820"/>
                        <a:pt x="42885" y="46229"/>
                        <a:pt x="54591" y="54591"/>
                      </a:cubicBezTo>
                      <a:cubicBezTo>
                        <a:pt x="78004" y="71315"/>
                        <a:pt x="112538" y="65927"/>
                        <a:pt x="136478" y="81887"/>
                      </a:cubicBezTo>
                      <a:cubicBezTo>
                        <a:pt x="150126" y="90985"/>
                        <a:pt x="162750" y="101847"/>
                        <a:pt x="177421" y="109182"/>
                      </a:cubicBezTo>
                      <a:cubicBezTo>
                        <a:pt x="229934" y="135438"/>
                        <a:pt x="330129" y="132991"/>
                        <a:pt x="368490" y="136478"/>
                      </a:cubicBezTo>
                      <a:cubicBezTo>
                        <a:pt x="400837" y="233517"/>
                        <a:pt x="362563" y="160510"/>
                        <a:pt x="545911" y="191069"/>
                      </a:cubicBezTo>
                      <a:cubicBezTo>
                        <a:pt x="574291" y="195799"/>
                        <a:pt x="599417" y="213635"/>
                        <a:pt x="627797" y="218365"/>
                      </a:cubicBezTo>
                      <a:cubicBezTo>
                        <a:pt x="768192" y="241763"/>
                        <a:pt x="682093" y="229890"/>
                        <a:pt x="887105" y="245660"/>
                      </a:cubicBezTo>
                      <a:cubicBezTo>
                        <a:pt x="891654" y="259308"/>
                        <a:pt x="886413" y="285456"/>
                        <a:pt x="900753" y="286603"/>
                      </a:cubicBezTo>
                      <a:lnTo>
                        <a:pt x="1269242" y="259308"/>
                      </a:lnTo>
                      <a:cubicBezTo>
                        <a:pt x="1351129" y="263857"/>
                        <a:pt x="1432889" y="272956"/>
                        <a:pt x="1514902" y="272956"/>
                      </a:cubicBezTo>
                      <a:cubicBezTo>
                        <a:pt x="1583292" y="272956"/>
                        <a:pt x="1651536" y="265792"/>
                        <a:pt x="1719618" y="259308"/>
                      </a:cubicBezTo>
                      <a:cubicBezTo>
                        <a:pt x="1747166" y="256684"/>
                        <a:pt x="1773873" y="247154"/>
                        <a:pt x="1801505" y="245660"/>
                      </a:cubicBezTo>
                      <a:cubicBezTo>
                        <a:pt x="1942399" y="238044"/>
                        <a:pt x="2083558" y="236561"/>
                        <a:pt x="2224585" y="232012"/>
                      </a:cubicBezTo>
                      <a:cubicBezTo>
                        <a:pt x="2238233" y="222914"/>
                        <a:pt x="2249332" y="207308"/>
                        <a:pt x="2265529" y="204717"/>
                      </a:cubicBezTo>
                      <a:cubicBezTo>
                        <a:pt x="2364763" y="188840"/>
                        <a:pt x="2565779" y="177421"/>
                        <a:pt x="2565779" y="177421"/>
                      </a:cubicBezTo>
                      <a:cubicBezTo>
                        <a:pt x="2629211" y="82276"/>
                        <a:pt x="2565030" y="155272"/>
                        <a:pt x="2770496" y="122830"/>
                      </a:cubicBezTo>
                      <a:cubicBezTo>
                        <a:pt x="2798916" y="118343"/>
                        <a:pt x="2852382" y="95535"/>
                        <a:pt x="2852382" y="95535"/>
                      </a:cubicBezTo>
                      <a:lnTo>
                        <a:pt x="2988860" y="109182"/>
                      </a:lnTo>
                      <a:cubicBezTo>
                        <a:pt x="3171348" y="125771"/>
                        <a:pt x="3106344" y="91970"/>
                        <a:pt x="3193576" y="150126"/>
                      </a:cubicBezTo>
                      <a:cubicBezTo>
                        <a:pt x="3189027" y="186520"/>
                        <a:pt x="3183106" y="222769"/>
                        <a:pt x="3179929" y="259308"/>
                      </a:cubicBezTo>
                      <a:cubicBezTo>
                        <a:pt x="3174004" y="327441"/>
                        <a:pt x="3182868" y="397676"/>
                        <a:pt x="3166281" y="464024"/>
                      </a:cubicBezTo>
                      <a:cubicBezTo>
                        <a:pt x="3162792" y="477980"/>
                        <a:pt x="3139170" y="473720"/>
                        <a:pt x="3125338" y="477672"/>
                      </a:cubicBezTo>
                      <a:cubicBezTo>
                        <a:pt x="3107303" y="482825"/>
                        <a:pt x="3088944" y="486771"/>
                        <a:pt x="3070747" y="491320"/>
                      </a:cubicBezTo>
                      <a:cubicBezTo>
                        <a:pt x="3061648" y="518615"/>
                        <a:pt x="3052550" y="600501"/>
                        <a:pt x="3043451" y="573206"/>
                      </a:cubicBezTo>
                      <a:lnTo>
                        <a:pt x="3029803" y="532263"/>
                      </a:ln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81" name="Freeform 9"/>
                <p:cNvSpPr/>
                <p:nvPr/>
              </p:nvSpPr>
              <p:spPr>
                <a:xfrm>
                  <a:off x="5254826" y="634946"/>
                  <a:ext cx="2482921" cy="2737945"/>
                </a:xfrm>
                <a:custGeom>
                  <a:avLst/>
                  <a:gdLst>
                    <a:gd name="connsiteX0" fmla="*/ 2388358 w 2483893"/>
                    <a:gd name="connsiteY0" fmla="*/ 0 h 2738650"/>
                    <a:gd name="connsiteX1" fmla="*/ 2374711 w 2483893"/>
                    <a:gd name="connsiteY1" fmla="*/ 54591 h 2738650"/>
                    <a:gd name="connsiteX2" fmla="*/ 2374711 w 2483893"/>
                    <a:gd name="connsiteY2" fmla="*/ 81887 h 2738650"/>
                    <a:gd name="connsiteX3" fmla="*/ 2415654 w 2483893"/>
                    <a:gd name="connsiteY3" fmla="*/ 122830 h 2738650"/>
                    <a:gd name="connsiteX4" fmla="*/ 2456597 w 2483893"/>
                    <a:gd name="connsiteY4" fmla="*/ 109182 h 2738650"/>
                    <a:gd name="connsiteX5" fmla="*/ 2470245 w 2483893"/>
                    <a:gd name="connsiteY5" fmla="*/ 191069 h 2738650"/>
                    <a:gd name="connsiteX6" fmla="*/ 2483893 w 2483893"/>
                    <a:gd name="connsiteY6" fmla="*/ 232012 h 2738650"/>
                    <a:gd name="connsiteX7" fmla="*/ 2442949 w 2483893"/>
                    <a:gd name="connsiteY7" fmla="*/ 259307 h 2738650"/>
                    <a:gd name="connsiteX8" fmla="*/ 2402006 w 2483893"/>
                    <a:gd name="connsiteY8" fmla="*/ 341194 h 2738650"/>
                    <a:gd name="connsiteX9" fmla="*/ 2361063 w 2483893"/>
                    <a:gd name="connsiteY9" fmla="*/ 354842 h 2738650"/>
                    <a:gd name="connsiteX10" fmla="*/ 2347415 w 2483893"/>
                    <a:gd name="connsiteY10" fmla="*/ 395785 h 2738650"/>
                    <a:gd name="connsiteX11" fmla="*/ 2265528 w 2483893"/>
                    <a:gd name="connsiteY11" fmla="*/ 423081 h 2738650"/>
                    <a:gd name="connsiteX12" fmla="*/ 2238233 w 2483893"/>
                    <a:gd name="connsiteY12" fmla="*/ 464024 h 2738650"/>
                    <a:gd name="connsiteX13" fmla="*/ 2197290 w 2483893"/>
                    <a:gd name="connsiteY13" fmla="*/ 491319 h 2738650"/>
                    <a:gd name="connsiteX14" fmla="*/ 2183642 w 2483893"/>
                    <a:gd name="connsiteY14" fmla="*/ 532263 h 2738650"/>
                    <a:gd name="connsiteX15" fmla="*/ 2142699 w 2483893"/>
                    <a:gd name="connsiteY15" fmla="*/ 559558 h 2738650"/>
                    <a:gd name="connsiteX16" fmla="*/ 1937982 w 2483893"/>
                    <a:gd name="connsiteY16" fmla="*/ 586854 h 2738650"/>
                    <a:gd name="connsiteX17" fmla="*/ 1897039 w 2483893"/>
                    <a:gd name="connsiteY17" fmla="*/ 614149 h 2738650"/>
                    <a:gd name="connsiteX18" fmla="*/ 1856096 w 2483893"/>
                    <a:gd name="connsiteY18" fmla="*/ 627797 h 2738650"/>
                    <a:gd name="connsiteX19" fmla="*/ 1760561 w 2483893"/>
                    <a:gd name="connsiteY19" fmla="*/ 723331 h 2738650"/>
                    <a:gd name="connsiteX20" fmla="*/ 1719618 w 2483893"/>
                    <a:gd name="connsiteY20" fmla="*/ 750627 h 2738650"/>
                    <a:gd name="connsiteX21" fmla="*/ 1651379 w 2483893"/>
                    <a:gd name="connsiteY21" fmla="*/ 818866 h 2738650"/>
                    <a:gd name="connsiteX22" fmla="*/ 1637731 w 2483893"/>
                    <a:gd name="connsiteY22" fmla="*/ 900752 h 2738650"/>
                    <a:gd name="connsiteX23" fmla="*/ 1624084 w 2483893"/>
                    <a:gd name="connsiteY23" fmla="*/ 1023582 h 2738650"/>
                    <a:gd name="connsiteX24" fmla="*/ 1610436 w 2483893"/>
                    <a:gd name="connsiteY24" fmla="*/ 1119116 h 2738650"/>
                    <a:gd name="connsiteX25" fmla="*/ 1637731 w 2483893"/>
                    <a:gd name="connsiteY25" fmla="*/ 1282890 h 2738650"/>
                    <a:gd name="connsiteX26" fmla="*/ 1665027 w 2483893"/>
                    <a:gd name="connsiteY26" fmla="*/ 1323833 h 2738650"/>
                    <a:gd name="connsiteX27" fmla="*/ 1665027 w 2483893"/>
                    <a:gd name="connsiteY27" fmla="*/ 1501254 h 2738650"/>
                    <a:gd name="connsiteX28" fmla="*/ 1624084 w 2483893"/>
                    <a:gd name="connsiteY28" fmla="*/ 1487606 h 2738650"/>
                    <a:gd name="connsiteX29" fmla="*/ 1528549 w 2483893"/>
                    <a:gd name="connsiteY29" fmla="*/ 1392072 h 2738650"/>
                    <a:gd name="connsiteX30" fmla="*/ 1487606 w 2483893"/>
                    <a:gd name="connsiteY30" fmla="*/ 1364776 h 2738650"/>
                    <a:gd name="connsiteX31" fmla="*/ 1433015 w 2483893"/>
                    <a:gd name="connsiteY31" fmla="*/ 1378424 h 2738650"/>
                    <a:gd name="connsiteX32" fmla="*/ 1378424 w 2483893"/>
                    <a:gd name="connsiteY32" fmla="*/ 1528549 h 2738650"/>
                    <a:gd name="connsiteX33" fmla="*/ 1392072 w 2483893"/>
                    <a:gd name="connsiteY33" fmla="*/ 1583140 h 2738650"/>
                    <a:gd name="connsiteX34" fmla="*/ 1364776 w 2483893"/>
                    <a:gd name="connsiteY34" fmla="*/ 1665027 h 2738650"/>
                    <a:gd name="connsiteX35" fmla="*/ 1378424 w 2483893"/>
                    <a:gd name="connsiteY35" fmla="*/ 1705970 h 2738650"/>
                    <a:gd name="connsiteX36" fmla="*/ 1405719 w 2483893"/>
                    <a:gd name="connsiteY36" fmla="*/ 1746913 h 2738650"/>
                    <a:gd name="connsiteX37" fmla="*/ 1364776 w 2483893"/>
                    <a:gd name="connsiteY37" fmla="*/ 1760561 h 2738650"/>
                    <a:gd name="connsiteX38" fmla="*/ 1378424 w 2483893"/>
                    <a:gd name="connsiteY38" fmla="*/ 1815152 h 2738650"/>
                    <a:gd name="connsiteX39" fmla="*/ 1405719 w 2483893"/>
                    <a:gd name="connsiteY39" fmla="*/ 1883391 h 2738650"/>
                    <a:gd name="connsiteX40" fmla="*/ 1378424 w 2483893"/>
                    <a:gd name="connsiteY40" fmla="*/ 2047164 h 2738650"/>
                    <a:gd name="connsiteX41" fmla="*/ 1351128 w 2483893"/>
                    <a:gd name="connsiteY41" fmla="*/ 2088107 h 2738650"/>
                    <a:gd name="connsiteX42" fmla="*/ 1337481 w 2483893"/>
                    <a:gd name="connsiteY42" fmla="*/ 2129051 h 2738650"/>
                    <a:gd name="connsiteX43" fmla="*/ 1364776 w 2483893"/>
                    <a:gd name="connsiteY43" fmla="*/ 2088107 h 2738650"/>
                    <a:gd name="connsiteX44" fmla="*/ 1337481 w 2483893"/>
                    <a:gd name="connsiteY44" fmla="*/ 1937982 h 2738650"/>
                    <a:gd name="connsiteX45" fmla="*/ 1310185 w 2483893"/>
                    <a:gd name="connsiteY45" fmla="*/ 1828800 h 2738650"/>
                    <a:gd name="connsiteX46" fmla="*/ 1282890 w 2483893"/>
                    <a:gd name="connsiteY46" fmla="*/ 1787857 h 2738650"/>
                    <a:gd name="connsiteX47" fmla="*/ 1269242 w 2483893"/>
                    <a:gd name="connsiteY47" fmla="*/ 1610436 h 2738650"/>
                    <a:gd name="connsiteX48" fmla="*/ 1255594 w 2483893"/>
                    <a:gd name="connsiteY48" fmla="*/ 1528549 h 2738650"/>
                    <a:gd name="connsiteX49" fmla="*/ 1201003 w 2483893"/>
                    <a:gd name="connsiteY49" fmla="*/ 1542197 h 2738650"/>
                    <a:gd name="connsiteX50" fmla="*/ 1132764 w 2483893"/>
                    <a:gd name="connsiteY50" fmla="*/ 1555845 h 2738650"/>
                    <a:gd name="connsiteX51" fmla="*/ 1119116 w 2483893"/>
                    <a:gd name="connsiteY51" fmla="*/ 1610436 h 2738650"/>
                    <a:gd name="connsiteX52" fmla="*/ 1078173 w 2483893"/>
                    <a:gd name="connsiteY52" fmla="*/ 1624084 h 2738650"/>
                    <a:gd name="connsiteX53" fmla="*/ 1037230 w 2483893"/>
                    <a:gd name="connsiteY53" fmla="*/ 1651379 h 2738650"/>
                    <a:gd name="connsiteX54" fmla="*/ 996287 w 2483893"/>
                    <a:gd name="connsiteY54" fmla="*/ 1733266 h 2738650"/>
                    <a:gd name="connsiteX55" fmla="*/ 1037230 w 2483893"/>
                    <a:gd name="connsiteY55" fmla="*/ 1801504 h 2738650"/>
                    <a:gd name="connsiteX56" fmla="*/ 1023582 w 2483893"/>
                    <a:gd name="connsiteY56" fmla="*/ 2033516 h 2738650"/>
                    <a:gd name="connsiteX57" fmla="*/ 955343 w 2483893"/>
                    <a:gd name="connsiteY57" fmla="*/ 2047164 h 2738650"/>
                    <a:gd name="connsiteX58" fmla="*/ 859809 w 2483893"/>
                    <a:gd name="connsiteY58" fmla="*/ 2019869 h 2738650"/>
                    <a:gd name="connsiteX59" fmla="*/ 832513 w 2483893"/>
                    <a:gd name="connsiteY59" fmla="*/ 1978925 h 2738650"/>
                    <a:gd name="connsiteX60" fmla="*/ 818866 w 2483893"/>
                    <a:gd name="connsiteY60" fmla="*/ 1760561 h 2738650"/>
                    <a:gd name="connsiteX61" fmla="*/ 805218 w 2483893"/>
                    <a:gd name="connsiteY61" fmla="*/ 1705970 h 2738650"/>
                    <a:gd name="connsiteX62" fmla="*/ 777922 w 2483893"/>
                    <a:gd name="connsiteY62" fmla="*/ 1665027 h 2738650"/>
                    <a:gd name="connsiteX63" fmla="*/ 764275 w 2483893"/>
                    <a:gd name="connsiteY63" fmla="*/ 1624084 h 2738650"/>
                    <a:gd name="connsiteX64" fmla="*/ 668740 w 2483893"/>
                    <a:gd name="connsiteY64" fmla="*/ 1651379 h 2738650"/>
                    <a:gd name="connsiteX65" fmla="*/ 586854 w 2483893"/>
                    <a:gd name="connsiteY65" fmla="*/ 1692322 h 2738650"/>
                    <a:gd name="connsiteX66" fmla="*/ 504967 w 2483893"/>
                    <a:gd name="connsiteY66" fmla="*/ 1733266 h 2738650"/>
                    <a:gd name="connsiteX67" fmla="*/ 491319 w 2483893"/>
                    <a:gd name="connsiteY67" fmla="*/ 1774209 h 2738650"/>
                    <a:gd name="connsiteX68" fmla="*/ 382137 w 2483893"/>
                    <a:gd name="connsiteY68" fmla="*/ 1815152 h 2738650"/>
                    <a:gd name="connsiteX69" fmla="*/ 327546 w 2483893"/>
                    <a:gd name="connsiteY69" fmla="*/ 1869743 h 2738650"/>
                    <a:gd name="connsiteX70" fmla="*/ 300251 w 2483893"/>
                    <a:gd name="connsiteY70" fmla="*/ 1910687 h 2738650"/>
                    <a:gd name="connsiteX71" fmla="*/ 259308 w 2483893"/>
                    <a:gd name="connsiteY71" fmla="*/ 1937982 h 2738650"/>
                    <a:gd name="connsiteX72" fmla="*/ 204716 w 2483893"/>
                    <a:gd name="connsiteY72" fmla="*/ 2019869 h 2738650"/>
                    <a:gd name="connsiteX73" fmla="*/ 177421 w 2483893"/>
                    <a:gd name="connsiteY73" fmla="*/ 2060812 h 2738650"/>
                    <a:gd name="connsiteX74" fmla="*/ 163773 w 2483893"/>
                    <a:gd name="connsiteY74" fmla="*/ 2101755 h 2738650"/>
                    <a:gd name="connsiteX75" fmla="*/ 81887 w 2483893"/>
                    <a:gd name="connsiteY75" fmla="*/ 2156346 h 2738650"/>
                    <a:gd name="connsiteX76" fmla="*/ 68239 w 2483893"/>
                    <a:gd name="connsiteY76" fmla="*/ 2210937 h 2738650"/>
                    <a:gd name="connsiteX77" fmla="*/ 27296 w 2483893"/>
                    <a:gd name="connsiteY77" fmla="*/ 2224585 h 2738650"/>
                    <a:gd name="connsiteX78" fmla="*/ 0 w 2483893"/>
                    <a:gd name="connsiteY78" fmla="*/ 2306472 h 2738650"/>
                    <a:gd name="connsiteX79" fmla="*/ 13648 w 2483893"/>
                    <a:gd name="connsiteY79" fmla="*/ 2456597 h 2738650"/>
                    <a:gd name="connsiteX80" fmla="*/ 27296 w 2483893"/>
                    <a:gd name="connsiteY80" fmla="*/ 2634018 h 2738650"/>
                    <a:gd name="connsiteX81" fmla="*/ 40943 w 2483893"/>
                    <a:gd name="connsiteY81" fmla="*/ 2688609 h 2738650"/>
                    <a:gd name="connsiteX82" fmla="*/ 54591 w 2483893"/>
                    <a:gd name="connsiteY82" fmla="*/ 2729552 h 2738650"/>
                    <a:gd name="connsiteX83" fmla="*/ 27296 w 2483893"/>
                    <a:gd name="connsiteY83" fmla="*/ 2715904 h 2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83893" h="2738650">
                      <a:moveTo>
                        <a:pt x="2388358" y="0"/>
                      </a:moveTo>
                      <a:cubicBezTo>
                        <a:pt x="2383809" y="18197"/>
                        <a:pt x="2386428" y="39944"/>
                        <a:pt x="2374711" y="54591"/>
                      </a:cubicBezTo>
                      <a:cubicBezTo>
                        <a:pt x="2351725" y="83324"/>
                        <a:pt x="2288513" y="53154"/>
                        <a:pt x="2374711" y="81887"/>
                      </a:cubicBezTo>
                      <a:cubicBezTo>
                        <a:pt x="2388359" y="95535"/>
                        <a:pt x="2397344" y="116727"/>
                        <a:pt x="2415654" y="122830"/>
                      </a:cubicBezTo>
                      <a:cubicBezTo>
                        <a:pt x="2429302" y="127379"/>
                        <a:pt x="2447610" y="97948"/>
                        <a:pt x="2456597" y="109182"/>
                      </a:cubicBezTo>
                      <a:cubicBezTo>
                        <a:pt x="2473884" y="130790"/>
                        <a:pt x="2464242" y="164056"/>
                        <a:pt x="2470245" y="191069"/>
                      </a:cubicBezTo>
                      <a:cubicBezTo>
                        <a:pt x="2473366" y="205112"/>
                        <a:pt x="2479344" y="218364"/>
                        <a:pt x="2483893" y="232012"/>
                      </a:cubicBezTo>
                      <a:cubicBezTo>
                        <a:pt x="2470245" y="241110"/>
                        <a:pt x="2453196" y="246499"/>
                        <a:pt x="2442949" y="259307"/>
                      </a:cubicBezTo>
                      <a:cubicBezTo>
                        <a:pt x="2398991" y="314255"/>
                        <a:pt x="2465928" y="290056"/>
                        <a:pt x="2402006" y="341194"/>
                      </a:cubicBezTo>
                      <a:cubicBezTo>
                        <a:pt x="2390772" y="350181"/>
                        <a:pt x="2374711" y="350293"/>
                        <a:pt x="2361063" y="354842"/>
                      </a:cubicBezTo>
                      <a:cubicBezTo>
                        <a:pt x="2356514" y="368490"/>
                        <a:pt x="2359121" y="387423"/>
                        <a:pt x="2347415" y="395785"/>
                      </a:cubicBezTo>
                      <a:cubicBezTo>
                        <a:pt x="2324002" y="412508"/>
                        <a:pt x="2265528" y="423081"/>
                        <a:pt x="2265528" y="423081"/>
                      </a:cubicBezTo>
                      <a:cubicBezTo>
                        <a:pt x="2256430" y="436729"/>
                        <a:pt x="2249831" y="452426"/>
                        <a:pt x="2238233" y="464024"/>
                      </a:cubicBezTo>
                      <a:cubicBezTo>
                        <a:pt x="2226635" y="475622"/>
                        <a:pt x="2207536" y="478511"/>
                        <a:pt x="2197290" y="491319"/>
                      </a:cubicBezTo>
                      <a:cubicBezTo>
                        <a:pt x="2188303" y="502553"/>
                        <a:pt x="2192629" y="521029"/>
                        <a:pt x="2183642" y="532263"/>
                      </a:cubicBezTo>
                      <a:cubicBezTo>
                        <a:pt x="2173396" y="545071"/>
                        <a:pt x="2157370" y="552223"/>
                        <a:pt x="2142699" y="559558"/>
                      </a:cubicBezTo>
                      <a:cubicBezTo>
                        <a:pt x="2086950" y="587432"/>
                        <a:pt x="1974576" y="583804"/>
                        <a:pt x="1937982" y="586854"/>
                      </a:cubicBezTo>
                      <a:cubicBezTo>
                        <a:pt x="1924334" y="595952"/>
                        <a:pt x="1911710" y="606814"/>
                        <a:pt x="1897039" y="614149"/>
                      </a:cubicBezTo>
                      <a:cubicBezTo>
                        <a:pt x="1884172" y="620583"/>
                        <a:pt x="1866268" y="617625"/>
                        <a:pt x="1856096" y="627797"/>
                      </a:cubicBezTo>
                      <a:cubicBezTo>
                        <a:pt x="1746599" y="737295"/>
                        <a:pt x="1853205" y="692452"/>
                        <a:pt x="1760561" y="723331"/>
                      </a:cubicBezTo>
                      <a:cubicBezTo>
                        <a:pt x="1746913" y="732430"/>
                        <a:pt x="1731216" y="739029"/>
                        <a:pt x="1719618" y="750627"/>
                      </a:cubicBezTo>
                      <a:cubicBezTo>
                        <a:pt x="1628633" y="841612"/>
                        <a:pt x="1760560" y="746077"/>
                        <a:pt x="1651379" y="818866"/>
                      </a:cubicBezTo>
                      <a:cubicBezTo>
                        <a:pt x="1646830" y="846161"/>
                        <a:pt x="1641388" y="873323"/>
                        <a:pt x="1637731" y="900752"/>
                      </a:cubicBezTo>
                      <a:cubicBezTo>
                        <a:pt x="1632287" y="941586"/>
                        <a:pt x="1629194" y="982705"/>
                        <a:pt x="1624084" y="1023582"/>
                      </a:cubicBezTo>
                      <a:cubicBezTo>
                        <a:pt x="1620094" y="1055502"/>
                        <a:pt x="1614985" y="1087271"/>
                        <a:pt x="1610436" y="1119116"/>
                      </a:cubicBezTo>
                      <a:cubicBezTo>
                        <a:pt x="1612461" y="1133294"/>
                        <a:pt x="1628522" y="1258333"/>
                        <a:pt x="1637731" y="1282890"/>
                      </a:cubicBezTo>
                      <a:cubicBezTo>
                        <a:pt x="1643490" y="1298248"/>
                        <a:pt x="1655928" y="1310185"/>
                        <a:pt x="1665027" y="1323833"/>
                      </a:cubicBezTo>
                      <a:cubicBezTo>
                        <a:pt x="1672885" y="1370981"/>
                        <a:pt x="1695467" y="1455594"/>
                        <a:pt x="1665027" y="1501254"/>
                      </a:cubicBezTo>
                      <a:cubicBezTo>
                        <a:pt x="1657047" y="1513224"/>
                        <a:pt x="1637732" y="1492155"/>
                        <a:pt x="1624084" y="1487606"/>
                      </a:cubicBezTo>
                      <a:cubicBezTo>
                        <a:pt x="1600062" y="1415541"/>
                        <a:pt x="1622406" y="1454644"/>
                        <a:pt x="1528549" y="1392072"/>
                      </a:cubicBezTo>
                      <a:lnTo>
                        <a:pt x="1487606" y="1364776"/>
                      </a:lnTo>
                      <a:cubicBezTo>
                        <a:pt x="1469409" y="1369325"/>
                        <a:pt x="1440777" y="1361348"/>
                        <a:pt x="1433015" y="1378424"/>
                      </a:cubicBezTo>
                      <a:cubicBezTo>
                        <a:pt x="1354927" y="1550218"/>
                        <a:pt x="1482567" y="1493837"/>
                        <a:pt x="1378424" y="1528549"/>
                      </a:cubicBezTo>
                      <a:cubicBezTo>
                        <a:pt x="1382973" y="1546746"/>
                        <a:pt x="1393938" y="1564476"/>
                        <a:pt x="1392072" y="1583140"/>
                      </a:cubicBezTo>
                      <a:cubicBezTo>
                        <a:pt x="1389209" y="1611769"/>
                        <a:pt x="1364776" y="1665027"/>
                        <a:pt x="1364776" y="1665027"/>
                      </a:cubicBezTo>
                      <a:cubicBezTo>
                        <a:pt x="1369325" y="1678675"/>
                        <a:pt x="1371990" y="1693103"/>
                        <a:pt x="1378424" y="1705970"/>
                      </a:cubicBezTo>
                      <a:cubicBezTo>
                        <a:pt x="1385759" y="1720641"/>
                        <a:pt x="1409697" y="1731000"/>
                        <a:pt x="1405719" y="1746913"/>
                      </a:cubicBezTo>
                      <a:cubicBezTo>
                        <a:pt x="1402230" y="1760869"/>
                        <a:pt x="1378424" y="1756012"/>
                        <a:pt x="1364776" y="1760561"/>
                      </a:cubicBezTo>
                      <a:cubicBezTo>
                        <a:pt x="1369325" y="1778758"/>
                        <a:pt x="1368019" y="1799545"/>
                        <a:pt x="1378424" y="1815152"/>
                      </a:cubicBezTo>
                      <a:cubicBezTo>
                        <a:pt x="1421538" y="1879823"/>
                        <a:pt x="1433148" y="1801106"/>
                        <a:pt x="1405719" y="1883391"/>
                      </a:cubicBezTo>
                      <a:cubicBezTo>
                        <a:pt x="1401395" y="1922312"/>
                        <a:pt x="1401289" y="2001435"/>
                        <a:pt x="1378424" y="2047164"/>
                      </a:cubicBezTo>
                      <a:cubicBezTo>
                        <a:pt x="1371088" y="2061835"/>
                        <a:pt x="1360227" y="2074459"/>
                        <a:pt x="1351128" y="2088107"/>
                      </a:cubicBezTo>
                      <a:cubicBezTo>
                        <a:pt x="1346579" y="2101755"/>
                        <a:pt x="1323095" y="2129051"/>
                        <a:pt x="1337481" y="2129051"/>
                      </a:cubicBezTo>
                      <a:cubicBezTo>
                        <a:pt x="1353884" y="2129051"/>
                        <a:pt x="1363291" y="2104442"/>
                        <a:pt x="1364776" y="2088107"/>
                      </a:cubicBezTo>
                      <a:cubicBezTo>
                        <a:pt x="1373181" y="1995644"/>
                        <a:pt x="1353376" y="2001564"/>
                        <a:pt x="1337481" y="1937982"/>
                      </a:cubicBezTo>
                      <a:cubicBezTo>
                        <a:pt x="1329694" y="1906835"/>
                        <a:pt x="1325784" y="1859998"/>
                        <a:pt x="1310185" y="1828800"/>
                      </a:cubicBezTo>
                      <a:cubicBezTo>
                        <a:pt x="1302850" y="1814129"/>
                        <a:pt x="1291988" y="1801505"/>
                        <a:pt x="1282890" y="1787857"/>
                      </a:cubicBezTo>
                      <a:cubicBezTo>
                        <a:pt x="1278341" y="1728717"/>
                        <a:pt x="1275451" y="1669425"/>
                        <a:pt x="1269242" y="1610436"/>
                      </a:cubicBezTo>
                      <a:cubicBezTo>
                        <a:pt x="1266345" y="1582916"/>
                        <a:pt x="1275161" y="1548116"/>
                        <a:pt x="1255594" y="1528549"/>
                      </a:cubicBezTo>
                      <a:cubicBezTo>
                        <a:pt x="1242331" y="1515286"/>
                        <a:pt x="1219313" y="1538128"/>
                        <a:pt x="1201003" y="1542197"/>
                      </a:cubicBezTo>
                      <a:cubicBezTo>
                        <a:pt x="1178359" y="1547229"/>
                        <a:pt x="1155510" y="1551296"/>
                        <a:pt x="1132764" y="1555845"/>
                      </a:cubicBezTo>
                      <a:cubicBezTo>
                        <a:pt x="1128215" y="1574042"/>
                        <a:pt x="1130833" y="1595789"/>
                        <a:pt x="1119116" y="1610436"/>
                      </a:cubicBezTo>
                      <a:cubicBezTo>
                        <a:pt x="1110129" y="1621670"/>
                        <a:pt x="1091040" y="1617650"/>
                        <a:pt x="1078173" y="1624084"/>
                      </a:cubicBezTo>
                      <a:cubicBezTo>
                        <a:pt x="1063502" y="1631419"/>
                        <a:pt x="1050878" y="1642281"/>
                        <a:pt x="1037230" y="1651379"/>
                      </a:cubicBezTo>
                      <a:cubicBezTo>
                        <a:pt x="1029285" y="1663297"/>
                        <a:pt x="991150" y="1712717"/>
                        <a:pt x="996287" y="1733266"/>
                      </a:cubicBezTo>
                      <a:cubicBezTo>
                        <a:pt x="1002721" y="1759000"/>
                        <a:pt x="1023582" y="1778758"/>
                        <a:pt x="1037230" y="1801504"/>
                      </a:cubicBezTo>
                      <a:cubicBezTo>
                        <a:pt x="1032681" y="1878841"/>
                        <a:pt x="1048081" y="1960021"/>
                        <a:pt x="1023582" y="2033516"/>
                      </a:cubicBezTo>
                      <a:cubicBezTo>
                        <a:pt x="1016246" y="2055522"/>
                        <a:pt x="978540" y="2047164"/>
                        <a:pt x="955343" y="2047164"/>
                      </a:cubicBezTo>
                      <a:cubicBezTo>
                        <a:pt x="938210" y="2047164"/>
                        <a:pt x="879114" y="2026304"/>
                        <a:pt x="859809" y="2019869"/>
                      </a:cubicBezTo>
                      <a:cubicBezTo>
                        <a:pt x="850710" y="2006221"/>
                        <a:pt x="835071" y="1995127"/>
                        <a:pt x="832513" y="1978925"/>
                      </a:cubicBezTo>
                      <a:cubicBezTo>
                        <a:pt x="821139" y="1906887"/>
                        <a:pt x="826123" y="1833129"/>
                        <a:pt x="818866" y="1760561"/>
                      </a:cubicBezTo>
                      <a:cubicBezTo>
                        <a:pt x="817000" y="1741897"/>
                        <a:pt x="812607" y="1723210"/>
                        <a:pt x="805218" y="1705970"/>
                      </a:cubicBezTo>
                      <a:cubicBezTo>
                        <a:pt x="798757" y="1690894"/>
                        <a:pt x="787021" y="1678675"/>
                        <a:pt x="777922" y="1665027"/>
                      </a:cubicBezTo>
                      <a:cubicBezTo>
                        <a:pt x="773373" y="1651379"/>
                        <a:pt x="777632" y="1629427"/>
                        <a:pt x="764275" y="1624084"/>
                      </a:cubicBezTo>
                      <a:cubicBezTo>
                        <a:pt x="756484" y="1620968"/>
                        <a:pt x="680879" y="1647333"/>
                        <a:pt x="668740" y="1651379"/>
                      </a:cubicBezTo>
                      <a:cubicBezTo>
                        <a:pt x="551402" y="1729606"/>
                        <a:pt x="699862" y="1635818"/>
                        <a:pt x="586854" y="1692322"/>
                      </a:cubicBezTo>
                      <a:cubicBezTo>
                        <a:pt x="481023" y="1745238"/>
                        <a:pt x="607885" y="1698960"/>
                        <a:pt x="504967" y="1733266"/>
                      </a:cubicBezTo>
                      <a:cubicBezTo>
                        <a:pt x="500418" y="1746914"/>
                        <a:pt x="500306" y="1762976"/>
                        <a:pt x="491319" y="1774209"/>
                      </a:cubicBezTo>
                      <a:cubicBezTo>
                        <a:pt x="464544" y="1807677"/>
                        <a:pt x="419127" y="1807754"/>
                        <a:pt x="382137" y="1815152"/>
                      </a:cubicBezTo>
                      <a:cubicBezTo>
                        <a:pt x="434471" y="1893653"/>
                        <a:pt x="409268" y="1828882"/>
                        <a:pt x="327546" y="1869743"/>
                      </a:cubicBezTo>
                      <a:cubicBezTo>
                        <a:pt x="312875" y="1877078"/>
                        <a:pt x="311849" y="1899088"/>
                        <a:pt x="300251" y="1910687"/>
                      </a:cubicBezTo>
                      <a:cubicBezTo>
                        <a:pt x="288653" y="1922285"/>
                        <a:pt x="272956" y="1928884"/>
                        <a:pt x="259308" y="1937982"/>
                      </a:cubicBezTo>
                      <a:lnTo>
                        <a:pt x="204716" y="2019869"/>
                      </a:lnTo>
                      <a:cubicBezTo>
                        <a:pt x="195618" y="2033517"/>
                        <a:pt x="182608" y="2045251"/>
                        <a:pt x="177421" y="2060812"/>
                      </a:cubicBezTo>
                      <a:cubicBezTo>
                        <a:pt x="172872" y="2074460"/>
                        <a:pt x="173945" y="2091583"/>
                        <a:pt x="163773" y="2101755"/>
                      </a:cubicBezTo>
                      <a:cubicBezTo>
                        <a:pt x="140576" y="2124952"/>
                        <a:pt x="81887" y="2156346"/>
                        <a:pt x="81887" y="2156346"/>
                      </a:cubicBezTo>
                      <a:cubicBezTo>
                        <a:pt x="77338" y="2174543"/>
                        <a:pt x="79956" y="2196290"/>
                        <a:pt x="68239" y="2210937"/>
                      </a:cubicBezTo>
                      <a:cubicBezTo>
                        <a:pt x="59252" y="2222171"/>
                        <a:pt x="35658" y="2212879"/>
                        <a:pt x="27296" y="2224585"/>
                      </a:cubicBezTo>
                      <a:cubicBezTo>
                        <a:pt x="10573" y="2247998"/>
                        <a:pt x="0" y="2306472"/>
                        <a:pt x="0" y="2306472"/>
                      </a:cubicBezTo>
                      <a:cubicBezTo>
                        <a:pt x="4549" y="2356514"/>
                        <a:pt x="9475" y="2406523"/>
                        <a:pt x="13648" y="2456597"/>
                      </a:cubicBezTo>
                      <a:cubicBezTo>
                        <a:pt x="18574" y="2515707"/>
                        <a:pt x="20366" y="2575109"/>
                        <a:pt x="27296" y="2634018"/>
                      </a:cubicBezTo>
                      <a:cubicBezTo>
                        <a:pt x="29488" y="2652647"/>
                        <a:pt x="35790" y="2670574"/>
                        <a:pt x="40943" y="2688609"/>
                      </a:cubicBezTo>
                      <a:cubicBezTo>
                        <a:pt x="44895" y="2702441"/>
                        <a:pt x="61024" y="2716685"/>
                        <a:pt x="54591" y="2729552"/>
                      </a:cubicBezTo>
                      <a:cubicBezTo>
                        <a:pt x="50042" y="2738650"/>
                        <a:pt x="36394" y="2720453"/>
                        <a:pt x="27296" y="2715904"/>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82" name="Freeform 81"/>
                <p:cNvSpPr/>
                <p:nvPr/>
              </p:nvSpPr>
              <p:spPr>
                <a:xfrm>
                  <a:off x="3381746" y="533271"/>
                  <a:ext cx="1894863" cy="3507766"/>
                </a:xfrm>
                <a:custGeom>
                  <a:avLst/>
                  <a:gdLst>
                    <a:gd name="connsiteX0" fmla="*/ 1897039 w 1897039"/>
                    <a:gd name="connsiteY0" fmla="*/ 2838735 h 3505408"/>
                    <a:gd name="connsiteX1" fmla="*/ 1774209 w 1897039"/>
                    <a:gd name="connsiteY1" fmla="*/ 2852383 h 3505408"/>
                    <a:gd name="connsiteX2" fmla="*/ 1733265 w 1897039"/>
                    <a:gd name="connsiteY2" fmla="*/ 2866031 h 3505408"/>
                    <a:gd name="connsiteX3" fmla="*/ 1651379 w 1897039"/>
                    <a:gd name="connsiteY3" fmla="*/ 2879678 h 3505408"/>
                    <a:gd name="connsiteX4" fmla="*/ 1624083 w 1897039"/>
                    <a:gd name="connsiteY4" fmla="*/ 2920622 h 3505408"/>
                    <a:gd name="connsiteX5" fmla="*/ 1610436 w 1897039"/>
                    <a:gd name="connsiteY5" fmla="*/ 2961565 h 3505408"/>
                    <a:gd name="connsiteX6" fmla="*/ 1555845 w 1897039"/>
                    <a:gd name="connsiteY6" fmla="*/ 2975213 h 3505408"/>
                    <a:gd name="connsiteX7" fmla="*/ 1487606 w 1897039"/>
                    <a:gd name="connsiteY7" fmla="*/ 3029804 h 3505408"/>
                    <a:gd name="connsiteX8" fmla="*/ 1405719 w 1897039"/>
                    <a:gd name="connsiteY8" fmla="*/ 2975213 h 3505408"/>
                    <a:gd name="connsiteX9" fmla="*/ 1323833 w 1897039"/>
                    <a:gd name="connsiteY9" fmla="*/ 3002508 h 3505408"/>
                    <a:gd name="connsiteX10" fmla="*/ 1296537 w 1897039"/>
                    <a:gd name="connsiteY10" fmla="*/ 3084395 h 3505408"/>
                    <a:gd name="connsiteX11" fmla="*/ 1282889 w 1897039"/>
                    <a:gd name="connsiteY11" fmla="*/ 3125338 h 3505408"/>
                    <a:gd name="connsiteX12" fmla="*/ 1269242 w 1897039"/>
                    <a:gd name="connsiteY12" fmla="*/ 3220872 h 3505408"/>
                    <a:gd name="connsiteX13" fmla="*/ 1228298 w 1897039"/>
                    <a:gd name="connsiteY13" fmla="*/ 3234520 h 3505408"/>
                    <a:gd name="connsiteX14" fmla="*/ 1119116 w 1897039"/>
                    <a:gd name="connsiteY14" fmla="*/ 3248168 h 3505408"/>
                    <a:gd name="connsiteX15" fmla="*/ 1078173 w 1897039"/>
                    <a:gd name="connsiteY15" fmla="*/ 3275463 h 3505408"/>
                    <a:gd name="connsiteX16" fmla="*/ 1064525 w 1897039"/>
                    <a:gd name="connsiteY16" fmla="*/ 3316407 h 3505408"/>
                    <a:gd name="connsiteX17" fmla="*/ 982639 w 1897039"/>
                    <a:gd name="connsiteY17" fmla="*/ 3370998 h 3505408"/>
                    <a:gd name="connsiteX18" fmla="*/ 928048 w 1897039"/>
                    <a:gd name="connsiteY18" fmla="*/ 3439237 h 3505408"/>
                    <a:gd name="connsiteX19" fmla="*/ 873456 w 1897039"/>
                    <a:gd name="connsiteY19" fmla="*/ 3493828 h 3505408"/>
                    <a:gd name="connsiteX20" fmla="*/ 859809 w 1897039"/>
                    <a:gd name="connsiteY20" fmla="*/ 3248168 h 3505408"/>
                    <a:gd name="connsiteX21" fmla="*/ 818865 w 1897039"/>
                    <a:gd name="connsiteY21" fmla="*/ 3220872 h 3505408"/>
                    <a:gd name="connsiteX22" fmla="*/ 764274 w 1897039"/>
                    <a:gd name="connsiteY22" fmla="*/ 3207225 h 3505408"/>
                    <a:gd name="connsiteX23" fmla="*/ 723331 w 1897039"/>
                    <a:gd name="connsiteY23" fmla="*/ 3193577 h 3505408"/>
                    <a:gd name="connsiteX24" fmla="*/ 736979 w 1897039"/>
                    <a:gd name="connsiteY24" fmla="*/ 2934269 h 3505408"/>
                    <a:gd name="connsiteX25" fmla="*/ 750627 w 1897039"/>
                    <a:gd name="connsiteY25" fmla="*/ 2756848 h 3505408"/>
                    <a:gd name="connsiteX26" fmla="*/ 777922 w 1897039"/>
                    <a:gd name="connsiteY26" fmla="*/ 2674962 h 3505408"/>
                    <a:gd name="connsiteX27" fmla="*/ 791570 w 1897039"/>
                    <a:gd name="connsiteY27" fmla="*/ 2524837 h 3505408"/>
                    <a:gd name="connsiteX28" fmla="*/ 818865 w 1897039"/>
                    <a:gd name="connsiteY28" fmla="*/ 2442950 h 3505408"/>
                    <a:gd name="connsiteX29" fmla="*/ 832513 w 1897039"/>
                    <a:gd name="connsiteY29" fmla="*/ 2402007 h 3505408"/>
                    <a:gd name="connsiteX30" fmla="*/ 846161 w 1897039"/>
                    <a:gd name="connsiteY30" fmla="*/ 2115404 h 3505408"/>
                    <a:gd name="connsiteX31" fmla="*/ 846161 w 1897039"/>
                    <a:gd name="connsiteY31" fmla="*/ 2033517 h 3505408"/>
                    <a:gd name="connsiteX32" fmla="*/ 873456 w 1897039"/>
                    <a:gd name="connsiteY32" fmla="*/ 1787857 h 3505408"/>
                    <a:gd name="connsiteX33" fmla="*/ 859809 w 1897039"/>
                    <a:gd name="connsiteY33" fmla="*/ 1733266 h 3505408"/>
                    <a:gd name="connsiteX34" fmla="*/ 859809 w 1897039"/>
                    <a:gd name="connsiteY34" fmla="*/ 1555845 h 3505408"/>
                    <a:gd name="connsiteX35" fmla="*/ 846161 w 1897039"/>
                    <a:gd name="connsiteY35" fmla="*/ 1187356 h 3505408"/>
                    <a:gd name="connsiteX36" fmla="*/ 832513 w 1897039"/>
                    <a:gd name="connsiteY36" fmla="*/ 1037231 h 3505408"/>
                    <a:gd name="connsiteX37" fmla="*/ 818865 w 1897039"/>
                    <a:gd name="connsiteY37" fmla="*/ 996287 h 3505408"/>
                    <a:gd name="connsiteX38" fmla="*/ 736979 w 1897039"/>
                    <a:gd name="connsiteY38" fmla="*/ 968992 h 3505408"/>
                    <a:gd name="connsiteX39" fmla="*/ 655092 w 1897039"/>
                    <a:gd name="connsiteY39" fmla="*/ 914401 h 3505408"/>
                    <a:gd name="connsiteX40" fmla="*/ 545910 w 1897039"/>
                    <a:gd name="connsiteY40" fmla="*/ 818866 h 3505408"/>
                    <a:gd name="connsiteX41" fmla="*/ 504967 w 1897039"/>
                    <a:gd name="connsiteY41" fmla="*/ 791571 h 3505408"/>
                    <a:gd name="connsiteX42" fmla="*/ 464024 w 1897039"/>
                    <a:gd name="connsiteY42" fmla="*/ 764275 h 3505408"/>
                    <a:gd name="connsiteX43" fmla="*/ 354842 w 1897039"/>
                    <a:gd name="connsiteY43" fmla="*/ 668741 h 3505408"/>
                    <a:gd name="connsiteX44" fmla="*/ 313898 w 1897039"/>
                    <a:gd name="connsiteY44" fmla="*/ 641445 h 3505408"/>
                    <a:gd name="connsiteX45" fmla="*/ 286603 w 1897039"/>
                    <a:gd name="connsiteY45" fmla="*/ 600502 h 3505408"/>
                    <a:gd name="connsiteX46" fmla="*/ 245659 w 1897039"/>
                    <a:gd name="connsiteY46" fmla="*/ 573207 h 3505408"/>
                    <a:gd name="connsiteX47" fmla="*/ 150125 w 1897039"/>
                    <a:gd name="connsiteY47" fmla="*/ 464025 h 3505408"/>
                    <a:gd name="connsiteX48" fmla="*/ 40943 w 1897039"/>
                    <a:gd name="connsiteY48" fmla="*/ 395786 h 3505408"/>
                    <a:gd name="connsiteX49" fmla="*/ 0 w 1897039"/>
                    <a:gd name="connsiteY49" fmla="*/ 368490 h 3505408"/>
                    <a:gd name="connsiteX50" fmla="*/ 40943 w 1897039"/>
                    <a:gd name="connsiteY50" fmla="*/ 382138 h 3505408"/>
                    <a:gd name="connsiteX51" fmla="*/ 81886 w 1897039"/>
                    <a:gd name="connsiteY51" fmla="*/ 368490 h 3505408"/>
                    <a:gd name="connsiteX52" fmla="*/ 136477 w 1897039"/>
                    <a:gd name="connsiteY52" fmla="*/ 423081 h 3505408"/>
                    <a:gd name="connsiteX53" fmla="*/ 177421 w 1897039"/>
                    <a:gd name="connsiteY53" fmla="*/ 450377 h 3505408"/>
                    <a:gd name="connsiteX54" fmla="*/ 245659 w 1897039"/>
                    <a:gd name="connsiteY54" fmla="*/ 504968 h 3505408"/>
                    <a:gd name="connsiteX55" fmla="*/ 272955 w 1897039"/>
                    <a:gd name="connsiteY55" fmla="*/ 545911 h 3505408"/>
                    <a:gd name="connsiteX56" fmla="*/ 395785 w 1897039"/>
                    <a:gd name="connsiteY56" fmla="*/ 614150 h 3505408"/>
                    <a:gd name="connsiteX57" fmla="*/ 423080 w 1897039"/>
                    <a:gd name="connsiteY57" fmla="*/ 655093 h 3505408"/>
                    <a:gd name="connsiteX58" fmla="*/ 532262 w 1897039"/>
                    <a:gd name="connsiteY58" fmla="*/ 696037 h 3505408"/>
                    <a:gd name="connsiteX59" fmla="*/ 559558 w 1897039"/>
                    <a:gd name="connsiteY59" fmla="*/ 791571 h 3505408"/>
                    <a:gd name="connsiteX60" fmla="*/ 586854 w 1897039"/>
                    <a:gd name="connsiteY60" fmla="*/ 832514 h 3505408"/>
                    <a:gd name="connsiteX61" fmla="*/ 682388 w 1897039"/>
                    <a:gd name="connsiteY61" fmla="*/ 846162 h 3505408"/>
                    <a:gd name="connsiteX62" fmla="*/ 736979 w 1897039"/>
                    <a:gd name="connsiteY62" fmla="*/ 859810 h 3505408"/>
                    <a:gd name="connsiteX63" fmla="*/ 846161 w 1897039"/>
                    <a:gd name="connsiteY63" fmla="*/ 873457 h 3505408"/>
                    <a:gd name="connsiteX64" fmla="*/ 805218 w 1897039"/>
                    <a:gd name="connsiteY64" fmla="*/ 764275 h 3505408"/>
                    <a:gd name="connsiteX65" fmla="*/ 723331 w 1897039"/>
                    <a:gd name="connsiteY65" fmla="*/ 709684 h 3505408"/>
                    <a:gd name="connsiteX66" fmla="*/ 668740 w 1897039"/>
                    <a:gd name="connsiteY66" fmla="*/ 641445 h 3505408"/>
                    <a:gd name="connsiteX67" fmla="*/ 573206 w 1897039"/>
                    <a:gd name="connsiteY67" fmla="*/ 532263 h 3505408"/>
                    <a:gd name="connsiteX68" fmla="*/ 545910 w 1897039"/>
                    <a:gd name="connsiteY68" fmla="*/ 491320 h 3505408"/>
                    <a:gd name="connsiteX69" fmla="*/ 504967 w 1897039"/>
                    <a:gd name="connsiteY69" fmla="*/ 477672 h 3505408"/>
                    <a:gd name="connsiteX70" fmla="*/ 464024 w 1897039"/>
                    <a:gd name="connsiteY70" fmla="*/ 450377 h 3505408"/>
                    <a:gd name="connsiteX71" fmla="*/ 368489 w 1897039"/>
                    <a:gd name="connsiteY71" fmla="*/ 327547 h 3505408"/>
                    <a:gd name="connsiteX72" fmla="*/ 341194 w 1897039"/>
                    <a:gd name="connsiteY72" fmla="*/ 286604 h 3505408"/>
                    <a:gd name="connsiteX73" fmla="*/ 300251 w 1897039"/>
                    <a:gd name="connsiteY73" fmla="*/ 272956 h 3505408"/>
                    <a:gd name="connsiteX74" fmla="*/ 259307 w 1897039"/>
                    <a:gd name="connsiteY74" fmla="*/ 245660 h 3505408"/>
                    <a:gd name="connsiteX75" fmla="*/ 191068 w 1897039"/>
                    <a:gd name="connsiteY75" fmla="*/ 163774 h 3505408"/>
                    <a:gd name="connsiteX76" fmla="*/ 150125 w 1897039"/>
                    <a:gd name="connsiteY76" fmla="*/ 136478 h 3505408"/>
                    <a:gd name="connsiteX77" fmla="*/ 122830 w 1897039"/>
                    <a:gd name="connsiteY77" fmla="*/ 54592 h 3505408"/>
                    <a:gd name="connsiteX78" fmla="*/ 150125 w 1897039"/>
                    <a:gd name="connsiteY78" fmla="*/ 27296 h 3505408"/>
                    <a:gd name="connsiteX79" fmla="*/ 177421 w 1897039"/>
                    <a:gd name="connsiteY79" fmla="*/ 68239 h 3505408"/>
                    <a:gd name="connsiteX80" fmla="*/ 245659 w 1897039"/>
                    <a:gd name="connsiteY80" fmla="*/ 136478 h 3505408"/>
                    <a:gd name="connsiteX81" fmla="*/ 259307 w 1897039"/>
                    <a:gd name="connsiteY81" fmla="*/ 177422 h 3505408"/>
                    <a:gd name="connsiteX82" fmla="*/ 354842 w 1897039"/>
                    <a:gd name="connsiteY82" fmla="*/ 218365 h 350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97039" h="3505408">
                      <a:moveTo>
                        <a:pt x="1897039" y="2838735"/>
                      </a:moveTo>
                      <a:cubicBezTo>
                        <a:pt x="1856096" y="2843284"/>
                        <a:pt x="1814844" y="2845610"/>
                        <a:pt x="1774209" y="2852383"/>
                      </a:cubicBezTo>
                      <a:cubicBezTo>
                        <a:pt x="1760018" y="2854748"/>
                        <a:pt x="1747309" y="2862910"/>
                        <a:pt x="1733265" y="2866031"/>
                      </a:cubicBezTo>
                      <a:cubicBezTo>
                        <a:pt x="1706252" y="2872034"/>
                        <a:pt x="1678674" y="2875129"/>
                        <a:pt x="1651379" y="2879678"/>
                      </a:cubicBezTo>
                      <a:cubicBezTo>
                        <a:pt x="1642280" y="2893326"/>
                        <a:pt x="1631419" y="2905951"/>
                        <a:pt x="1624083" y="2920622"/>
                      </a:cubicBezTo>
                      <a:cubicBezTo>
                        <a:pt x="1617650" y="2933489"/>
                        <a:pt x="1621669" y="2952578"/>
                        <a:pt x="1610436" y="2961565"/>
                      </a:cubicBezTo>
                      <a:cubicBezTo>
                        <a:pt x="1595789" y="2973283"/>
                        <a:pt x="1574042" y="2970664"/>
                        <a:pt x="1555845" y="2975213"/>
                      </a:cubicBezTo>
                      <a:cubicBezTo>
                        <a:pt x="1543997" y="2992985"/>
                        <a:pt x="1523562" y="3041789"/>
                        <a:pt x="1487606" y="3029804"/>
                      </a:cubicBezTo>
                      <a:cubicBezTo>
                        <a:pt x="1456484" y="3019430"/>
                        <a:pt x="1405719" y="2975213"/>
                        <a:pt x="1405719" y="2975213"/>
                      </a:cubicBezTo>
                      <a:cubicBezTo>
                        <a:pt x="1378424" y="2984311"/>
                        <a:pt x="1332932" y="2975213"/>
                        <a:pt x="1323833" y="3002508"/>
                      </a:cubicBezTo>
                      <a:lnTo>
                        <a:pt x="1296537" y="3084395"/>
                      </a:lnTo>
                      <a:lnTo>
                        <a:pt x="1282889" y="3125338"/>
                      </a:lnTo>
                      <a:cubicBezTo>
                        <a:pt x="1278340" y="3157183"/>
                        <a:pt x="1283628" y="3192100"/>
                        <a:pt x="1269242" y="3220872"/>
                      </a:cubicBezTo>
                      <a:cubicBezTo>
                        <a:pt x="1262808" y="3233739"/>
                        <a:pt x="1242452" y="3231946"/>
                        <a:pt x="1228298" y="3234520"/>
                      </a:cubicBezTo>
                      <a:cubicBezTo>
                        <a:pt x="1192212" y="3241081"/>
                        <a:pt x="1155510" y="3243619"/>
                        <a:pt x="1119116" y="3248168"/>
                      </a:cubicBezTo>
                      <a:cubicBezTo>
                        <a:pt x="1105468" y="3257266"/>
                        <a:pt x="1088419" y="3262655"/>
                        <a:pt x="1078173" y="3275463"/>
                      </a:cubicBezTo>
                      <a:cubicBezTo>
                        <a:pt x="1069186" y="3286697"/>
                        <a:pt x="1074698" y="3306234"/>
                        <a:pt x="1064525" y="3316407"/>
                      </a:cubicBezTo>
                      <a:cubicBezTo>
                        <a:pt x="1041329" y="3339604"/>
                        <a:pt x="982639" y="3370998"/>
                        <a:pt x="982639" y="3370998"/>
                      </a:cubicBezTo>
                      <a:cubicBezTo>
                        <a:pt x="948334" y="3473909"/>
                        <a:pt x="998599" y="3351048"/>
                        <a:pt x="928048" y="3439237"/>
                      </a:cubicBezTo>
                      <a:cubicBezTo>
                        <a:pt x="875112" y="3505408"/>
                        <a:pt x="962787" y="3464051"/>
                        <a:pt x="873456" y="3493828"/>
                      </a:cubicBezTo>
                      <a:cubicBezTo>
                        <a:pt x="868907" y="3411941"/>
                        <a:pt x="875893" y="3328588"/>
                        <a:pt x="859809" y="3248168"/>
                      </a:cubicBezTo>
                      <a:cubicBezTo>
                        <a:pt x="856592" y="3232084"/>
                        <a:pt x="833942" y="3227333"/>
                        <a:pt x="818865" y="3220872"/>
                      </a:cubicBezTo>
                      <a:cubicBezTo>
                        <a:pt x="801625" y="3213483"/>
                        <a:pt x="782309" y="3212378"/>
                        <a:pt x="764274" y="3207225"/>
                      </a:cubicBezTo>
                      <a:cubicBezTo>
                        <a:pt x="750442" y="3203273"/>
                        <a:pt x="736979" y="3198126"/>
                        <a:pt x="723331" y="3193577"/>
                      </a:cubicBezTo>
                      <a:cubicBezTo>
                        <a:pt x="727880" y="3107141"/>
                        <a:pt x="731580" y="3020656"/>
                        <a:pt x="736979" y="2934269"/>
                      </a:cubicBezTo>
                      <a:cubicBezTo>
                        <a:pt x="740679" y="2875069"/>
                        <a:pt x="741376" y="2815437"/>
                        <a:pt x="750627" y="2756848"/>
                      </a:cubicBezTo>
                      <a:cubicBezTo>
                        <a:pt x="755114" y="2728428"/>
                        <a:pt x="777922" y="2674962"/>
                        <a:pt x="777922" y="2674962"/>
                      </a:cubicBezTo>
                      <a:cubicBezTo>
                        <a:pt x="782471" y="2624920"/>
                        <a:pt x="782838" y="2574320"/>
                        <a:pt x="791570" y="2524837"/>
                      </a:cubicBezTo>
                      <a:cubicBezTo>
                        <a:pt x="796570" y="2496503"/>
                        <a:pt x="809767" y="2470246"/>
                        <a:pt x="818865" y="2442950"/>
                      </a:cubicBezTo>
                      <a:lnTo>
                        <a:pt x="832513" y="2402007"/>
                      </a:lnTo>
                      <a:cubicBezTo>
                        <a:pt x="837062" y="2306473"/>
                        <a:pt x="838218" y="2210716"/>
                        <a:pt x="846161" y="2115404"/>
                      </a:cubicBezTo>
                      <a:cubicBezTo>
                        <a:pt x="853440" y="2028058"/>
                        <a:pt x="875276" y="2120861"/>
                        <a:pt x="846161" y="2033517"/>
                      </a:cubicBezTo>
                      <a:cubicBezTo>
                        <a:pt x="878365" y="1936909"/>
                        <a:pt x="873456" y="1963118"/>
                        <a:pt x="873456" y="1787857"/>
                      </a:cubicBezTo>
                      <a:cubicBezTo>
                        <a:pt x="873456" y="1769100"/>
                        <a:pt x="864358" y="1751463"/>
                        <a:pt x="859809" y="1733266"/>
                      </a:cubicBezTo>
                      <a:cubicBezTo>
                        <a:pt x="885312" y="1580243"/>
                        <a:pt x="869735" y="1724583"/>
                        <a:pt x="859809" y="1555845"/>
                      </a:cubicBezTo>
                      <a:cubicBezTo>
                        <a:pt x="852591" y="1433143"/>
                        <a:pt x="852621" y="1310100"/>
                        <a:pt x="846161" y="1187356"/>
                      </a:cubicBezTo>
                      <a:cubicBezTo>
                        <a:pt x="843520" y="1137177"/>
                        <a:pt x="839619" y="1086974"/>
                        <a:pt x="832513" y="1037231"/>
                      </a:cubicBezTo>
                      <a:cubicBezTo>
                        <a:pt x="830478" y="1022989"/>
                        <a:pt x="830572" y="1004649"/>
                        <a:pt x="818865" y="996287"/>
                      </a:cubicBezTo>
                      <a:cubicBezTo>
                        <a:pt x="795452" y="979564"/>
                        <a:pt x="736979" y="968992"/>
                        <a:pt x="736979" y="968992"/>
                      </a:cubicBezTo>
                      <a:cubicBezTo>
                        <a:pt x="709683" y="950795"/>
                        <a:pt x="673289" y="941697"/>
                        <a:pt x="655092" y="914401"/>
                      </a:cubicBezTo>
                      <a:cubicBezTo>
                        <a:pt x="609600" y="846161"/>
                        <a:pt x="641445" y="882555"/>
                        <a:pt x="545910" y="818866"/>
                      </a:cubicBezTo>
                      <a:lnTo>
                        <a:pt x="504967" y="791571"/>
                      </a:lnTo>
                      <a:lnTo>
                        <a:pt x="464024" y="764275"/>
                      </a:lnTo>
                      <a:cubicBezTo>
                        <a:pt x="418531" y="696037"/>
                        <a:pt x="450376" y="732430"/>
                        <a:pt x="354842" y="668741"/>
                      </a:cubicBezTo>
                      <a:lnTo>
                        <a:pt x="313898" y="641445"/>
                      </a:lnTo>
                      <a:cubicBezTo>
                        <a:pt x="304800" y="627797"/>
                        <a:pt x="298201" y="612100"/>
                        <a:pt x="286603" y="600502"/>
                      </a:cubicBezTo>
                      <a:cubicBezTo>
                        <a:pt x="275004" y="588904"/>
                        <a:pt x="256460" y="585551"/>
                        <a:pt x="245659" y="573207"/>
                      </a:cubicBezTo>
                      <a:cubicBezTo>
                        <a:pt x="134200" y="445826"/>
                        <a:pt x="242248" y="525440"/>
                        <a:pt x="150125" y="464025"/>
                      </a:cubicBezTo>
                      <a:cubicBezTo>
                        <a:pt x="84648" y="365806"/>
                        <a:pt x="177371" y="486740"/>
                        <a:pt x="40943" y="395786"/>
                      </a:cubicBezTo>
                      <a:cubicBezTo>
                        <a:pt x="27295" y="386687"/>
                        <a:pt x="0" y="384893"/>
                        <a:pt x="0" y="368490"/>
                      </a:cubicBezTo>
                      <a:cubicBezTo>
                        <a:pt x="0" y="354104"/>
                        <a:pt x="27295" y="377589"/>
                        <a:pt x="40943" y="382138"/>
                      </a:cubicBezTo>
                      <a:cubicBezTo>
                        <a:pt x="54591" y="377589"/>
                        <a:pt x="67500" y="368490"/>
                        <a:pt x="81886" y="368490"/>
                      </a:cubicBezTo>
                      <a:cubicBezTo>
                        <a:pt x="147397" y="368490"/>
                        <a:pt x="107362" y="386687"/>
                        <a:pt x="136477" y="423081"/>
                      </a:cubicBezTo>
                      <a:cubicBezTo>
                        <a:pt x="146724" y="435889"/>
                        <a:pt x="163773" y="441278"/>
                        <a:pt x="177421" y="450377"/>
                      </a:cubicBezTo>
                      <a:cubicBezTo>
                        <a:pt x="255643" y="567711"/>
                        <a:pt x="151488" y="429632"/>
                        <a:pt x="245659" y="504968"/>
                      </a:cubicBezTo>
                      <a:cubicBezTo>
                        <a:pt x="258467" y="515215"/>
                        <a:pt x="260611" y="535110"/>
                        <a:pt x="272955" y="545911"/>
                      </a:cubicBezTo>
                      <a:cubicBezTo>
                        <a:pt x="330713" y="596449"/>
                        <a:pt x="339551" y="595405"/>
                        <a:pt x="395785" y="614150"/>
                      </a:cubicBezTo>
                      <a:cubicBezTo>
                        <a:pt x="404883" y="627798"/>
                        <a:pt x="411482" y="643495"/>
                        <a:pt x="423080" y="655093"/>
                      </a:cubicBezTo>
                      <a:cubicBezTo>
                        <a:pt x="458223" y="690236"/>
                        <a:pt x="483438" y="686272"/>
                        <a:pt x="532262" y="696037"/>
                      </a:cubicBezTo>
                      <a:cubicBezTo>
                        <a:pt x="536635" y="713528"/>
                        <a:pt x="549768" y="771992"/>
                        <a:pt x="559558" y="791571"/>
                      </a:cubicBezTo>
                      <a:cubicBezTo>
                        <a:pt x="566894" y="806242"/>
                        <a:pt x="571865" y="825852"/>
                        <a:pt x="586854" y="832514"/>
                      </a:cubicBezTo>
                      <a:cubicBezTo>
                        <a:pt x="616249" y="845579"/>
                        <a:pt x="650739" y="840408"/>
                        <a:pt x="682388" y="846162"/>
                      </a:cubicBezTo>
                      <a:cubicBezTo>
                        <a:pt x="700842" y="849517"/>
                        <a:pt x="718782" y="855261"/>
                        <a:pt x="736979" y="859810"/>
                      </a:cubicBezTo>
                      <a:cubicBezTo>
                        <a:pt x="761448" y="876123"/>
                        <a:pt x="812432" y="924051"/>
                        <a:pt x="846161" y="873457"/>
                      </a:cubicBezTo>
                      <a:cubicBezTo>
                        <a:pt x="860504" y="851943"/>
                        <a:pt x="823312" y="780107"/>
                        <a:pt x="805218" y="764275"/>
                      </a:cubicBezTo>
                      <a:cubicBezTo>
                        <a:pt x="780530" y="742672"/>
                        <a:pt x="723331" y="709684"/>
                        <a:pt x="723331" y="709684"/>
                      </a:cubicBezTo>
                      <a:cubicBezTo>
                        <a:pt x="692596" y="617483"/>
                        <a:pt x="735220" y="717423"/>
                        <a:pt x="668740" y="641445"/>
                      </a:cubicBezTo>
                      <a:cubicBezTo>
                        <a:pt x="557284" y="514066"/>
                        <a:pt x="665328" y="593679"/>
                        <a:pt x="573206" y="532263"/>
                      </a:cubicBezTo>
                      <a:cubicBezTo>
                        <a:pt x="564107" y="518615"/>
                        <a:pt x="558718" y="501567"/>
                        <a:pt x="545910" y="491320"/>
                      </a:cubicBezTo>
                      <a:cubicBezTo>
                        <a:pt x="534676" y="482333"/>
                        <a:pt x="517834" y="484106"/>
                        <a:pt x="504967" y="477672"/>
                      </a:cubicBezTo>
                      <a:cubicBezTo>
                        <a:pt x="490296" y="470337"/>
                        <a:pt x="477672" y="459475"/>
                        <a:pt x="464024" y="450377"/>
                      </a:cubicBezTo>
                      <a:cubicBezTo>
                        <a:pt x="426732" y="338502"/>
                        <a:pt x="491238" y="511673"/>
                        <a:pt x="368489" y="327547"/>
                      </a:cubicBezTo>
                      <a:cubicBezTo>
                        <a:pt x="359391" y="313899"/>
                        <a:pt x="354002" y="296851"/>
                        <a:pt x="341194" y="286604"/>
                      </a:cubicBezTo>
                      <a:cubicBezTo>
                        <a:pt x="329961" y="277617"/>
                        <a:pt x="313118" y="279390"/>
                        <a:pt x="300251" y="272956"/>
                      </a:cubicBezTo>
                      <a:cubicBezTo>
                        <a:pt x="285580" y="265620"/>
                        <a:pt x="271908" y="256161"/>
                        <a:pt x="259307" y="245660"/>
                      </a:cubicBezTo>
                      <a:cubicBezTo>
                        <a:pt x="125168" y="133878"/>
                        <a:pt x="298416" y="271122"/>
                        <a:pt x="191068" y="163774"/>
                      </a:cubicBezTo>
                      <a:cubicBezTo>
                        <a:pt x="179470" y="152176"/>
                        <a:pt x="163773" y="145577"/>
                        <a:pt x="150125" y="136478"/>
                      </a:cubicBezTo>
                      <a:lnTo>
                        <a:pt x="122830" y="54592"/>
                      </a:lnTo>
                      <a:cubicBezTo>
                        <a:pt x="104633" y="0"/>
                        <a:pt x="95534" y="9099"/>
                        <a:pt x="150125" y="27296"/>
                      </a:cubicBezTo>
                      <a:cubicBezTo>
                        <a:pt x="159224" y="40944"/>
                        <a:pt x="165823" y="56641"/>
                        <a:pt x="177421" y="68239"/>
                      </a:cubicBezTo>
                      <a:cubicBezTo>
                        <a:pt x="232010" y="122828"/>
                        <a:pt x="209267" y="63693"/>
                        <a:pt x="245659" y="136478"/>
                      </a:cubicBezTo>
                      <a:cubicBezTo>
                        <a:pt x="252093" y="149345"/>
                        <a:pt x="246440" y="170988"/>
                        <a:pt x="259307" y="177422"/>
                      </a:cubicBezTo>
                      <a:cubicBezTo>
                        <a:pt x="363849" y="229693"/>
                        <a:pt x="354842" y="148340"/>
                        <a:pt x="354842" y="218365"/>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83" name="Freeform 82"/>
                <p:cNvSpPr/>
                <p:nvPr/>
              </p:nvSpPr>
              <p:spPr>
                <a:xfrm>
                  <a:off x="3824608" y="39424"/>
                  <a:ext cx="813120" cy="798871"/>
                </a:xfrm>
                <a:custGeom>
                  <a:avLst/>
                  <a:gdLst>
                    <a:gd name="connsiteX0" fmla="*/ 801389 w 817540"/>
                    <a:gd name="connsiteY0" fmla="*/ 54591 h 791570"/>
                    <a:gd name="connsiteX1" fmla="*/ 651264 w 817540"/>
                    <a:gd name="connsiteY1" fmla="*/ 27296 h 791570"/>
                    <a:gd name="connsiteX2" fmla="*/ 514786 w 817540"/>
                    <a:gd name="connsiteY2" fmla="*/ 0 h 791570"/>
                    <a:gd name="connsiteX3" fmla="*/ 432899 w 817540"/>
                    <a:gd name="connsiteY3" fmla="*/ 13648 h 791570"/>
                    <a:gd name="connsiteX4" fmla="*/ 391956 w 817540"/>
                    <a:gd name="connsiteY4" fmla="*/ 27296 h 791570"/>
                    <a:gd name="connsiteX5" fmla="*/ 159944 w 817540"/>
                    <a:gd name="connsiteY5" fmla="*/ 40944 h 791570"/>
                    <a:gd name="connsiteX6" fmla="*/ 105353 w 817540"/>
                    <a:gd name="connsiteY6" fmla="*/ 163773 h 791570"/>
                    <a:gd name="connsiteX7" fmla="*/ 23467 w 817540"/>
                    <a:gd name="connsiteY7" fmla="*/ 177421 h 791570"/>
                    <a:gd name="connsiteX8" fmla="*/ 23467 w 817540"/>
                    <a:gd name="connsiteY8" fmla="*/ 327547 h 791570"/>
                    <a:gd name="connsiteX9" fmla="*/ 37114 w 817540"/>
                    <a:gd name="connsiteY9" fmla="*/ 368490 h 791570"/>
                    <a:gd name="connsiteX10" fmla="*/ 91705 w 817540"/>
                    <a:gd name="connsiteY10" fmla="*/ 382138 h 791570"/>
                    <a:gd name="connsiteX11" fmla="*/ 200888 w 817540"/>
                    <a:gd name="connsiteY11" fmla="*/ 477672 h 791570"/>
                    <a:gd name="connsiteX12" fmla="*/ 255479 w 817540"/>
                    <a:gd name="connsiteY12" fmla="*/ 518615 h 791570"/>
                    <a:gd name="connsiteX13" fmla="*/ 296422 w 817540"/>
                    <a:gd name="connsiteY13" fmla="*/ 600502 h 791570"/>
                    <a:gd name="connsiteX14" fmla="*/ 310070 w 817540"/>
                    <a:gd name="connsiteY14" fmla="*/ 696036 h 791570"/>
                    <a:gd name="connsiteX15" fmla="*/ 405604 w 817540"/>
                    <a:gd name="connsiteY15" fmla="*/ 736979 h 791570"/>
                    <a:gd name="connsiteX16" fmla="*/ 405604 w 817540"/>
                    <a:gd name="connsiteY16"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540" h="791570">
                      <a:moveTo>
                        <a:pt x="801389" y="54591"/>
                      </a:moveTo>
                      <a:cubicBezTo>
                        <a:pt x="685169" y="25537"/>
                        <a:pt x="817540" y="56639"/>
                        <a:pt x="651264" y="27296"/>
                      </a:cubicBezTo>
                      <a:cubicBezTo>
                        <a:pt x="605576" y="19233"/>
                        <a:pt x="514786" y="0"/>
                        <a:pt x="514786" y="0"/>
                      </a:cubicBezTo>
                      <a:cubicBezTo>
                        <a:pt x="487490" y="4549"/>
                        <a:pt x="459912" y="7645"/>
                        <a:pt x="432899" y="13648"/>
                      </a:cubicBezTo>
                      <a:cubicBezTo>
                        <a:pt x="418856" y="16769"/>
                        <a:pt x="406271" y="25865"/>
                        <a:pt x="391956" y="27296"/>
                      </a:cubicBezTo>
                      <a:cubicBezTo>
                        <a:pt x="314869" y="35005"/>
                        <a:pt x="237281" y="36395"/>
                        <a:pt x="159944" y="40944"/>
                      </a:cubicBezTo>
                      <a:cubicBezTo>
                        <a:pt x="157811" y="47344"/>
                        <a:pt x="131307" y="150796"/>
                        <a:pt x="105353" y="163773"/>
                      </a:cubicBezTo>
                      <a:cubicBezTo>
                        <a:pt x="80603" y="176148"/>
                        <a:pt x="50762" y="172872"/>
                        <a:pt x="23467" y="177421"/>
                      </a:cubicBezTo>
                      <a:cubicBezTo>
                        <a:pt x="0" y="247819"/>
                        <a:pt x="3496" y="217704"/>
                        <a:pt x="23467" y="327547"/>
                      </a:cubicBezTo>
                      <a:cubicBezTo>
                        <a:pt x="26040" y="341701"/>
                        <a:pt x="25881" y="359503"/>
                        <a:pt x="37114" y="368490"/>
                      </a:cubicBezTo>
                      <a:cubicBezTo>
                        <a:pt x="51761" y="380208"/>
                        <a:pt x="73508" y="377589"/>
                        <a:pt x="91705" y="382138"/>
                      </a:cubicBezTo>
                      <a:cubicBezTo>
                        <a:pt x="127752" y="490276"/>
                        <a:pt x="90621" y="459294"/>
                        <a:pt x="200888" y="477672"/>
                      </a:cubicBezTo>
                      <a:cubicBezTo>
                        <a:pt x="233623" y="608620"/>
                        <a:pt x="184776" y="490335"/>
                        <a:pt x="255479" y="518615"/>
                      </a:cubicBezTo>
                      <a:cubicBezTo>
                        <a:pt x="275830" y="526755"/>
                        <a:pt x="290677" y="583267"/>
                        <a:pt x="296422" y="600502"/>
                      </a:cubicBezTo>
                      <a:cubicBezTo>
                        <a:pt x="300971" y="632347"/>
                        <a:pt x="297005" y="666641"/>
                        <a:pt x="310070" y="696036"/>
                      </a:cubicBezTo>
                      <a:cubicBezTo>
                        <a:pt x="321852" y="722545"/>
                        <a:pt x="386294" y="732152"/>
                        <a:pt x="405604" y="736979"/>
                      </a:cubicBezTo>
                      <a:cubicBezTo>
                        <a:pt x="421286" y="784026"/>
                        <a:pt x="429425" y="767751"/>
                        <a:pt x="405604" y="791570"/>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sp>
            <p:nvSpPr>
              <p:cNvPr id="79" name="Freeform 78"/>
              <p:cNvSpPr/>
              <p:nvPr/>
            </p:nvSpPr>
            <p:spPr>
              <a:xfrm>
                <a:off x="3664888" y="743004"/>
                <a:ext cx="704218" cy="450272"/>
              </a:xfrm>
              <a:custGeom>
                <a:avLst/>
                <a:gdLst>
                  <a:gd name="connsiteX0" fmla="*/ 573206 w 699674"/>
                  <a:gd name="connsiteY0" fmla="*/ 81887 h 447961"/>
                  <a:gd name="connsiteX1" fmla="*/ 600501 w 699674"/>
                  <a:gd name="connsiteY1" fmla="*/ 122830 h 447961"/>
                  <a:gd name="connsiteX2" fmla="*/ 627797 w 699674"/>
                  <a:gd name="connsiteY2" fmla="*/ 163773 h 447961"/>
                  <a:gd name="connsiteX3" fmla="*/ 614149 w 699674"/>
                  <a:gd name="connsiteY3" fmla="*/ 259308 h 447961"/>
                  <a:gd name="connsiteX4" fmla="*/ 641445 w 699674"/>
                  <a:gd name="connsiteY4" fmla="*/ 300251 h 447961"/>
                  <a:gd name="connsiteX5" fmla="*/ 696036 w 699674"/>
                  <a:gd name="connsiteY5" fmla="*/ 354842 h 447961"/>
                  <a:gd name="connsiteX6" fmla="*/ 682388 w 699674"/>
                  <a:gd name="connsiteY6" fmla="*/ 436728 h 447961"/>
                  <a:gd name="connsiteX7" fmla="*/ 641445 w 699674"/>
                  <a:gd name="connsiteY7" fmla="*/ 423081 h 447961"/>
                  <a:gd name="connsiteX8" fmla="*/ 573206 w 699674"/>
                  <a:gd name="connsiteY8" fmla="*/ 368490 h 447961"/>
                  <a:gd name="connsiteX9" fmla="*/ 504967 w 699674"/>
                  <a:gd name="connsiteY9" fmla="*/ 313899 h 447961"/>
                  <a:gd name="connsiteX10" fmla="*/ 436728 w 699674"/>
                  <a:gd name="connsiteY10" fmla="*/ 259308 h 447961"/>
                  <a:gd name="connsiteX11" fmla="*/ 313898 w 699674"/>
                  <a:gd name="connsiteY11" fmla="*/ 191069 h 447961"/>
                  <a:gd name="connsiteX12" fmla="*/ 204716 w 699674"/>
                  <a:gd name="connsiteY12" fmla="*/ 122830 h 447961"/>
                  <a:gd name="connsiteX13" fmla="*/ 163773 w 699674"/>
                  <a:gd name="connsiteY13" fmla="*/ 109182 h 447961"/>
                  <a:gd name="connsiteX14" fmla="*/ 122830 w 699674"/>
                  <a:gd name="connsiteY14" fmla="*/ 27296 h 447961"/>
                  <a:gd name="connsiteX15" fmla="*/ 81886 w 699674"/>
                  <a:gd name="connsiteY15" fmla="*/ 0 h 447961"/>
                  <a:gd name="connsiteX16" fmla="*/ 0 w 699674"/>
                  <a:gd name="connsiteY16" fmla="*/ 13648 h 44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9674" h="447961">
                    <a:moveTo>
                      <a:pt x="573206" y="81887"/>
                    </a:moveTo>
                    <a:cubicBezTo>
                      <a:pt x="582304" y="95535"/>
                      <a:pt x="598181" y="106592"/>
                      <a:pt x="600501" y="122830"/>
                    </a:cubicBezTo>
                    <a:cubicBezTo>
                      <a:pt x="609069" y="182809"/>
                      <a:pt x="549343" y="189924"/>
                      <a:pt x="627797" y="163773"/>
                    </a:cubicBezTo>
                    <a:cubicBezTo>
                      <a:pt x="623248" y="195618"/>
                      <a:pt x="610948" y="227299"/>
                      <a:pt x="614149" y="259308"/>
                    </a:cubicBezTo>
                    <a:cubicBezTo>
                      <a:pt x="615781" y="275629"/>
                      <a:pt x="634110" y="285580"/>
                      <a:pt x="641445" y="300251"/>
                    </a:cubicBezTo>
                    <a:cubicBezTo>
                      <a:pt x="670560" y="358482"/>
                      <a:pt x="630525" y="333005"/>
                      <a:pt x="696036" y="354842"/>
                    </a:cubicBezTo>
                    <a:cubicBezTo>
                      <a:pt x="691487" y="382137"/>
                      <a:pt x="699674" y="415120"/>
                      <a:pt x="682388" y="436728"/>
                    </a:cubicBezTo>
                    <a:cubicBezTo>
                      <a:pt x="673401" y="447961"/>
                      <a:pt x="652678" y="432068"/>
                      <a:pt x="641445" y="423081"/>
                    </a:cubicBezTo>
                    <a:cubicBezTo>
                      <a:pt x="553257" y="352531"/>
                      <a:pt x="676116" y="402792"/>
                      <a:pt x="573206" y="368490"/>
                    </a:cubicBezTo>
                    <a:cubicBezTo>
                      <a:pt x="494978" y="251148"/>
                      <a:pt x="599142" y="389238"/>
                      <a:pt x="504967" y="313899"/>
                    </a:cubicBezTo>
                    <a:cubicBezTo>
                      <a:pt x="416779" y="243349"/>
                      <a:pt x="539638" y="293610"/>
                      <a:pt x="436728" y="259308"/>
                    </a:cubicBezTo>
                    <a:cubicBezTo>
                      <a:pt x="342872" y="196737"/>
                      <a:pt x="385964" y="215091"/>
                      <a:pt x="313898" y="191069"/>
                    </a:cubicBezTo>
                    <a:cubicBezTo>
                      <a:pt x="270643" y="126185"/>
                      <a:pt x="302164" y="155313"/>
                      <a:pt x="204716" y="122830"/>
                    </a:cubicBezTo>
                    <a:lnTo>
                      <a:pt x="163773" y="109182"/>
                    </a:lnTo>
                    <a:cubicBezTo>
                      <a:pt x="152673" y="75883"/>
                      <a:pt x="149285" y="53751"/>
                      <a:pt x="122830" y="27296"/>
                    </a:cubicBezTo>
                    <a:cubicBezTo>
                      <a:pt x="111231" y="15697"/>
                      <a:pt x="95534" y="9099"/>
                      <a:pt x="81886" y="0"/>
                    </a:cubicBezTo>
                    <a:cubicBezTo>
                      <a:pt x="9187" y="14540"/>
                      <a:pt x="36844" y="13648"/>
                      <a:pt x="0" y="13648"/>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grpSp>
          <p:nvGrpSpPr>
            <p:cNvPr id="37" name="Group 26"/>
            <p:cNvGrpSpPr>
              <a:grpSpLocks/>
            </p:cNvGrpSpPr>
            <p:nvPr/>
          </p:nvGrpSpPr>
          <p:grpSpPr bwMode="auto">
            <a:xfrm>
              <a:off x="4829175" y="2720976"/>
              <a:ext cx="757238" cy="836613"/>
              <a:chOff x="2949467" y="2655642"/>
              <a:chExt cx="3459707" cy="3828126"/>
            </a:xfrm>
          </p:grpSpPr>
          <p:sp>
            <p:nvSpPr>
              <p:cNvPr id="74" name="Freeform 73"/>
              <p:cNvSpPr/>
              <p:nvPr/>
            </p:nvSpPr>
            <p:spPr>
              <a:xfrm>
                <a:off x="5284949" y="2655642"/>
                <a:ext cx="797836" cy="610175"/>
              </a:xfrm>
              <a:custGeom>
                <a:avLst/>
                <a:gdLst>
                  <a:gd name="connsiteX0" fmla="*/ 11974 w 803544"/>
                  <a:gd name="connsiteY0" fmla="*/ 587064 h 611015"/>
                  <a:gd name="connsiteX1" fmla="*/ 52918 w 803544"/>
                  <a:gd name="connsiteY1" fmla="*/ 505178 h 611015"/>
                  <a:gd name="connsiteX2" fmla="*/ 66565 w 803544"/>
                  <a:gd name="connsiteY2" fmla="*/ 464234 h 611015"/>
                  <a:gd name="connsiteX3" fmla="*/ 121156 w 803544"/>
                  <a:gd name="connsiteY3" fmla="*/ 382348 h 611015"/>
                  <a:gd name="connsiteX4" fmla="*/ 189395 w 803544"/>
                  <a:gd name="connsiteY4" fmla="*/ 286813 h 611015"/>
                  <a:gd name="connsiteX5" fmla="*/ 216691 w 803544"/>
                  <a:gd name="connsiteY5" fmla="*/ 204927 h 611015"/>
                  <a:gd name="connsiteX6" fmla="*/ 271282 w 803544"/>
                  <a:gd name="connsiteY6" fmla="*/ 123040 h 611015"/>
                  <a:gd name="connsiteX7" fmla="*/ 325873 w 803544"/>
                  <a:gd name="connsiteY7" fmla="*/ 54801 h 611015"/>
                  <a:gd name="connsiteX8" fmla="*/ 353168 w 803544"/>
                  <a:gd name="connsiteY8" fmla="*/ 13858 h 611015"/>
                  <a:gd name="connsiteX9" fmla="*/ 380464 w 803544"/>
                  <a:gd name="connsiteY9" fmla="*/ 82097 h 611015"/>
                  <a:gd name="connsiteX10" fmla="*/ 407759 w 803544"/>
                  <a:gd name="connsiteY10" fmla="*/ 245870 h 611015"/>
                  <a:gd name="connsiteX11" fmla="*/ 435055 w 803544"/>
                  <a:gd name="connsiteY11" fmla="*/ 327757 h 611015"/>
                  <a:gd name="connsiteX12" fmla="*/ 448703 w 803544"/>
                  <a:gd name="connsiteY12" fmla="*/ 368700 h 611015"/>
                  <a:gd name="connsiteX13" fmla="*/ 530589 w 803544"/>
                  <a:gd name="connsiteY13" fmla="*/ 327757 h 611015"/>
                  <a:gd name="connsiteX14" fmla="*/ 571533 w 803544"/>
                  <a:gd name="connsiteY14" fmla="*/ 314109 h 611015"/>
                  <a:gd name="connsiteX15" fmla="*/ 585180 w 803544"/>
                  <a:gd name="connsiteY15" fmla="*/ 273166 h 611015"/>
                  <a:gd name="connsiteX16" fmla="*/ 708010 w 803544"/>
                  <a:gd name="connsiteY16" fmla="*/ 273166 h 611015"/>
                  <a:gd name="connsiteX17" fmla="*/ 776249 w 803544"/>
                  <a:gd name="connsiteY17" fmla="*/ 341404 h 611015"/>
                  <a:gd name="connsiteX18" fmla="*/ 803544 w 803544"/>
                  <a:gd name="connsiteY18" fmla="*/ 382348 h 611015"/>
                  <a:gd name="connsiteX19" fmla="*/ 789897 w 803544"/>
                  <a:gd name="connsiteY19" fmla="*/ 546121 h 61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3544" h="611015">
                    <a:moveTo>
                      <a:pt x="11974" y="587064"/>
                    </a:moveTo>
                    <a:cubicBezTo>
                      <a:pt x="46282" y="484143"/>
                      <a:pt x="0" y="611015"/>
                      <a:pt x="52918" y="505178"/>
                    </a:cubicBezTo>
                    <a:cubicBezTo>
                      <a:pt x="59352" y="492311"/>
                      <a:pt x="59579" y="476810"/>
                      <a:pt x="66565" y="464234"/>
                    </a:cubicBezTo>
                    <a:cubicBezTo>
                      <a:pt x="82496" y="435557"/>
                      <a:pt x="110782" y="413469"/>
                      <a:pt x="121156" y="382348"/>
                    </a:cubicBezTo>
                    <a:cubicBezTo>
                      <a:pt x="153001" y="286813"/>
                      <a:pt x="121156" y="309560"/>
                      <a:pt x="189395" y="286813"/>
                    </a:cubicBezTo>
                    <a:cubicBezTo>
                      <a:pt x="198494" y="259518"/>
                      <a:pt x="200731" y="228867"/>
                      <a:pt x="216691" y="204927"/>
                    </a:cubicBezTo>
                    <a:cubicBezTo>
                      <a:pt x="234888" y="177631"/>
                      <a:pt x="260908" y="154162"/>
                      <a:pt x="271282" y="123040"/>
                    </a:cubicBezTo>
                    <a:cubicBezTo>
                      <a:pt x="290117" y="66536"/>
                      <a:pt x="272960" y="90077"/>
                      <a:pt x="325873" y="54801"/>
                    </a:cubicBezTo>
                    <a:cubicBezTo>
                      <a:pt x="334971" y="41153"/>
                      <a:pt x="337084" y="17075"/>
                      <a:pt x="353168" y="13858"/>
                    </a:cubicBezTo>
                    <a:cubicBezTo>
                      <a:pt x="422460" y="0"/>
                      <a:pt x="384935" y="68685"/>
                      <a:pt x="380464" y="82097"/>
                    </a:cubicBezTo>
                    <a:cubicBezTo>
                      <a:pt x="386321" y="123093"/>
                      <a:pt x="395788" y="201975"/>
                      <a:pt x="407759" y="245870"/>
                    </a:cubicBezTo>
                    <a:cubicBezTo>
                      <a:pt x="415329" y="273628"/>
                      <a:pt x="425956" y="300461"/>
                      <a:pt x="435055" y="327757"/>
                    </a:cubicBezTo>
                    <a:lnTo>
                      <a:pt x="448703" y="368700"/>
                    </a:lnTo>
                    <a:cubicBezTo>
                      <a:pt x="551618" y="334394"/>
                      <a:pt x="424759" y="380671"/>
                      <a:pt x="530589" y="327757"/>
                    </a:cubicBezTo>
                    <a:cubicBezTo>
                      <a:pt x="543456" y="321323"/>
                      <a:pt x="557885" y="318658"/>
                      <a:pt x="571533" y="314109"/>
                    </a:cubicBezTo>
                    <a:cubicBezTo>
                      <a:pt x="576082" y="300461"/>
                      <a:pt x="572690" y="280303"/>
                      <a:pt x="585180" y="273166"/>
                    </a:cubicBezTo>
                    <a:cubicBezTo>
                      <a:pt x="638276" y="242825"/>
                      <a:pt x="663160" y="258216"/>
                      <a:pt x="708010" y="273166"/>
                    </a:cubicBezTo>
                    <a:cubicBezTo>
                      <a:pt x="780805" y="382356"/>
                      <a:pt x="685258" y="250412"/>
                      <a:pt x="776249" y="341404"/>
                    </a:cubicBezTo>
                    <a:cubicBezTo>
                      <a:pt x="787847" y="353003"/>
                      <a:pt x="794446" y="368700"/>
                      <a:pt x="803544" y="382348"/>
                    </a:cubicBezTo>
                    <a:cubicBezTo>
                      <a:pt x="776950" y="462133"/>
                      <a:pt x="789897" y="408905"/>
                      <a:pt x="789897" y="546121"/>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75" name="Freeform 74"/>
              <p:cNvSpPr/>
              <p:nvPr/>
            </p:nvSpPr>
            <p:spPr>
              <a:xfrm>
                <a:off x="6061028" y="3185915"/>
                <a:ext cx="311879" cy="1547228"/>
              </a:xfrm>
              <a:custGeom>
                <a:avLst/>
                <a:gdLst>
                  <a:gd name="connsiteX0" fmla="*/ 13648 w 313898"/>
                  <a:gd name="connsiteY0" fmla="*/ 0 h 1542197"/>
                  <a:gd name="connsiteX1" fmla="*/ 27295 w 313898"/>
                  <a:gd name="connsiteY1" fmla="*/ 436728 h 1542197"/>
                  <a:gd name="connsiteX2" fmla="*/ 0 w 313898"/>
                  <a:gd name="connsiteY2" fmla="*/ 518615 h 1542197"/>
                  <a:gd name="connsiteX3" fmla="*/ 13648 w 313898"/>
                  <a:gd name="connsiteY3" fmla="*/ 573206 h 1542197"/>
                  <a:gd name="connsiteX4" fmla="*/ 27295 w 313898"/>
                  <a:gd name="connsiteY4" fmla="*/ 614149 h 1542197"/>
                  <a:gd name="connsiteX5" fmla="*/ 13648 w 313898"/>
                  <a:gd name="connsiteY5" fmla="*/ 709684 h 1542197"/>
                  <a:gd name="connsiteX6" fmla="*/ 27295 w 313898"/>
                  <a:gd name="connsiteY6" fmla="*/ 777923 h 1542197"/>
                  <a:gd name="connsiteX7" fmla="*/ 68239 w 313898"/>
                  <a:gd name="connsiteY7" fmla="*/ 805218 h 1542197"/>
                  <a:gd name="connsiteX8" fmla="*/ 81887 w 313898"/>
                  <a:gd name="connsiteY8" fmla="*/ 846161 h 1542197"/>
                  <a:gd name="connsiteX9" fmla="*/ 40943 w 313898"/>
                  <a:gd name="connsiteY9" fmla="*/ 982639 h 1542197"/>
                  <a:gd name="connsiteX10" fmla="*/ 81887 w 313898"/>
                  <a:gd name="connsiteY10" fmla="*/ 1009934 h 1542197"/>
                  <a:gd name="connsiteX11" fmla="*/ 122830 w 313898"/>
                  <a:gd name="connsiteY11" fmla="*/ 1023582 h 1542197"/>
                  <a:gd name="connsiteX12" fmla="*/ 150125 w 313898"/>
                  <a:gd name="connsiteY12" fmla="*/ 1105469 h 1542197"/>
                  <a:gd name="connsiteX13" fmla="*/ 177421 w 313898"/>
                  <a:gd name="connsiteY13" fmla="*/ 1146412 h 1542197"/>
                  <a:gd name="connsiteX14" fmla="*/ 204716 w 313898"/>
                  <a:gd name="connsiteY14" fmla="*/ 1228299 h 1542197"/>
                  <a:gd name="connsiteX15" fmla="*/ 191069 w 313898"/>
                  <a:gd name="connsiteY15" fmla="*/ 1310185 h 1542197"/>
                  <a:gd name="connsiteX16" fmla="*/ 272955 w 313898"/>
                  <a:gd name="connsiteY16" fmla="*/ 1473958 h 1542197"/>
                  <a:gd name="connsiteX17" fmla="*/ 313898 w 313898"/>
                  <a:gd name="connsiteY17" fmla="*/ 1542197 h 15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3898" h="1542197">
                    <a:moveTo>
                      <a:pt x="13648" y="0"/>
                    </a:moveTo>
                    <a:cubicBezTo>
                      <a:pt x="111842" y="147292"/>
                      <a:pt x="60219" y="52616"/>
                      <a:pt x="27295" y="436728"/>
                    </a:cubicBezTo>
                    <a:cubicBezTo>
                      <a:pt x="24838" y="465395"/>
                      <a:pt x="0" y="518615"/>
                      <a:pt x="0" y="518615"/>
                    </a:cubicBezTo>
                    <a:cubicBezTo>
                      <a:pt x="4549" y="536812"/>
                      <a:pt x="8495" y="555171"/>
                      <a:pt x="13648" y="573206"/>
                    </a:cubicBezTo>
                    <a:cubicBezTo>
                      <a:pt x="17600" y="587038"/>
                      <a:pt x="27295" y="599763"/>
                      <a:pt x="27295" y="614149"/>
                    </a:cubicBezTo>
                    <a:cubicBezTo>
                      <a:pt x="27295" y="646317"/>
                      <a:pt x="18197" y="677839"/>
                      <a:pt x="13648" y="709684"/>
                    </a:cubicBezTo>
                    <a:cubicBezTo>
                      <a:pt x="18197" y="732430"/>
                      <a:pt x="15786" y="757783"/>
                      <a:pt x="27295" y="777923"/>
                    </a:cubicBezTo>
                    <a:cubicBezTo>
                      <a:pt x="35433" y="792164"/>
                      <a:pt x="57992" y="792410"/>
                      <a:pt x="68239" y="805218"/>
                    </a:cubicBezTo>
                    <a:cubicBezTo>
                      <a:pt x="77226" y="816451"/>
                      <a:pt x="77338" y="832513"/>
                      <a:pt x="81887" y="846161"/>
                    </a:cubicBezTo>
                    <a:cubicBezTo>
                      <a:pt x="48659" y="945842"/>
                      <a:pt x="61569" y="900135"/>
                      <a:pt x="40943" y="982639"/>
                    </a:cubicBezTo>
                    <a:cubicBezTo>
                      <a:pt x="54591" y="991737"/>
                      <a:pt x="67216" y="1002599"/>
                      <a:pt x="81887" y="1009934"/>
                    </a:cubicBezTo>
                    <a:cubicBezTo>
                      <a:pt x="94754" y="1016368"/>
                      <a:pt x="114468" y="1011876"/>
                      <a:pt x="122830" y="1023582"/>
                    </a:cubicBezTo>
                    <a:cubicBezTo>
                      <a:pt x="139553" y="1046995"/>
                      <a:pt x="134165" y="1081529"/>
                      <a:pt x="150125" y="1105469"/>
                    </a:cubicBezTo>
                    <a:cubicBezTo>
                      <a:pt x="159224" y="1119117"/>
                      <a:pt x="170759" y="1131423"/>
                      <a:pt x="177421" y="1146412"/>
                    </a:cubicBezTo>
                    <a:cubicBezTo>
                      <a:pt x="189106" y="1172704"/>
                      <a:pt x="204716" y="1228299"/>
                      <a:pt x="204716" y="1228299"/>
                    </a:cubicBezTo>
                    <a:cubicBezTo>
                      <a:pt x="200167" y="1255594"/>
                      <a:pt x="188771" y="1282609"/>
                      <a:pt x="191069" y="1310185"/>
                    </a:cubicBezTo>
                    <a:cubicBezTo>
                      <a:pt x="196451" y="1374764"/>
                      <a:pt x="239217" y="1423351"/>
                      <a:pt x="272955" y="1473958"/>
                    </a:cubicBezTo>
                    <a:cubicBezTo>
                      <a:pt x="305893" y="1523365"/>
                      <a:pt x="292916" y="1500231"/>
                      <a:pt x="313898" y="1542197"/>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76" name="Freeform 75"/>
              <p:cNvSpPr/>
              <p:nvPr/>
            </p:nvSpPr>
            <p:spPr>
              <a:xfrm>
                <a:off x="5444516" y="4747672"/>
                <a:ext cx="964658" cy="1431009"/>
              </a:xfrm>
              <a:custGeom>
                <a:avLst/>
                <a:gdLst>
                  <a:gd name="connsiteX0" fmla="*/ 928047 w 965577"/>
                  <a:gd name="connsiteY0" fmla="*/ 0 h 1433015"/>
                  <a:gd name="connsiteX1" fmla="*/ 914400 w 965577"/>
                  <a:gd name="connsiteY1" fmla="*/ 54591 h 1433015"/>
                  <a:gd name="connsiteX2" fmla="*/ 887104 w 965577"/>
                  <a:gd name="connsiteY2" fmla="*/ 163773 h 1433015"/>
                  <a:gd name="connsiteX3" fmla="*/ 900752 w 965577"/>
                  <a:gd name="connsiteY3" fmla="*/ 204716 h 1433015"/>
                  <a:gd name="connsiteX4" fmla="*/ 873456 w 965577"/>
                  <a:gd name="connsiteY4" fmla="*/ 423080 h 1433015"/>
                  <a:gd name="connsiteX5" fmla="*/ 887104 w 965577"/>
                  <a:gd name="connsiteY5" fmla="*/ 464024 h 1433015"/>
                  <a:gd name="connsiteX6" fmla="*/ 900752 w 965577"/>
                  <a:gd name="connsiteY6" fmla="*/ 559558 h 1433015"/>
                  <a:gd name="connsiteX7" fmla="*/ 941695 w 965577"/>
                  <a:gd name="connsiteY7" fmla="*/ 573206 h 1433015"/>
                  <a:gd name="connsiteX8" fmla="*/ 928047 w 965577"/>
                  <a:gd name="connsiteY8" fmla="*/ 682388 h 1433015"/>
                  <a:gd name="connsiteX9" fmla="*/ 846161 w 965577"/>
                  <a:gd name="connsiteY9" fmla="*/ 709683 h 1433015"/>
                  <a:gd name="connsiteX10" fmla="*/ 818865 w 965577"/>
                  <a:gd name="connsiteY10" fmla="*/ 764275 h 1433015"/>
                  <a:gd name="connsiteX11" fmla="*/ 805218 w 965577"/>
                  <a:gd name="connsiteY11" fmla="*/ 805218 h 1433015"/>
                  <a:gd name="connsiteX12" fmla="*/ 764274 w 965577"/>
                  <a:gd name="connsiteY12" fmla="*/ 941695 h 1433015"/>
                  <a:gd name="connsiteX13" fmla="*/ 736979 w 965577"/>
                  <a:gd name="connsiteY13" fmla="*/ 1023582 h 1433015"/>
                  <a:gd name="connsiteX14" fmla="*/ 750627 w 965577"/>
                  <a:gd name="connsiteY14" fmla="*/ 1064525 h 1433015"/>
                  <a:gd name="connsiteX15" fmla="*/ 791570 w 965577"/>
                  <a:gd name="connsiteY15" fmla="*/ 1091821 h 1433015"/>
                  <a:gd name="connsiteX16" fmla="*/ 818865 w 965577"/>
                  <a:gd name="connsiteY16" fmla="*/ 1132764 h 1433015"/>
                  <a:gd name="connsiteX17" fmla="*/ 777922 w 965577"/>
                  <a:gd name="connsiteY17" fmla="*/ 1269242 h 1433015"/>
                  <a:gd name="connsiteX18" fmla="*/ 764274 w 965577"/>
                  <a:gd name="connsiteY18" fmla="*/ 1310185 h 1433015"/>
                  <a:gd name="connsiteX19" fmla="*/ 709683 w 965577"/>
                  <a:gd name="connsiteY19" fmla="*/ 1323833 h 1433015"/>
                  <a:gd name="connsiteX20" fmla="*/ 586853 w 965577"/>
                  <a:gd name="connsiteY20" fmla="*/ 1392072 h 1433015"/>
                  <a:gd name="connsiteX21" fmla="*/ 504967 w 965577"/>
                  <a:gd name="connsiteY21" fmla="*/ 1364776 h 1433015"/>
                  <a:gd name="connsiteX22" fmla="*/ 423080 w 965577"/>
                  <a:gd name="connsiteY22" fmla="*/ 1323833 h 1433015"/>
                  <a:gd name="connsiteX23" fmla="*/ 259307 w 965577"/>
                  <a:gd name="connsiteY23" fmla="*/ 1310185 h 1433015"/>
                  <a:gd name="connsiteX24" fmla="*/ 218364 w 965577"/>
                  <a:gd name="connsiteY24" fmla="*/ 1296537 h 1433015"/>
                  <a:gd name="connsiteX25" fmla="*/ 177421 w 965577"/>
                  <a:gd name="connsiteY25" fmla="*/ 1269242 h 1433015"/>
                  <a:gd name="connsiteX26" fmla="*/ 136477 w 965577"/>
                  <a:gd name="connsiteY26" fmla="*/ 1296537 h 1433015"/>
                  <a:gd name="connsiteX27" fmla="*/ 54591 w 965577"/>
                  <a:gd name="connsiteY27" fmla="*/ 1310185 h 1433015"/>
                  <a:gd name="connsiteX28" fmla="*/ 68239 w 965577"/>
                  <a:gd name="connsiteY28" fmla="*/ 1351128 h 1433015"/>
                  <a:gd name="connsiteX29" fmla="*/ 13647 w 965577"/>
                  <a:gd name="connsiteY29" fmla="*/ 1419367 h 1433015"/>
                  <a:gd name="connsiteX30" fmla="*/ 0 w 965577"/>
                  <a:gd name="connsiteY30" fmla="*/ 1433015 h 143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65577" h="1433015">
                    <a:moveTo>
                      <a:pt x="928047" y="0"/>
                    </a:moveTo>
                    <a:cubicBezTo>
                      <a:pt x="923498" y="18197"/>
                      <a:pt x="914400" y="35834"/>
                      <a:pt x="914400" y="54591"/>
                    </a:cubicBezTo>
                    <a:cubicBezTo>
                      <a:pt x="914400" y="169594"/>
                      <a:pt x="965577" y="137615"/>
                      <a:pt x="887104" y="163773"/>
                    </a:cubicBezTo>
                    <a:cubicBezTo>
                      <a:pt x="891653" y="177421"/>
                      <a:pt x="900752" y="190330"/>
                      <a:pt x="900752" y="204716"/>
                    </a:cubicBezTo>
                    <a:cubicBezTo>
                      <a:pt x="900752" y="352228"/>
                      <a:pt x="902284" y="336599"/>
                      <a:pt x="873456" y="423080"/>
                    </a:cubicBezTo>
                    <a:cubicBezTo>
                      <a:pt x="878005" y="436728"/>
                      <a:pt x="884283" y="449917"/>
                      <a:pt x="887104" y="464024"/>
                    </a:cubicBezTo>
                    <a:cubicBezTo>
                      <a:pt x="893413" y="495567"/>
                      <a:pt x="886366" y="530786"/>
                      <a:pt x="900752" y="559558"/>
                    </a:cubicBezTo>
                    <a:cubicBezTo>
                      <a:pt x="907186" y="572425"/>
                      <a:pt x="928047" y="568657"/>
                      <a:pt x="941695" y="573206"/>
                    </a:cubicBezTo>
                    <a:cubicBezTo>
                      <a:pt x="937146" y="609600"/>
                      <a:pt x="949080" y="652341"/>
                      <a:pt x="928047" y="682388"/>
                    </a:cubicBezTo>
                    <a:cubicBezTo>
                      <a:pt x="911547" y="705959"/>
                      <a:pt x="846161" y="709683"/>
                      <a:pt x="846161" y="709683"/>
                    </a:cubicBezTo>
                    <a:cubicBezTo>
                      <a:pt x="873457" y="791571"/>
                      <a:pt x="864358" y="718782"/>
                      <a:pt x="818865" y="764275"/>
                    </a:cubicBezTo>
                    <a:cubicBezTo>
                      <a:pt x="808693" y="774447"/>
                      <a:pt x="809767" y="791570"/>
                      <a:pt x="805218" y="805218"/>
                    </a:cubicBezTo>
                    <a:cubicBezTo>
                      <a:pt x="775271" y="1014841"/>
                      <a:pt x="816542" y="824092"/>
                      <a:pt x="764274" y="941695"/>
                    </a:cubicBezTo>
                    <a:cubicBezTo>
                      <a:pt x="752589" y="967987"/>
                      <a:pt x="736979" y="1023582"/>
                      <a:pt x="736979" y="1023582"/>
                    </a:cubicBezTo>
                    <a:cubicBezTo>
                      <a:pt x="741528" y="1037230"/>
                      <a:pt x="741640" y="1053291"/>
                      <a:pt x="750627" y="1064525"/>
                    </a:cubicBezTo>
                    <a:cubicBezTo>
                      <a:pt x="760874" y="1077333"/>
                      <a:pt x="779972" y="1080223"/>
                      <a:pt x="791570" y="1091821"/>
                    </a:cubicBezTo>
                    <a:cubicBezTo>
                      <a:pt x="803168" y="1103419"/>
                      <a:pt x="809767" y="1119116"/>
                      <a:pt x="818865" y="1132764"/>
                    </a:cubicBezTo>
                    <a:cubicBezTo>
                      <a:pt x="798240" y="1215267"/>
                      <a:pt x="811149" y="1169562"/>
                      <a:pt x="777922" y="1269242"/>
                    </a:cubicBezTo>
                    <a:cubicBezTo>
                      <a:pt x="773373" y="1282890"/>
                      <a:pt x="778230" y="1306696"/>
                      <a:pt x="764274" y="1310185"/>
                    </a:cubicBezTo>
                    <a:lnTo>
                      <a:pt x="709683" y="1323833"/>
                    </a:lnTo>
                    <a:cubicBezTo>
                      <a:pt x="615827" y="1386404"/>
                      <a:pt x="658919" y="1368050"/>
                      <a:pt x="586853" y="1392072"/>
                    </a:cubicBezTo>
                    <a:cubicBezTo>
                      <a:pt x="559558" y="1382973"/>
                      <a:pt x="528906" y="1380736"/>
                      <a:pt x="504967" y="1364776"/>
                    </a:cubicBezTo>
                    <a:cubicBezTo>
                      <a:pt x="476210" y="1345604"/>
                      <a:pt x="458399" y="1328542"/>
                      <a:pt x="423080" y="1323833"/>
                    </a:cubicBezTo>
                    <a:cubicBezTo>
                      <a:pt x="368780" y="1316593"/>
                      <a:pt x="313898" y="1314734"/>
                      <a:pt x="259307" y="1310185"/>
                    </a:cubicBezTo>
                    <a:cubicBezTo>
                      <a:pt x="245659" y="1305636"/>
                      <a:pt x="231231" y="1302971"/>
                      <a:pt x="218364" y="1296537"/>
                    </a:cubicBezTo>
                    <a:cubicBezTo>
                      <a:pt x="203693" y="1289202"/>
                      <a:pt x="193823" y="1269242"/>
                      <a:pt x="177421" y="1269242"/>
                    </a:cubicBezTo>
                    <a:cubicBezTo>
                      <a:pt x="161018" y="1269242"/>
                      <a:pt x="152038" y="1291350"/>
                      <a:pt x="136477" y="1296537"/>
                    </a:cubicBezTo>
                    <a:cubicBezTo>
                      <a:pt x="110225" y="1305288"/>
                      <a:pt x="81886" y="1305636"/>
                      <a:pt x="54591" y="1310185"/>
                    </a:cubicBezTo>
                    <a:cubicBezTo>
                      <a:pt x="59140" y="1323833"/>
                      <a:pt x="68239" y="1336742"/>
                      <a:pt x="68239" y="1351128"/>
                    </a:cubicBezTo>
                    <a:cubicBezTo>
                      <a:pt x="68239" y="1397375"/>
                      <a:pt x="45086" y="1395788"/>
                      <a:pt x="13647" y="1419367"/>
                    </a:cubicBezTo>
                    <a:cubicBezTo>
                      <a:pt x="8500" y="1423227"/>
                      <a:pt x="4549" y="1428466"/>
                      <a:pt x="0" y="1433015"/>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77" name="Freeform 76"/>
              <p:cNvSpPr/>
              <p:nvPr/>
            </p:nvSpPr>
            <p:spPr>
              <a:xfrm>
                <a:off x="2949467" y="3977688"/>
                <a:ext cx="2835945" cy="2506080"/>
              </a:xfrm>
              <a:custGeom>
                <a:avLst/>
                <a:gdLst>
                  <a:gd name="connsiteX0" fmla="*/ 2514232 w 2841778"/>
                  <a:gd name="connsiteY0" fmla="*/ 2210938 h 2501884"/>
                  <a:gd name="connsiteX1" fmla="*/ 2555176 w 2841778"/>
                  <a:gd name="connsiteY1" fmla="*/ 2183642 h 2501884"/>
                  <a:gd name="connsiteX2" fmla="*/ 2609767 w 2841778"/>
                  <a:gd name="connsiteY2" fmla="*/ 2169994 h 2501884"/>
                  <a:gd name="connsiteX3" fmla="*/ 2650710 w 2841778"/>
                  <a:gd name="connsiteY3" fmla="*/ 2156347 h 2501884"/>
                  <a:gd name="connsiteX4" fmla="*/ 2732597 w 2841778"/>
                  <a:gd name="connsiteY4" fmla="*/ 2169994 h 2501884"/>
                  <a:gd name="connsiteX5" fmla="*/ 2814483 w 2841778"/>
                  <a:gd name="connsiteY5" fmla="*/ 2169994 h 2501884"/>
                  <a:gd name="connsiteX6" fmla="*/ 2773540 w 2841778"/>
                  <a:gd name="connsiteY6" fmla="*/ 2197290 h 2501884"/>
                  <a:gd name="connsiteX7" fmla="*/ 2732597 w 2841778"/>
                  <a:gd name="connsiteY7" fmla="*/ 2210938 h 2501884"/>
                  <a:gd name="connsiteX8" fmla="*/ 2718949 w 2841778"/>
                  <a:gd name="connsiteY8" fmla="*/ 2251881 h 2501884"/>
                  <a:gd name="connsiteX9" fmla="*/ 2637062 w 2841778"/>
                  <a:gd name="connsiteY9" fmla="*/ 2279176 h 2501884"/>
                  <a:gd name="connsiteX10" fmla="*/ 2609767 w 2841778"/>
                  <a:gd name="connsiteY10" fmla="*/ 2320120 h 2501884"/>
                  <a:gd name="connsiteX11" fmla="*/ 2582471 w 2841778"/>
                  <a:gd name="connsiteY11" fmla="*/ 2402006 h 2501884"/>
                  <a:gd name="connsiteX12" fmla="*/ 2541528 w 2841778"/>
                  <a:gd name="connsiteY12" fmla="*/ 2415654 h 2501884"/>
                  <a:gd name="connsiteX13" fmla="*/ 2323164 w 2841778"/>
                  <a:gd name="connsiteY13" fmla="*/ 2374711 h 2501884"/>
                  <a:gd name="connsiteX14" fmla="*/ 2186686 w 2841778"/>
                  <a:gd name="connsiteY14" fmla="*/ 2402006 h 2501884"/>
                  <a:gd name="connsiteX15" fmla="*/ 2173038 w 2841778"/>
                  <a:gd name="connsiteY15" fmla="*/ 2456597 h 2501884"/>
                  <a:gd name="connsiteX16" fmla="*/ 2091152 w 2841778"/>
                  <a:gd name="connsiteY16" fmla="*/ 2429302 h 2501884"/>
                  <a:gd name="connsiteX17" fmla="*/ 2050209 w 2841778"/>
                  <a:gd name="connsiteY17" fmla="*/ 2402006 h 2501884"/>
                  <a:gd name="connsiteX18" fmla="*/ 2022913 w 2841778"/>
                  <a:gd name="connsiteY18" fmla="*/ 2361063 h 2501884"/>
                  <a:gd name="connsiteX19" fmla="*/ 1941027 w 2841778"/>
                  <a:gd name="connsiteY19" fmla="*/ 2320120 h 2501884"/>
                  <a:gd name="connsiteX20" fmla="*/ 1913731 w 2841778"/>
                  <a:gd name="connsiteY20" fmla="*/ 2279176 h 2501884"/>
                  <a:gd name="connsiteX21" fmla="*/ 1804549 w 2841778"/>
                  <a:gd name="connsiteY21" fmla="*/ 2238233 h 2501884"/>
                  <a:gd name="connsiteX22" fmla="*/ 1722662 w 2841778"/>
                  <a:gd name="connsiteY22" fmla="*/ 2210938 h 2501884"/>
                  <a:gd name="connsiteX23" fmla="*/ 1654424 w 2841778"/>
                  <a:gd name="connsiteY23" fmla="*/ 2224585 h 2501884"/>
                  <a:gd name="connsiteX24" fmla="*/ 1613480 w 2841778"/>
                  <a:gd name="connsiteY24" fmla="*/ 2238233 h 2501884"/>
                  <a:gd name="connsiteX25" fmla="*/ 1558889 w 2841778"/>
                  <a:gd name="connsiteY25" fmla="*/ 2224585 h 2501884"/>
                  <a:gd name="connsiteX26" fmla="*/ 1477003 w 2841778"/>
                  <a:gd name="connsiteY26" fmla="*/ 2060812 h 2501884"/>
                  <a:gd name="connsiteX27" fmla="*/ 1436059 w 2841778"/>
                  <a:gd name="connsiteY27" fmla="*/ 2033517 h 2501884"/>
                  <a:gd name="connsiteX28" fmla="*/ 1354173 w 2841778"/>
                  <a:gd name="connsiteY28" fmla="*/ 2019869 h 2501884"/>
                  <a:gd name="connsiteX29" fmla="*/ 1285934 w 2841778"/>
                  <a:gd name="connsiteY29" fmla="*/ 2006221 h 2501884"/>
                  <a:gd name="connsiteX30" fmla="*/ 1244991 w 2841778"/>
                  <a:gd name="connsiteY30" fmla="*/ 1992573 h 2501884"/>
                  <a:gd name="connsiteX31" fmla="*/ 1204047 w 2841778"/>
                  <a:gd name="connsiteY31" fmla="*/ 1965278 h 2501884"/>
                  <a:gd name="connsiteX32" fmla="*/ 1026627 w 2841778"/>
                  <a:gd name="connsiteY32" fmla="*/ 1951630 h 2501884"/>
                  <a:gd name="connsiteX33" fmla="*/ 985683 w 2841778"/>
                  <a:gd name="connsiteY33" fmla="*/ 1937982 h 2501884"/>
                  <a:gd name="connsiteX34" fmla="*/ 944740 w 2841778"/>
                  <a:gd name="connsiteY34" fmla="*/ 1897039 h 2501884"/>
                  <a:gd name="connsiteX35" fmla="*/ 849206 w 2841778"/>
                  <a:gd name="connsiteY35" fmla="*/ 1883391 h 2501884"/>
                  <a:gd name="connsiteX36" fmla="*/ 808262 w 2841778"/>
                  <a:gd name="connsiteY36" fmla="*/ 1746914 h 2501884"/>
                  <a:gd name="connsiteX37" fmla="*/ 794615 w 2841778"/>
                  <a:gd name="connsiteY37" fmla="*/ 1610436 h 2501884"/>
                  <a:gd name="connsiteX38" fmla="*/ 753671 w 2841778"/>
                  <a:gd name="connsiteY38" fmla="*/ 1569493 h 2501884"/>
                  <a:gd name="connsiteX39" fmla="*/ 740024 w 2841778"/>
                  <a:gd name="connsiteY39" fmla="*/ 1528550 h 2501884"/>
                  <a:gd name="connsiteX40" fmla="*/ 617194 w 2841778"/>
                  <a:gd name="connsiteY40" fmla="*/ 1433015 h 2501884"/>
                  <a:gd name="connsiteX41" fmla="*/ 521659 w 2841778"/>
                  <a:gd name="connsiteY41" fmla="*/ 1310185 h 2501884"/>
                  <a:gd name="connsiteX42" fmla="*/ 439773 w 2841778"/>
                  <a:gd name="connsiteY42" fmla="*/ 1255594 h 2501884"/>
                  <a:gd name="connsiteX43" fmla="*/ 412477 w 2841778"/>
                  <a:gd name="connsiteY43" fmla="*/ 1173708 h 2501884"/>
                  <a:gd name="connsiteX44" fmla="*/ 398829 w 2841778"/>
                  <a:gd name="connsiteY44" fmla="*/ 1078173 h 2501884"/>
                  <a:gd name="connsiteX45" fmla="*/ 316943 w 2841778"/>
                  <a:gd name="connsiteY45" fmla="*/ 1037230 h 2501884"/>
                  <a:gd name="connsiteX46" fmla="*/ 276000 w 2841778"/>
                  <a:gd name="connsiteY46" fmla="*/ 1009935 h 2501884"/>
                  <a:gd name="connsiteX47" fmla="*/ 235056 w 2841778"/>
                  <a:gd name="connsiteY47" fmla="*/ 1023582 h 2501884"/>
                  <a:gd name="connsiteX48" fmla="*/ 139522 w 2841778"/>
                  <a:gd name="connsiteY48" fmla="*/ 996287 h 2501884"/>
                  <a:gd name="connsiteX49" fmla="*/ 112227 w 2841778"/>
                  <a:gd name="connsiteY49" fmla="*/ 955344 h 2501884"/>
                  <a:gd name="connsiteX50" fmla="*/ 30340 w 2841778"/>
                  <a:gd name="connsiteY50" fmla="*/ 900753 h 2501884"/>
                  <a:gd name="connsiteX51" fmla="*/ 30340 w 2841778"/>
                  <a:gd name="connsiteY51" fmla="*/ 777923 h 2501884"/>
                  <a:gd name="connsiteX52" fmla="*/ 71283 w 2841778"/>
                  <a:gd name="connsiteY52" fmla="*/ 764275 h 2501884"/>
                  <a:gd name="connsiteX53" fmla="*/ 207761 w 2841778"/>
                  <a:gd name="connsiteY53" fmla="*/ 723332 h 2501884"/>
                  <a:gd name="connsiteX54" fmla="*/ 248704 w 2841778"/>
                  <a:gd name="connsiteY54" fmla="*/ 709684 h 2501884"/>
                  <a:gd name="connsiteX55" fmla="*/ 262352 w 2841778"/>
                  <a:gd name="connsiteY55" fmla="*/ 668741 h 2501884"/>
                  <a:gd name="connsiteX56" fmla="*/ 344238 w 2841778"/>
                  <a:gd name="connsiteY56" fmla="*/ 641445 h 2501884"/>
                  <a:gd name="connsiteX57" fmla="*/ 357886 w 2841778"/>
                  <a:gd name="connsiteY57" fmla="*/ 600502 h 2501884"/>
                  <a:gd name="connsiteX58" fmla="*/ 398829 w 2841778"/>
                  <a:gd name="connsiteY58" fmla="*/ 586854 h 2501884"/>
                  <a:gd name="connsiteX59" fmla="*/ 467068 w 2841778"/>
                  <a:gd name="connsiteY59" fmla="*/ 573206 h 2501884"/>
                  <a:gd name="connsiteX60" fmla="*/ 589898 w 2841778"/>
                  <a:gd name="connsiteY60" fmla="*/ 532263 h 2501884"/>
                  <a:gd name="connsiteX61" fmla="*/ 630841 w 2841778"/>
                  <a:gd name="connsiteY61" fmla="*/ 504967 h 2501884"/>
                  <a:gd name="connsiteX62" fmla="*/ 699080 w 2841778"/>
                  <a:gd name="connsiteY62" fmla="*/ 491320 h 2501884"/>
                  <a:gd name="connsiteX63" fmla="*/ 740024 w 2841778"/>
                  <a:gd name="connsiteY63" fmla="*/ 464024 h 2501884"/>
                  <a:gd name="connsiteX64" fmla="*/ 835558 w 2841778"/>
                  <a:gd name="connsiteY64" fmla="*/ 450376 h 2501884"/>
                  <a:gd name="connsiteX65" fmla="*/ 876501 w 2841778"/>
                  <a:gd name="connsiteY65" fmla="*/ 436729 h 2501884"/>
                  <a:gd name="connsiteX66" fmla="*/ 931092 w 2841778"/>
                  <a:gd name="connsiteY66" fmla="*/ 382138 h 2501884"/>
                  <a:gd name="connsiteX67" fmla="*/ 985683 w 2841778"/>
                  <a:gd name="connsiteY67" fmla="*/ 327547 h 2501884"/>
                  <a:gd name="connsiteX68" fmla="*/ 1012979 w 2841778"/>
                  <a:gd name="connsiteY68" fmla="*/ 286603 h 2501884"/>
                  <a:gd name="connsiteX69" fmla="*/ 1053922 w 2841778"/>
                  <a:gd name="connsiteY69" fmla="*/ 272955 h 2501884"/>
                  <a:gd name="connsiteX70" fmla="*/ 1108513 w 2841778"/>
                  <a:gd name="connsiteY70" fmla="*/ 218364 h 2501884"/>
                  <a:gd name="connsiteX71" fmla="*/ 1135809 w 2841778"/>
                  <a:gd name="connsiteY71" fmla="*/ 177421 h 2501884"/>
                  <a:gd name="connsiteX72" fmla="*/ 1217695 w 2841778"/>
                  <a:gd name="connsiteY72" fmla="*/ 109182 h 2501884"/>
                  <a:gd name="connsiteX73" fmla="*/ 1258638 w 2841778"/>
                  <a:gd name="connsiteY73" fmla="*/ 95535 h 2501884"/>
                  <a:gd name="connsiteX74" fmla="*/ 1313229 w 2841778"/>
                  <a:gd name="connsiteY74" fmla="*/ 0 h 25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41778" h="2501884">
                    <a:moveTo>
                      <a:pt x="2514232" y="2210938"/>
                    </a:moveTo>
                    <a:cubicBezTo>
                      <a:pt x="2527880" y="2201839"/>
                      <a:pt x="2540099" y="2190103"/>
                      <a:pt x="2555176" y="2183642"/>
                    </a:cubicBezTo>
                    <a:cubicBezTo>
                      <a:pt x="2572416" y="2176253"/>
                      <a:pt x="2591732" y="2175147"/>
                      <a:pt x="2609767" y="2169994"/>
                    </a:cubicBezTo>
                    <a:cubicBezTo>
                      <a:pt x="2623599" y="2166042"/>
                      <a:pt x="2637062" y="2160896"/>
                      <a:pt x="2650710" y="2156347"/>
                    </a:cubicBezTo>
                    <a:cubicBezTo>
                      <a:pt x="2678006" y="2160896"/>
                      <a:pt x="2704925" y="2169994"/>
                      <a:pt x="2732597" y="2169994"/>
                    </a:cubicBezTo>
                    <a:cubicBezTo>
                      <a:pt x="2841778" y="2169994"/>
                      <a:pt x="2705302" y="2133602"/>
                      <a:pt x="2814483" y="2169994"/>
                    </a:cubicBezTo>
                    <a:cubicBezTo>
                      <a:pt x="2800835" y="2179093"/>
                      <a:pt x="2788211" y="2189954"/>
                      <a:pt x="2773540" y="2197290"/>
                    </a:cubicBezTo>
                    <a:cubicBezTo>
                      <a:pt x="2760673" y="2203724"/>
                      <a:pt x="2742769" y="2200766"/>
                      <a:pt x="2732597" y="2210938"/>
                    </a:cubicBezTo>
                    <a:cubicBezTo>
                      <a:pt x="2722425" y="2221110"/>
                      <a:pt x="2730655" y="2243519"/>
                      <a:pt x="2718949" y="2251881"/>
                    </a:cubicBezTo>
                    <a:cubicBezTo>
                      <a:pt x="2695536" y="2268604"/>
                      <a:pt x="2637062" y="2279176"/>
                      <a:pt x="2637062" y="2279176"/>
                    </a:cubicBezTo>
                    <a:cubicBezTo>
                      <a:pt x="2627964" y="2292824"/>
                      <a:pt x="2616429" y="2305131"/>
                      <a:pt x="2609767" y="2320120"/>
                    </a:cubicBezTo>
                    <a:cubicBezTo>
                      <a:pt x="2598082" y="2346412"/>
                      <a:pt x="2609766" y="2392907"/>
                      <a:pt x="2582471" y="2402006"/>
                    </a:cubicBezTo>
                    <a:lnTo>
                      <a:pt x="2541528" y="2415654"/>
                    </a:lnTo>
                    <a:cubicBezTo>
                      <a:pt x="2429029" y="2340655"/>
                      <a:pt x="2481930" y="2350896"/>
                      <a:pt x="2323164" y="2374711"/>
                    </a:cubicBezTo>
                    <a:cubicBezTo>
                      <a:pt x="2277284" y="2381593"/>
                      <a:pt x="2186686" y="2402006"/>
                      <a:pt x="2186686" y="2402006"/>
                    </a:cubicBezTo>
                    <a:cubicBezTo>
                      <a:pt x="2182137" y="2420203"/>
                      <a:pt x="2184755" y="2441950"/>
                      <a:pt x="2173038" y="2456597"/>
                    </a:cubicBezTo>
                    <a:cubicBezTo>
                      <a:pt x="2136808" y="2501884"/>
                      <a:pt x="2111378" y="2446157"/>
                      <a:pt x="2091152" y="2429302"/>
                    </a:cubicBezTo>
                    <a:cubicBezTo>
                      <a:pt x="2078551" y="2418801"/>
                      <a:pt x="2063857" y="2411105"/>
                      <a:pt x="2050209" y="2402006"/>
                    </a:cubicBezTo>
                    <a:cubicBezTo>
                      <a:pt x="2041110" y="2388358"/>
                      <a:pt x="2034511" y="2372661"/>
                      <a:pt x="2022913" y="2361063"/>
                    </a:cubicBezTo>
                    <a:cubicBezTo>
                      <a:pt x="1996455" y="2334605"/>
                      <a:pt x="1974329" y="2331220"/>
                      <a:pt x="1941027" y="2320120"/>
                    </a:cubicBezTo>
                    <a:cubicBezTo>
                      <a:pt x="1931928" y="2306472"/>
                      <a:pt x="1925330" y="2290775"/>
                      <a:pt x="1913731" y="2279176"/>
                    </a:cubicBezTo>
                    <a:cubicBezTo>
                      <a:pt x="1875137" y="2240582"/>
                      <a:pt x="1858253" y="2252879"/>
                      <a:pt x="1804549" y="2238233"/>
                    </a:cubicBezTo>
                    <a:cubicBezTo>
                      <a:pt x="1776791" y="2230663"/>
                      <a:pt x="1722662" y="2210938"/>
                      <a:pt x="1722662" y="2210938"/>
                    </a:cubicBezTo>
                    <a:cubicBezTo>
                      <a:pt x="1699916" y="2215487"/>
                      <a:pt x="1676928" y="2218959"/>
                      <a:pt x="1654424" y="2224585"/>
                    </a:cubicBezTo>
                    <a:cubicBezTo>
                      <a:pt x="1640467" y="2228074"/>
                      <a:pt x="1627866" y="2238233"/>
                      <a:pt x="1613480" y="2238233"/>
                    </a:cubicBezTo>
                    <a:cubicBezTo>
                      <a:pt x="1594723" y="2238233"/>
                      <a:pt x="1577086" y="2229134"/>
                      <a:pt x="1558889" y="2224585"/>
                    </a:cubicBezTo>
                    <a:cubicBezTo>
                      <a:pt x="1543319" y="2177875"/>
                      <a:pt x="1522357" y="2091047"/>
                      <a:pt x="1477003" y="2060812"/>
                    </a:cubicBezTo>
                    <a:cubicBezTo>
                      <a:pt x="1463355" y="2051714"/>
                      <a:pt x="1451620" y="2038704"/>
                      <a:pt x="1436059" y="2033517"/>
                    </a:cubicBezTo>
                    <a:cubicBezTo>
                      <a:pt x="1409807" y="2024766"/>
                      <a:pt x="1381398" y="2024819"/>
                      <a:pt x="1354173" y="2019869"/>
                    </a:cubicBezTo>
                    <a:cubicBezTo>
                      <a:pt x="1331350" y="2015719"/>
                      <a:pt x="1308438" y="2011847"/>
                      <a:pt x="1285934" y="2006221"/>
                    </a:cubicBezTo>
                    <a:cubicBezTo>
                      <a:pt x="1271978" y="2002732"/>
                      <a:pt x="1257858" y="1999007"/>
                      <a:pt x="1244991" y="1992573"/>
                    </a:cubicBezTo>
                    <a:cubicBezTo>
                      <a:pt x="1230320" y="1985238"/>
                      <a:pt x="1220169" y="1968301"/>
                      <a:pt x="1204047" y="1965278"/>
                    </a:cubicBezTo>
                    <a:cubicBezTo>
                      <a:pt x="1145748" y="1954347"/>
                      <a:pt x="1085767" y="1956179"/>
                      <a:pt x="1026627" y="1951630"/>
                    </a:cubicBezTo>
                    <a:cubicBezTo>
                      <a:pt x="1012979" y="1947081"/>
                      <a:pt x="997653" y="1945962"/>
                      <a:pt x="985683" y="1937982"/>
                    </a:cubicBezTo>
                    <a:cubicBezTo>
                      <a:pt x="969624" y="1927276"/>
                      <a:pt x="962660" y="1904207"/>
                      <a:pt x="944740" y="1897039"/>
                    </a:cubicBezTo>
                    <a:cubicBezTo>
                      <a:pt x="914873" y="1885092"/>
                      <a:pt x="881051" y="1887940"/>
                      <a:pt x="849206" y="1883391"/>
                    </a:cubicBezTo>
                    <a:cubicBezTo>
                      <a:pt x="815978" y="1783711"/>
                      <a:pt x="828888" y="1829418"/>
                      <a:pt x="808262" y="1746914"/>
                    </a:cubicBezTo>
                    <a:cubicBezTo>
                      <a:pt x="803713" y="1701421"/>
                      <a:pt x="808060" y="1654134"/>
                      <a:pt x="794615" y="1610436"/>
                    </a:cubicBezTo>
                    <a:cubicBezTo>
                      <a:pt x="788939" y="1591989"/>
                      <a:pt x="764377" y="1585552"/>
                      <a:pt x="753671" y="1569493"/>
                    </a:cubicBezTo>
                    <a:cubicBezTo>
                      <a:pt x="745691" y="1557523"/>
                      <a:pt x="750196" y="1538722"/>
                      <a:pt x="740024" y="1528550"/>
                    </a:cubicBezTo>
                    <a:cubicBezTo>
                      <a:pt x="636823" y="1425348"/>
                      <a:pt x="684425" y="1519455"/>
                      <a:pt x="617194" y="1433015"/>
                    </a:cubicBezTo>
                    <a:cubicBezTo>
                      <a:pt x="572044" y="1374965"/>
                      <a:pt x="573946" y="1350853"/>
                      <a:pt x="521659" y="1310185"/>
                    </a:cubicBezTo>
                    <a:cubicBezTo>
                      <a:pt x="495764" y="1290045"/>
                      <a:pt x="439773" y="1255594"/>
                      <a:pt x="439773" y="1255594"/>
                    </a:cubicBezTo>
                    <a:cubicBezTo>
                      <a:pt x="430674" y="1228299"/>
                      <a:pt x="416546" y="1202191"/>
                      <a:pt x="412477" y="1173708"/>
                    </a:cubicBezTo>
                    <a:cubicBezTo>
                      <a:pt x="407928" y="1141863"/>
                      <a:pt x="411894" y="1107569"/>
                      <a:pt x="398829" y="1078173"/>
                    </a:cubicBezTo>
                    <a:cubicBezTo>
                      <a:pt x="387655" y="1053031"/>
                      <a:pt x="336839" y="1047178"/>
                      <a:pt x="316943" y="1037230"/>
                    </a:cubicBezTo>
                    <a:cubicBezTo>
                      <a:pt x="302272" y="1029895"/>
                      <a:pt x="289648" y="1019033"/>
                      <a:pt x="276000" y="1009935"/>
                    </a:cubicBezTo>
                    <a:cubicBezTo>
                      <a:pt x="262352" y="1014484"/>
                      <a:pt x="249442" y="1023582"/>
                      <a:pt x="235056" y="1023582"/>
                    </a:cubicBezTo>
                    <a:cubicBezTo>
                      <a:pt x="217915" y="1023582"/>
                      <a:pt x="158832" y="1002724"/>
                      <a:pt x="139522" y="996287"/>
                    </a:cubicBezTo>
                    <a:cubicBezTo>
                      <a:pt x="130424" y="982639"/>
                      <a:pt x="124571" y="966145"/>
                      <a:pt x="112227" y="955344"/>
                    </a:cubicBezTo>
                    <a:cubicBezTo>
                      <a:pt x="87539" y="933742"/>
                      <a:pt x="30340" y="900753"/>
                      <a:pt x="30340" y="900753"/>
                    </a:cubicBezTo>
                    <a:cubicBezTo>
                      <a:pt x="15390" y="855903"/>
                      <a:pt x="0" y="831018"/>
                      <a:pt x="30340" y="777923"/>
                    </a:cubicBezTo>
                    <a:cubicBezTo>
                      <a:pt x="37477" y="765433"/>
                      <a:pt x="58416" y="770709"/>
                      <a:pt x="71283" y="764275"/>
                    </a:cubicBezTo>
                    <a:cubicBezTo>
                      <a:pt x="170588" y="714622"/>
                      <a:pt x="34027" y="748150"/>
                      <a:pt x="207761" y="723332"/>
                    </a:cubicBezTo>
                    <a:cubicBezTo>
                      <a:pt x="221409" y="718783"/>
                      <a:pt x="238532" y="719856"/>
                      <a:pt x="248704" y="709684"/>
                    </a:cubicBezTo>
                    <a:cubicBezTo>
                      <a:pt x="258876" y="699512"/>
                      <a:pt x="250646" y="677103"/>
                      <a:pt x="262352" y="668741"/>
                    </a:cubicBezTo>
                    <a:cubicBezTo>
                      <a:pt x="285765" y="652018"/>
                      <a:pt x="344238" y="641445"/>
                      <a:pt x="344238" y="641445"/>
                    </a:cubicBezTo>
                    <a:cubicBezTo>
                      <a:pt x="348787" y="627797"/>
                      <a:pt x="347714" y="610674"/>
                      <a:pt x="357886" y="600502"/>
                    </a:cubicBezTo>
                    <a:cubicBezTo>
                      <a:pt x="368058" y="590330"/>
                      <a:pt x="384873" y="590343"/>
                      <a:pt x="398829" y="586854"/>
                    </a:cubicBezTo>
                    <a:cubicBezTo>
                      <a:pt x="421333" y="581228"/>
                      <a:pt x="444322" y="577755"/>
                      <a:pt x="467068" y="573206"/>
                    </a:cubicBezTo>
                    <a:cubicBezTo>
                      <a:pt x="560105" y="511184"/>
                      <a:pt x="442794" y="581299"/>
                      <a:pt x="589898" y="532263"/>
                    </a:cubicBezTo>
                    <a:cubicBezTo>
                      <a:pt x="605459" y="527076"/>
                      <a:pt x="615483" y="510726"/>
                      <a:pt x="630841" y="504967"/>
                    </a:cubicBezTo>
                    <a:cubicBezTo>
                      <a:pt x="652561" y="496822"/>
                      <a:pt x="676334" y="495869"/>
                      <a:pt x="699080" y="491320"/>
                    </a:cubicBezTo>
                    <a:cubicBezTo>
                      <a:pt x="712728" y="482221"/>
                      <a:pt x="724313" y="468737"/>
                      <a:pt x="740024" y="464024"/>
                    </a:cubicBezTo>
                    <a:cubicBezTo>
                      <a:pt x="770835" y="454780"/>
                      <a:pt x="804015" y="456685"/>
                      <a:pt x="835558" y="450376"/>
                    </a:cubicBezTo>
                    <a:cubicBezTo>
                      <a:pt x="849664" y="447555"/>
                      <a:pt x="862853" y="441278"/>
                      <a:pt x="876501" y="436729"/>
                    </a:cubicBezTo>
                    <a:cubicBezTo>
                      <a:pt x="912896" y="327543"/>
                      <a:pt x="858303" y="454927"/>
                      <a:pt x="931092" y="382138"/>
                    </a:cubicBezTo>
                    <a:cubicBezTo>
                      <a:pt x="1003879" y="309351"/>
                      <a:pt x="876503" y="363938"/>
                      <a:pt x="985683" y="327547"/>
                    </a:cubicBezTo>
                    <a:cubicBezTo>
                      <a:pt x="994782" y="313899"/>
                      <a:pt x="1000171" y="296850"/>
                      <a:pt x="1012979" y="286603"/>
                    </a:cubicBezTo>
                    <a:cubicBezTo>
                      <a:pt x="1024212" y="277616"/>
                      <a:pt x="1043750" y="283127"/>
                      <a:pt x="1053922" y="272955"/>
                    </a:cubicBezTo>
                    <a:cubicBezTo>
                      <a:pt x="1126710" y="200167"/>
                      <a:pt x="999332" y="254759"/>
                      <a:pt x="1108513" y="218364"/>
                    </a:cubicBezTo>
                    <a:cubicBezTo>
                      <a:pt x="1117612" y="204716"/>
                      <a:pt x="1125308" y="190022"/>
                      <a:pt x="1135809" y="177421"/>
                    </a:cubicBezTo>
                    <a:cubicBezTo>
                      <a:pt x="1157367" y="151551"/>
                      <a:pt x="1187024" y="124518"/>
                      <a:pt x="1217695" y="109182"/>
                    </a:cubicBezTo>
                    <a:cubicBezTo>
                      <a:pt x="1230562" y="102748"/>
                      <a:pt x="1244990" y="100084"/>
                      <a:pt x="1258638" y="95535"/>
                    </a:cubicBezTo>
                    <a:cubicBezTo>
                      <a:pt x="1315753" y="9863"/>
                      <a:pt x="1313229" y="46453"/>
                      <a:pt x="1313229" y="0"/>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sp>
          <p:nvSpPr>
            <p:cNvPr id="38" name="TextBox 11"/>
            <p:cNvSpPr txBox="1">
              <a:spLocks noChangeArrowheads="1"/>
            </p:cNvSpPr>
            <p:nvPr/>
          </p:nvSpPr>
          <p:spPr bwMode="auto">
            <a:xfrm rot="16200000">
              <a:off x="4037071" y="2755262"/>
              <a:ext cx="784856" cy="247768"/>
            </a:xfrm>
            <a:prstGeom prst="rect">
              <a:avLst/>
            </a:prstGeom>
            <a:noFill/>
            <a:ln w="9525">
              <a:noFill/>
              <a:miter lim="800000"/>
              <a:headEnd/>
              <a:tailEnd/>
            </a:ln>
          </p:spPr>
          <p:txBody>
            <a:bodyPr wrap="none">
              <a:spAutoFit/>
            </a:bodyPr>
            <a:lstStyle/>
            <a:p>
              <a:pPr algn="ctr"/>
              <a:r>
                <a:rPr lang="en-US" sz="1400" dirty="0">
                  <a:latin typeface="Arial" pitchFamily="34" charset="0"/>
                  <a:cs typeface="Arial" pitchFamily="34" charset="0"/>
                </a:rPr>
                <a:t>SS,  37°C</a:t>
              </a:r>
            </a:p>
          </p:txBody>
        </p:sp>
        <p:pic>
          <p:nvPicPr>
            <p:cNvPr id="39" name="Picture 6"/>
            <p:cNvPicPr>
              <a:picLocks noChangeAspect="1" noChangeArrowheads="1"/>
            </p:cNvPicPr>
            <p:nvPr/>
          </p:nvPicPr>
          <p:blipFill>
            <a:blip r:embed="rId7" cstate="print">
              <a:lum bright="3000" contrast="-3000"/>
            </a:blip>
            <a:srcRect/>
            <a:stretch>
              <a:fillRect/>
            </a:stretch>
          </p:blipFill>
          <p:spPr bwMode="auto">
            <a:xfrm>
              <a:off x="6045436" y="2142442"/>
              <a:ext cx="1514852" cy="1473411"/>
            </a:xfrm>
            <a:prstGeom prst="rect">
              <a:avLst/>
            </a:prstGeom>
            <a:noFill/>
            <a:ln w="9525">
              <a:noFill/>
              <a:miter lim="800000"/>
              <a:headEnd/>
              <a:tailEnd/>
            </a:ln>
          </p:spPr>
        </p:pic>
        <p:grpSp>
          <p:nvGrpSpPr>
            <p:cNvPr id="40" name="Group 45"/>
            <p:cNvGrpSpPr>
              <a:grpSpLocks/>
            </p:cNvGrpSpPr>
            <p:nvPr/>
          </p:nvGrpSpPr>
          <p:grpSpPr bwMode="auto">
            <a:xfrm>
              <a:off x="6323013" y="2184400"/>
              <a:ext cx="1135062" cy="1092200"/>
              <a:chOff x="2700430" y="193273"/>
              <a:chExt cx="5124682" cy="5076501"/>
            </a:xfrm>
          </p:grpSpPr>
          <p:sp>
            <p:nvSpPr>
              <p:cNvPr id="72" name="Freeform 71"/>
              <p:cNvSpPr/>
              <p:nvPr/>
            </p:nvSpPr>
            <p:spPr>
              <a:xfrm>
                <a:off x="2700430" y="193273"/>
                <a:ext cx="4902495" cy="2553008"/>
              </a:xfrm>
              <a:custGeom>
                <a:avLst/>
                <a:gdLst>
                  <a:gd name="connsiteX0" fmla="*/ 0 w 4902069"/>
                  <a:gd name="connsiteY0" fmla="*/ 407365 h 2550063"/>
                  <a:gd name="connsiteX1" fmla="*/ 177421 w 4902069"/>
                  <a:gd name="connsiteY1" fmla="*/ 366422 h 2550063"/>
                  <a:gd name="connsiteX2" fmla="*/ 218364 w 4902069"/>
                  <a:gd name="connsiteY2" fmla="*/ 352774 h 2550063"/>
                  <a:gd name="connsiteX3" fmla="*/ 259307 w 4902069"/>
                  <a:gd name="connsiteY3" fmla="*/ 270887 h 2550063"/>
                  <a:gd name="connsiteX4" fmla="*/ 313898 w 4902069"/>
                  <a:gd name="connsiteY4" fmla="*/ 148058 h 2550063"/>
                  <a:gd name="connsiteX5" fmla="*/ 395785 w 4902069"/>
                  <a:gd name="connsiteY5" fmla="*/ 120762 h 2550063"/>
                  <a:gd name="connsiteX6" fmla="*/ 518615 w 4902069"/>
                  <a:gd name="connsiteY6" fmla="*/ 93466 h 2550063"/>
                  <a:gd name="connsiteX7" fmla="*/ 559558 w 4902069"/>
                  <a:gd name="connsiteY7" fmla="*/ 66171 h 2550063"/>
                  <a:gd name="connsiteX8" fmla="*/ 614149 w 4902069"/>
                  <a:gd name="connsiteY8" fmla="*/ 11580 h 2550063"/>
                  <a:gd name="connsiteX9" fmla="*/ 736979 w 4902069"/>
                  <a:gd name="connsiteY9" fmla="*/ 25228 h 2550063"/>
                  <a:gd name="connsiteX10" fmla="*/ 805218 w 4902069"/>
                  <a:gd name="connsiteY10" fmla="*/ 38875 h 2550063"/>
                  <a:gd name="connsiteX11" fmla="*/ 859809 w 4902069"/>
                  <a:gd name="connsiteY11" fmla="*/ 52523 h 2550063"/>
                  <a:gd name="connsiteX12" fmla="*/ 914400 w 4902069"/>
                  <a:gd name="connsiteY12" fmla="*/ 38875 h 2550063"/>
                  <a:gd name="connsiteX13" fmla="*/ 1009934 w 4902069"/>
                  <a:gd name="connsiteY13" fmla="*/ 25228 h 2550063"/>
                  <a:gd name="connsiteX14" fmla="*/ 1078173 w 4902069"/>
                  <a:gd name="connsiteY14" fmla="*/ 38875 h 2550063"/>
                  <a:gd name="connsiteX15" fmla="*/ 1119116 w 4902069"/>
                  <a:gd name="connsiteY15" fmla="*/ 66171 h 2550063"/>
                  <a:gd name="connsiteX16" fmla="*/ 1323833 w 4902069"/>
                  <a:gd name="connsiteY16" fmla="*/ 79819 h 2550063"/>
                  <a:gd name="connsiteX17" fmla="*/ 1351128 w 4902069"/>
                  <a:gd name="connsiteY17" fmla="*/ 161705 h 2550063"/>
                  <a:gd name="connsiteX18" fmla="*/ 1378424 w 4902069"/>
                  <a:gd name="connsiteY18" fmla="*/ 202649 h 2550063"/>
                  <a:gd name="connsiteX19" fmla="*/ 1433015 w 4902069"/>
                  <a:gd name="connsiteY19" fmla="*/ 270887 h 2550063"/>
                  <a:gd name="connsiteX20" fmla="*/ 1501254 w 4902069"/>
                  <a:gd name="connsiteY20" fmla="*/ 284535 h 2550063"/>
                  <a:gd name="connsiteX21" fmla="*/ 1542197 w 4902069"/>
                  <a:gd name="connsiteY21" fmla="*/ 298183 h 2550063"/>
                  <a:gd name="connsiteX22" fmla="*/ 1692322 w 4902069"/>
                  <a:gd name="connsiteY22" fmla="*/ 298183 h 2550063"/>
                  <a:gd name="connsiteX23" fmla="*/ 1733266 w 4902069"/>
                  <a:gd name="connsiteY23" fmla="*/ 284535 h 2550063"/>
                  <a:gd name="connsiteX24" fmla="*/ 1883391 w 4902069"/>
                  <a:gd name="connsiteY24" fmla="*/ 257240 h 2550063"/>
                  <a:gd name="connsiteX25" fmla="*/ 1924334 w 4902069"/>
                  <a:gd name="connsiteY25" fmla="*/ 243592 h 2550063"/>
                  <a:gd name="connsiteX26" fmla="*/ 1992573 w 4902069"/>
                  <a:gd name="connsiteY26" fmla="*/ 298183 h 2550063"/>
                  <a:gd name="connsiteX27" fmla="*/ 1978925 w 4902069"/>
                  <a:gd name="connsiteY27" fmla="*/ 339126 h 2550063"/>
                  <a:gd name="connsiteX28" fmla="*/ 2019869 w 4902069"/>
                  <a:gd name="connsiteY28" fmla="*/ 352774 h 2550063"/>
                  <a:gd name="connsiteX29" fmla="*/ 2088107 w 4902069"/>
                  <a:gd name="connsiteY29" fmla="*/ 366422 h 2550063"/>
                  <a:gd name="connsiteX30" fmla="*/ 2129051 w 4902069"/>
                  <a:gd name="connsiteY30" fmla="*/ 461956 h 2550063"/>
                  <a:gd name="connsiteX31" fmla="*/ 2142698 w 4902069"/>
                  <a:gd name="connsiteY31" fmla="*/ 516547 h 2550063"/>
                  <a:gd name="connsiteX32" fmla="*/ 2183642 w 4902069"/>
                  <a:gd name="connsiteY32" fmla="*/ 530195 h 2550063"/>
                  <a:gd name="connsiteX33" fmla="*/ 2224585 w 4902069"/>
                  <a:gd name="connsiteY33" fmla="*/ 557490 h 2550063"/>
                  <a:gd name="connsiteX34" fmla="*/ 2210937 w 4902069"/>
                  <a:gd name="connsiteY34" fmla="*/ 612081 h 2550063"/>
                  <a:gd name="connsiteX35" fmla="*/ 2224585 w 4902069"/>
                  <a:gd name="connsiteY35" fmla="*/ 653025 h 2550063"/>
                  <a:gd name="connsiteX36" fmla="*/ 2238233 w 4902069"/>
                  <a:gd name="connsiteY36" fmla="*/ 816798 h 2550063"/>
                  <a:gd name="connsiteX37" fmla="*/ 2320119 w 4902069"/>
                  <a:gd name="connsiteY37" fmla="*/ 844093 h 2550063"/>
                  <a:gd name="connsiteX38" fmla="*/ 2470245 w 4902069"/>
                  <a:gd name="connsiteY38" fmla="*/ 871389 h 2550063"/>
                  <a:gd name="connsiteX39" fmla="*/ 2497540 w 4902069"/>
                  <a:gd name="connsiteY39" fmla="*/ 912332 h 2550063"/>
                  <a:gd name="connsiteX40" fmla="*/ 2688609 w 4902069"/>
                  <a:gd name="connsiteY40" fmla="*/ 953275 h 2550063"/>
                  <a:gd name="connsiteX41" fmla="*/ 2770495 w 4902069"/>
                  <a:gd name="connsiteY41" fmla="*/ 980571 h 2550063"/>
                  <a:gd name="connsiteX42" fmla="*/ 2811439 w 4902069"/>
                  <a:gd name="connsiteY42" fmla="*/ 994219 h 2550063"/>
                  <a:gd name="connsiteX43" fmla="*/ 2934269 w 4902069"/>
                  <a:gd name="connsiteY43" fmla="*/ 1048810 h 2550063"/>
                  <a:gd name="connsiteX44" fmla="*/ 2975212 w 4902069"/>
                  <a:gd name="connsiteY44" fmla="*/ 1062458 h 2550063"/>
                  <a:gd name="connsiteX45" fmla="*/ 3111690 w 4902069"/>
                  <a:gd name="connsiteY45" fmla="*/ 1076105 h 2550063"/>
                  <a:gd name="connsiteX46" fmla="*/ 3152633 w 4902069"/>
                  <a:gd name="connsiteY46" fmla="*/ 1103401 h 2550063"/>
                  <a:gd name="connsiteX47" fmla="*/ 3166281 w 4902069"/>
                  <a:gd name="connsiteY47" fmla="*/ 1144344 h 2550063"/>
                  <a:gd name="connsiteX48" fmla="*/ 3316406 w 4902069"/>
                  <a:gd name="connsiteY48" fmla="*/ 1185287 h 2550063"/>
                  <a:gd name="connsiteX49" fmla="*/ 3452884 w 4902069"/>
                  <a:gd name="connsiteY49" fmla="*/ 1226231 h 2550063"/>
                  <a:gd name="connsiteX50" fmla="*/ 3493827 w 4902069"/>
                  <a:gd name="connsiteY50" fmla="*/ 1253526 h 2550063"/>
                  <a:gd name="connsiteX51" fmla="*/ 3548418 w 4902069"/>
                  <a:gd name="connsiteY51" fmla="*/ 1198935 h 2550063"/>
                  <a:gd name="connsiteX52" fmla="*/ 3589361 w 4902069"/>
                  <a:gd name="connsiteY52" fmla="*/ 1185287 h 2550063"/>
                  <a:gd name="connsiteX53" fmla="*/ 3753134 w 4902069"/>
                  <a:gd name="connsiteY53" fmla="*/ 1198935 h 2550063"/>
                  <a:gd name="connsiteX54" fmla="*/ 3848669 w 4902069"/>
                  <a:gd name="connsiteY54" fmla="*/ 1171640 h 2550063"/>
                  <a:gd name="connsiteX55" fmla="*/ 3875964 w 4902069"/>
                  <a:gd name="connsiteY55" fmla="*/ 1212583 h 2550063"/>
                  <a:gd name="connsiteX56" fmla="*/ 3916907 w 4902069"/>
                  <a:gd name="connsiteY56" fmla="*/ 1226231 h 2550063"/>
                  <a:gd name="connsiteX57" fmla="*/ 4039737 w 4902069"/>
                  <a:gd name="connsiteY57" fmla="*/ 1239878 h 2550063"/>
                  <a:gd name="connsiteX58" fmla="*/ 4339988 w 4902069"/>
                  <a:gd name="connsiteY58" fmla="*/ 1267174 h 2550063"/>
                  <a:gd name="connsiteX59" fmla="*/ 4449170 w 4902069"/>
                  <a:gd name="connsiteY59" fmla="*/ 1280822 h 2550063"/>
                  <a:gd name="connsiteX60" fmla="*/ 4531057 w 4902069"/>
                  <a:gd name="connsiteY60" fmla="*/ 1253526 h 2550063"/>
                  <a:gd name="connsiteX61" fmla="*/ 4490113 w 4902069"/>
                  <a:gd name="connsiteY61" fmla="*/ 1376356 h 2550063"/>
                  <a:gd name="connsiteX62" fmla="*/ 4476466 w 4902069"/>
                  <a:gd name="connsiteY62" fmla="*/ 1444595 h 2550063"/>
                  <a:gd name="connsiteX63" fmla="*/ 4449170 w 4902069"/>
                  <a:gd name="connsiteY63" fmla="*/ 1526481 h 2550063"/>
                  <a:gd name="connsiteX64" fmla="*/ 4435522 w 4902069"/>
                  <a:gd name="connsiteY64" fmla="*/ 1567425 h 2550063"/>
                  <a:gd name="connsiteX65" fmla="*/ 4421875 w 4902069"/>
                  <a:gd name="connsiteY65" fmla="*/ 1622016 h 2550063"/>
                  <a:gd name="connsiteX66" fmla="*/ 4380931 w 4902069"/>
                  <a:gd name="connsiteY66" fmla="*/ 1635663 h 2550063"/>
                  <a:gd name="connsiteX67" fmla="*/ 4353636 w 4902069"/>
                  <a:gd name="connsiteY67" fmla="*/ 1676607 h 2550063"/>
                  <a:gd name="connsiteX68" fmla="*/ 4326340 w 4902069"/>
                  <a:gd name="connsiteY68" fmla="*/ 1758493 h 2550063"/>
                  <a:gd name="connsiteX69" fmla="*/ 4339988 w 4902069"/>
                  <a:gd name="connsiteY69" fmla="*/ 1840380 h 2550063"/>
                  <a:gd name="connsiteX70" fmla="*/ 4394579 w 4902069"/>
                  <a:gd name="connsiteY70" fmla="*/ 1935914 h 2550063"/>
                  <a:gd name="connsiteX71" fmla="*/ 4435522 w 4902069"/>
                  <a:gd name="connsiteY71" fmla="*/ 1976858 h 2550063"/>
                  <a:gd name="connsiteX72" fmla="*/ 4476466 w 4902069"/>
                  <a:gd name="connsiteY72" fmla="*/ 2058744 h 2550063"/>
                  <a:gd name="connsiteX73" fmla="*/ 4490113 w 4902069"/>
                  <a:gd name="connsiteY73" fmla="*/ 2099687 h 2550063"/>
                  <a:gd name="connsiteX74" fmla="*/ 4612943 w 4902069"/>
                  <a:gd name="connsiteY74" fmla="*/ 2167926 h 2550063"/>
                  <a:gd name="connsiteX75" fmla="*/ 4653887 w 4902069"/>
                  <a:gd name="connsiteY75" fmla="*/ 2154278 h 2550063"/>
                  <a:gd name="connsiteX76" fmla="*/ 4722125 w 4902069"/>
                  <a:gd name="connsiteY76" fmla="*/ 2249813 h 2550063"/>
                  <a:gd name="connsiteX77" fmla="*/ 4763069 w 4902069"/>
                  <a:gd name="connsiteY77" fmla="*/ 2277108 h 2550063"/>
                  <a:gd name="connsiteX78" fmla="*/ 4749421 w 4902069"/>
                  <a:gd name="connsiteY78" fmla="*/ 2318052 h 2550063"/>
                  <a:gd name="connsiteX79" fmla="*/ 4763069 w 4902069"/>
                  <a:gd name="connsiteY79" fmla="*/ 2399938 h 2550063"/>
                  <a:gd name="connsiteX80" fmla="*/ 4817660 w 4902069"/>
                  <a:gd name="connsiteY80" fmla="*/ 2481825 h 2550063"/>
                  <a:gd name="connsiteX81" fmla="*/ 4872251 w 4902069"/>
                  <a:gd name="connsiteY81" fmla="*/ 2495472 h 2550063"/>
                  <a:gd name="connsiteX82" fmla="*/ 4899546 w 4902069"/>
                  <a:gd name="connsiteY82" fmla="*/ 2550063 h 255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902069" h="2550063">
                    <a:moveTo>
                      <a:pt x="0" y="407365"/>
                    </a:moveTo>
                    <a:cubicBezTo>
                      <a:pt x="124013" y="389648"/>
                      <a:pt x="65020" y="403889"/>
                      <a:pt x="177421" y="366422"/>
                    </a:cubicBezTo>
                    <a:lnTo>
                      <a:pt x="218364" y="352774"/>
                    </a:lnTo>
                    <a:cubicBezTo>
                      <a:pt x="268138" y="203456"/>
                      <a:pt x="188756" y="429626"/>
                      <a:pt x="259307" y="270887"/>
                    </a:cubicBezTo>
                    <a:cubicBezTo>
                      <a:pt x="265925" y="255997"/>
                      <a:pt x="285389" y="165876"/>
                      <a:pt x="313898" y="148058"/>
                    </a:cubicBezTo>
                    <a:cubicBezTo>
                      <a:pt x="338297" y="132809"/>
                      <a:pt x="368489" y="129861"/>
                      <a:pt x="395785" y="120762"/>
                    </a:cubicBezTo>
                    <a:cubicBezTo>
                      <a:pt x="462981" y="98363"/>
                      <a:pt x="422536" y="109479"/>
                      <a:pt x="518615" y="93466"/>
                    </a:cubicBezTo>
                    <a:cubicBezTo>
                      <a:pt x="532263" y="84368"/>
                      <a:pt x="549311" y="78979"/>
                      <a:pt x="559558" y="66171"/>
                    </a:cubicBezTo>
                    <a:cubicBezTo>
                      <a:pt x="612495" y="0"/>
                      <a:pt x="524818" y="41358"/>
                      <a:pt x="614149" y="11580"/>
                    </a:cubicBezTo>
                    <a:cubicBezTo>
                      <a:pt x="709684" y="43424"/>
                      <a:pt x="668740" y="47973"/>
                      <a:pt x="736979" y="25228"/>
                    </a:cubicBezTo>
                    <a:cubicBezTo>
                      <a:pt x="759725" y="29777"/>
                      <a:pt x="782574" y="33843"/>
                      <a:pt x="805218" y="38875"/>
                    </a:cubicBezTo>
                    <a:cubicBezTo>
                      <a:pt x="823528" y="42944"/>
                      <a:pt x="841052" y="52523"/>
                      <a:pt x="859809" y="52523"/>
                    </a:cubicBezTo>
                    <a:cubicBezTo>
                      <a:pt x="878566" y="52523"/>
                      <a:pt x="895945" y="42230"/>
                      <a:pt x="914400" y="38875"/>
                    </a:cubicBezTo>
                    <a:cubicBezTo>
                      <a:pt x="946049" y="33121"/>
                      <a:pt x="978089" y="29777"/>
                      <a:pt x="1009934" y="25228"/>
                    </a:cubicBezTo>
                    <a:cubicBezTo>
                      <a:pt x="1032680" y="29777"/>
                      <a:pt x="1056453" y="30730"/>
                      <a:pt x="1078173" y="38875"/>
                    </a:cubicBezTo>
                    <a:cubicBezTo>
                      <a:pt x="1093531" y="44634"/>
                      <a:pt x="1102937" y="63474"/>
                      <a:pt x="1119116" y="66171"/>
                    </a:cubicBezTo>
                    <a:cubicBezTo>
                      <a:pt x="1186576" y="77415"/>
                      <a:pt x="1255594" y="75270"/>
                      <a:pt x="1323833" y="79819"/>
                    </a:cubicBezTo>
                    <a:cubicBezTo>
                      <a:pt x="1332931" y="107114"/>
                      <a:pt x="1335168" y="137765"/>
                      <a:pt x="1351128" y="161705"/>
                    </a:cubicBezTo>
                    <a:cubicBezTo>
                      <a:pt x="1360227" y="175353"/>
                      <a:pt x="1371088" y="187978"/>
                      <a:pt x="1378424" y="202649"/>
                    </a:cubicBezTo>
                    <a:cubicBezTo>
                      <a:pt x="1400520" y="246840"/>
                      <a:pt x="1376384" y="249651"/>
                      <a:pt x="1433015" y="270887"/>
                    </a:cubicBezTo>
                    <a:cubicBezTo>
                      <a:pt x="1454735" y="279032"/>
                      <a:pt x="1478750" y="278909"/>
                      <a:pt x="1501254" y="284535"/>
                    </a:cubicBezTo>
                    <a:cubicBezTo>
                      <a:pt x="1515210" y="288024"/>
                      <a:pt x="1528549" y="293634"/>
                      <a:pt x="1542197" y="298183"/>
                    </a:cubicBezTo>
                    <a:cubicBezTo>
                      <a:pt x="1636094" y="266883"/>
                      <a:pt x="1522569" y="298183"/>
                      <a:pt x="1692322" y="298183"/>
                    </a:cubicBezTo>
                    <a:cubicBezTo>
                      <a:pt x="1706708" y="298183"/>
                      <a:pt x="1719309" y="288024"/>
                      <a:pt x="1733266" y="284535"/>
                    </a:cubicBezTo>
                    <a:cubicBezTo>
                      <a:pt x="1771427" y="274995"/>
                      <a:pt x="1846874" y="263326"/>
                      <a:pt x="1883391" y="257240"/>
                    </a:cubicBezTo>
                    <a:cubicBezTo>
                      <a:pt x="1897039" y="252691"/>
                      <a:pt x="1909948" y="243592"/>
                      <a:pt x="1924334" y="243592"/>
                    </a:cubicBezTo>
                    <a:cubicBezTo>
                      <a:pt x="1968282" y="243592"/>
                      <a:pt x="1971614" y="266744"/>
                      <a:pt x="1992573" y="298183"/>
                    </a:cubicBezTo>
                    <a:cubicBezTo>
                      <a:pt x="1988024" y="311831"/>
                      <a:pt x="1972491" y="326259"/>
                      <a:pt x="1978925" y="339126"/>
                    </a:cubicBezTo>
                    <a:cubicBezTo>
                      <a:pt x="1985359" y="351993"/>
                      <a:pt x="2005912" y="349285"/>
                      <a:pt x="2019869" y="352774"/>
                    </a:cubicBezTo>
                    <a:cubicBezTo>
                      <a:pt x="2042373" y="358400"/>
                      <a:pt x="2065361" y="361873"/>
                      <a:pt x="2088107" y="366422"/>
                    </a:cubicBezTo>
                    <a:cubicBezTo>
                      <a:pt x="2127292" y="523158"/>
                      <a:pt x="2072498" y="329999"/>
                      <a:pt x="2129051" y="461956"/>
                    </a:cubicBezTo>
                    <a:cubicBezTo>
                      <a:pt x="2136440" y="479196"/>
                      <a:pt x="2130981" y="501900"/>
                      <a:pt x="2142698" y="516547"/>
                    </a:cubicBezTo>
                    <a:cubicBezTo>
                      <a:pt x="2151685" y="527781"/>
                      <a:pt x="2170775" y="523761"/>
                      <a:pt x="2183642" y="530195"/>
                    </a:cubicBezTo>
                    <a:cubicBezTo>
                      <a:pt x="2198313" y="537530"/>
                      <a:pt x="2210937" y="548392"/>
                      <a:pt x="2224585" y="557490"/>
                    </a:cubicBezTo>
                    <a:cubicBezTo>
                      <a:pt x="2220036" y="575687"/>
                      <a:pt x="2210937" y="593324"/>
                      <a:pt x="2210937" y="612081"/>
                    </a:cubicBezTo>
                    <a:cubicBezTo>
                      <a:pt x="2210937" y="626467"/>
                      <a:pt x="2222684" y="638765"/>
                      <a:pt x="2224585" y="653025"/>
                    </a:cubicBezTo>
                    <a:cubicBezTo>
                      <a:pt x="2231825" y="707325"/>
                      <a:pt x="2213735" y="767801"/>
                      <a:pt x="2238233" y="816798"/>
                    </a:cubicBezTo>
                    <a:cubicBezTo>
                      <a:pt x="2251100" y="842532"/>
                      <a:pt x="2292824" y="834995"/>
                      <a:pt x="2320119" y="844093"/>
                    </a:cubicBezTo>
                    <a:cubicBezTo>
                      <a:pt x="2395859" y="869339"/>
                      <a:pt x="2346785" y="855956"/>
                      <a:pt x="2470245" y="871389"/>
                    </a:cubicBezTo>
                    <a:cubicBezTo>
                      <a:pt x="2479343" y="885037"/>
                      <a:pt x="2483631" y="903639"/>
                      <a:pt x="2497540" y="912332"/>
                    </a:cubicBezTo>
                    <a:cubicBezTo>
                      <a:pt x="2546159" y="942719"/>
                      <a:pt x="2637640" y="946904"/>
                      <a:pt x="2688609" y="953275"/>
                    </a:cubicBezTo>
                    <a:lnTo>
                      <a:pt x="2770495" y="980571"/>
                    </a:lnTo>
                    <a:cubicBezTo>
                      <a:pt x="2784143" y="985120"/>
                      <a:pt x="2799469" y="986239"/>
                      <a:pt x="2811439" y="994219"/>
                    </a:cubicBezTo>
                    <a:cubicBezTo>
                      <a:pt x="2876322" y="1037474"/>
                      <a:pt x="2836821" y="1016327"/>
                      <a:pt x="2934269" y="1048810"/>
                    </a:cubicBezTo>
                    <a:cubicBezTo>
                      <a:pt x="2947917" y="1053359"/>
                      <a:pt x="2960897" y="1061027"/>
                      <a:pt x="2975212" y="1062458"/>
                    </a:cubicBezTo>
                    <a:lnTo>
                      <a:pt x="3111690" y="1076105"/>
                    </a:lnTo>
                    <a:cubicBezTo>
                      <a:pt x="3125338" y="1085204"/>
                      <a:pt x="3142386" y="1090593"/>
                      <a:pt x="3152633" y="1103401"/>
                    </a:cubicBezTo>
                    <a:cubicBezTo>
                      <a:pt x="3161620" y="1114635"/>
                      <a:pt x="3154575" y="1135982"/>
                      <a:pt x="3166281" y="1144344"/>
                    </a:cubicBezTo>
                    <a:cubicBezTo>
                      <a:pt x="3195147" y="1164963"/>
                      <a:pt x="3280442" y="1177295"/>
                      <a:pt x="3316406" y="1185287"/>
                    </a:cubicBezTo>
                    <a:cubicBezTo>
                      <a:pt x="3345015" y="1191644"/>
                      <a:pt x="3435874" y="1214891"/>
                      <a:pt x="3452884" y="1226231"/>
                    </a:cubicBezTo>
                    <a:lnTo>
                      <a:pt x="3493827" y="1253526"/>
                    </a:lnTo>
                    <a:cubicBezTo>
                      <a:pt x="3603008" y="1217131"/>
                      <a:pt x="3475630" y="1271723"/>
                      <a:pt x="3548418" y="1198935"/>
                    </a:cubicBezTo>
                    <a:cubicBezTo>
                      <a:pt x="3558590" y="1188763"/>
                      <a:pt x="3575713" y="1189836"/>
                      <a:pt x="3589361" y="1185287"/>
                    </a:cubicBezTo>
                    <a:cubicBezTo>
                      <a:pt x="3643952" y="1189836"/>
                      <a:pt x="3698354" y="1198935"/>
                      <a:pt x="3753134" y="1198935"/>
                    </a:cubicBezTo>
                    <a:cubicBezTo>
                      <a:pt x="3770266" y="1198935"/>
                      <a:pt x="3829365" y="1178074"/>
                      <a:pt x="3848669" y="1171640"/>
                    </a:cubicBezTo>
                    <a:cubicBezTo>
                      <a:pt x="3857767" y="1185288"/>
                      <a:pt x="3863156" y="1202336"/>
                      <a:pt x="3875964" y="1212583"/>
                    </a:cubicBezTo>
                    <a:cubicBezTo>
                      <a:pt x="3887197" y="1221570"/>
                      <a:pt x="3902717" y="1223866"/>
                      <a:pt x="3916907" y="1226231"/>
                    </a:cubicBezTo>
                    <a:cubicBezTo>
                      <a:pt x="3957542" y="1233003"/>
                      <a:pt x="3998794" y="1235329"/>
                      <a:pt x="4039737" y="1239878"/>
                    </a:cubicBezTo>
                    <a:cubicBezTo>
                      <a:pt x="4181357" y="1275284"/>
                      <a:pt x="4042959" y="1244325"/>
                      <a:pt x="4339988" y="1267174"/>
                    </a:cubicBezTo>
                    <a:cubicBezTo>
                      <a:pt x="4376557" y="1269987"/>
                      <a:pt x="4412776" y="1276273"/>
                      <a:pt x="4449170" y="1280822"/>
                    </a:cubicBezTo>
                    <a:cubicBezTo>
                      <a:pt x="4476466" y="1271723"/>
                      <a:pt x="4535787" y="1225145"/>
                      <a:pt x="4531057" y="1253526"/>
                    </a:cubicBezTo>
                    <a:cubicBezTo>
                      <a:pt x="4514712" y="1351592"/>
                      <a:pt x="4532759" y="1312389"/>
                      <a:pt x="4490113" y="1376356"/>
                    </a:cubicBezTo>
                    <a:cubicBezTo>
                      <a:pt x="4485564" y="1399102"/>
                      <a:pt x="4482569" y="1422216"/>
                      <a:pt x="4476466" y="1444595"/>
                    </a:cubicBezTo>
                    <a:cubicBezTo>
                      <a:pt x="4468896" y="1472353"/>
                      <a:pt x="4458269" y="1499186"/>
                      <a:pt x="4449170" y="1526481"/>
                    </a:cubicBezTo>
                    <a:cubicBezTo>
                      <a:pt x="4444621" y="1540129"/>
                      <a:pt x="4439011" y="1553468"/>
                      <a:pt x="4435522" y="1567425"/>
                    </a:cubicBezTo>
                    <a:cubicBezTo>
                      <a:pt x="4430973" y="1585622"/>
                      <a:pt x="4433592" y="1607369"/>
                      <a:pt x="4421875" y="1622016"/>
                    </a:cubicBezTo>
                    <a:cubicBezTo>
                      <a:pt x="4412888" y="1633250"/>
                      <a:pt x="4394579" y="1631114"/>
                      <a:pt x="4380931" y="1635663"/>
                    </a:cubicBezTo>
                    <a:cubicBezTo>
                      <a:pt x="4371833" y="1649311"/>
                      <a:pt x="4360298" y="1661618"/>
                      <a:pt x="4353636" y="1676607"/>
                    </a:cubicBezTo>
                    <a:cubicBezTo>
                      <a:pt x="4341951" y="1702899"/>
                      <a:pt x="4326340" y="1758493"/>
                      <a:pt x="4326340" y="1758493"/>
                    </a:cubicBezTo>
                    <a:cubicBezTo>
                      <a:pt x="4330889" y="1785789"/>
                      <a:pt x="4332036" y="1813875"/>
                      <a:pt x="4339988" y="1840380"/>
                    </a:cubicBezTo>
                    <a:cubicBezTo>
                      <a:pt x="4346245" y="1861235"/>
                      <a:pt x="4378875" y="1917069"/>
                      <a:pt x="4394579" y="1935914"/>
                    </a:cubicBezTo>
                    <a:cubicBezTo>
                      <a:pt x="4406935" y="1950742"/>
                      <a:pt x="4421874" y="1963210"/>
                      <a:pt x="4435522" y="1976858"/>
                    </a:cubicBezTo>
                    <a:cubicBezTo>
                      <a:pt x="4469829" y="2079776"/>
                      <a:pt x="4423549" y="1952911"/>
                      <a:pt x="4476466" y="2058744"/>
                    </a:cubicBezTo>
                    <a:cubicBezTo>
                      <a:pt x="4482900" y="2071611"/>
                      <a:pt x="4479941" y="2089515"/>
                      <a:pt x="4490113" y="2099687"/>
                    </a:cubicBezTo>
                    <a:cubicBezTo>
                      <a:pt x="4537040" y="2146614"/>
                      <a:pt x="4561458" y="2150764"/>
                      <a:pt x="4612943" y="2167926"/>
                    </a:cubicBezTo>
                    <a:cubicBezTo>
                      <a:pt x="4626591" y="2163377"/>
                      <a:pt x="4639501" y="2154278"/>
                      <a:pt x="4653887" y="2154278"/>
                    </a:cubicBezTo>
                    <a:cubicBezTo>
                      <a:pt x="4743735" y="2154278"/>
                      <a:pt x="4647061" y="2199772"/>
                      <a:pt x="4722125" y="2249813"/>
                    </a:cubicBezTo>
                    <a:lnTo>
                      <a:pt x="4763069" y="2277108"/>
                    </a:lnTo>
                    <a:cubicBezTo>
                      <a:pt x="4758520" y="2290756"/>
                      <a:pt x="4749421" y="2303666"/>
                      <a:pt x="4749421" y="2318052"/>
                    </a:cubicBezTo>
                    <a:cubicBezTo>
                      <a:pt x="4749421" y="2345724"/>
                      <a:pt x="4757066" y="2372925"/>
                      <a:pt x="4763069" y="2399938"/>
                    </a:cubicBezTo>
                    <a:cubicBezTo>
                      <a:pt x="4771123" y="2436180"/>
                      <a:pt x="4782237" y="2461583"/>
                      <a:pt x="4817660" y="2481825"/>
                    </a:cubicBezTo>
                    <a:cubicBezTo>
                      <a:pt x="4833946" y="2491131"/>
                      <a:pt x="4854054" y="2490923"/>
                      <a:pt x="4872251" y="2495472"/>
                    </a:cubicBezTo>
                    <a:cubicBezTo>
                      <a:pt x="4902069" y="2540201"/>
                      <a:pt x="4899546" y="2520013"/>
                      <a:pt x="4899546" y="2550063"/>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73" name="Freeform 72"/>
              <p:cNvSpPr/>
              <p:nvPr/>
            </p:nvSpPr>
            <p:spPr>
              <a:xfrm>
                <a:off x="2700430" y="613857"/>
                <a:ext cx="5124682" cy="4655917"/>
              </a:xfrm>
              <a:custGeom>
                <a:avLst/>
                <a:gdLst>
                  <a:gd name="connsiteX0" fmla="*/ 4899546 w 5128082"/>
                  <a:gd name="connsiteY0" fmla="*/ 2142699 h 4659530"/>
                  <a:gd name="connsiteX1" fmla="*/ 4858603 w 5128082"/>
                  <a:gd name="connsiteY1" fmla="*/ 2156347 h 4659530"/>
                  <a:gd name="connsiteX2" fmla="*/ 4804012 w 5128082"/>
                  <a:gd name="connsiteY2" fmla="*/ 2210938 h 4659530"/>
                  <a:gd name="connsiteX3" fmla="*/ 4790364 w 5128082"/>
                  <a:gd name="connsiteY3" fmla="*/ 2251881 h 4659530"/>
                  <a:gd name="connsiteX4" fmla="*/ 4872250 w 5128082"/>
                  <a:gd name="connsiteY4" fmla="*/ 2306472 h 4659530"/>
                  <a:gd name="connsiteX5" fmla="*/ 4858603 w 5128082"/>
                  <a:gd name="connsiteY5" fmla="*/ 2442950 h 4659530"/>
                  <a:gd name="connsiteX6" fmla="*/ 4831307 w 5128082"/>
                  <a:gd name="connsiteY6" fmla="*/ 2483893 h 4659530"/>
                  <a:gd name="connsiteX7" fmla="*/ 4817659 w 5128082"/>
                  <a:gd name="connsiteY7" fmla="*/ 2552132 h 4659530"/>
                  <a:gd name="connsiteX8" fmla="*/ 4858603 w 5128082"/>
                  <a:gd name="connsiteY8" fmla="*/ 2634018 h 4659530"/>
                  <a:gd name="connsiteX9" fmla="*/ 4899546 w 5128082"/>
                  <a:gd name="connsiteY9" fmla="*/ 2661314 h 4659530"/>
                  <a:gd name="connsiteX10" fmla="*/ 4926842 w 5128082"/>
                  <a:gd name="connsiteY10" fmla="*/ 2702257 h 4659530"/>
                  <a:gd name="connsiteX11" fmla="*/ 4967785 w 5128082"/>
                  <a:gd name="connsiteY11" fmla="*/ 2715905 h 4659530"/>
                  <a:gd name="connsiteX12" fmla="*/ 5063319 w 5128082"/>
                  <a:gd name="connsiteY12" fmla="*/ 2729553 h 4659530"/>
                  <a:gd name="connsiteX13" fmla="*/ 5049671 w 5128082"/>
                  <a:gd name="connsiteY13" fmla="*/ 2784144 h 4659530"/>
                  <a:gd name="connsiteX14" fmla="*/ 5036024 w 5128082"/>
                  <a:gd name="connsiteY14" fmla="*/ 2825087 h 4659530"/>
                  <a:gd name="connsiteX15" fmla="*/ 5076967 w 5128082"/>
                  <a:gd name="connsiteY15" fmla="*/ 2852383 h 4659530"/>
                  <a:gd name="connsiteX16" fmla="*/ 5063319 w 5128082"/>
                  <a:gd name="connsiteY16" fmla="*/ 2934269 h 4659530"/>
                  <a:gd name="connsiteX17" fmla="*/ 5022376 w 5128082"/>
                  <a:gd name="connsiteY17" fmla="*/ 2947917 h 4659530"/>
                  <a:gd name="connsiteX18" fmla="*/ 4967785 w 5128082"/>
                  <a:gd name="connsiteY18" fmla="*/ 3043451 h 4659530"/>
                  <a:gd name="connsiteX19" fmla="*/ 4954137 w 5128082"/>
                  <a:gd name="connsiteY19" fmla="*/ 3084395 h 4659530"/>
                  <a:gd name="connsiteX20" fmla="*/ 4995080 w 5128082"/>
                  <a:gd name="connsiteY20" fmla="*/ 3098042 h 4659530"/>
                  <a:gd name="connsiteX21" fmla="*/ 5104262 w 5128082"/>
                  <a:gd name="connsiteY21" fmla="*/ 3111690 h 4659530"/>
                  <a:gd name="connsiteX22" fmla="*/ 5117910 w 5128082"/>
                  <a:gd name="connsiteY22" fmla="*/ 3152633 h 4659530"/>
                  <a:gd name="connsiteX23" fmla="*/ 5036024 w 5128082"/>
                  <a:gd name="connsiteY23" fmla="*/ 3179929 h 4659530"/>
                  <a:gd name="connsiteX24" fmla="*/ 4844955 w 5128082"/>
                  <a:gd name="connsiteY24" fmla="*/ 3207224 h 4659530"/>
                  <a:gd name="connsiteX25" fmla="*/ 4831307 w 5128082"/>
                  <a:gd name="connsiteY25" fmla="*/ 3248168 h 4659530"/>
                  <a:gd name="connsiteX26" fmla="*/ 4804012 w 5128082"/>
                  <a:gd name="connsiteY26" fmla="*/ 3289111 h 4659530"/>
                  <a:gd name="connsiteX27" fmla="*/ 4790364 w 5128082"/>
                  <a:gd name="connsiteY27" fmla="*/ 3384645 h 4659530"/>
                  <a:gd name="connsiteX28" fmla="*/ 4804012 w 5128082"/>
                  <a:gd name="connsiteY28" fmla="*/ 3439236 h 4659530"/>
                  <a:gd name="connsiteX29" fmla="*/ 4817659 w 5128082"/>
                  <a:gd name="connsiteY29" fmla="*/ 3480180 h 4659530"/>
                  <a:gd name="connsiteX30" fmla="*/ 4790364 w 5128082"/>
                  <a:gd name="connsiteY30" fmla="*/ 3630305 h 4659530"/>
                  <a:gd name="connsiteX31" fmla="*/ 4817659 w 5128082"/>
                  <a:gd name="connsiteY31" fmla="*/ 3712192 h 4659530"/>
                  <a:gd name="connsiteX32" fmla="*/ 4831307 w 5128082"/>
                  <a:gd name="connsiteY32" fmla="*/ 3753135 h 4659530"/>
                  <a:gd name="connsiteX33" fmla="*/ 4817659 w 5128082"/>
                  <a:gd name="connsiteY33" fmla="*/ 3821374 h 4659530"/>
                  <a:gd name="connsiteX34" fmla="*/ 4776716 w 5128082"/>
                  <a:gd name="connsiteY34" fmla="*/ 3807726 h 4659530"/>
                  <a:gd name="connsiteX35" fmla="*/ 4667534 w 5128082"/>
                  <a:gd name="connsiteY35" fmla="*/ 3916908 h 4659530"/>
                  <a:gd name="connsiteX36" fmla="*/ 4612943 w 5128082"/>
                  <a:gd name="connsiteY36" fmla="*/ 3985147 h 4659530"/>
                  <a:gd name="connsiteX37" fmla="*/ 4572000 w 5128082"/>
                  <a:gd name="connsiteY37" fmla="*/ 4012442 h 4659530"/>
                  <a:gd name="connsiteX38" fmla="*/ 4394579 w 5128082"/>
                  <a:gd name="connsiteY38" fmla="*/ 3971499 h 4659530"/>
                  <a:gd name="connsiteX39" fmla="*/ 4353636 w 5128082"/>
                  <a:gd name="connsiteY39" fmla="*/ 3957851 h 4659530"/>
                  <a:gd name="connsiteX40" fmla="*/ 4312692 w 5128082"/>
                  <a:gd name="connsiteY40" fmla="*/ 3944203 h 4659530"/>
                  <a:gd name="connsiteX41" fmla="*/ 4271749 w 5128082"/>
                  <a:gd name="connsiteY41" fmla="*/ 3957851 h 4659530"/>
                  <a:gd name="connsiteX42" fmla="*/ 4244453 w 5128082"/>
                  <a:gd name="connsiteY42" fmla="*/ 4053386 h 4659530"/>
                  <a:gd name="connsiteX43" fmla="*/ 4203510 w 5128082"/>
                  <a:gd name="connsiteY43" fmla="*/ 4067033 h 4659530"/>
                  <a:gd name="connsiteX44" fmla="*/ 4176215 w 5128082"/>
                  <a:gd name="connsiteY44" fmla="*/ 4107977 h 4659530"/>
                  <a:gd name="connsiteX45" fmla="*/ 4162567 w 5128082"/>
                  <a:gd name="connsiteY45" fmla="*/ 4148920 h 4659530"/>
                  <a:gd name="connsiteX46" fmla="*/ 4121624 w 5128082"/>
                  <a:gd name="connsiteY46" fmla="*/ 4162568 h 4659530"/>
                  <a:gd name="connsiteX47" fmla="*/ 4094328 w 5128082"/>
                  <a:gd name="connsiteY47" fmla="*/ 4203511 h 4659530"/>
                  <a:gd name="connsiteX48" fmla="*/ 4080680 w 5128082"/>
                  <a:gd name="connsiteY48" fmla="*/ 4258102 h 4659530"/>
                  <a:gd name="connsiteX49" fmla="*/ 4039737 w 5128082"/>
                  <a:gd name="connsiteY49" fmla="*/ 4285398 h 4659530"/>
                  <a:gd name="connsiteX50" fmla="*/ 3998794 w 5128082"/>
                  <a:gd name="connsiteY50" fmla="*/ 4367284 h 4659530"/>
                  <a:gd name="connsiteX51" fmla="*/ 4026089 w 5128082"/>
                  <a:gd name="connsiteY51" fmla="*/ 4462818 h 4659530"/>
                  <a:gd name="connsiteX52" fmla="*/ 3998794 w 5128082"/>
                  <a:gd name="connsiteY52" fmla="*/ 4503762 h 4659530"/>
                  <a:gd name="connsiteX53" fmla="*/ 3985146 w 5128082"/>
                  <a:gd name="connsiteY53" fmla="*/ 4558353 h 4659530"/>
                  <a:gd name="connsiteX54" fmla="*/ 3930555 w 5128082"/>
                  <a:gd name="connsiteY54" fmla="*/ 4544705 h 4659530"/>
                  <a:gd name="connsiteX55" fmla="*/ 3944203 w 5128082"/>
                  <a:gd name="connsiteY55" fmla="*/ 4612944 h 4659530"/>
                  <a:gd name="connsiteX56" fmla="*/ 3957850 w 5128082"/>
                  <a:gd name="connsiteY56" fmla="*/ 4653887 h 4659530"/>
                  <a:gd name="connsiteX57" fmla="*/ 3875964 w 5128082"/>
                  <a:gd name="connsiteY57" fmla="*/ 4626592 h 4659530"/>
                  <a:gd name="connsiteX58" fmla="*/ 3835021 w 5128082"/>
                  <a:gd name="connsiteY58" fmla="*/ 4599296 h 4659530"/>
                  <a:gd name="connsiteX59" fmla="*/ 3807725 w 5128082"/>
                  <a:gd name="connsiteY59" fmla="*/ 4558353 h 4659530"/>
                  <a:gd name="connsiteX60" fmla="*/ 3766782 w 5128082"/>
                  <a:gd name="connsiteY60" fmla="*/ 4476466 h 4659530"/>
                  <a:gd name="connsiteX61" fmla="*/ 3725839 w 5128082"/>
                  <a:gd name="connsiteY61" fmla="*/ 4462818 h 4659530"/>
                  <a:gd name="connsiteX62" fmla="*/ 3712191 w 5128082"/>
                  <a:gd name="connsiteY62" fmla="*/ 4421875 h 4659530"/>
                  <a:gd name="connsiteX63" fmla="*/ 3671247 w 5128082"/>
                  <a:gd name="connsiteY63" fmla="*/ 4394580 h 4659530"/>
                  <a:gd name="connsiteX64" fmla="*/ 3493827 w 5128082"/>
                  <a:gd name="connsiteY64" fmla="*/ 4367284 h 4659530"/>
                  <a:gd name="connsiteX65" fmla="*/ 3452883 w 5128082"/>
                  <a:gd name="connsiteY65" fmla="*/ 4353636 h 4659530"/>
                  <a:gd name="connsiteX66" fmla="*/ 3439236 w 5128082"/>
                  <a:gd name="connsiteY66" fmla="*/ 4312693 h 4659530"/>
                  <a:gd name="connsiteX67" fmla="*/ 3411940 w 5128082"/>
                  <a:gd name="connsiteY67" fmla="*/ 4271750 h 4659530"/>
                  <a:gd name="connsiteX68" fmla="*/ 3330053 w 5128082"/>
                  <a:gd name="connsiteY68" fmla="*/ 4217159 h 4659530"/>
                  <a:gd name="connsiteX69" fmla="*/ 3261815 w 5128082"/>
                  <a:gd name="connsiteY69" fmla="*/ 4148920 h 4659530"/>
                  <a:gd name="connsiteX70" fmla="*/ 3193576 w 5128082"/>
                  <a:gd name="connsiteY70" fmla="*/ 4080681 h 4659530"/>
                  <a:gd name="connsiteX71" fmla="*/ 3125337 w 5128082"/>
                  <a:gd name="connsiteY71" fmla="*/ 4012442 h 4659530"/>
                  <a:gd name="connsiteX72" fmla="*/ 3098042 w 5128082"/>
                  <a:gd name="connsiteY72" fmla="*/ 3971499 h 4659530"/>
                  <a:gd name="connsiteX73" fmla="*/ 3016155 w 5128082"/>
                  <a:gd name="connsiteY73" fmla="*/ 3903260 h 4659530"/>
                  <a:gd name="connsiteX74" fmla="*/ 2975212 w 5128082"/>
                  <a:gd name="connsiteY74" fmla="*/ 3821374 h 4659530"/>
                  <a:gd name="connsiteX75" fmla="*/ 2906973 w 5128082"/>
                  <a:gd name="connsiteY75" fmla="*/ 3739487 h 4659530"/>
                  <a:gd name="connsiteX76" fmla="*/ 2866030 w 5128082"/>
                  <a:gd name="connsiteY76" fmla="*/ 3657600 h 4659530"/>
                  <a:gd name="connsiteX77" fmla="*/ 2852382 w 5128082"/>
                  <a:gd name="connsiteY77" fmla="*/ 3616657 h 4659530"/>
                  <a:gd name="connsiteX78" fmla="*/ 2811439 w 5128082"/>
                  <a:gd name="connsiteY78" fmla="*/ 3589362 h 4659530"/>
                  <a:gd name="connsiteX79" fmla="*/ 2784143 w 5128082"/>
                  <a:gd name="connsiteY79" fmla="*/ 3548418 h 4659530"/>
                  <a:gd name="connsiteX80" fmla="*/ 2756847 w 5128082"/>
                  <a:gd name="connsiteY80" fmla="*/ 3466532 h 4659530"/>
                  <a:gd name="connsiteX81" fmla="*/ 2729552 w 5128082"/>
                  <a:gd name="connsiteY81" fmla="*/ 3425589 h 4659530"/>
                  <a:gd name="connsiteX82" fmla="*/ 2715904 w 5128082"/>
                  <a:gd name="connsiteY82" fmla="*/ 3384645 h 4659530"/>
                  <a:gd name="connsiteX83" fmla="*/ 2634018 w 5128082"/>
                  <a:gd name="connsiteY83" fmla="*/ 3316406 h 4659530"/>
                  <a:gd name="connsiteX84" fmla="*/ 2593074 w 5128082"/>
                  <a:gd name="connsiteY84" fmla="*/ 3275463 h 4659530"/>
                  <a:gd name="connsiteX85" fmla="*/ 2552131 w 5128082"/>
                  <a:gd name="connsiteY85" fmla="*/ 3193577 h 4659530"/>
                  <a:gd name="connsiteX86" fmla="*/ 2511188 w 5128082"/>
                  <a:gd name="connsiteY86" fmla="*/ 3166281 h 4659530"/>
                  <a:gd name="connsiteX87" fmla="*/ 2429301 w 5128082"/>
                  <a:gd name="connsiteY87" fmla="*/ 3098042 h 4659530"/>
                  <a:gd name="connsiteX88" fmla="*/ 2361062 w 5128082"/>
                  <a:gd name="connsiteY88" fmla="*/ 2975212 h 4659530"/>
                  <a:gd name="connsiteX89" fmla="*/ 2333767 w 5128082"/>
                  <a:gd name="connsiteY89" fmla="*/ 2934269 h 4659530"/>
                  <a:gd name="connsiteX90" fmla="*/ 2265528 w 5128082"/>
                  <a:gd name="connsiteY90" fmla="*/ 2811439 h 4659530"/>
                  <a:gd name="connsiteX91" fmla="*/ 2224585 w 5128082"/>
                  <a:gd name="connsiteY91" fmla="*/ 2784144 h 4659530"/>
                  <a:gd name="connsiteX92" fmla="*/ 2197289 w 5128082"/>
                  <a:gd name="connsiteY92" fmla="*/ 2743200 h 4659530"/>
                  <a:gd name="connsiteX93" fmla="*/ 2156346 w 5128082"/>
                  <a:gd name="connsiteY93" fmla="*/ 2661314 h 4659530"/>
                  <a:gd name="connsiteX94" fmla="*/ 2115403 w 5128082"/>
                  <a:gd name="connsiteY94" fmla="*/ 2634018 h 4659530"/>
                  <a:gd name="connsiteX95" fmla="*/ 2101755 w 5128082"/>
                  <a:gd name="connsiteY95" fmla="*/ 2593075 h 4659530"/>
                  <a:gd name="connsiteX96" fmla="*/ 2033516 w 5128082"/>
                  <a:gd name="connsiteY96" fmla="*/ 2511189 h 4659530"/>
                  <a:gd name="connsiteX97" fmla="*/ 1992573 w 5128082"/>
                  <a:gd name="connsiteY97" fmla="*/ 2497541 h 4659530"/>
                  <a:gd name="connsiteX98" fmla="*/ 1978925 w 5128082"/>
                  <a:gd name="connsiteY98" fmla="*/ 2456598 h 4659530"/>
                  <a:gd name="connsiteX99" fmla="*/ 1910686 w 5128082"/>
                  <a:gd name="connsiteY99" fmla="*/ 2374711 h 4659530"/>
                  <a:gd name="connsiteX100" fmla="*/ 1897039 w 5128082"/>
                  <a:gd name="connsiteY100" fmla="*/ 2333768 h 4659530"/>
                  <a:gd name="connsiteX101" fmla="*/ 1869743 w 5128082"/>
                  <a:gd name="connsiteY101" fmla="*/ 2292824 h 4659530"/>
                  <a:gd name="connsiteX102" fmla="*/ 1856095 w 5128082"/>
                  <a:gd name="connsiteY102" fmla="*/ 2224586 h 4659530"/>
                  <a:gd name="connsiteX103" fmla="*/ 1801504 w 5128082"/>
                  <a:gd name="connsiteY103" fmla="*/ 2142699 h 4659530"/>
                  <a:gd name="connsiteX104" fmla="*/ 1774209 w 5128082"/>
                  <a:gd name="connsiteY104" fmla="*/ 2101756 h 4659530"/>
                  <a:gd name="connsiteX105" fmla="*/ 1746913 w 5128082"/>
                  <a:gd name="connsiteY105" fmla="*/ 2060812 h 4659530"/>
                  <a:gd name="connsiteX106" fmla="*/ 1665027 w 5128082"/>
                  <a:gd name="connsiteY106" fmla="*/ 2006221 h 4659530"/>
                  <a:gd name="connsiteX107" fmla="*/ 1637731 w 5128082"/>
                  <a:gd name="connsiteY107" fmla="*/ 1924335 h 4659530"/>
                  <a:gd name="connsiteX108" fmla="*/ 1555844 w 5128082"/>
                  <a:gd name="connsiteY108" fmla="*/ 1856096 h 4659530"/>
                  <a:gd name="connsiteX109" fmla="*/ 1542197 w 5128082"/>
                  <a:gd name="connsiteY109" fmla="*/ 1815153 h 4659530"/>
                  <a:gd name="connsiteX110" fmla="*/ 1487606 w 5128082"/>
                  <a:gd name="connsiteY110" fmla="*/ 1733266 h 4659530"/>
                  <a:gd name="connsiteX111" fmla="*/ 1460310 w 5128082"/>
                  <a:gd name="connsiteY111" fmla="*/ 1651380 h 4659530"/>
                  <a:gd name="connsiteX112" fmla="*/ 1419367 w 5128082"/>
                  <a:gd name="connsiteY112" fmla="*/ 1610436 h 4659530"/>
                  <a:gd name="connsiteX113" fmla="*/ 1392071 w 5128082"/>
                  <a:gd name="connsiteY113" fmla="*/ 1569493 h 4659530"/>
                  <a:gd name="connsiteX114" fmla="*/ 1351128 w 5128082"/>
                  <a:gd name="connsiteY114" fmla="*/ 1542198 h 4659530"/>
                  <a:gd name="connsiteX115" fmla="*/ 1323833 w 5128082"/>
                  <a:gd name="connsiteY115" fmla="*/ 1501254 h 4659530"/>
                  <a:gd name="connsiteX116" fmla="*/ 1282889 w 5128082"/>
                  <a:gd name="connsiteY116" fmla="*/ 1487606 h 4659530"/>
                  <a:gd name="connsiteX117" fmla="*/ 1201003 w 5128082"/>
                  <a:gd name="connsiteY117" fmla="*/ 1433015 h 4659530"/>
                  <a:gd name="connsiteX118" fmla="*/ 1160059 w 5128082"/>
                  <a:gd name="connsiteY118" fmla="*/ 1405720 h 4659530"/>
                  <a:gd name="connsiteX119" fmla="*/ 1091821 w 5128082"/>
                  <a:gd name="connsiteY119" fmla="*/ 1337481 h 4659530"/>
                  <a:gd name="connsiteX120" fmla="*/ 1023582 w 5128082"/>
                  <a:gd name="connsiteY120" fmla="*/ 1282890 h 4659530"/>
                  <a:gd name="connsiteX121" fmla="*/ 996286 w 5128082"/>
                  <a:gd name="connsiteY121" fmla="*/ 1241947 h 4659530"/>
                  <a:gd name="connsiteX122" fmla="*/ 914400 w 5128082"/>
                  <a:gd name="connsiteY122" fmla="*/ 1187356 h 4659530"/>
                  <a:gd name="connsiteX123" fmla="*/ 818865 w 5128082"/>
                  <a:gd name="connsiteY123" fmla="*/ 1091821 h 4659530"/>
                  <a:gd name="connsiteX124" fmla="*/ 736979 w 5128082"/>
                  <a:gd name="connsiteY124" fmla="*/ 1037230 h 4659530"/>
                  <a:gd name="connsiteX125" fmla="*/ 696036 w 5128082"/>
                  <a:gd name="connsiteY125" fmla="*/ 1009935 h 4659530"/>
                  <a:gd name="connsiteX126" fmla="*/ 627797 w 5128082"/>
                  <a:gd name="connsiteY126" fmla="*/ 928048 h 4659530"/>
                  <a:gd name="connsiteX127" fmla="*/ 586853 w 5128082"/>
                  <a:gd name="connsiteY127" fmla="*/ 914400 h 4659530"/>
                  <a:gd name="connsiteX128" fmla="*/ 545910 w 5128082"/>
                  <a:gd name="connsiteY128" fmla="*/ 887105 h 4659530"/>
                  <a:gd name="connsiteX129" fmla="*/ 518615 w 5128082"/>
                  <a:gd name="connsiteY129" fmla="*/ 846162 h 4659530"/>
                  <a:gd name="connsiteX130" fmla="*/ 477671 w 5128082"/>
                  <a:gd name="connsiteY130" fmla="*/ 805218 h 4659530"/>
                  <a:gd name="connsiteX131" fmla="*/ 464024 w 5128082"/>
                  <a:gd name="connsiteY131" fmla="*/ 764275 h 4659530"/>
                  <a:gd name="connsiteX132" fmla="*/ 436728 w 5128082"/>
                  <a:gd name="connsiteY132" fmla="*/ 723332 h 4659530"/>
                  <a:gd name="connsiteX133" fmla="*/ 423080 w 5128082"/>
                  <a:gd name="connsiteY133" fmla="*/ 682389 h 4659530"/>
                  <a:gd name="connsiteX134" fmla="*/ 341194 w 5128082"/>
                  <a:gd name="connsiteY134" fmla="*/ 614150 h 4659530"/>
                  <a:gd name="connsiteX135" fmla="*/ 286603 w 5128082"/>
                  <a:gd name="connsiteY135" fmla="*/ 532263 h 4659530"/>
                  <a:gd name="connsiteX136" fmla="*/ 272955 w 5128082"/>
                  <a:gd name="connsiteY136" fmla="*/ 491320 h 4659530"/>
                  <a:gd name="connsiteX137" fmla="*/ 191068 w 5128082"/>
                  <a:gd name="connsiteY137" fmla="*/ 436729 h 4659530"/>
                  <a:gd name="connsiteX138" fmla="*/ 95534 w 5128082"/>
                  <a:gd name="connsiteY138" fmla="*/ 313899 h 4659530"/>
                  <a:gd name="connsiteX139" fmla="*/ 109182 w 5128082"/>
                  <a:gd name="connsiteY139" fmla="*/ 272956 h 4659530"/>
                  <a:gd name="connsiteX140" fmla="*/ 68239 w 5128082"/>
                  <a:gd name="connsiteY140" fmla="*/ 109183 h 4659530"/>
                  <a:gd name="connsiteX141" fmla="*/ 54591 w 5128082"/>
                  <a:gd name="connsiteY141" fmla="*/ 68239 h 4659530"/>
                  <a:gd name="connsiteX142" fmla="*/ 0 w 5128082"/>
                  <a:gd name="connsiteY142" fmla="*/ 0 h 46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28082" h="4659530">
                    <a:moveTo>
                      <a:pt x="4899546" y="2142699"/>
                    </a:moveTo>
                    <a:cubicBezTo>
                      <a:pt x="4885898" y="2147248"/>
                      <a:pt x="4868775" y="2146175"/>
                      <a:pt x="4858603" y="2156347"/>
                    </a:cubicBezTo>
                    <a:cubicBezTo>
                      <a:pt x="4785815" y="2229135"/>
                      <a:pt x="4913193" y="2174543"/>
                      <a:pt x="4804012" y="2210938"/>
                    </a:cubicBezTo>
                    <a:cubicBezTo>
                      <a:pt x="4799463" y="2224586"/>
                      <a:pt x="4782002" y="2240175"/>
                      <a:pt x="4790364" y="2251881"/>
                    </a:cubicBezTo>
                    <a:cubicBezTo>
                      <a:pt x="4809431" y="2278576"/>
                      <a:pt x="4872250" y="2306472"/>
                      <a:pt x="4872250" y="2306472"/>
                    </a:cubicBezTo>
                    <a:cubicBezTo>
                      <a:pt x="4867701" y="2351965"/>
                      <a:pt x="4868883" y="2398401"/>
                      <a:pt x="4858603" y="2442950"/>
                    </a:cubicBezTo>
                    <a:cubicBezTo>
                      <a:pt x="4854915" y="2458933"/>
                      <a:pt x="4837066" y="2468535"/>
                      <a:pt x="4831307" y="2483893"/>
                    </a:cubicBezTo>
                    <a:cubicBezTo>
                      <a:pt x="4823162" y="2505613"/>
                      <a:pt x="4822208" y="2529386"/>
                      <a:pt x="4817659" y="2552132"/>
                    </a:cubicBezTo>
                    <a:cubicBezTo>
                      <a:pt x="4828760" y="2585433"/>
                      <a:pt x="4832146" y="2607561"/>
                      <a:pt x="4858603" y="2634018"/>
                    </a:cubicBezTo>
                    <a:cubicBezTo>
                      <a:pt x="4870201" y="2645616"/>
                      <a:pt x="4885898" y="2652215"/>
                      <a:pt x="4899546" y="2661314"/>
                    </a:cubicBezTo>
                    <a:cubicBezTo>
                      <a:pt x="4908645" y="2674962"/>
                      <a:pt x="4914034" y="2692010"/>
                      <a:pt x="4926842" y="2702257"/>
                    </a:cubicBezTo>
                    <a:cubicBezTo>
                      <a:pt x="4938076" y="2711244"/>
                      <a:pt x="4953678" y="2713084"/>
                      <a:pt x="4967785" y="2715905"/>
                    </a:cubicBezTo>
                    <a:cubicBezTo>
                      <a:pt x="4999328" y="2722214"/>
                      <a:pt x="5031474" y="2725004"/>
                      <a:pt x="5063319" y="2729553"/>
                    </a:cubicBezTo>
                    <a:cubicBezTo>
                      <a:pt x="5058770" y="2747750"/>
                      <a:pt x="5054824" y="2766109"/>
                      <a:pt x="5049671" y="2784144"/>
                    </a:cubicBezTo>
                    <a:cubicBezTo>
                      <a:pt x="5045719" y="2797976"/>
                      <a:pt x="5030681" y="2811730"/>
                      <a:pt x="5036024" y="2825087"/>
                    </a:cubicBezTo>
                    <a:cubicBezTo>
                      <a:pt x="5042116" y="2840316"/>
                      <a:pt x="5063319" y="2843284"/>
                      <a:pt x="5076967" y="2852383"/>
                    </a:cubicBezTo>
                    <a:cubicBezTo>
                      <a:pt x="5072418" y="2879678"/>
                      <a:pt x="5077048" y="2910243"/>
                      <a:pt x="5063319" y="2934269"/>
                    </a:cubicBezTo>
                    <a:cubicBezTo>
                      <a:pt x="5056182" y="2946759"/>
                      <a:pt x="5030356" y="2935947"/>
                      <a:pt x="5022376" y="2947917"/>
                    </a:cubicBezTo>
                    <a:cubicBezTo>
                      <a:pt x="4934682" y="3079459"/>
                      <a:pt x="5078112" y="2969901"/>
                      <a:pt x="4967785" y="3043451"/>
                    </a:cubicBezTo>
                    <a:cubicBezTo>
                      <a:pt x="4963236" y="3057099"/>
                      <a:pt x="4947703" y="3071527"/>
                      <a:pt x="4954137" y="3084395"/>
                    </a:cubicBezTo>
                    <a:cubicBezTo>
                      <a:pt x="4960570" y="3097262"/>
                      <a:pt x="4980926" y="3095469"/>
                      <a:pt x="4995080" y="3098042"/>
                    </a:cubicBezTo>
                    <a:cubicBezTo>
                      <a:pt x="5031166" y="3104603"/>
                      <a:pt x="5067868" y="3107141"/>
                      <a:pt x="5104262" y="3111690"/>
                    </a:cubicBezTo>
                    <a:cubicBezTo>
                      <a:pt x="5108811" y="3125338"/>
                      <a:pt x="5128082" y="3142461"/>
                      <a:pt x="5117910" y="3152633"/>
                    </a:cubicBezTo>
                    <a:cubicBezTo>
                      <a:pt x="5097565" y="3172978"/>
                      <a:pt x="5063319" y="3170830"/>
                      <a:pt x="5036024" y="3179929"/>
                    </a:cubicBezTo>
                    <a:cubicBezTo>
                      <a:pt x="4947413" y="3209467"/>
                      <a:pt x="5009400" y="3192275"/>
                      <a:pt x="4844955" y="3207224"/>
                    </a:cubicBezTo>
                    <a:cubicBezTo>
                      <a:pt x="4840406" y="3220872"/>
                      <a:pt x="4837741" y="3235301"/>
                      <a:pt x="4831307" y="3248168"/>
                    </a:cubicBezTo>
                    <a:cubicBezTo>
                      <a:pt x="4823972" y="3262839"/>
                      <a:pt x="4808725" y="3273400"/>
                      <a:pt x="4804012" y="3289111"/>
                    </a:cubicBezTo>
                    <a:cubicBezTo>
                      <a:pt x="4794769" y="3319922"/>
                      <a:pt x="4794913" y="3352800"/>
                      <a:pt x="4790364" y="3384645"/>
                    </a:cubicBezTo>
                    <a:cubicBezTo>
                      <a:pt x="4794913" y="3402842"/>
                      <a:pt x="4798859" y="3421201"/>
                      <a:pt x="4804012" y="3439236"/>
                    </a:cubicBezTo>
                    <a:cubicBezTo>
                      <a:pt x="4807964" y="3453069"/>
                      <a:pt x="4817659" y="3465794"/>
                      <a:pt x="4817659" y="3480180"/>
                    </a:cubicBezTo>
                    <a:cubicBezTo>
                      <a:pt x="4817659" y="3557344"/>
                      <a:pt x="4809558" y="3572724"/>
                      <a:pt x="4790364" y="3630305"/>
                    </a:cubicBezTo>
                    <a:lnTo>
                      <a:pt x="4817659" y="3712192"/>
                    </a:lnTo>
                    <a:lnTo>
                      <a:pt x="4831307" y="3753135"/>
                    </a:lnTo>
                    <a:cubicBezTo>
                      <a:pt x="4826758" y="3775881"/>
                      <a:pt x="4834062" y="3804971"/>
                      <a:pt x="4817659" y="3821374"/>
                    </a:cubicBezTo>
                    <a:cubicBezTo>
                      <a:pt x="4807487" y="3831546"/>
                      <a:pt x="4784696" y="3795756"/>
                      <a:pt x="4776716" y="3807726"/>
                    </a:cubicBezTo>
                    <a:cubicBezTo>
                      <a:pt x="4684773" y="3945640"/>
                      <a:pt x="4868659" y="3888175"/>
                      <a:pt x="4667534" y="3916908"/>
                    </a:cubicBezTo>
                    <a:cubicBezTo>
                      <a:pt x="4550199" y="3995130"/>
                      <a:pt x="4688281" y="3890974"/>
                      <a:pt x="4612943" y="3985147"/>
                    </a:cubicBezTo>
                    <a:cubicBezTo>
                      <a:pt x="4602697" y="3997955"/>
                      <a:pt x="4585648" y="4003344"/>
                      <a:pt x="4572000" y="4012442"/>
                    </a:cubicBezTo>
                    <a:cubicBezTo>
                      <a:pt x="4447982" y="3994726"/>
                      <a:pt x="4506982" y="4008968"/>
                      <a:pt x="4394579" y="3971499"/>
                    </a:cubicBezTo>
                    <a:lnTo>
                      <a:pt x="4353636" y="3957851"/>
                    </a:lnTo>
                    <a:lnTo>
                      <a:pt x="4312692" y="3944203"/>
                    </a:lnTo>
                    <a:cubicBezTo>
                      <a:pt x="4299044" y="3948752"/>
                      <a:pt x="4280736" y="3946617"/>
                      <a:pt x="4271749" y="3957851"/>
                    </a:cubicBezTo>
                    <a:cubicBezTo>
                      <a:pt x="4270332" y="3959622"/>
                      <a:pt x="4251975" y="4045864"/>
                      <a:pt x="4244453" y="4053386"/>
                    </a:cubicBezTo>
                    <a:cubicBezTo>
                      <a:pt x="4234281" y="4063558"/>
                      <a:pt x="4217158" y="4062484"/>
                      <a:pt x="4203510" y="4067033"/>
                    </a:cubicBezTo>
                    <a:cubicBezTo>
                      <a:pt x="4194412" y="4080681"/>
                      <a:pt x="4183550" y="4093306"/>
                      <a:pt x="4176215" y="4107977"/>
                    </a:cubicBezTo>
                    <a:cubicBezTo>
                      <a:pt x="4169781" y="4120844"/>
                      <a:pt x="4172739" y="4138748"/>
                      <a:pt x="4162567" y="4148920"/>
                    </a:cubicBezTo>
                    <a:cubicBezTo>
                      <a:pt x="4152395" y="4159092"/>
                      <a:pt x="4135272" y="4158019"/>
                      <a:pt x="4121624" y="4162568"/>
                    </a:cubicBezTo>
                    <a:cubicBezTo>
                      <a:pt x="4112525" y="4176216"/>
                      <a:pt x="4100789" y="4188435"/>
                      <a:pt x="4094328" y="4203511"/>
                    </a:cubicBezTo>
                    <a:cubicBezTo>
                      <a:pt x="4086939" y="4220751"/>
                      <a:pt x="4091085" y="4242495"/>
                      <a:pt x="4080680" y="4258102"/>
                    </a:cubicBezTo>
                    <a:cubicBezTo>
                      <a:pt x="4071582" y="4271750"/>
                      <a:pt x="4053385" y="4276299"/>
                      <a:pt x="4039737" y="4285398"/>
                    </a:cubicBezTo>
                    <a:cubicBezTo>
                      <a:pt x="4025937" y="4306098"/>
                      <a:pt x="3998794" y="4339033"/>
                      <a:pt x="3998794" y="4367284"/>
                    </a:cubicBezTo>
                    <a:cubicBezTo>
                      <a:pt x="3998794" y="4384417"/>
                      <a:pt x="4019654" y="4443513"/>
                      <a:pt x="4026089" y="4462818"/>
                    </a:cubicBezTo>
                    <a:cubicBezTo>
                      <a:pt x="4016991" y="4476466"/>
                      <a:pt x="4005255" y="4488686"/>
                      <a:pt x="3998794" y="4503762"/>
                    </a:cubicBezTo>
                    <a:cubicBezTo>
                      <a:pt x="3991405" y="4521002"/>
                      <a:pt x="4001230" y="4548703"/>
                      <a:pt x="3985146" y="4558353"/>
                    </a:cubicBezTo>
                    <a:cubicBezTo>
                      <a:pt x="3969062" y="4568003"/>
                      <a:pt x="3948752" y="4549254"/>
                      <a:pt x="3930555" y="4544705"/>
                    </a:cubicBezTo>
                    <a:cubicBezTo>
                      <a:pt x="3935104" y="4567451"/>
                      <a:pt x="3938577" y="4590440"/>
                      <a:pt x="3944203" y="4612944"/>
                    </a:cubicBezTo>
                    <a:cubicBezTo>
                      <a:pt x="3947692" y="4626900"/>
                      <a:pt x="3971956" y="4651066"/>
                      <a:pt x="3957850" y="4653887"/>
                    </a:cubicBezTo>
                    <a:cubicBezTo>
                      <a:pt x="3929637" y="4659530"/>
                      <a:pt x="3875964" y="4626592"/>
                      <a:pt x="3875964" y="4626592"/>
                    </a:cubicBezTo>
                    <a:cubicBezTo>
                      <a:pt x="3862316" y="4617493"/>
                      <a:pt x="3846619" y="4610894"/>
                      <a:pt x="3835021" y="4599296"/>
                    </a:cubicBezTo>
                    <a:cubicBezTo>
                      <a:pt x="3823423" y="4587698"/>
                      <a:pt x="3815061" y="4573024"/>
                      <a:pt x="3807725" y="4558353"/>
                    </a:cubicBezTo>
                    <a:cubicBezTo>
                      <a:pt x="3791242" y="4525388"/>
                      <a:pt x="3799375" y="4502541"/>
                      <a:pt x="3766782" y="4476466"/>
                    </a:cubicBezTo>
                    <a:cubicBezTo>
                      <a:pt x="3755549" y="4467479"/>
                      <a:pt x="3739487" y="4467367"/>
                      <a:pt x="3725839" y="4462818"/>
                    </a:cubicBezTo>
                    <a:cubicBezTo>
                      <a:pt x="3721290" y="4449170"/>
                      <a:pt x="3721178" y="4433108"/>
                      <a:pt x="3712191" y="4421875"/>
                    </a:cubicBezTo>
                    <a:cubicBezTo>
                      <a:pt x="3701944" y="4409067"/>
                      <a:pt x="3686323" y="4401041"/>
                      <a:pt x="3671247" y="4394580"/>
                    </a:cubicBezTo>
                    <a:cubicBezTo>
                      <a:pt x="3629877" y="4376850"/>
                      <a:pt x="3518489" y="4370024"/>
                      <a:pt x="3493827" y="4367284"/>
                    </a:cubicBezTo>
                    <a:cubicBezTo>
                      <a:pt x="3480179" y="4362735"/>
                      <a:pt x="3463056" y="4363809"/>
                      <a:pt x="3452883" y="4353636"/>
                    </a:cubicBezTo>
                    <a:cubicBezTo>
                      <a:pt x="3442711" y="4343464"/>
                      <a:pt x="3445670" y="4325560"/>
                      <a:pt x="3439236" y="4312693"/>
                    </a:cubicBezTo>
                    <a:cubicBezTo>
                      <a:pt x="3431901" y="4298022"/>
                      <a:pt x="3424284" y="4282551"/>
                      <a:pt x="3411940" y="4271750"/>
                    </a:cubicBezTo>
                    <a:cubicBezTo>
                      <a:pt x="3387251" y="4250148"/>
                      <a:pt x="3330053" y="4217159"/>
                      <a:pt x="3330053" y="4217159"/>
                    </a:cubicBezTo>
                    <a:cubicBezTo>
                      <a:pt x="3257271" y="4107982"/>
                      <a:pt x="3352794" y="4239898"/>
                      <a:pt x="3261815" y="4148920"/>
                    </a:cubicBezTo>
                    <a:cubicBezTo>
                      <a:pt x="3170826" y="4057932"/>
                      <a:pt x="3302761" y="4153473"/>
                      <a:pt x="3193576" y="4080681"/>
                    </a:cubicBezTo>
                    <a:cubicBezTo>
                      <a:pt x="3120784" y="3971496"/>
                      <a:pt x="3216325" y="4103431"/>
                      <a:pt x="3125337" y="4012442"/>
                    </a:cubicBezTo>
                    <a:cubicBezTo>
                      <a:pt x="3113739" y="4000844"/>
                      <a:pt x="3108543" y="3984100"/>
                      <a:pt x="3098042" y="3971499"/>
                    </a:cubicBezTo>
                    <a:cubicBezTo>
                      <a:pt x="3065205" y="3932095"/>
                      <a:pt x="3056411" y="3930098"/>
                      <a:pt x="3016155" y="3903260"/>
                    </a:cubicBezTo>
                    <a:cubicBezTo>
                      <a:pt x="2937931" y="3785927"/>
                      <a:pt x="3031713" y="3934378"/>
                      <a:pt x="2975212" y="3821374"/>
                    </a:cubicBezTo>
                    <a:cubicBezTo>
                      <a:pt x="2956211" y="3783372"/>
                      <a:pt x="2937156" y="3769670"/>
                      <a:pt x="2906973" y="3739487"/>
                    </a:cubicBezTo>
                    <a:cubicBezTo>
                      <a:pt x="2872669" y="3636576"/>
                      <a:pt x="2918943" y="3763427"/>
                      <a:pt x="2866030" y="3657600"/>
                    </a:cubicBezTo>
                    <a:cubicBezTo>
                      <a:pt x="2859596" y="3644733"/>
                      <a:pt x="2861369" y="3627890"/>
                      <a:pt x="2852382" y="3616657"/>
                    </a:cubicBezTo>
                    <a:cubicBezTo>
                      <a:pt x="2842135" y="3603849"/>
                      <a:pt x="2825087" y="3598460"/>
                      <a:pt x="2811439" y="3589362"/>
                    </a:cubicBezTo>
                    <a:cubicBezTo>
                      <a:pt x="2802340" y="3575714"/>
                      <a:pt x="2790805" y="3563407"/>
                      <a:pt x="2784143" y="3548418"/>
                    </a:cubicBezTo>
                    <a:cubicBezTo>
                      <a:pt x="2772457" y="3522126"/>
                      <a:pt x="2772807" y="3490472"/>
                      <a:pt x="2756847" y="3466532"/>
                    </a:cubicBezTo>
                    <a:cubicBezTo>
                      <a:pt x="2747749" y="3452884"/>
                      <a:pt x="2736887" y="3440260"/>
                      <a:pt x="2729552" y="3425589"/>
                    </a:cubicBezTo>
                    <a:cubicBezTo>
                      <a:pt x="2723118" y="3412722"/>
                      <a:pt x="2723884" y="3396615"/>
                      <a:pt x="2715904" y="3384645"/>
                    </a:cubicBezTo>
                    <a:cubicBezTo>
                      <a:pt x="2686002" y="3339792"/>
                      <a:pt x="2671780" y="3347874"/>
                      <a:pt x="2634018" y="3316406"/>
                    </a:cubicBezTo>
                    <a:cubicBezTo>
                      <a:pt x="2619191" y="3304050"/>
                      <a:pt x="2606722" y="3289111"/>
                      <a:pt x="2593074" y="3275463"/>
                    </a:cubicBezTo>
                    <a:cubicBezTo>
                      <a:pt x="2581974" y="3242161"/>
                      <a:pt x="2578589" y="3220035"/>
                      <a:pt x="2552131" y="3193577"/>
                    </a:cubicBezTo>
                    <a:cubicBezTo>
                      <a:pt x="2540533" y="3181979"/>
                      <a:pt x="2523789" y="3176782"/>
                      <a:pt x="2511188" y="3166281"/>
                    </a:cubicBezTo>
                    <a:cubicBezTo>
                      <a:pt x="2406104" y="3078711"/>
                      <a:pt x="2530954" y="3165813"/>
                      <a:pt x="2429301" y="3098042"/>
                    </a:cubicBezTo>
                    <a:cubicBezTo>
                      <a:pt x="2405279" y="3025977"/>
                      <a:pt x="2423633" y="3069069"/>
                      <a:pt x="2361062" y="2975212"/>
                    </a:cubicBezTo>
                    <a:cubicBezTo>
                      <a:pt x="2351964" y="2961564"/>
                      <a:pt x="2338954" y="2949830"/>
                      <a:pt x="2333767" y="2934269"/>
                    </a:cubicBezTo>
                    <a:cubicBezTo>
                      <a:pt x="2319545" y="2891604"/>
                      <a:pt x="2305751" y="2838254"/>
                      <a:pt x="2265528" y="2811439"/>
                    </a:cubicBezTo>
                    <a:lnTo>
                      <a:pt x="2224585" y="2784144"/>
                    </a:lnTo>
                    <a:cubicBezTo>
                      <a:pt x="2215486" y="2770496"/>
                      <a:pt x="2204625" y="2757871"/>
                      <a:pt x="2197289" y="2743200"/>
                    </a:cubicBezTo>
                    <a:cubicBezTo>
                      <a:pt x="2175088" y="2698797"/>
                      <a:pt x="2195462" y="2700430"/>
                      <a:pt x="2156346" y="2661314"/>
                    </a:cubicBezTo>
                    <a:cubicBezTo>
                      <a:pt x="2144748" y="2649716"/>
                      <a:pt x="2129051" y="2643117"/>
                      <a:pt x="2115403" y="2634018"/>
                    </a:cubicBezTo>
                    <a:cubicBezTo>
                      <a:pt x="2110854" y="2620370"/>
                      <a:pt x="2108189" y="2605942"/>
                      <a:pt x="2101755" y="2593075"/>
                    </a:cubicBezTo>
                    <a:cubicBezTo>
                      <a:pt x="2089167" y="2567900"/>
                      <a:pt x="2056153" y="2526280"/>
                      <a:pt x="2033516" y="2511189"/>
                    </a:cubicBezTo>
                    <a:cubicBezTo>
                      <a:pt x="2021546" y="2503209"/>
                      <a:pt x="2006221" y="2502090"/>
                      <a:pt x="1992573" y="2497541"/>
                    </a:cubicBezTo>
                    <a:cubicBezTo>
                      <a:pt x="1988024" y="2483893"/>
                      <a:pt x="1985359" y="2469465"/>
                      <a:pt x="1978925" y="2456598"/>
                    </a:cubicBezTo>
                    <a:cubicBezTo>
                      <a:pt x="1959922" y="2418592"/>
                      <a:pt x="1940873" y="2404898"/>
                      <a:pt x="1910686" y="2374711"/>
                    </a:cubicBezTo>
                    <a:cubicBezTo>
                      <a:pt x="1906137" y="2361063"/>
                      <a:pt x="1903472" y="2346635"/>
                      <a:pt x="1897039" y="2333768"/>
                    </a:cubicBezTo>
                    <a:cubicBezTo>
                      <a:pt x="1889703" y="2319097"/>
                      <a:pt x="1875503" y="2308182"/>
                      <a:pt x="1869743" y="2292824"/>
                    </a:cubicBezTo>
                    <a:cubicBezTo>
                      <a:pt x="1861598" y="2271105"/>
                      <a:pt x="1865694" y="2245703"/>
                      <a:pt x="1856095" y="2224586"/>
                    </a:cubicBezTo>
                    <a:cubicBezTo>
                      <a:pt x="1842520" y="2194721"/>
                      <a:pt x="1819701" y="2169995"/>
                      <a:pt x="1801504" y="2142699"/>
                    </a:cubicBezTo>
                    <a:lnTo>
                      <a:pt x="1774209" y="2101756"/>
                    </a:lnTo>
                    <a:cubicBezTo>
                      <a:pt x="1765110" y="2088108"/>
                      <a:pt x="1760561" y="2069911"/>
                      <a:pt x="1746913" y="2060812"/>
                    </a:cubicBezTo>
                    <a:lnTo>
                      <a:pt x="1665027" y="2006221"/>
                    </a:lnTo>
                    <a:cubicBezTo>
                      <a:pt x="1655928" y="1978926"/>
                      <a:pt x="1661670" y="1940295"/>
                      <a:pt x="1637731" y="1924335"/>
                    </a:cubicBezTo>
                    <a:cubicBezTo>
                      <a:pt x="1580729" y="1886333"/>
                      <a:pt x="1608387" y="1908637"/>
                      <a:pt x="1555844" y="1856096"/>
                    </a:cubicBezTo>
                    <a:cubicBezTo>
                      <a:pt x="1551295" y="1842448"/>
                      <a:pt x="1549183" y="1827729"/>
                      <a:pt x="1542197" y="1815153"/>
                    </a:cubicBezTo>
                    <a:cubicBezTo>
                      <a:pt x="1526266" y="1786476"/>
                      <a:pt x="1497980" y="1764388"/>
                      <a:pt x="1487606" y="1733266"/>
                    </a:cubicBezTo>
                    <a:cubicBezTo>
                      <a:pt x="1478507" y="1705971"/>
                      <a:pt x="1480655" y="1671725"/>
                      <a:pt x="1460310" y="1651380"/>
                    </a:cubicBezTo>
                    <a:cubicBezTo>
                      <a:pt x="1446662" y="1637732"/>
                      <a:pt x="1431723" y="1625263"/>
                      <a:pt x="1419367" y="1610436"/>
                    </a:cubicBezTo>
                    <a:cubicBezTo>
                      <a:pt x="1408866" y="1597835"/>
                      <a:pt x="1403669" y="1581091"/>
                      <a:pt x="1392071" y="1569493"/>
                    </a:cubicBezTo>
                    <a:cubicBezTo>
                      <a:pt x="1380473" y="1557895"/>
                      <a:pt x="1364776" y="1551296"/>
                      <a:pt x="1351128" y="1542198"/>
                    </a:cubicBezTo>
                    <a:cubicBezTo>
                      <a:pt x="1342030" y="1528550"/>
                      <a:pt x="1336641" y="1511501"/>
                      <a:pt x="1323833" y="1501254"/>
                    </a:cubicBezTo>
                    <a:cubicBezTo>
                      <a:pt x="1312599" y="1492267"/>
                      <a:pt x="1295465" y="1494593"/>
                      <a:pt x="1282889" y="1487606"/>
                    </a:cubicBezTo>
                    <a:cubicBezTo>
                      <a:pt x="1254212" y="1471674"/>
                      <a:pt x="1228298" y="1451212"/>
                      <a:pt x="1201003" y="1433015"/>
                    </a:cubicBezTo>
                    <a:lnTo>
                      <a:pt x="1160059" y="1405720"/>
                    </a:lnTo>
                    <a:cubicBezTo>
                      <a:pt x="1087275" y="1296543"/>
                      <a:pt x="1182802" y="1428462"/>
                      <a:pt x="1091821" y="1337481"/>
                    </a:cubicBezTo>
                    <a:cubicBezTo>
                      <a:pt x="1030090" y="1275750"/>
                      <a:pt x="1103289" y="1309460"/>
                      <a:pt x="1023582" y="1282890"/>
                    </a:cubicBezTo>
                    <a:cubicBezTo>
                      <a:pt x="1014483" y="1269242"/>
                      <a:pt x="1008630" y="1252748"/>
                      <a:pt x="996286" y="1241947"/>
                    </a:cubicBezTo>
                    <a:cubicBezTo>
                      <a:pt x="971598" y="1220345"/>
                      <a:pt x="914400" y="1187356"/>
                      <a:pt x="914400" y="1187356"/>
                    </a:cubicBezTo>
                    <a:cubicBezTo>
                      <a:pt x="813163" y="1035499"/>
                      <a:pt x="907887" y="1141278"/>
                      <a:pt x="818865" y="1091821"/>
                    </a:cubicBezTo>
                    <a:cubicBezTo>
                      <a:pt x="790188" y="1075889"/>
                      <a:pt x="764274" y="1055427"/>
                      <a:pt x="736979" y="1037230"/>
                    </a:cubicBezTo>
                    <a:lnTo>
                      <a:pt x="696036" y="1009935"/>
                    </a:lnTo>
                    <a:cubicBezTo>
                      <a:pt x="675896" y="979726"/>
                      <a:pt x="659320" y="949063"/>
                      <a:pt x="627797" y="928048"/>
                    </a:cubicBezTo>
                    <a:cubicBezTo>
                      <a:pt x="615827" y="920068"/>
                      <a:pt x="599720" y="920834"/>
                      <a:pt x="586853" y="914400"/>
                    </a:cubicBezTo>
                    <a:cubicBezTo>
                      <a:pt x="572182" y="907065"/>
                      <a:pt x="559558" y="896203"/>
                      <a:pt x="545910" y="887105"/>
                    </a:cubicBezTo>
                    <a:cubicBezTo>
                      <a:pt x="536812" y="873457"/>
                      <a:pt x="529116" y="858763"/>
                      <a:pt x="518615" y="846162"/>
                    </a:cubicBezTo>
                    <a:cubicBezTo>
                      <a:pt x="506259" y="831334"/>
                      <a:pt x="488377" y="821278"/>
                      <a:pt x="477671" y="805218"/>
                    </a:cubicBezTo>
                    <a:cubicBezTo>
                      <a:pt x="469691" y="793248"/>
                      <a:pt x="470458" y="777142"/>
                      <a:pt x="464024" y="764275"/>
                    </a:cubicBezTo>
                    <a:cubicBezTo>
                      <a:pt x="456689" y="749604"/>
                      <a:pt x="444064" y="738003"/>
                      <a:pt x="436728" y="723332"/>
                    </a:cubicBezTo>
                    <a:cubicBezTo>
                      <a:pt x="430294" y="710465"/>
                      <a:pt x="431060" y="694359"/>
                      <a:pt x="423080" y="682389"/>
                    </a:cubicBezTo>
                    <a:cubicBezTo>
                      <a:pt x="402062" y="650862"/>
                      <a:pt x="371407" y="634292"/>
                      <a:pt x="341194" y="614150"/>
                    </a:cubicBezTo>
                    <a:cubicBezTo>
                      <a:pt x="322997" y="586854"/>
                      <a:pt x="296977" y="563385"/>
                      <a:pt x="286603" y="532263"/>
                    </a:cubicBezTo>
                    <a:cubicBezTo>
                      <a:pt x="282054" y="518615"/>
                      <a:pt x="283127" y="501492"/>
                      <a:pt x="272955" y="491320"/>
                    </a:cubicBezTo>
                    <a:cubicBezTo>
                      <a:pt x="249758" y="468123"/>
                      <a:pt x="191068" y="436729"/>
                      <a:pt x="191068" y="436729"/>
                    </a:cubicBezTo>
                    <a:cubicBezTo>
                      <a:pt x="125771" y="338783"/>
                      <a:pt x="159674" y="378039"/>
                      <a:pt x="95534" y="313899"/>
                    </a:cubicBezTo>
                    <a:cubicBezTo>
                      <a:pt x="100083" y="300251"/>
                      <a:pt x="109182" y="287342"/>
                      <a:pt x="109182" y="272956"/>
                    </a:cubicBezTo>
                    <a:cubicBezTo>
                      <a:pt x="109182" y="217824"/>
                      <a:pt x="85176" y="159995"/>
                      <a:pt x="68239" y="109183"/>
                    </a:cubicBezTo>
                    <a:cubicBezTo>
                      <a:pt x="63690" y="95535"/>
                      <a:pt x="64764" y="78411"/>
                      <a:pt x="54591" y="68239"/>
                    </a:cubicBezTo>
                    <a:cubicBezTo>
                      <a:pt x="6454" y="20103"/>
                      <a:pt x="22278" y="44560"/>
                      <a:pt x="0" y="0"/>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grpSp>
          <p:nvGrpSpPr>
            <p:cNvPr id="41" name="Group 49"/>
            <p:cNvGrpSpPr>
              <a:grpSpLocks/>
            </p:cNvGrpSpPr>
            <p:nvPr/>
          </p:nvGrpSpPr>
          <p:grpSpPr bwMode="auto">
            <a:xfrm>
              <a:off x="6110288" y="2259013"/>
              <a:ext cx="1179512" cy="1335087"/>
              <a:chOff x="1740031" y="544662"/>
              <a:chExt cx="5324833" cy="6201638"/>
            </a:xfrm>
          </p:grpSpPr>
          <p:sp>
            <p:nvSpPr>
              <p:cNvPr id="69" name="Freeform 68"/>
              <p:cNvSpPr/>
              <p:nvPr/>
            </p:nvSpPr>
            <p:spPr>
              <a:xfrm>
                <a:off x="1740031" y="544662"/>
                <a:ext cx="2128499" cy="3200371"/>
              </a:xfrm>
              <a:custGeom>
                <a:avLst/>
                <a:gdLst>
                  <a:gd name="connsiteX0" fmla="*/ 1057978 w 2136151"/>
                  <a:gd name="connsiteY0" fmla="*/ 274157 h 3172530"/>
                  <a:gd name="connsiteX1" fmla="*/ 1017035 w 2136151"/>
                  <a:gd name="connsiteY1" fmla="*/ 260509 h 3172530"/>
                  <a:gd name="connsiteX2" fmla="*/ 976091 w 2136151"/>
                  <a:gd name="connsiteY2" fmla="*/ 233214 h 3172530"/>
                  <a:gd name="connsiteX3" fmla="*/ 880557 w 2136151"/>
                  <a:gd name="connsiteY3" fmla="*/ 219566 h 3172530"/>
                  <a:gd name="connsiteX4" fmla="*/ 839614 w 2136151"/>
                  <a:gd name="connsiteY4" fmla="*/ 110384 h 3172530"/>
                  <a:gd name="connsiteX5" fmla="*/ 812318 w 2136151"/>
                  <a:gd name="connsiteY5" fmla="*/ 69441 h 3172530"/>
                  <a:gd name="connsiteX6" fmla="*/ 730432 w 2136151"/>
                  <a:gd name="connsiteY6" fmla="*/ 1202 h 3172530"/>
                  <a:gd name="connsiteX7" fmla="*/ 662193 w 2136151"/>
                  <a:gd name="connsiteY7" fmla="*/ 14850 h 3172530"/>
                  <a:gd name="connsiteX8" fmla="*/ 648545 w 2136151"/>
                  <a:gd name="connsiteY8" fmla="*/ 69441 h 3172530"/>
                  <a:gd name="connsiteX9" fmla="*/ 553011 w 2136151"/>
                  <a:gd name="connsiteY9" fmla="*/ 164975 h 3172530"/>
                  <a:gd name="connsiteX10" fmla="*/ 553011 w 2136151"/>
                  <a:gd name="connsiteY10" fmla="*/ 465226 h 3172530"/>
                  <a:gd name="connsiteX11" fmla="*/ 525715 w 2136151"/>
                  <a:gd name="connsiteY11" fmla="*/ 506169 h 3172530"/>
                  <a:gd name="connsiteX12" fmla="*/ 484772 w 2136151"/>
                  <a:gd name="connsiteY12" fmla="*/ 492521 h 3172530"/>
                  <a:gd name="connsiteX13" fmla="*/ 443829 w 2136151"/>
                  <a:gd name="connsiteY13" fmla="*/ 465226 h 3172530"/>
                  <a:gd name="connsiteX14" fmla="*/ 375590 w 2136151"/>
                  <a:gd name="connsiteY14" fmla="*/ 478874 h 3172530"/>
                  <a:gd name="connsiteX15" fmla="*/ 348294 w 2136151"/>
                  <a:gd name="connsiteY15" fmla="*/ 615351 h 3172530"/>
                  <a:gd name="connsiteX16" fmla="*/ 293703 w 2136151"/>
                  <a:gd name="connsiteY16" fmla="*/ 983841 h 3172530"/>
                  <a:gd name="connsiteX17" fmla="*/ 280056 w 2136151"/>
                  <a:gd name="connsiteY17" fmla="*/ 1024784 h 3172530"/>
                  <a:gd name="connsiteX18" fmla="*/ 170874 w 2136151"/>
                  <a:gd name="connsiteY18" fmla="*/ 1024784 h 3172530"/>
                  <a:gd name="connsiteX19" fmla="*/ 20748 w 2136151"/>
                  <a:gd name="connsiteY19" fmla="*/ 1038432 h 3172530"/>
                  <a:gd name="connsiteX20" fmla="*/ 7100 w 2136151"/>
                  <a:gd name="connsiteY20" fmla="*/ 1106671 h 3172530"/>
                  <a:gd name="connsiteX21" fmla="*/ 34396 w 2136151"/>
                  <a:gd name="connsiteY21" fmla="*/ 1229500 h 3172530"/>
                  <a:gd name="connsiteX22" fmla="*/ 48044 w 2136151"/>
                  <a:gd name="connsiteY22" fmla="*/ 1270444 h 3172530"/>
                  <a:gd name="connsiteX23" fmla="*/ 129930 w 2136151"/>
                  <a:gd name="connsiteY23" fmla="*/ 1284092 h 3172530"/>
                  <a:gd name="connsiteX24" fmla="*/ 157226 w 2136151"/>
                  <a:gd name="connsiteY24" fmla="*/ 1325035 h 3172530"/>
                  <a:gd name="connsiteX25" fmla="*/ 170874 w 2136151"/>
                  <a:gd name="connsiteY25" fmla="*/ 1365978 h 3172530"/>
                  <a:gd name="connsiteX26" fmla="*/ 252760 w 2136151"/>
                  <a:gd name="connsiteY26" fmla="*/ 1393274 h 3172530"/>
                  <a:gd name="connsiteX27" fmla="*/ 293703 w 2136151"/>
                  <a:gd name="connsiteY27" fmla="*/ 1434217 h 3172530"/>
                  <a:gd name="connsiteX28" fmla="*/ 334647 w 2136151"/>
                  <a:gd name="connsiteY28" fmla="*/ 1516103 h 3172530"/>
                  <a:gd name="connsiteX29" fmla="*/ 416533 w 2136151"/>
                  <a:gd name="connsiteY29" fmla="*/ 1584342 h 3172530"/>
                  <a:gd name="connsiteX30" fmla="*/ 443829 w 2136151"/>
                  <a:gd name="connsiteY30" fmla="*/ 1693524 h 3172530"/>
                  <a:gd name="connsiteX31" fmla="*/ 457477 w 2136151"/>
                  <a:gd name="connsiteY31" fmla="*/ 1789059 h 3172530"/>
                  <a:gd name="connsiteX32" fmla="*/ 607602 w 2136151"/>
                  <a:gd name="connsiteY32" fmla="*/ 1830002 h 3172530"/>
                  <a:gd name="connsiteX33" fmla="*/ 621250 w 2136151"/>
                  <a:gd name="connsiteY33" fmla="*/ 1870945 h 3172530"/>
                  <a:gd name="connsiteX34" fmla="*/ 703136 w 2136151"/>
                  <a:gd name="connsiteY34" fmla="*/ 1884593 h 3172530"/>
                  <a:gd name="connsiteX35" fmla="*/ 675841 w 2136151"/>
                  <a:gd name="connsiteY35" fmla="*/ 1966480 h 3172530"/>
                  <a:gd name="connsiteX36" fmla="*/ 730432 w 2136151"/>
                  <a:gd name="connsiteY36" fmla="*/ 2021071 h 3172530"/>
                  <a:gd name="connsiteX37" fmla="*/ 825966 w 2136151"/>
                  <a:gd name="connsiteY37" fmla="*/ 2062014 h 3172530"/>
                  <a:gd name="connsiteX38" fmla="*/ 839614 w 2136151"/>
                  <a:gd name="connsiteY38" fmla="*/ 2102957 h 3172530"/>
                  <a:gd name="connsiteX39" fmla="*/ 716784 w 2136151"/>
                  <a:gd name="connsiteY39" fmla="*/ 2184844 h 3172530"/>
                  <a:gd name="connsiteX40" fmla="*/ 703136 w 2136151"/>
                  <a:gd name="connsiteY40" fmla="*/ 2225787 h 3172530"/>
                  <a:gd name="connsiteX41" fmla="*/ 744080 w 2136151"/>
                  <a:gd name="connsiteY41" fmla="*/ 2239435 h 3172530"/>
                  <a:gd name="connsiteX42" fmla="*/ 866909 w 2136151"/>
                  <a:gd name="connsiteY42" fmla="*/ 2266730 h 3172530"/>
                  <a:gd name="connsiteX43" fmla="*/ 907853 w 2136151"/>
                  <a:gd name="connsiteY43" fmla="*/ 2294026 h 3172530"/>
                  <a:gd name="connsiteX44" fmla="*/ 1017035 w 2136151"/>
                  <a:gd name="connsiteY44" fmla="*/ 2321321 h 3172530"/>
                  <a:gd name="connsiteX45" fmla="*/ 1057978 w 2136151"/>
                  <a:gd name="connsiteY45" fmla="*/ 2334969 h 3172530"/>
                  <a:gd name="connsiteX46" fmla="*/ 1112569 w 2136151"/>
                  <a:gd name="connsiteY46" fmla="*/ 2362265 h 3172530"/>
                  <a:gd name="connsiteX47" fmla="*/ 1139865 w 2136151"/>
                  <a:gd name="connsiteY47" fmla="*/ 2403208 h 3172530"/>
                  <a:gd name="connsiteX48" fmla="*/ 1180808 w 2136151"/>
                  <a:gd name="connsiteY48" fmla="*/ 2444151 h 3172530"/>
                  <a:gd name="connsiteX49" fmla="*/ 1262694 w 2136151"/>
                  <a:gd name="connsiteY49" fmla="*/ 2498742 h 3172530"/>
                  <a:gd name="connsiteX50" fmla="*/ 1276342 w 2136151"/>
                  <a:gd name="connsiteY50" fmla="*/ 2539686 h 3172530"/>
                  <a:gd name="connsiteX51" fmla="*/ 1289990 w 2136151"/>
                  <a:gd name="connsiteY51" fmla="*/ 2607924 h 3172530"/>
                  <a:gd name="connsiteX52" fmla="*/ 1399172 w 2136151"/>
                  <a:gd name="connsiteY52" fmla="*/ 2621572 h 3172530"/>
                  <a:gd name="connsiteX53" fmla="*/ 1412820 w 2136151"/>
                  <a:gd name="connsiteY53" fmla="*/ 2662515 h 3172530"/>
                  <a:gd name="connsiteX54" fmla="*/ 1426468 w 2136151"/>
                  <a:gd name="connsiteY54" fmla="*/ 2717106 h 3172530"/>
                  <a:gd name="connsiteX55" fmla="*/ 1522002 w 2136151"/>
                  <a:gd name="connsiteY55" fmla="*/ 2798993 h 3172530"/>
                  <a:gd name="connsiteX56" fmla="*/ 1590241 w 2136151"/>
                  <a:gd name="connsiteY56" fmla="*/ 2867232 h 3172530"/>
                  <a:gd name="connsiteX57" fmla="*/ 1658480 w 2136151"/>
                  <a:gd name="connsiteY57" fmla="*/ 2935471 h 3172530"/>
                  <a:gd name="connsiteX58" fmla="*/ 1740366 w 2136151"/>
                  <a:gd name="connsiteY58" fmla="*/ 2962766 h 3172530"/>
                  <a:gd name="connsiteX59" fmla="*/ 1781309 w 2136151"/>
                  <a:gd name="connsiteY59" fmla="*/ 2949118 h 3172530"/>
                  <a:gd name="connsiteX60" fmla="*/ 1849548 w 2136151"/>
                  <a:gd name="connsiteY60" fmla="*/ 3003709 h 3172530"/>
                  <a:gd name="connsiteX61" fmla="*/ 1890491 w 2136151"/>
                  <a:gd name="connsiteY61" fmla="*/ 3031005 h 3172530"/>
                  <a:gd name="connsiteX62" fmla="*/ 1931435 w 2136151"/>
                  <a:gd name="connsiteY62" fmla="*/ 3003709 h 3172530"/>
                  <a:gd name="connsiteX63" fmla="*/ 1945083 w 2136151"/>
                  <a:gd name="connsiteY63" fmla="*/ 3044653 h 3172530"/>
                  <a:gd name="connsiteX64" fmla="*/ 1972378 w 2136151"/>
                  <a:gd name="connsiteY64" fmla="*/ 3085596 h 3172530"/>
                  <a:gd name="connsiteX65" fmla="*/ 2095208 w 2136151"/>
                  <a:gd name="connsiteY65" fmla="*/ 3126539 h 3172530"/>
                  <a:gd name="connsiteX66" fmla="*/ 2136151 w 2136151"/>
                  <a:gd name="connsiteY66" fmla="*/ 3140187 h 3172530"/>
                  <a:gd name="connsiteX67" fmla="*/ 2122503 w 2136151"/>
                  <a:gd name="connsiteY67" fmla="*/ 3167483 h 31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36151" h="3172530">
                    <a:moveTo>
                      <a:pt x="1057978" y="274157"/>
                    </a:moveTo>
                    <a:cubicBezTo>
                      <a:pt x="1044330" y="269608"/>
                      <a:pt x="1029902" y="266943"/>
                      <a:pt x="1017035" y="260509"/>
                    </a:cubicBezTo>
                    <a:cubicBezTo>
                      <a:pt x="1002364" y="253174"/>
                      <a:pt x="991802" y="237927"/>
                      <a:pt x="976091" y="233214"/>
                    </a:cubicBezTo>
                    <a:cubicBezTo>
                      <a:pt x="945280" y="223971"/>
                      <a:pt x="912402" y="224115"/>
                      <a:pt x="880557" y="219566"/>
                    </a:cubicBezTo>
                    <a:cubicBezTo>
                      <a:pt x="816544" y="123545"/>
                      <a:pt x="890210" y="245304"/>
                      <a:pt x="839614" y="110384"/>
                    </a:cubicBezTo>
                    <a:cubicBezTo>
                      <a:pt x="833855" y="95026"/>
                      <a:pt x="822819" y="82042"/>
                      <a:pt x="812318" y="69441"/>
                    </a:cubicBezTo>
                    <a:cubicBezTo>
                      <a:pt x="779477" y="30032"/>
                      <a:pt x="770693" y="28042"/>
                      <a:pt x="730432" y="1202"/>
                    </a:cubicBezTo>
                    <a:cubicBezTo>
                      <a:pt x="707686" y="5751"/>
                      <a:pt x="680013" y="0"/>
                      <a:pt x="662193" y="14850"/>
                    </a:cubicBezTo>
                    <a:cubicBezTo>
                      <a:pt x="647783" y="26858"/>
                      <a:pt x="656933" y="52664"/>
                      <a:pt x="648545" y="69441"/>
                    </a:cubicBezTo>
                    <a:cubicBezTo>
                      <a:pt x="604745" y="157040"/>
                      <a:pt x="616844" y="143697"/>
                      <a:pt x="553011" y="164975"/>
                    </a:cubicBezTo>
                    <a:cubicBezTo>
                      <a:pt x="560062" y="263692"/>
                      <a:pt x="579869" y="366748"/>
                      <a:pt x="553011" y="465226"/>
                    </a:cubicBezTo>
                    <a:cubicBezTo>
                      <a:pt x="548695" y="481051"/>
                      <a:pt x="534814" y="492521"/>
                      <a:pt x="525715" y="506169"/>
                    </a:cubicBezTo>
                    <a:cubicBezTo>
                      <a:pt x="512067" y="501620"/>
                      <a:pt x="497639" y="498955"/>
                      <a:pt x="484772" y="492521"/>
                    </a:cubicBezTo>
                    <a:cubicBezTo>
                      <a:pt x="470101" y="485186"/>
                      <a:pt x="460105" y="467260"/>
                      <a:pt x="443829" y="465226"/>
                    </a:cubicBezTo>
                    <a:cubicBezTo>
                      <a:pt x="420811" y="462349"/>
                      <a:pt x="398336" y="474325"/>
                      <a:pt x="375590" y="478874"/>
                    </a:cubicBezTo>
                    <a:cubicBezTo>
                      <a:pt x="366491" y="524366"/>
                      <a:pt x="352147" y="569118"/>
                      <a:pt x="348294" y="615351"/>
                    </a:cubicBezTo>
                    <a:cubicBezTo>
                      <a:pt x="319637" y="959243"/>
                      <a:pt x="381772" y="851737"/>
                      <a:pt x="293703" y="983841"/>
                    </a:cubicBezTo>
                    <a:cubicBezTo>
                      <a:pt x="289154" y="997489"/>
                      <a:pt x="290228" y="1014612"/>
                      <a:pt x="280056" y="1024784"/>
                    </a:cubicBezTo>
                    <a:cubicBezTo>
                      <a:pt x="252078" y="1052762"/>
                      <a:pt x="196830" y="1029975"/>
                      <a:pt x="170874" y="1024784"/>
                    </a:cubicBezTo>
                    <a:lnTo>
                      <a:pt x="20748" y="1038432"/>
                    </a:lnTo>
                    <a:cubicBezTo>
                      <a:pt x="0" y="1048806"/>
                      <a:pt x="7100" y="1083474"/>
                      <a:pt x="7100" y="1106671"/>
                    </a:cubicBezTo>
                    <a:cubicBezTo>
                      <a:pt x="7100" y="1120742"/>
                      <a:pt x="29133" y="1211078"/>
                      <a:pt x="34396" y="1229500"/>
                    </a:cubicBezTo>
                    <a:cubicBezTo>
                      <a:pt x="38348" y="1243333"/>
                      <a:pt x="35553" y="1263306"/>
                      <a:pt x="48044" y="1270444"/>
                    </a:cubicBezTo>
                    <a:cubicBezTo>
                      <a:pt x="72070" y="1284173"/>
                      <a:pt x="102635" y="1279543"/>
                      <a:pt x="129930" y="1284092"/>
                    </a:cubicBezTo>
                    <a:cubicBezTo>
                      <a:pt x="139029" y="1297740"/>
                      <a:pt x="149890" y="1310364"/>
                      <a:pt x="157226" y="1325035"/>
                    </a:cubicBezTo>
                    <a:cubicBezTo>
                      <a:pt x="163660" y="1337902"/>
                      <a:pt x="159168" y="1357616"/>
                      <a:pt x="170874" y="1365978"/>
                    </a:cubicBezTo>
                    <a:cubicBezTo>
                      <a:pt x="194287" y="1382701"/>
                      <a:pt x="252760" y="1393274"/>
                      <a:pt x="252760" y="1393274"/>
                    </a:cubicBezTo>
                    <a:cubicBezTo>
                      <a:pt x="266408" y="1406922"/>
                      <a:pt x="282997" y="1418158"/>
                      <a:pt x="293703" y="1434217"/>
                    </a:cubicBezTo>
                    <a:cubicBezTo>
                      <a:pt x="375777" y="1557327"/>
                      <a:pt x="227267" y="1387247"/>
                      <a:pt x="334647" y="1516103"/>
                    </a:cubicBezTo>
                    <a:cubicBezTo>
                      <a:pt x="367488" y="1555512"/>
                      <a:pt x="376272" y="1557502"/>
                      <a:pt x="416533" y="1584342"/>
                    </a:cubicBezTo>
                    <a:cubicBezTo>
                      <a:pt x="434111" y="1637077"/>
                      <a:pt x="432850" y="1627650"/>
                      <a:pt x="443829" y="1693524"/>
                    </a:cubicBezTo>
                    <a:cubicBezTo>
                      <a:pt x="449118" y="1725255"/>
                      <a:pt x="437728" y="1763667"/>
                      <a:pt x="457477" y="1789059"/>
                    </a:cubicBezTo>
                    <a:cubicBezTo>
                      <a:pt x="470235" y="1805462"/>
                      <a:pt x="584626" y="1825407"/>
                      <a:pt x="607602" y="1830002"/>
                    </a:cubicBezTo>
                    <a:cubicBezTo>
                      <a:pt x="612151" y="1843650"/>
                      <a:pt x="608760" y="1863808"/>
                      <a:pt x="621250" y="1870945"/>
                    </a:cubicBezTo>
                    <a:cubicBezTo>
                      <a:pt x="645276" y="1884674"/>
                      <a:pt x="689407" y="1860567"/>
                      <a:pt x="703136" y="1884593"/>
                    </a:cubicBezTo>
                    <a:cubicBezTo>
                      <a:pt x="717411" y="1909574"/>
                      <a:pt x="675841" y="1966480"/>
                      <a:pt x="675841" y="1966480"/>
                    </a:cubicBezTo>
                    <a:cubicBezTo>
                      <a:pt x="765170" y="1996255"/>
                      <a:pt x="677496" y="1954900"/>
                      <a:pt x="730432" y="2021071"/>
                    </a:cubicBezTo>
                    <a:cubicBezTo>
                      <a:pt x="753994" y="2050523"/>
                      <a:pt x="793186" y="2053819"/>
                      <a:pt x="825966" y="2062014"/>
                    </a:cubicBezTo>
                    <a:cubicBezTo>
                      <a:pt x="830515" y="2075662"/>
                      <a:pt x="839614" y="2088571"/>
                      <a:pt x="839614" y="2102957"/>
                    </a:cubicBezTo>
                    <a:cubicBezTo>
                      <a:pt x="839614" y="2204556"/>
                      <a:pt x="816031" y="2172438"/>
                      <a:pt x="716784" y="2184844"/>
                    </a:cubicBezTo>
                    <a:cubicBezTo>
                      <a:pt x="712235" y="2198492"/>
                      <a:pt x="696702" y="2212920"/>
                      <a:pt x="703136" y="2225787"/>
                    </a:cubicBezTo>
                    <a:cubicBezTo>
                      <a:pt x="709570" y="2238654"/>
                      <a:pt x="730036" y="2236314"/>
                      <a:pt x="744080" y="2239435"/>
                    </a:cubicBezTo>
                    <a:cubicBezTo>
                      <a:pt x="888202" y="2271463"/>
                      <a:pt x="774736" y="2236007"/>
                      <a:pt x="866909" y="2266730"/>
                    </a:cubicBezTo>
                    <a:cubicBezTo>
                      <a:pt x="880557" y="2275829"/>
                      <a:pt x="893182" y="2286690"/>
                      <a:pt x="907853" y="2294026"/>
                    </a:cubicBezTo>
                    <a:cubicBezTo>
                      <a:pt x="939053" y="2309626"/>
                      <a:pt x="985884" y="2313533"/>
                      <a:pt x="1017035" y="2321321"/>
                    </a:cubicBezTo>
                    <a:cubicBezTo>
                      <a:pt x="1030991" y="2324810"/>
                      <a:pt x="1044330" y="2330420"/>
                      <a:pt x="1057978" y="2334969"/>
                    </a:cubicBezTo>
                    <a:cubicBezTo>
                      <a:pt x="1091573" y="2435752"/>
                      <a:pt x="1042581" y="2334269"/>
                      <a:pt x="1112569" y="2362265"/>
                    </a:cubicBezTo>
                    <a:cubicBezTo>
                      <a:pt x="1127798" y="2368357"/>
                      <a:pt x="1129364" y="2390607"/>
                      <a:pt x="1139865" y="2403208"/>
                    </a:cubicBezTo>
                    <a:cubicBezTo>
                      <a:pt x="1152221" y="2418035"/>
                      <a:pt x="1165573" y="2432301"/>
                      <a:pt x="1180808" y="2444151"/>
                    </a:cubicBezTo>
                    <a:cubicBezTo>
                      <a:pt x="1206703" y="2464291"/>
                      <a:pt x="1262694" y="2498742"/>
                      <a:pt x="1262694" y="2498742"/>
                    </a:cubicBezTo>
                    <a:cubicBezTo>
                      <a:pt x="1267243" y="2512390"/>
                      <a:pt x="1272853" y="2525729"/>
                      <a:pt x="1276342" y="2539686"/>
                    </a:cubicBezTo>
                    <a:cubicBezTo>
                      <a:pt x="1281968" y="2562190"/>
                      <a:pt x="1270689" y="2595057"/>
                      <a:pt x="1289990" y="2607924"/>
                    </a:cubicBezTo>
                    <a:cubicBezTo>
                      <a:pt x="1320507" y="2628269"/>
                      <a:pt x="1362778" y="2617023"/>
                      <a:pt x="1399172" y="2621572"/>
                    </a:cubicBezTo>
                    <a:cubicBezTo>
                      <a:pt x="1403721" y="2635220"/>
                      <a:pt x="1408868" y="2648683"/>
                      <a:pt x="1412820" y="2662515"/>
                    </a:cubicBezTo>
                    <a:cubicBezTo>
                      <a:pt x="1417973" y="2680550"/>
                      <a:pt x="1416527" y="2701200"/>
                      <a:pt x="1426468" y="2717106"/>
                    </a:cubicBezTo>
                    <a:cubicBezTo>
                      <a:pt x="1450106" y="2754927"/>
                      <a:pt x="1486768" y="2775503"/>
                      <a:pt x="1522002" y="2798993"/>
                    </a:cubicBezTo>
                    <a:cubicBezTo>
                      <a:pt x="1594788" y="2908173"/>
                      <a:pt x="1499256" y="2776247"/>
                      <a:pt x="1590241" y="2867232"/>
                    </a:cubicBezTo>
                    <a:cubicBezTo>
                      <a:pt x="1637554" y="2914545"/>
                      <a:pt x="1592969" y="2906355"/>
                      <a:pt x="1658480" y="2935471"/>
                    </a:cubicBezTo>
                    <a:cubicBezTo>
                      <a:pt x="1684772" y="2947156"/>
                      <a:pt x="1740366" y="2962766"/>
                      <a:pt x="1740366" y="2962766"/>
                    </a:cubicBezTo>
                    <a:cubicBezTo>
                      <a:pt x="1754014" y="2958217"/>
                      <a:pt x="1766923" y="2949118"/>
                      <a:pt x="1781309" y="2949118"/>
                    </a:cubicBezTo>
                    <a:cubicBezTo>
                      <a:pt x="1834448" y="2949118"/>
                      <a:pt x="1818110" y="2972270"/>
                      <a:pt x="1849548" y="3003709"/>
                    </a:cubicBezTo>
                    <a:cubicBezTo>
                      <a:pt x="1861146" y="3015307"/>
                      <a:pt x="1876843" y="3021906"/>
                      <a:pt x="1890491" y="3031005"/>
                    </a:cubicBezTo>
                    <a:cubicBezTo>
                      <a:pt x="1884055" y="3011697"/>
                      <a:pt x="1845752" y="2935163"/>
                      <a:pt x="1931435" y="3003709"/>
                    </a:cubicBezTo>
                    <a:cubicBezTo>
                      <a:pt x="1942669" y="3012696"/>
                      <a:pt x="1938649" y="3031786"/>
                      <a:pt x="1945083" y="3044653"/>
                    </a:cubicBezTo>
                    <a:cubicBezTo>
                      <a:pt x="1952418" y="3059324"/>
                      <a:pt x="1958469" y="3076903"/>
                      <a:pt x="1972378" y="3085596"/>
                    </a:cubicBezTo>
                    <a:cubicBezTo>
                      <a:pt x="1972386" y="3085601"/>
                      <a:pt x="2074731" y="3119714"/>
                      <a:pt x="2095208" y="3126539"/>
                    </a:cubicBezTo>
                    <a:lnTo>
                      <a:pt x="2136151" y="3140187"/>
                    </a:lnTo>
                    <a:cubicBezTo>
                      <a:pt x="2087638" y="3172530"/>
                      <a:pt x="2078805" y="3167483"/>
                      <a:pt x="2122503" y="3167483"/>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70" name="Freeform 69"/>
              <p:cNvSpPr/>
              <p:nvPr/>
            </p:nvSpPr>
            <p:spPr>
              <a:xfrm>
                <a:off x="3847031" y="3737657"/>
                <a:ext cx="1512165" cy="1327343"/>
              </a:xfrm>
              <a:custGeom>
                <a:avLst/>
                <a:gdLst>
                  <a:gd name="connsiteX0" fmla="*/ 0 w 1510796"/>
                  <a:gd name="connsiteY0" fmla="*/ 0 h 1323832"/>
                  <a:gd name="connsiteX1" fmla="*/ 81886 w 1510796"/>
                  <a:gd name="connsiteY1" fmla="*/ 13647 h 1323832"/>
                  <a:gd name="connsiteX2" fmla="*/ 109182 w 1510796"/>
                  <a:gd name="connsiteY2" fmla="*/ 54591 h 1323832"/>
                  <a:gd name="connsiteX3" fmla="*/ 150125 w 1510796"/>
                  <a:gd name="connsiteY3" fmla="*/ 68238 h 1323832"/>
                  <a:gd name="connsiteX4" fmla="*/ 191068 w 1510796"/>
                  <a:gd name="connsiteY4" fmla="*/ 150125 h 1323832"/>
                  <a:gd name="connsiteX5" fmla="*/ 272955 w 1510796"/>
                  <a:gd name="connsiteY5" fmla="*/ 204716 h 1323832"/>
                  <a:gd name="connsiteX6" fmla="*/ 286603 w 1510796"/>
                  <a:gd name="connsiteY6" fmla="*/ 245659 h 1323832"/>
                  <a:gd name="connsiteX7" fmla="*/ 450376 w 1510796"/>
                  <a:gd name="connsiteY7" fmla="*/ 286603 h 1323832"/>
                  <a:gd name="connsiteX8" fmla="*/ 477671 w 1510796"/>
                  <a:gd name="connsiteY8" fmla="*/ 368489 h 1323832"/>
                  <a:gd name="connsiteX9" fmla="*/ 491319 w 1510796"/>
                  <a:gd name="connsiteY9" fmla="*/ 409432 h 1323832"/>
                  <a:gd name="connsiteX10" fmla="*/ 573206 w 1510796"/>
                  <a:gd name="connsiteY10" fmla="*/ 464023 h 1323832"/>
                  <a:gd name="connsiteX11" fmla="*/ 641444 w 1510796"/>
                  <a:gd name="connsiteY11" fmla="*/ 545910 h 1323832"/>
                  <a:gd name="connsiteX12" fmla="*/ 668740 w 1510796"/>
                  <a:gd name="connsiteY12" fmla="*/ 586853 h 1323832"/>
                  <a:gd name="connsiteX13" fmla="*/ 750627 w 1510796"/>
                  <a:gd name="connsiteY13" fmla="*/ 641444 h 1323832"/>
                  <a:gd name="connsiteX14" fmla="*/ 791570 w 1510796"/>
                  <a:gd name="connsiteY14" fmla="*/ 668740 h 1323832"/>
                  <a:gd name="connsiteX15" fmla="*/ 764274 w 1510796"/>
                  <a:gd name="connsiteY15" fmla="*/ 600501 h 1323832"/>
                  <a:gd name="connsiteX16" fmla="*/ 791570 w 1510796"/>
                  <a:gd name="connsiteY16" fmla="*/ 682388 h 1323832"/>
                  <a:gd name="connsiteX17" fmla="*/ 805218 w 1510796"/>
                  <a:gd name="connsiteY17" fmla="*/ 723331 h 1323832"/>
                  <a:gd name="connsiteX18" fmla="*/ 846161 w 1510796"/>
                  <a:gd name="connsiteY18" fmla="*/ 736979 h 1323832"/>
                  <a:gd name="connsiteX19" fmla="*/ 914400 w 1510796"/>
                  <a:gd name="connsiteY19" fmla="*/ 750626 h 1323832"/>
                  <a:gd name="connsiteX20" fmla="*/ 968991 w 1510796"/>
                  <a:gd name="connsiteY20" fmla="*/ 764274 h 1323832"/>
                  <a:gd name="connsiteX21" fmla="*/ 1009934 w 1510796"/>
                  <a:gd name="connsiteY21" fmla="*/ 791570 h 1323832"/>
                  <a:gd name="connsiteX22" fmla="*/ 1050877 w 1510796"/>
                  <a:gd name="connsiteY22" fmla="*/ 873456 h 1323832"/>
                  <a:gd name="connsiteX23" fmla="*/ 1091821 w 1510796"/>
                  <a:gd name="connsiteY23" fmla="*/ 887104 h 1323832"/>
                  <a:gd name="connsiteX24" fmla="*/ 1119116 w 1510796"/>
                  <a:gd name="connsiteY24" fmla="*/ 928047 h 1323832"/>
                  <a:gd name="connsiteX25" fmla="*/ 1160059 w 1510796"/>
                  <a:gd name="connsiteY25" fmla="*/ 968991 h 1323832"/>
                  <a:gd name="connsiteX26" fmla="*/ 1173707 w 1510796"/>
                  <a:gd name="connsiteY26" fmla="*/ 1009934 h 1323832"/>
                  <a:gd name="connsiteX27" fmla="*/ 1255594 w 1510796"/>
                  <a:gd name="connsiteY27" fmla="*/ 1037229 h 1323832"/>
                  <a:gd name="connsiteX28" fmla="*/ 1296537 w 1510796"/>
                  <a:gd name="connsiteY28" fmla="*/ 1078173 h 1323832"/>
                  <a:gd name="connsiteX29" fmla="*/ 1337480 w 1510796"/>
                  <a:gd name="connsiteY29" fmla="*/ 1091820 h 1323832"/>
                  <a:gd name="connsiteX30" fmla="*/ 1364776 w 1510796"/>
                  <a:gd name="connsiteY30" fmla="*/ 1132764 h 1323832"/>
                  <a:gd name="connsiteX31" fmla="*/ 1405719 w 1510796"/>
                  <a:gd name="connsiteY31" fmla="*/ 1160059 h 1323832"/>
                  <a:gd name="connsiteX32" fmla="*/ 1487606 w 1510796"/>
                  <a:gd name="connsiteY32" fmla="*/ 1228298 h 1323832"/>
                  <a:gd name="connsiteX33" fmla="*/ 1473958 w 1510796"/>
                  <a:gd name="connsiteY33" fmla="*/ 1269241 h 1323832"/>
                  <a:gd name="connsiteX34" fmla="*/ 1501253 w 1510796"/>
                  <a:gd name="connsiteY34" fmla="*/ 1323832 h 132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0796" h="1323832">
                    <a:moveTo>
                      <a:pt x="0" y="0"/>
                    </a:moveTo>
                    <a:cubicBezTo>
                      <a:pt x="27295" y="4549"/>
                      <a:pt x="57136" y="1272"/>
                      <a:pt x="81886" y="13647"/>
                    </a:cubicBezTo>
                    <a:cubicBezTo>
                      <a:pt x="96557" y="20983"/>
                      <a:pt x="96374" y="44344"/>
                      <a:pt x="109182" y="54591"/>
                    </a:cubicBezTo>
                    <a:cubicBezTo>
                      <a:pt x="120415" y="63578"/>
                      <a:pt x="136477" y="63689"/>
                      <a:pt x="150125" y="68238"/>
                    </a:cubicBezTo>
                    <a:cubicBezTo>
                      <a:pt x="159860" y="97443"/>
                      <a:pt x="166168" y="128338"/>
                      <a:pt x="191068" y="150125"/>
                    </a:cubicBezTo>
                    <a:cubicBezTo>
                      <a:pt x="215756" y="171727"/>
                      <a:pt x="272955" y="204716"/>
                      <a:pt x="272955" y="204716"/>
                    </a:cubicBezTo>
                    <a:cubicBezTo>
                      <a:pt x="277504" y="218364"/>
                      <a:pt x="277616" y="234425"/>
                      <a:pt x="286603" y="245659"/>
                    </a:cubicBezTo>
                    <a:cubicBezTo>
                      <a:pt x="323296" y="291526"/>
                      <a:pt x="408003" y="281895"/>
                      <a:pt x="450376" y="286603"/>
                    </a:cubicBezTo>
                    <a:lnTo>
                      <a:pt x="477671" y="368489"/>
                    </a:lnTo>
                    <a:cubicBezTo>
                      <a:pt x="482220" y="382137"/>
                      <a:pt x="479349" y="401452"/>
                      <a:pt x="491319" y="409432"/>
                    </a:cubicBezTo>
                    <a:lnTo>
                      <a:pt x="573206" y="464023"/>
                    </a:lnTo>
                    <a:cubicBezTo>
                      <a:pt x="640967" y="565668"/>
                      <a:pt x="553885" y="440840"/>
                      <a:pt x="641444" y="545910"/>
                    </a:cubicBezTo>
                    <a:cubicBezTo>
                      <a:pt x="651945" y="558511"/>
                      <a:pt x="656396" y="576052"/>
                      <a:pt x="668740" y="586853"/>
                    </a:cubicBezTo>
                    <a:cubicBezTo>
                      <a:pt x="693429" y="608455"/>
                      <a:pt x="723331" y="623247"/>
                      <a:pt x="750627" y="641444"/>
                    </a:cubicBezTo>
                    <a:lnTo>
                      <a:pt x="791570" y="668740"/>
                    </a:lnTo>
                    <a:cubicBezTo>
                      <a:pt x="782471" y="645994"/>
                      <a:pt x="764274" y="576002"/>
                      <a:pt x="764274" y="600501"/>
                    </a:cubicBezTo>
                    <a:cubicBezTo>
                      <a:pt x="764274" y="629273"/>
                      <a:pt x="782471" y="655092"/>
                      <a:pt x="791570" y="682388"/>
                    </a:cubicBezTo>
                    <a:cubicBezTo>
                      <a:pt x="796119" y="696036"/>
                      <a:pt x="791570" y="718782"/>
                      <a:pt x="805218" y="723331"/>
                    </a:cubicBezTo>
                    <a:cubicBezTo>
                      <a:pt x="818866" y="727880"/>
                      <a:pt x="832205" y="733490"/>
                      <a:pt x="846161" y="736979"/>
                    </a:cubicBezTo>
                    <a:cubicBezTo>
                      <a:pt x="868665" y="742605"/>
                      <a:pt x="891756" y="745594"/>
                      <a:pt x="914400" y="750626"/>
                    </a:cubicBezTo>
                    <a:cubicBezTo>
                      <a:pt x="932710" y="754695"/>
                      <a:pt x="950794" y="759725"/>
                      <a:pt x="968991" y="764274"/>
                    </a:cubicBezTo>
                    <a:cubicBezTo>
                      <a:pt x="982639" y="773373"/>
                      <a:pt x="999687" y="778762"/>
                      <a:pt x="1009934" y="791570"/>
                    </a:cubicBezTo>
                    <a:cubicBezTo>
                      <a:pt x="1053885" y="846509"/>
                      <a:pt x="986966" y="822327"/>
                      <a:pt x="1050877" y="873456"/>
                    </a:cubicBezTo>
                    <a:cubicBezTo>
                      <a:pt x="1062111" y="882443"/>
                      <a:pt x="1078173" y="882555"/>
                      <a:pt x="1091821" y="887104"/>
                    </a:cubicBezTo>
                    <a:cubicBezTo>
                      <a:pt x="1100919" y="900752"/>
                      <a:pt x="1108616" y="915446"/>
                      <a:pt x="1119116" y="928047"/>
                    </a:cubicBezTo>
                    <a:cubicBezTo>
                      <a:pt x="1131472" y="942875"/>
                      <a:pt x="1149353" y="952932"/>
                      <a:pt x="1160059" y="968991"/>
                    </a:cubicBezTo>
                    <a:cubicBezTo>
                      <a:pt x="1168039" y="980961"/>
                      <a:pt x="1162001" y="1001572"/>
                      <a:pt x="1173707" y="1009934"/>
                    </a:cubicBezTo>
                    <a:cubicBezTo>
                      <a:pt x="1197120" y="1026657"/>
                      <a:pt x="1255594" y="1037229"/>
                      <a:pt x="1255594" y="1037229"/>
                    </a:cubicBezTo>
                    <a:cubicBezTo>
                      <a:pt x="1269242" y="1050877"/>
                      <a:pt x="1280478" y="1067467"/>
                      <a:pt x="1296537" y="1078173"/>
                    </a:cubicBezTo>
                    <a:cubicBezTo>
                      <a:pt x="1308507" y="1086153"/>
                      <a:pt x="1326247" y="1082833"/>
                      <a:pt x="1337480" y="1091820"/>
                    </a:cubicBezTo>
                    <a:cubicBezTo>
                      <a:pt x="1350288" y="1102067"/>
                      <a:pt x="1353177" y="1121165"/>
                      <a:pt x="1364776" y="1132764"/>
                    </a:cubicBezTo>
                    <a:cubicBezTo>
                      <a:pt x="1376374" y="1144362"/>
                      <a:pt x="1393118" y="1149558"/>
                      <a:pt x="1405719" y="1160059"/>
                    </a:cubicBezTo>
                    <a:cubicBezTo>
                      <a:pt x="1510796" y="1247624"/>
                      <a:pt x="1385955" y="1160533"/>
                      <a:pt x="1487606" y="1228298"/>
                    </a:cubicBezTo>
                    <a:cubicBezTo>
                      <a:pt x="1483057" y="1241946"/>
                      <a:pt x="1473958" y="1254855"/>
                      <a:pt x="1473958" y="1269241"/>
                    </a:cubicBezTo>
                    <a:cubicBezTo>
                      <a:pt x="1473958" y="1300606"/>
                      <a:pt x="1484446" y="1307025"/>
                      <a:pt x="1501253" y="1323832"/>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71" name="Freeform 70"/>
              <p:cNvSpPr/>
              <p:nvPr/>
            </p:nvSpPr>
            <p:spPr>
              <a:xfrm>
                <a:off x="5301863" y="5087124"/>
                <a:ext cx="1763001" cy="1659176"/>
              </a:xfrm>
              <a:custGeom>
                <a:avLst/>
                <a:gdLst>
                  <a:gd name="connsiteX0" fmla="*/ 1413556 w 1768398"/>
                  <a:gd name="connsiteY0" fmla="*/ 83325 h 1658457"/>
                  <a:gd name="connsiteX1" fmla="*/ 1454499 w 1768398"/>
                  <a:gd name="connsiteY1" fmla="*/ 110621 h 1658457"/>
                  <a:gd name="connsiteX2" fmla="*/ 1495442 w 1768398"/>
                  <a:gd name="connsiteY2" fmla="*/ 124269 h 1658457"/>
                  <a:gd name="connsiteX3" fmla="*/ 1563681 w 1768398"/>
                  <a:gd name="connsiteY3" fmla="*/ 178860 h 1658457"/>
                  <a:gd name="connsiteX4" fmla="*/ 1590976 w 1768398"/>
                  <a:gd name="connsiteY4" fmla="*/ 219803 h 1658457"/>
                  <a:gd name="connsiteX5" fmla="*/ 1604624 w 1768398"/>
                  <a:gd name="connsiteY5" fmla="*/ 260746 h 1658457"/>
                  <a:gd name="connsiteX6" fmla="*/ 1700158 w 1768398"/>
                  <a:gd name="connsiteY6" fmla="*/ 274394 h 1658457"/>
                  <a:gd name="connsiteX7" fmla="*/ 1741102 w 1768398"/>
                  <a:gd name="connsiteY7" fmla="*/ 288042 h 1658457"/>
                  <a:gd name="connsiteX8" fmla="*/ 1741102 w 1768398"/>
                  <a:gd name="connsiteY8" fmla="*/ 369928 h 1658457"/>
                  <a:gd name="connsiteX9" fmla="*/ 1727454 w 1768398"/>
                  <a:gd name="connsiteY9" fmla="*/ 451815 h 1658457"/>
                  <a:gd name="connsiteX10" fmla="*/ 1686511 w 1768398"/>
                  <a:gd name="connsiteY10" fmla="*/ 465463 h 1658457"/>
                  <a:gd name="connsiteX11" fmla="*/ 1659215 w 1768398"/>
                  <a:gd name="connsiteY11" fmla="*/ 506406 h 1658457"/>
                  <a:gd name="connsiteX12" fmla="*/ 1631920 w 1768398"/>
                  <a:gd name="connsiteY12" fmla="*/ 588293 h 1658457"/>
                  <a:gd name="connsiteX13" fmla="*/ 1618272 w 1768398"/>
                  <a:gd name="connsiteY13" fmla="*/ 629236 h 1658457"/>
                  <a:gd name="connsiteX14" fmla="*/ 1604624 w 1768398"/>
                  <a:gd name="connsiteY14" fmla="*/ 670179 h 1658457"/>
                  <a:gd name="connsiteX15" fmla="*/ 1631920 w 1768398"/>
                  <a:gd name="connsiteY15" fmla="*/ 724770 h 1658457"/>
                  <a:gd name="connsiteX16" fmla="*/ 1659215 w 1768398"/>
                  <a:gd name="connsiteY16" fmla="*/ 765714 h 1658457"/>
                  <a:gd name="connsiteX17" fmla="*/ 1700158 w 1768398"/>
                  <a:gd name="connsiteY17" fmla="*/ 847600 h 1658457"/>
                  <a:gd name="connsiteX18" fmla="*/ 1713806 w 1768398"/>
                  <a:gd name="connsiteY18" fmla="*/ 902191 h 1658457"/>
                  <a:gd name="connsiteX19" fmla="*/ 1741102 w 1768398"/>
                  <a:gd name="connsiteY19" fmla="*/ 984078 h 1658457"/>
                  <a:gd name="connsiteX20" fmla="*/ 1727454 w 1768398"/>
                  <a:gd name="connsiteY20" fmla="*/ 1025021 h 1658457"/>
                  <a:gd name="connsiteX21" fmla="*/ 1754750 w 1768398"/>
                  <a:gd name="connsiteY21" fmla="*/ 1106908 h 1658457"/>
                  <a:gd name="connsiteX22" fmla="*/ 1672863 w 1768398"/>
                  <a:gd name="connsiteY22" fmla="*/ 1147851 h 1658457"/>
                  <a:gd name="connsiteX23" fmla="*/ 1686511 w 1768398"/>
                  <a:gd name="connsiteY23" fmla="*/ 1202442 h 1658457"/>
                  <a:gd name="connsiteX24" fmla="*/ 1563681 w 1768398"/>
                  <a:gd name="connsiteY24" fmla="*/ 1297976 h 1658457"/>
                  <a:gd name="connsiteX25" fmla="*/ 1522738 w 1768398"/>
                  <a:gd name="connsiteY25" fmla="*/ 1311624 h 1658457"/>
                  <a:gd name="connsiteX26" fmla="*/ 1481794 w 1768398"/>
                  <a:gd name="connsiteY26" fmla="*/ 1393511 h 1658457"/>
                  <a:gd name="connsiteX27" fmla="*/ 1468147 w 1768398"/>
                  <a:gd name="connsiteY27" fmla="*/ 1475397 h 1658457"/>
                  <a:gd name="connsiteX28" fmla="*/ 1427203 w 1768398"/>
                  <a:gd name="connsiteY28" fmla="*/ 1489045 h 1658457"/>
                  <a:gd name="connsiteX29" fmla="*/ 1345317 w 1768398"/>
                  <a:gd name="connsiteY29" fmla="*/ 1543636 h 1658457"/>
                  <a:gd name="connsiteX30" fmla="*/ 1290726 w 1768398"/>
                  <a:gd name="connsiteY30" fmla="*/ 1529988 h 1658457"/>
                  <a:gd name="connsiteX31" fmla="*/ 1263430 w 1768398"/>
                  <a:gd name="connsiteY31" fmla="*/ 1489045 h 1658457"/>
                  <a:gd name="connsiteX32" fmla="*/ 1222487 w 1768398"/>
                  <a:gd name="connsiteY32" fmla="*/ 1461749 h 1658457"/>
                  <a:gd name="connsiteX33" fmla="*/ 1208839 w 1768398"/>
                  <a:gd name="connsiteY33" fmla="*/ 1516340 h 1658457"/>
                  <a:gd name="connsiteX34" fmla="*/ 1167896 w 1768398"/>
                  <a:gd name="connsiteY34" fmla="*/ 1529988 h 1658457"/>
                  <a:gd name="connsiteX35" fmla="*/ 1154248 w 1768398"/>
                  <a:gd name="connsiteY35" fmla="*/ 1584579 h 1658457"/>
                  <a:gd name="connsiteX36" fmla="*/ 1126953 w 1768398"/>
                  <a:gd name="connsiteY36" fmla="*/ 1625523 h 1658457"/>
                  <a:gd name="connsiteX37" fmla="*/ 935884 w 1768398"/>
                  <a:gd name="connsiteY37" fmla="*/ 1611875 h 1658457"/>
                  <a:gd name="connsiteX38" fmla="*/ 922236 w 1768398"/>
                  <a:gd name="connsiteY38" fmla="*/ 1407158 h 1658457"/>
                  <a:gd name="connsiteX39" fmla="*/ 894941 w 1768398"/>
                  <a:gd name="connsiteY39" fmla="*/ 1284328 h 1658457"/>
                  <a:gd name="connsiteX40" fmla="*/ 881293 w 1768398"/>
                  <a:gd name="connsiteY40" fmla="*/ 1243385 h 1658457"/>
                  <a:gd name="connsiteX41" fmla="*/ 826702 w 1768398"/>
                  <a:gd name="connsiteY41" fmla="*/ 1161499 h 1658457"/>
                  <a:gd name="connsiteX42" fmla="*/ 799406 w 1768398"/>
                  <a:gd name="connsiteY42" fmla="*/ 1120555 h 1658457"/>
                  <a:gd name="connsiteX43" fmla="*/ 772111 w 1768398"/>
                  <a:gd name="connsiteY43" fmla="*/ 1079612 h 1658457"/>
                  <a:gd name="connsiteX44" fmla="*/ 744815 w 1768398"/>
                  <a:gd name="connsiteY44" fmla="*/ 1038669 h 1658457"/>
                  <a:gd name="connsiteX45" fmla="*/ 731167 w 1768398"/>
                  <a:gd name="connsiteY45" fmla="*/ 997725 h 1658457"/>
                  <a:gd name="connsiteX46" fmla="*/ 703872 w 1768398"/>
                  <a:gd name="connsiteY46" fmla="*/ 765714 h 1658457"/>
                  <a:gd name="connsiteX47" fmla="*/ 676576 w 1768398"/>
                  <a:gd name="connsiteY47" fmla="*/ 724770 h 1658457"/>
                  <a:gd name="connsiteX48" fmla="*/ 635633 w 1768398"/>
                  <a:gd name="connsiteY48" fmla="*/ 697475 h 1658457"/>
                  <a:gd name="connsiteX49" fmla="*/ 567394 w 1768398"/>
                  <a:gd name="connsiteY49" fmla="*/ 574645 h 1658457"/>
                  <a:gd name="connsiteX50" fmla="*/ 526451 w 1768398"/>
                  <a:gd name="connsiteY50" fmla="*/ 547349 h 1658457"/>
                  <a:gd name="connsiteX51" fmla="*/ 458212 w 1768398"/>
                  <a:gd name="connsiteY51" fmla="*/ 424520 h 1658457"/>
                  <a:gd name="connsiteX52" fmla="*/ 417269 w 1768398"/>
                  <a:gd name="connsiteY52" fmla="*/ 397224 h 1658457"/>
                  <a:gd name="connsiteX53" fmla="*/ 376326 w 1768398"/>
                  <a:gd name="connsiteY53" fmla="*/ 315337 h 1658457"/>
                  <a:gd name="connsiteX54" fmla="*/ 362678 w 1768398"/>
                  <a:gd name="connsiteY54" fmla="*/ 274394 h 1658457"/>
                  <a:gd name="connsiteX55" fmla="*/ 280791 w 1768398"/>
                  <a:gd name="connsiteY55" fmla="*/ 219803 h 1658457"/>
                  <a:gd name="connsiteX56" fmla="*/ 239848 w 1768398"/>
                  <a:gd name="connsiteY56" fmla="*/ 178860 h 1658457"/>
                  <a:gd name="connsiteX57" fmla="*/ 185257 w 1768398"/>
                  <a:gd name="connsiteY57" fmla="*/ 96973 h 1658457"/>
                  <a:gd name="connsiteX58" fmla="*/ 144314 w 1768398"/>
                  <a:gd name="connsiteY58" fmla="*/ 69678 h 1658457"/>
                  <a:gd name="connsiteX59" fmla="*/ 117018 w 1768398"/>
                  <a:gd name="connsiteY59" fmla="*/ 28734 h 1658457"/>
                  <a:gd name="connsiteX60" fmla="*/ 48779 w 1768398"/>
                  <a:gd name="connsiteY60" fmla="*/ 1439 h 165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68398" h="1658457">
                    <a:moveTo>
                      <a:pt x="1413556" y="83325"/>
                    </a:moveTo>
                    <a:cubicBezTo>
                      <a:pt x="1427204" y="92424"/>
                      <a:pt x="1439828" y="103285"/>
                      <a:pt x="1454499" y="110621"/>
                    </a:cubicBezTo>
                    <a:cubicBezTo>
                      <a:pt x="1467366" y="117055"/>
                      <a:pt x="1485270" y="114097"/>
                      <a:pt x="1495442" y="124269"/>
                    </a:cubicBezTo>
                    <a:cubicBezTo>
                      <a:pt x="1567232" y="196059"/>
                      <a:pt x="1427059" y="144704"/>
                      <a:pt x="1563681" y="178860"/>
                    </a:cubicBezTo>
                    <a:cubicBezTo>
                      <a:pt x="1572779" y="192508"/>
                      <a:pt x="1583641" y="205132"/>
                      <a:pt x="1590976" y="219803"/>
                    </a:cubicBezTo>
                    <a:cubicBezTo>
                      <a:pt x="1597410" y="232670"/>
                      <a:pt x="1591757" y="254312"/>
                      <a:pt x="1604624" y="260746"/>
                    </a:cubicBezTo>
                    <a:cubicBezTo>
                      <a:pt x="1633396" y="275132"/>
                      <a:pt x="1668313" y="269845"/>
                      <a:pt x="1700158" y="274394"/>
                    </a:cubicBezTo>
                    <a:cubicBezTo>
                      <a:pt x="1713806" y="278943"/>
                      <a:pt x="1730929" y="277869"/>
                      <a:pt x="1741102" y="288042"/>
                    </a:cubicBezTo>
                    <a:cubicBezTo>
                      <a:pt x="1768398" y="315337"/>
                      <a:pt x="1750201" y="342633"/>
                      <a:pt x="1741102" y="369928"/>
                    </a:cubicBezTo>
                    <a:cubicBezTo>
                      <a:pt x="1736553" y="397224"/>
                      <a:pt x="1741183" y="427789"/>
                      <a:pt x="1727454" y="451815"/>
                    </a:cubicBezTo>
                    <a:cubicBezTo>
                      <a:pt x="1720317" y="464306"/>
                      <a:pt x="1697745" y="456476"/>
                      <a:pt x="1686511" y="465463"/>
                    </a:cubicBezTo>
                    <a:cubicBezTo>
                      <a:pt x="1673703" y="475710"/>
                      <a:pt x="1665877" y="491417"/>
                      <a:pt x="1659215" y="506406"/>
                    </a:cubicBezTo>
                    <a:cubicBezTo>
                      <a:pt x="1647530" y="532698"/>
                      <a:pt x="1641018" y="560997"/>
                      <a:pt x="1631920" y="588293"/>
                    </a:cubicBezTo>
                    <a:lnTo>
                      <a:pt x="1618272" y="629236"/>
                    </a:lnTo>
                    <a:lnTo>
                      <a:pt x="1604624" y="670179"/>
                    </a:lnTo>
                    <a:cubicBezTo>
                      <a:pt x="1613723" y="688376"/>
                      <a:pt x="1621826" y="707106"/>
                      <a:pt x="1631920" y="724770"/>
                    </a:cubicBezTo>
                    <a:cubicBezTo>
                      <a:pt x="1640058" y="739012"/>
                      <a:pt x="1651880" y="751043"/>
                      <a:pt x="1659215" y="765714"/>
                    </a:cubicBezTo>
                    <a:cubicBezTo>
                      <a:pt x="1715716" y="878717"/>
                      <a:pt x="1621938" y="730268"/>
                      <a:pt x="1700158" y="847600"/>
                    </a:cubicBezTo>
                    <a:cubicBezTo>
                      <a:pt x="1704707" y="865797"/>
                      <a:pt x="1708416" y="884225"/>
                      <a:pt x="1713806" y="902191"/>
                    </a:cubicBezTo>
                    <a:cubicBezTo>
                      <a:pt x="1722074" y="929750"/>
                      <a:pt x="1741102" y="984078"/>
                      <a:pt x="1741102" y="984078"/>
                    </a:cubicBezTo>
                    <a:cubicBezTo>
                      <a:pt x="1736553" y="997726"/>
                      <a:pt x="1725865" y="1010723"/>
                      <a:pt x="1727454" y="1025021"/>
                    </a:cubicBezTo>
                    <a:cubicBezTo>
                      <a:pt x="1730631" y="1053617"/>
                      <a:pt x="1754750" y="1106908"/>
                      <a:pt x="1754750" y="1106908"/>
                    </a:cubicBezTo>
                    <a:cubicBezTo>
                      <a:pt x="1738852" y="1112207"/>
                      <a:pt x="1679478" y="1128006"/>
                      <a:pt x="1672863" y="1147851"/>
                    </a:cubicBezTo>
                    <a:cubicBezTo>
                      <a:pt x="1666932" y="1165646"/>
                      <a:pt x="1681962" y="1184245"/>
                      <a:pt x="1686511" y="1202442"/>
                    </a:cubicBezTo>
                    <a:cubicBezTo>
                      <a:pt x="1649042" y="1314845"/>
                      <a:pt x="1687698" y="1280259"/>
                      <a:pt x="1563681" y="1297976"/>
                    </a:cubicBezTo>
                    <a:cubicBezTo>
                      <a:pt x="1550033" y="1302525"/>
                      <a:pt x="1533972" y="1302637"/>
                      <a:pt x="1522738" y="1311624"/>
                    </a:cubicBezTo>
                    <a:cubicBezTo>
                      <a:pt x="1498685" y="1330866"/>
                      <a:pt x="1490785" y="1366538"/>
                      <a:pt x="1481794" y="1393511"/>
                    </a:cubicBezTo>
                    <a:cubicBezTo>
                      <a:pt x="1477245" y="1420806"/>
                      <a:pt x="1481876" y="1451371"/>
                      <a:pt x="1468147" y="1475397"/>
                    </a:cubicBezTo>
                    <a:cubicBezTo>
                      <a:pt x="1461009" y="1487888"/>
                      <a:pt x="1439779" y="1482058"/>
                      <a:pt x="1427203" y="1489045"/>
                    </a:cubicBezTo>
                    <a:cubicBezTo>
                      <a:pt x="1398526" y="1504977"/>
                      <a:pt x="1345317" y="1543636"/>
                      <a:pt x="1345317" y="1543636"/>
                    </a:cubicBezTo>
                    <a:cubicBezTo>
                      <a:pt x="1327120" y="1539087"/>
                      <a:pt x="1306333" y="1540393"/>
                      <a:pt x="1290726" y="1529988"/>
                    </a:cubicBezTo>
                    <a:cubicBezTo>
                      <a:pt x="1277078" y="1520890"/>
                      <a:pt x="1275028" y="1500643"/>
                      <a:pt x="1263430" y="1489045"/>
                    </a:cubicBezTo>
                    <a:cubicBezTo>
                      <a:pt x="1251832" y="1477447"/>
                      <a:pt x="1236135" y="1470848"/>
                      <a:pt x="1222487" y="1461749"/>
                    </a:cubicBezTo>
                    <a:cubicBezTo>
                      <a:pt x="1217938" y="1479946"/>
                      <a:pt x="1220556" y="1501693"/>
                      <a:pt x="1208839" y="1516340"/>
                    </a:cubicBezTo>
                    <a:cubicBezTo>
                      <a:pt x="1199852" y="1527574"/>
                      <a:pt x="1176883" y="1518754"/>
                      <a:pt x="1167896" y="1529988"/>
                    </a:cubicBezTo>
                    <a:cubicBezTo>
                      <a:pt x="1156179" y="1544635"/>
                      <a:pt x="1161637" y="1567339"/>
                      <a:pt x="1154248" y="1584579"/>
                    </a:cubicBezTo>
                    <a:cubicBezTo>
                      <a:pt x="1147787" y="1599655"/>
                      <a:pt x="1136051" y="1611875"/>
                      <a:pt x="1126953" y="1625523"/>
                    </a:cubicBezTo>
                    <a:cubicBezTo>
                      <a:pt x="1063263" y="1620974"/>
                      <a:pt x="979555" y="1658457"/>
                      <a:pt x="935884" y="1611875"/>
                    </a:cubicBezTo>
                    <a:cubicBezTo>
                      <a:pt x="889109" y="1561982"/>
                      <a:pt x="929041" y="1475209"/>
                      <a:pt x="922236" y="1407158"/>
                    </a:cubicBezTo>
                    <a:cubicBezTo>
                      <a:pt x="920072" y="1385520"/>
                      <a:pt x="901952" y="1308869"/>
                      <a:pt x="894941" y="1284328"/>
                    </a:cubicBezTo>
                    <a:cubicBezTo>
                      <a:pt x="890989" y="1270496"/>
                      <a:pt x="888279" y="1255961"/>
                      <a:pt x="881293" y="1243385"/>
                    </a:cubicBezTo>
                    <a:cubicBezTo>
                      <a:pt x="865361" y="1214708"/>
                      <a:pt x="844899" y="1188794"/>
                      <a:pt x="826702" y="1161499"/>
                    </a:cubicBezTo>
                    <a:lnTo>
                      <a:pt x="799406" y="1120555"/>
                    </a:lnTo>
                    <a:lnTo>
                      <a:pt x="772111" y="1079612"/>
                    </a:lnTo>
                    <a:lnTo>
                      <a:pt x="744815" y="1038669"/>
                    </a:lnTo>
                    <a:cubicBezTo>
                      <a:pt x="740266" y="1025021"/>
                      <a:pt x="732848" y="1012013"/>
                      <a:pt x="731167" y="997725"/>
                    </a:cubicBezTo>
                    <a:cubicBezTo>
                      <a:pt x="727185" y="963878"/>
                      <a:pt x="735304" y="828576"/>
                      <a:pt x="703872" y="765714"/>
                    </a:cubicBezTo>
                    <a:cubicBezTo>
                      <a:pt x="696536" y="751043"/>
                      <a:pt x="688175" y="736369"/>
                      <a:pt x="676576" y="724770"/>
                    </a:cubicBezTo>
                    <a:cubicBezTo>
                      <a:pt x="664978" y="713172"/>
                      <a:pt x="649281" y="706573"/>
                      <a:pt x="635633" y="697475"/>
                    </a:cubicBezTo>
                    <a:cubicBezTo>
                      <a:pt x="621411" y="654809"/>
                      <a:pt x="607619" y="601462"/>
                      <a:pt x="567394" y="574645"/>
                    </a:cubicBezTo>
                    <a:lnTo>
                      <a:pt x="526451" y="547349"/>
                    </a:lnTo>
                    <a:cubicBezTo>
                      <a:pt x="512229" y="504683"/>
                      <a:pt x="498436" y="451337"/>
                      <a:pt x="458212" y="424520"/>
                    </a:cubicBezTo>
                    <a:lnTo>
                      <a:pt x="417269" y="397224"/>
                    </a:lnTo>
                    <a:cubicBezTo>
                      <a:pt x="382965" y="294313"/>
                      <a:pt x="429239" y="421164"/>
                      <a:pt x="376326" y="315337"/>
                    </a:cubicBezTo>
                    <a:cubicBezTo>
                      <a:pt x="369892" y="302470"/>
                      <a:pt x="370658" y="286364"/>
                      <a:pt x="362678" y="274394"/>
                    </a:cubicBezTo>
                    <a:cubicBezTo>
                      <a:pt x="333469" y="230581"/>
                      <a:pt x="323717" y="234112"/>
                      <a:pt x="280791" y="219803"/>
                    </a:cubicBezTo>
                    <a:cubicBezTo>
                      <a:pt x="267143" y="206155"/>
                      <a:pt x="251697" y="194095"/>
                      <a:pt x="239848" y="178860"/>
                    </a:cubicBezTo>
                    <a:cubicBezTo>
                      <a:pt x="219708" y="152965"/>
                      <a:pt x="212553" y="115170"/>
                      <a:pt x="185257" y="96973"/>
                    </a:cubicBezTo>
                    <a:lnTo>
                      <a:pt x="144314" y="69678"/>
                    </a:lnTo>
                    <a:cubicBezTo>
                      <a:pt x="135215" y="56030"/>
                      <a:pt x="130928" y="37428"/>
                      <a:pt x="117018" y="28734"/>
                    </a:cubicBezTo>
                    <a:cubicBezTo>
                      <a:pt x="71045" y="0"/>
                      <a:pt x="0" y="1439"/>
                      <a:pt x="48779" y="1439"/>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pic>
          <p:nvPicPr>
            <p:cNvPr id="42" name="Picture 8"/>
            <p:cNvPicPr>
              <a:picLocks noChangeAspect="1" noChangeArrowheads="1"/>
            </p:cNvPicPr>
            <p:nvPr/>
          </p:nvPicPr>
          <p:blipFill>
            <a:blip r:embed="rId8" cstate="print">
              <a:lum bright="3000" contrast="-3000"/>
            </a:blip>
            <a:srcRect/>
            <a:stretch>
              <a:fillRect/>
            </a:stretch>
          </p:blipFill>
          <p:spPr bwMode="auto">
            <a:xfrm>
              <a:off x="7590853" y="2142442"/>
              <a:ext cx="1473911" cy="1473411"/>
            </a:xfrm>
            <a:prstGeom prst="rect">
              <a:avLst/>
            </a:prstGeom>
            <a:noFill/>
            <a:ln w="9525">
              <a:noFill/>
              <a:miter lim="800000"/>
              <a:headEnd/>
              <a:tailEnd/>
            </a:ln>
          </p:spPr>
        </p:pic>
        <p:grpSp>
          <p:nvGrpSpPr>
            <p:cNvPr id="43" name="Group 55"/>
            <p:cNvGrpSpPr>
              <a:grpSpLocks/>
            </p:cNvGrpSpPr>
            <p:nvPr/>
          </p:nvGrpSpPr>
          <p:grpSpPr bwMode="auto">
            <a:xfrm>
              <a:off x="7880350" y="2243137"/>
              <a:ext cx="927100" cy="1179512"/>
              <a:chOff x="2701633" y="464515"/>
              <a:chExt cx="4295426" cy="5458237"/>
            </a:xfrm>
          </p:grpSpPr>
          <p:sp>
            <p:nvSpPr>
              <p:cNvPr id="67" name="Freeform 66"/>
              <p:cNvSpPr/>
              <p:nvPr/>
            </p:nvSpPr>
            <p:spPr>
              <a:xfrm>
                <a:off x="2701633" y="545321"/>
                <a:ext cx="4251295" cy="5377431"/>
              </a:xfrm>
              <a:custGeom>
                <a:avLst/>
                <a:gdLst>
                  <a:gd name="connsiteX0" fmla="*/ 4244453 w 4244453"/>
                  <a:gd name="connsiteY0" fmla="*/ 0 h 5377218"/>
                  <a:gd name="connsiteX1" fmla="*/ 4203510 w 4244453"/>
                  <a:gd name="connsiteY1" fmla="*/ 81887 h 5377218"/>
                  <a:gd name="connsiteX2" fmla="*/ 4162567 w 4244453"/>
                  <a:gd name="connsiteY2" fmla="*/ 109183 h 5377218"/>
                  <a:gd name="connsiteX3" fmla="*/ 4148919 w 4244453"/>
                  <a:gd name="connsiteY3" fmla="*/ 150126 h 5377218"/>
                  <a:gd name="connsiteX4" fmla="*/ 4121624 w 4244453"/>
                  <a:gd name="connsiteY4" fmla="*/ 354842 h 5377218"/>
                  <a:gd name="connsiteX5" fmla="*/ 4135271 w 4244453"/>
                  <a:gd name="connsiteY5" fmla="*/ 450377 h 5377218"/>
                  <a:gd name="connsiteX6" fmla="*/ 4121624 w 4244453"/>
                  <a:gd name="connsiteY6" fmla="*/ 491320 h 5377218"/>
                  <a:gd name="connsiteX7" fmla="*/ 4080680 w 4244453"/>
                  <a:gd name="connsiteY7" fmla="*/ 464024 h 5377218"/>
                  <a:gd name="connsiteX8" fmla="*/ 4067033 w 4244453"/>
                  <a:gd name="connsiteY8" fmla="*/ 586854 h 5377218"/>
                  <a:gd name="connsiteX9" fmla="*/ 3957850 w 4244453"/>
                  <a:gd name="connsiteY9" fmla="*/ 627797 h 5377218"/>
                  <a:gd name="connsiteX10" fmla="*/ 3930555 w 4244453"/>
                  <a:gd name="connsiteY10" fmla="*/ 668741 h 5377218"/>
                  <a:gd name="connsiteX11" fmla="*/ 3916907 w 4244453"/>
                  <a:gd name="connsiteY11" fmla="*/ 709684 h 5377218"/>
                  <a:gd name="connsiteX12" fmla="*/ 3875964 w 4244453"/>
                  <a:gd name="connsiteY12" fmla="*/ 736980 h 5377218"/>
                  <a:gd name="connsiteX13" fmla="*/ 3671247 w 4244453"/>
                  <a:gd name="connsiteY13" fmla="*/ 750627 h 5377218"/>
                  <a:gd name="connsiteX14" fmla="*/ 3603009 w 4244453"/>
                  <a:gd name="connsiteY14" fmla="*/ 764275 h 5377218"/>
                  <a:gd name="connsiteX15" fmla="*/ 3575713 w 4244453"/>
                  <a:gd name="connsiteY15" fmla="*/ 805218 h 5377218"/>
                  <a:gd name="connsiteX16" fmla="*/ 3548418 w 4244453"/>
                  <a:gd name="connsiteY16" fmla="*/ 859809 h 5377218"/>
                  <a:gd name="connsiteX17" fmla="*/ 3493827 w 4244453"/>
                  <a:gd name="connsiteY17" fmla="*/ 846162 h 5377218"/>
                  <a:gd name="connsiteX18" fmla="*/ 3466531 w 4244453"/>
                  <a:gd name="connsiteY18" fmla="*/ 1050878 h 5377218"/>
                  <a:gd name="connsiteX19" fmla="*/ 3507474 w 4244453"/>
                  <a:gd name="connsiteY19" fmla="*/ 1173708 h 5377218"/>
                  <a:gd name="connsiteX20" fmla="*/ 3548418 w 4244453"/>
                  <a:gd name="connsiteY20" fmla="*/ 1310186 h 5377218"/>
                  <a:gd name="connsiteX21" fmla="*/ 3575713 w 4244453"/>
                  <a:gd name="connsiteY21" fmla="*/ 1351129 h 5377218"/>
                  <a:gd name="connsiteX22" fmla="*/ 3616656 w 4244453"/>
                  <a:gd name="connsiteY22" fmla="*/ 1378424 h 5377218"/>
                  <a:gd name="connsiteX23" fmla="*/ 3603009 w 4244453"/>
                  <a:gd name="connsiteY23" fmla="*/ 1501254 h 5377218"/>
                  <a:gd name="connsiteX24" fmla="*/ 3589361 w 4244453"/>
                  <a:gd name="connsiteY24" fmla="*/ 1542197 h 5377218"/>
                  <a:gd name="connsiteX25" fmla="*/ 3562065 w 4244453"/>
                  <a:gd name="connsiteY25" fmla="*/ 1665027 h 5377218"/>
                  <a:gd name="connsiteX26" fmla="*/ 3521122 w 4244453"/>
                  <a:gd name="connsiteY26" fmla="*/ 1692323 h 5377218"/>
                  <a:gd name="connsiteX27" fmla="*/ 3493827 w 4244453"/>
                  <a:gd name="connsiteY27" fmla="*/ 1842448 h 5377218"/>
                  <a:gd name="connsiteX28" fmla="*/ 3452883 w 4244453"/>
                  <a:gd name="connsiteY28" fmla="*/ 1869744 h 5377218"/>
                  <a:gd name="connsiteX29" fmla="*/ 3248167 w 4244453"/>
                  <a:gd name="connsiteY29" fmla="*/ 1897039 h 5377218"/>
                  <a:gd name="connsiteX30" fmla="*/ 3207224 w 4244453"/>
                  <a:gd name="connsiteY30" fmla="*/ 1910687 h 5377218"/>
                  <a:gd name="connsiteX31" fmla="*/ 3152633 w 4244453"/>
                  <a:gd name="connsiteY31" fmla="*/ 1965278 h 5377218"/>
                  <a:gd name="connsiteX32" fmla="*/ 3125337 w 4244453"/>
                  <a:gd name="connsiteY32" fmla="*/ 2047165 h 5377218"/>
                  <a:gd name="connsiteX33" fmla="*/ 3111689 w 4244453"/>
                  <a:gd name="connsiteY33" fmla="*/ 2088108 h 5377218"/>
                  <a:gd name="connsiteX34" fmla="*/ 3070746 w 4244453"/>
                  <a:gd name="connsiteY34" fmla="*/ 2074460 h 5377218"/>
                  <a:gd name="connsiteX35" fmla="*/ 3029803 w 4244453"/>
                  <a:gd name="connsiteY35" fmla="*/ 2088108 h 5377218"/>
                  <a:gd name="connsiteX36" fmla="*/ 2975212 w 4244453"/>
                  <a:gd name="connsiteY36" fmla="*/ 2169994 h 5377218"/>
                  <a:gd name="connsiteX37" fmla="*/ 2825086 w 4244453"/>
                  <a:gd name="connsiteY37" fmla="*/ 2183642 h 5377218"/>
                  <a:gd name="connsiteX38" fmla="*/ 2784143 w 4244453"/>
                  <a:gd name="connsiteY38" fmla="*/ 2210938 h 5377218"/>
                  <a:gd name="connsiteX39" fmla="*/ 2756847 w 4244453"/>
                  <a:gd name="connsiteY39" fmla="*/ 2251881 h 5377218"/>
                  <a:gd name="connsiteX40" fmla="*/ 2715904 w 4244453"/>
                  <a:gd name="connsiteY40" fmla="*/ 2265529 h 5377218"/>
                  <a:gd name="connsiteX41" fmla="*/ 2674961 w 4244453"/>
                  <a:gd name="connsiteY41" fmla="*/ 2292824 h 5377218"/>
                  <a:gd name="connsiteX42" fmla="*/ 2661313 w 4244453"/>
                  <a:gd name="connsiteY42" fmla="*/ 2333768 h 5377218"/>
                  <a:gd name="connsiteX43" fmla="*/ 2647665 w 4244453"/>
                  <a:gd name="connsiteY43" fmla="*/ 2402006 h 5377218"/>
                  <a:gd name="connsiteX44" fmla="*/ 2565779 w 4244453"/>
                  <a:gd name="connsiteY44" fmla="*/ 2456597 h 5377218"/>
                  <a:gd name="connsiteX45" fmla="*/ 2552131 w 4244453"/>
                  <a:gd name="connsiteY45" fmla="*/ 2497541 h 5377218"/>
                  <a:gd name="connsiteX46" fmla="*/ 2538483 w 4244453"/>
                  <a:gd name="connsiteY46" fmla="*/ 2565780 h 5377218"/>
                  <a:gd name="connsiteX47" fmla="*/ 2511188 w 4244453"/>
                  <a:gd name="connsiteY47" fmla="*/ 2606723 h 5377218"/>
                  <a:gd name="connsiteX48" fmla="*/ 2497540 w 4244453"/>
                  <a:gd name="connsiteY48" fmla="*/ 2661314 h 5377218"/>
                  <a:gd name="connsiteX49" fmla="*/ 2483892 w 4244453"/>
                  <a:gd name="connsiteY49" fmla="*/ 2702257 h 5377218"/>
                  <a:gd name="connsiteX50" fmla="*/ 2442949 w 4244453"/>
                  <a:gd name="connsiteY50" fmla="*/ 2674962 h 5377218"/>
                  <a:gd name="connsiteX51" fmla="*/ 2470244 w 4244453"/>
                  <a:gd name="connsiteY51" fmla="*/ 2715905 h 5377218"/>
                  <a:gd name="connsiteX52" fmla="*/ 2511188 w 4244453"/>
                  <a:gd name="connsiteY52" fmla="*/ 2770496 h 5377218"/>
                  <a:gd name="connsiteX53" fmla="*/ 2483892 w 4244453"/>
                  <a:gd name="connsiteY53" fmla="*/ 2879678 h 5377218"/>
                  <a:gd name="connsiteX54" fmla="*/ 2470244 w 4244453"/>
                  <a:gd name="connsiteY54" fmla="*/ 3002508 h 5377218"/>
                  <a:gd name="connsiteX55" fmla="*/ 2456597 w 4244453"/>
                  <a:gd name="connsiteY55" fmla="*/ 3043451 h 5377218"/>
                  <a:gd name="connsiteX56" fmla="*/ 2442949 w 4244453"/>
                  <a:gd name="connsiteY56" fmla="*/ 3098042 h 5377218"/>
                  <a:gd name="connsiteX57" fmla="*/ 2429301 w 4244453"/>
                  <a:gd name="connsiteY57" fmla="*/ 3207224 h 5377218"/>
                  <a:gd name="connsiteX58" fmla="*/ 2347415 w 4244453"/>
                  <a:gd name="connsiteY58" fmla="*/ 3234520 h 5377218"/>
                  <a:gd name="connsiteX59" fmla="*/ 2333767 w 4244453"/>
                  <a:gd name="connsiteY59" fmla="*/ 3275463 h 5377218"/>
                  <a:gd name="connsiteX60" fmla="*/ 2320119 w 4244453"/>
                  <a:gd name="connsiteY60" fmla="*/ 3357350 h 5377218"/>
                  <a:gd name="connsiteX61" fmla="*/ 2292824 w 4244453"/>
                  <a:gd name="connsiteY61" fmla="*/ 3398293 h 5377218"/>
                  <a:gd name="connsiteX62" fmla="*/ 2238233 w 4244453"/>
                  <a:gd name="connsiteY62" fmla="*/ 3521123 h 5377218"/>
                  <a:gd name="connsiteX63" fmla="*/ 2224585 w 4244453"/>
                  <a:gd name="connsiteY63" fmla="*/ 3603009 h 5377218"/>
                  <a:gd name="connsiteX64" fmla="*/ 2265528 w 4244453"/>
                  <a:gd name="connsiteY64" fmla="*/ 3630305 h 5377218"/>
                  <a:gd name="connsiteX65" fmla="*/ 2361062 w 4244453"/>
                  <a:gd name="connsiteY65" fmla="*/ 3657600 h 5377218"/>
                  <a:gd name="connsiteX66" fmla="*/ 2429301 w 4244453"/>
                  <a:gd name="connsiteY66" fmla="*/ 3766783 h 5377218"/>
                  <a:gd name="connsiteX67" fmla="*/ 2511188 w 4244453"/>
                  <a:gd name="connsiteY67" fmla="*/ 3794078 h 5377218"/>
                  <a:gd name="connsiteX68" fmla="*/ 2579427 w 4244453"/>
                  <a:gd name="connsiteY68" fmla="*/ 3807726 h 5377218"/>
                  <a:gd name="connsiteX69" fmla="*/ 2552131 w 4244453"/>
                  <a:gd name="connsiteY69" fmla="*/ 3889612 h 5377218"/>
                  <a:gd name="connsiteX70" fmla="*/ 2470244 w 4244453"/>
                  <a:gd name="connsiteY70" fmla="*/ 3916908 h 5377218"/>
                  <a:gd name="connsiteX71" fmla="*/ 2442949 w 4244453"/>
                  <a:gd name="connsiteY71" fmla="*/ 3957851 h 5377218"/>
                  <a:gd name="connsiteX72" fmla="*/ 2238233 w 4244453"/>
                  <a:gd name="connsiteY72" fmla="*/ 4026090 h 5377218"/>
                  <a:gd name="connsiteX73" fmla="*/ 2183642 w 4244453"/>
                  <a:gd name="connsiteY73" fmla="*/ 4107977 h 5377218"/>
                  <a:gd name="connsiteX74" fmla="*/ 2156346 w 4244453"/>
                  <a:gd name="connsiteY74" fmla="*/ 4148920 h 5377218"/>
                  <a:gd name="connsiteX75" fmla="*/ 2142698 w 4244453"/>
                  <a:gd name="connsiteY75" fmla="*/ 4217159 h 5377218"/>
                  <a:gd name="connsiteX76" fmla="*/ 2115403 w 4244453"/>
                  <a:gd name="connsiteY76" fmla="*/ 4258102 h 5377218"/>
                  <a:gd name="connsiteX77" fmla="*/ 2101755 w 4244453"/>
                  <a:gd name="connsiteY77" fmla="*/ 4299045 h 5377218"/>
                  <a:gd name="connsiteX78" fmla="*/ 2088107 w 4244453"/>
                  <a:gd name="connsiteY78" fmla="*/ 4408227 h 5377218"/>
                  <a:gd name="connsiteX79" fmla="*/ 2047164 w 4244453"/>
                  <a:gd name="connsiteY79" fmla="*/ 4435523 h 5377218"/>
                  <a:gd name="connsiteX80" fmla="*/ 2033516 w 4244453"/>
                  <a:gd name="connsiteY80" fmla="*/ 4476466 h 5377218"/>
                  <a:gd name="connsiteX81" fmla="*/ 2006221 w 4244453"/>
                  <a:gd name="connsiteY81" fmla="*/ 4517409 h 5377218"/>
                  <a:gd name="connsiteX82" fmla="*/ 2019868 w 4244453"/>
                  <a:gd name="connsiteY82" fmla="*/ 4722126 h 5377218"/>
                  <a:gd name="connsiteX83" fmla="*/ 2019868 w 4244453"/>
                  <a:gd name="connsiteY83" fmla="*/ 4844956 h 5377218"/>
                  <a:gd name="connsiteX84" fmla="*/ 2060812 w 4244453"/>
                  <a:gd name="connsiteY84" fmla="*/ 4872251 h 5377218"/>
                  <a:gd name="connsiteX85" fmla="*/ 2060812 w 4244453"/>
                  <a:gd name="connsiteY85" fmla="*/ 4995081 h 5377218"/>
                  <a:gd name="connsiteX86" fmla="*/ 2019868 w 4244453"/>
                  <a:gd name="connsiteY86" fmla="*/ 4981433 h 5377218"/>
                  <a:gd name="connsiteX87" fmla="*/ 1937982 w 4244453"/>
                  <a:gd name="connsiteY87" fmla="*/ 4926842 h 5377218"/>
                  <a:gd name="connsiteX88" fmla="*/ 1883391 w 4244453"/>
                  <a:gd name="connsiteY88" fmla="*/ 4981433 h 5377218"/>
                  <a:gd name="connsiteX89" fmla="*/ 1774209 w 4244453"/>
                  <a:gd name="connsiteY89" fmla="*/ 5022377 h 5377218"/>
                  <a:gd name="connsiteX90" fmla="*/ 1760561 w 4244453"/>
                  <a:gd name="connsiteY90" fmla="*/ 5090615 h 5377218"/>
                  <a:gd name="connsiteX91" fmla="*/ 1774209 w 4244453"/>
                  <a:gd name="connsiteY91" fmla="*/ 5131559 h 5377218"/>
                  <a:gd name="connsiteX92" fmla="*/ 1692322 w 4244453"/>
                  <a:gd name="connsiteY92" fmla="*/ 5186150 h 5377218"/>
                  <a:gd name="connsiteX93" fmla="*/ 1651379 w 4244453"/>
                  <a:gd name="connsiteY93" fmla="*/ 5213445 h 5377218"/>
                  <a:gd name="connsiteX94" fmla="*/ 1596788 w 4244453"/>
                  <a:gd name="connsiteY94" fmla="*/ 5295332 h 5377218"/>
                  <a:gd name="connsiteX95" fmla="*/ 1405719 w 4244453"/>
                  <a:gd name="connsiteY95" fmla="*/ 5336275 h 5377218"/>
                  <a:gd name="connsiteX96" fmla="*/ 1255594 w 4244453"/>
                  <a:gd name="connsiteY96" fmla="*/ 5377218 h 5377218"/>
                  <a:gd name="connsiteX97" fmla="*/ 1173707 w 4244453"/>
                  <a:gd name="connsiteY97" fmla="*/ 5349923 h 5377218"/>
                  <a:gd name="connsiteX98" fmla="*/ 1091821 w 4244453"/>
                  <a:gd name="connsiteY98" fmla="*/ 5308980 h 5377218"/>
                  <a:gd name="connsiteX99" fmla="*/ 1050877 w 4244453"/>
                  <a:gd name="connsiteY99" fmla="*/ 5268036 h 5377218"/>
                  <a:gd name="connsiteX100" fmla="*/ 968991 w 4244453"/>
                  <a:gd name="connsiteY100" fmla="*/ 5213445 h 5377218"/>
                  <a:gd name="connsiteX101" fmla="*/ 941695 w 4244453"/>
                  <a:gd name="connsiteY101" fmla="*/ 5172502 h 5377218"/>
                  <a:gd name="connsiteX102" fmla="*/ 900752 w 4244453"/>
                  <a:gd name="connsiteY102" fmla="*/ 5158854 h 5377218"/>
                  <a:gd name="connsiteX103" fmla="*/ 818865 w 4244453"/>
                  <a:gd name="connsiteY103" fmla="*/ 5104263 h 5377218"/>
                  <a:gd name="connsiteX104" fmla="*/ 818865 w 4244453"/>
                  <a:gd name="connsiteY104" fmla="*/ 5104263 h 5377218"/>
                  <a:gd name="connsiteX105" fmla="*/ 750627 w 4244453"/>
                  <a:gd name="connsiteY105" fmla="*/ 5022377 h 5377218"/>
                  <a:gd name="connsiteX106" fmla="*/ 709683 w 4244453"/>
                  <a:gd name="connsiteY106" fmla="*/ 4926842 h 5377218"/>
                  <a:gd name="connsiteX107" fmla="*/ 627797 w 4244453"/>
                  <a:gd name="connsiteY107" fmla="*/ 4872251 h 5377218"/>
                  <a:gd name="connsiteX108" fmla="*/ 573206 w 4244453"/>
                  <a:gd name="connsiteY108" fmla="*/ 4776717 h 5377218"/>
                  <a:gd name="connsiteX109" fmla="*/ 518615 w 4244453"/>
                  <a:gd name="connsiteY109" fmla="*/ 4694830 h 5377218"/>
                  <a:gd name="connsiteX110" fmla="*/ 477671 w 4244453"/>
                  <a:gd name="connsiteY110" fmla="*/ 4667535 h 5377218"/>
                  <a:gd name="connsiteX111" fmla="*/ 436728 w 4244453"/>
                  <a:gd name="connsiteY111" fmla="*/ 4585648 h 5377218"/>
                  <a:gd name="connsiteX112" fmla="*/ 395785 w 4244453"/>
                  <a:gd name="connsiteY112" fmla="*/ 4558353 h 5377218"/>
                  <a:gd name="connsiteX113" fmla="*/ 286603 w 4244453"/>
                  <a:gd name="connsiteY113" fmla="*/ 4394580 h 5377218"/>
                  <a:gd name="connsiteX114" fmla="*/ 259307 w 4244453"/>
                  <a:gd name="connsiteY114" fmla="*/ 4353636 h 5377218"/>
                  <a:gd name="connsiteX115" fmla="*/ 245659 w 4244453"/>
                  <a:gd name="connsiteY115" fmla="*/ 4312693 h 5377218"/>
                  <a:gd name="connsiteX116" fmla="*/ 191068 w 4244453"/>
                  <a:gd name="connsiteY116" fmla="*/ 4230806 h 5377218"/>
                  <a:gd name="connsiteX117" fmla="*/ 177421 w 4244453"/>
                  <a:gd name="connsiteY117" fmla="*/ 4189863 h 5377218"/>
                  <a:gd name="connsiteX118" fmla="*/ 150125 w 4244453"/>
                  <a:gd name="connsiteY118" fmla="*/ 4148920 h 5377218"/>
                  <a:gd name="connsiteX119" fmla="*/ 136477 w 4244453"/>
                  <a:gd name="connsiteY119" fmla="*/ 4094329 h 5377218"/>
                  <a:gd name="connsiteX120" fmla="*/ 54591 w 4244453"/>
                  <a:gd name="connsiteY120" fmla="*/ 4012442 h 5377218"/>
                  <a:gd name="connsiteX121" fmla="*/ 27295 w 4244453"/>
                  <a:gd name="connsiteY121" fmla="*/ 3971499 h 5377218"/>
                  <a:gd name="connsiteX122" fmla="*/ 54591 w 4244453"/>
                  <a:gd name="connsiteY122" fmla="*/ 3930556 h 5377218"/>
                  <a:gd name="connsiteX123" fmla="*/ 68239 w 4244453"/>
                  <a:gd name="connsiteY123" fmla="*/ 3807726 h 5377218"/>
                  <a:gd name="connsiteX124" fmla="*/ 81886 w 4244453"/>
                  <a:gd name="connsiteY124" fmla="*/ 3766783 h 5377218"/>
                  <a:gd name="connsiteX125" fmla="*/ 68239 w 4244453"/>
                  <a:gd name="connsiteY125" fmla="*/ 3548418 h 5377218"/>
                  <a:gd name="connsiteX126" fmla="*/ 40943 w 4244453"/>
                  <a:gd name="connsiteY126" fmla="*/ 3466532 h 5377218"/>
                  <a:gd name="connsiteX127" fmla="*/ 40943 w 4244453"/>
                  <a:gd name="connsiteY127" fmla="*/ 3357350 h 5377218"/>
                  <a:gd name="connsiteX128" fmla="*/ 54591 w 4244453"/>
                  <a:gd name="connsiteY128" fmla="*/ 3166281 h 5377218"/>
                  <a:gd name="connsiteX129" fmla="*/ 40943 w 4244453"/>
                  <a:gd name="connsiteY129" fmla="*/ 3029803 h 5377218"/>
                  <a:gd name="connsiteX130" fmla="*/ 0 w 4244453"/>
                  <a:gd name="connsiteY130" fmla="*/ 2852383 h 5377218"/>
                  <a:gd name="connsiteX131" fmla="*/ 40943 w 4244453"/>
                  <a:gd name="connsiteY131" fmla="*/ 2661314 h 5377218"/>
                  <a:gd name="connsiteX132" fmla="*/ 68239 w 4244453"/>
                  <a:gd name="connsiteY132" fmla="*/ 2620371 h 5377218"/>
                  <a:gd name="connsiteX133" fmla="*/ 81886 w 4244453"/>
                  <a:gd name="connsiteY133" fmla="*/ 2579427 h 5377218"/>
                  <a:gd name="connsiteX134" fmla="*/ 40943 w 4244453"/>
                  <a:gd name="connsiteY134" fmla="*/ 2238233 h 5377218"/>
                  <a:gd name="connsiteX135" fmla="*/ 68239 w 4244453"/>
                  <a:gd name="connsiteY135" fmla="*/ 2115403 h 5377218"/>
                  <a:gd name="connsiteX136" fmla="*/ 81886 w 4244453"/>
                  <a:gd name="connsiteY136" fmla="*/ 2074460 h 5377218"/>
                  <a:gd name="connsiteX137" fmla="*/ 122830 w 4244453"/>
                  <a:gd name="connsiteY137" fmla="*/ 2047165 h 5377218"/>
                  <a:gd name="connsiteX138" fmla="*/ 122830 w 4244453"/>
                  <a:gd name="connsiteY138" fmla="*/ 1951630 h 5377218"/>
                  <a:gd name="connsiteX139" fmla="*/ 136477 w 4244453"/>
                  <a:gd name="connsiteY139" fmla="*/ 1883391 h 5377218"/>
                  <a:gd name="connsiteX140" fmla="*/ 163773 w 4244453"/>
                  <a:gd name="connsiteY140" fmla="*/ 1733266 h 5377218"/>
                  <a:gd name="connsiteX141" fmla="*/ 177421 w 4244453"/>
                  <a:gd name="connsiteY141" fmla="*/ 1692323 h 5377218"/>
                  <a:gd name="connsiteX142" fmla="*/ 163773 w 4244453"/>
                  <a:gd name="connsiteY142" fmla="*/ 1610436 h 5377218"/>
                  <a:gd name="connsiteX143" fmla="*/ 191068 w 4244453"/>
                  <a:gd name="connsiteY143" fmla="*/ 1501254 h 5377218"/>
                  <a:gd name="connsiteX144" fmla="*/ 218364 w 4244453"/>
                  <a:gd name="connsiteY144" fmla="*/ 1460311 h 5377218"/>
                  <a:gd name="connsiteX145" fmla="*/ 245659 w 4244453"/>
                  <a:gd name="connsiteY145" fmla="*/ 1378424 h 5377218"/>
                  <a:gd name="connsiteX146" fmla="*/ 232012 w 4244453"/>
                  <a:gd name="connsiteY146" fmla="*/ 1337481 h 5377218"/>
                  <a:gd name="connsiteX147" fmla="*/ 300250 w 4244453"/>
                  <a:gd name="connsiteY147" fmla="*/ 1228299 h 5377218"/>
                  <a:gd name="connsiteX148" fmla="*/ 368489 w 4244453"/>
                  <a:gd name="connsiteY148" fmla="*/ 1160060 h 5377218"/>
                  <a:gd name="connsiteX149" fmla="*/ 450376 w 4244453"/>
                  <a:gd name="connsiteY149" fmla="*/ 1132765 h 5377218"/>
                  <a:gd name="connsiteX150" fmla="*/ 504967 w 4244453"/>
                  <a:gd name="connsiteY150" fmla="*/ 1050878 h 5377218"/>
                  <a:gd name="connsiteX151" fmla="*/ 532262 w 4244453"/>
                  <a:gd name="connsiteY151" fmla="*/ 1009935 h 5377218"/>
                  <a:gd name="connsiteX152" fmla="*/ 573206 w 4244453"/>
                  <a:gd name="connsiteY152" fmla="*/ 996287 h 5377218"/>
                  <a:gd name="connsiteX153" fmla="*/ 641444 w 4244453"/>
                  <a:gd name="connsiteY153" fmla="*/ 928048 h 5377218"/>
                  <a:gd name="connsiteX154" fmla="*/ 668740 w 4244453"/>
                  <a:gd name="connsiteY154" fmla="*/ 887105 h 5377218"/>
                  <a:gd name="connsiteX155" fmla="*/ 750627 w 4244453"/>
                  <a:gd name="connsiteY155" fmla="*/ 832514 h 5377218"/>
                  <a:gd name="connsiteX156" fmla="*/ 805218 w 4244453"/>
                  <a:gd name="connsiteY156" fmla="*/ 777923 h 5377218"/>
                  <a:gd name="connsiteX157" fmla="*/ 818865 w 4244453"/>
                  <a:gd name="connsiteY157" fmla="*/ 736980 h 5377218"/>
                  <a:gd name="connsiteX158" fmla="*/ 887104 w 4244453"/>
                  <a:gd name="connsiteY158" fmla="*/ 723332 h 5377218"/>
                  <a:gd name="connsiteX159" fmla="*/ 968991 w 4244453"/>
                  <a:gd name="connsiteY159" fmla="*/ 696036 h 5377218"/>
                  <a:gd name="connsiteX160" fmla="*/ 1023582 w 4244453"/>
                  <a:gd name="connsiteY160" fmla="*/ 682389 h 5377218"/>
                  <a:gd name="connsiteX161" fmla="*/ 1105468 w 4244453"/>
                  <a:gd name="connsiteY161" fmla="*/ 655093 h 5377218"/>
                  <a:gd name="connsiteX162" fmla="*/ 1173707 w 4244453"/>
                  <a:gd name="connsiteY162" fmla="*/ 600502 h 5377218"/>
                  <a:gd name="connsiteX163" fmla="*/ 1214650 w 4244453"/>
                  <a:gd name="connsiteY163" fmla="*/ 573206 h 5377218"/>
                  <a:gd name="connsiteX164" fmla="*/ 1514901 w 4244453"/>
                  <a:gd name="connsiteY164" fmla="*/ 532263 h 5377218"/>
                  <a:gd name="connsiteX165" fmla="*/ 1555844 w 4244453"/>
                  <a:gd name="connsiteY165" fmla="*/ 518615 h 5377218"/>
                  <a:gd name="connsiteX166" fmla="*/ 1692322 w 4244453"/>
                  <a:gd name="connsiteY166" fmla="*/ 504968 h 5377218"/>
                  <a:gd name="connsiteX167" fmla="*/ 1719618 w 4244453"/>
                  <a:gd name="connsiteY167" fmla="*/ 464024 h 5377218"/>
                  <a:gd name="connsiteX168" fmla="*/ 2142698 w 4244453"/>
                  <a:gd name="connsiteY168" fmla="*/ 450377 h 5377218"/>
                  <a:gd name="connsiteX169" fmla="*/ 2183642 w 4244453"/>
                  <a:gd name="connsiteY169" fmla="*/ 436729 h 5377218"/>
                  <a:gd name="connsiteX170" fmla="*/ 2238233 w 4244453"/>
                  <a:gd name="connsiteY170" fmla="*/ 423081 h 5377218"/>
                  <a:gd name="connsiteX171" fmla="*/ 2279176 w 4244453"/>
                  <a:gd name="connsiteY171" fmla="*/ 395786 h 5377218"/>
                  <a:gd name="connsiteX172" fmla="*/ 2320119 w 4244453"/>
                  <a:gd name="connsiteY172" fmla="*/ 382138 h 5377218"/>
                  <a:gd name="connsiteX173" fmla="*/ 2333767 w 4244453"/>
                  <a:gd name="connsiteY173" fmla="*/ 341194 h 5377218"/>
                  <a:gd name="connsiteX174" fmla="*/ 2402006 w 4244453"/>
                  <a:gd name="connsiteY174" fmla="*/ 327547 h 5377218"/>
                  <a:gd name="connsiteX175" fmla="*/ 2442949 w 4244453"/>
                  <a:gd name="connsiteY175" fmla="*/ 300251 h 5377218"/>
                  <a:gd name="connsiteX176" fmla="*/ 2743200 w 4244453"/>
                  <a:gd name="connsiteY176" fmla="*/ 286603 h 5377218"/>
                  <a:gd name="connsiteX177" fmla="*/ 2825086 w 4244453"/>
                  <a:gd name="connsiteY177" fmla="*/ 300251 h 5377218"/>
                  <a:gd name="connsiteX178" fmla="*/ 2866030 w 4244453"/>
                  <a:gd name="connsiteY178" fmla="*/ 286603 h 5377218"/>
                  <a:gd name="connsiteX179" fmla="*/ 2947916 w 4244453"/>
                  <a:gd name="connsiteY179" fmla="*/ 272956 h 5377218"/>
                  <a:gd name="connsiteX180" fmla="*/ 3234519 w 4244453"/>
                  <a:gd name="connsiteY180" fmla="*/ 245660 h 5377218"/>
                  <a:gd name="connsiteX181" fmla="*/ 3302758 w 4244453"/>
                  <a:gd name="connsiteY181" fmla="*/ 232012 h 5377218"/>
                  <a:gd name="connsiteX182" fmla="*/ 3370997 w 4244453"/>
                  <a:gd name="connsiteY182" fmla="*/ 177421 h 53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4244453" h="5377218">
                    <a:moveTo>
                      <a:pt x="4244453" y="0"/>
                    </a:moveTo>
                    <a:cubicBezTo>
                      <a:pt x="4233353" y="33303"/>
                      <a:pt x="4229969" y="55428"/>
                      <a:pt x="4203510" y="81887"/>
                    </a:cubicBezTo>
                    <a:cubicBezTo>
                      <a:pt x="4191912" y="93485"/>
                      <a:pt x="4176215" y="100084"/>
                      <a:pt x="4162567" y="109183"/>
                    </a:cubicBezTo>
                    <a:cubicBezTo>
                      <a:pt x="4158018" y="122831"/>
                      <a:pt x="4151740" y="136019"/>
                      <a:pt x="4148919" y="150126"/>
                    </a:cubicBezTo>
                    <a:cubicBezTo>
                      <a:pt x="4142638" y="181530"/>
                      <a:pt x="4124947" y="328258"/>
                      <a:pt x="4121624" y="354842"/>
                    </a:cubicBezTo>
                    <a:cubicBezTo>
                      <a:pt x="4126173" y="386687"/>
                      <a:pt x="4135271" y="418209"/>
                      <a:pt x="4135271" y="450377"/>
                    </a:cubicBezTo>
                    <a:cubicBezTo>
                      <a:pt x="4135271" y="464763"/>
                      <a:pt x="4135580" y="487831"/>
                      <a:pt x="4121624" y="491320"/>
                    </a:cubicBezTo>
                    <a:cubicBezTo>
                      <a:pt x="4105711" y="495298"/>
                      <a:pt x="4094328" y="473123"/>
                      <a:pt x="4080680" y="464024"/>
                    </a:cubicBezTo>
                    <a:cubicBezTo>
                      <a:pt x="4076131" y="504967"/>
                      <a:pt x="4081111" y="548139"/>
                      <a:pt x="4067033" y="586854"/>
                    </a:cubicBezTo>
                    <a:cubicBezTo>
                      <a:pt x="4056008" y="617174"/>
                      <a:pt x="3972568" y="624854"/>
                      <a:pt x="3957850" y="627797"/>
                    </a:cubicBezTo>
                    <a:cubicBezTo>
                      <a:pt x="3948752" y="641445"/>
                      <a:pt x="3937890" y="654070"/>
                      <a:pt x="3930555" y="668741"/>
                    </a:cubicBezTo>
                    <a:cubicBezTo>
                      <a:pt x="3924121" y="681608"/>
                      <a:pt x="3925894" y="698450"/>
                      <a:pt x="3916907" y="709684"/>
                    </a:cubicBezTo>
                    <a:cubicBezTo>
                      <a:pt x="3906660" y="722492"/>
                      <a:pt x="3889612" y="727881"/>
                      <a:pt x="3875964" y="736980"/>
                    </a:cubicBezTo>
                    <a:cubicBezTo>
                      <a:pt x="3762233" y="714233"/>
                      <a:pt x="3830470" y="718783"/>
                      <a:pt x="3671247" y="750627"/>
                    </a:cubicBezTo>
                    <a:lnTo>
                      <a:pt x="3603009" y="764275"/>
                    </a:lnTo>
                    <a:cubicBezTo>
                      <a:pt x="3593910" y="777923"/>
                      <a:pt x="3583851" y="790977"/>
                      <a:pt x="3575713" y="805218"/>
                    </a:cubicBezTo>
                    <a:cubicBezTo>
                      <a:pt x="3565619" y="822882"/>
                      <a:pt x="3566615" y="850710"/>
                      <a:pt x="3548418" y="859809"/>
                    </a:cubicBezTo>
                    <a:cubicBezTo>
                      <a:pt x="3531641" y="868198"/>
                      <a:pt x="3512024" y="850711"/>
                      <a:pt x="3493827" y="846162"/>
                    </a:cubicBezTo>
                    <a:cubicBezTo>
                      <a:pt x="3468424" y="922369"/>
                      <a:pt x="3460170" y="936379"/>
                      <a:pt x="3466531" y="1050878"/>
                    </a:cubicBezTo>
                    <a:cubicBezTo>
                      <a:pt x="3468630" y="1088654"/>
                      <a:pt x="3499602" y="1134348"/>
                      <a:pt x="3507474" y="1173708"/>
                    </a:cubicBezTo>
                    <a:cubicBezTo>
                      <a:pt x="3520260" y="1237636"/>
                      <a:pt x="3518492" y="1250333"/>
                      <a:pt x="3548418" y="1310186"/>
                    </a:cubicBezTo>
                    <a:cubicBezTo>
                      <a:pt x="3555753" y="1324857"/>
                      <a:pt x="3564115" y="1339531"/>
                      <a:pt x="3575713" y="1351129"/>
                    </a:cubicBezTo>
                    <a:cubicBezTo>
                      <a:pt x="3587311" y="1362727"/>
                      <a:pt x="3603008" y="1369326"/>
                      <a:pt x="3616656" y="1378424"/>
                    </a:cubicBezTo>
                    <a:cubicBezTo>
                      <a:pt x="3639402" y="1446663"/>
                      <a:pt x="3634853" y="1405721"/>
                      <a:pt x="3603009" y="1501254"/>
                    </a:cubicBezTo>
                    <a:lnTo>
                      <a:pt x="3589361" y="1542197"/>
                    </a:lnTo>
                    <a:cubicBezTo>
                      <a:pt x="3589221" y="1543036"/>
                      <a:pt x="3576212" y="1647343"/>
                      <a:pt x="3562065" y="1665027"/>
                    </a:cubicBezTo>
                    <a:cubicBezTo>
                      <a:pt x="3551818" y="1677835"/>
                      <a:pt x="3534770" y="1683224"/>
                      <a:pt x="3521122" y="1692323"/>
                    </a:cubicBezTo>
                    <a:cubicBezTo>
                      <a:pt x="3521062" y="1692682"/>
                      <a:pt x="3498313" y="1834597"/>
                      <a:pt x="3493827" y="1842448"/>
                    </a:cubicBezTo>
                    <a:cubicBezTo>
                      <a:pt x="3485689" y="1856690"/>
                      <a:pt x="3467554" y="1862408"/>
                      <a:pt x="3452883" y="1869744"/>
                    </a:cubicBezTo>
                    <a:cubicBezTo>
                      <a:pt x="3397139" y="1897616"/>
                      <a:pt x="3284743" y="1893991"/>
                      <a:pt x="3248167" y="1897039"/>
                    </a:cubicBezTo>
                    <a:cubicBezTo>
                      <a:pt x="3234519" y="1901588"/>
                      <a:pt x="3217396" y="1900515"/>
                      <a:pt x="3207224" y="1910687"/>
                    </a:cubicBezTo>
                    <a:cubicBezTo>
                      <a:pt x="3134436" y="1983475"/>
                      <a:pt x="3261814" y="1928883"/>
                      <a:pt x="3152633" y="1965278"/>
                    </a:cubicBezTo>
                    <a:lnTo>
                      <a:pt x="3125337" y="2047165"/>
                    </a:lnTo>
                    <a:lnTo>
                      <a:pt x="3111689" y="2088108"/>
                    </a:lnTo>
                    <a:cubicBezTo>
                      <a:pt x="3098041" y="2083559"/>
                      <a:pt x="3085132" y="2074460"/>
                      <a:pt x="3070746" y="2074460"/>
                    </a:cubicBezTo>
                    <a:cubicBezTo>
                      <a:pt x="3056360" y="2074460"/>
                      <a:pt x="3039975" y="2077936"/>
                      <a:pt x="3029803" y="2088108"/>
                    </a:cubicBezTo>
                    <a:cubicBezTo>
                      <a:pt x="2992848" y="2125063"/>
                      <a:pt x="3049408" y="2148795"/>
                      <a:pt x="2975212" y="2169994"/>
                    </a:cubicBezTo>
                    <a:cubicBezTo>
                      <a:pt x="2926897" y="2183798"/>
                      <a:pt x="2875128" y="2179093"/>
                      <a:pt x="2825086" y="2183642"/>
                    </a:cubicBezTo>
                    <a:cubicBezTo>
                      <a:pt x="2811438" y="2192741"/>
                      <a:pt x="2795741" y="2199340"/>
                      <a:pt x="2784143" y="2210938"/>
                    </a:cubicBezTo>
                    <a:cubicBezTo>
                      <a:pt x="2772545" y="2222536"/>
                      <a:pt x="2769655" y="2241634"/>
                      <a:pt x="2756847" y="2251881"/>
                    </a:cubicBezTo>
                    <a:cubicBezTo>
                      <a:pt x="2745613" y="2260868"/>
                      <a:pt x="2728771" y="2259095"/>
                      <a:pt x="2715904" y="2265529"/>
                    </a:cubicBezTo>
                    <a:cubicBezTo>
                      <a:pt x="2701233" y="2272864"/>
                      <a:pt x="2688609" y="2283726"/>
                      <a:pt x="2674961" y="2292824"/>
                    </a:cubicBezTo>
                    <a:cubicBezTo>
                      <a:pt x="2670412" y="2306472"/>
                      <a:pt x="2664802" y="2319811"/>
                      <a:pt x="2661313" y="2333768"/>
                    </a:cubicBezTo>
                    <a:cubicBezTo>
                      <a:pt x="2655687" y="2356272"/>
                      <a:pt x="2661906" y="2383696"/>
                      <a:pt x="2647665" y="2402006"/>
                    </a:cubicBezTo>
                    <a:cubicBezTo>
                      <a:pt x="2627525" y="2427901"/>
                      <a:pt x="2565779" y="2456597"/>
                      <a:pt x="2565779" y="2456597"/>
                    </a:cubicBezTo>
                    <a:cubicBezTo>
                      <a:pt x="2561230" y="2470245"/>
                      <a:pt x="2555620" y="2483584"/>
                      <a:pt x="2552131" y="2497541"/>
                    </a:cubicBezTo>
                    <a:cubicBezTo>
                      <a:pt x="2546505" y="2520045"/>
                      <a:pt x="2546628" y="2544060"/>
                      <a:pt x="2538483" y="2565780"/>
                    </a:cubicBezTo>
                    <a:cubicBezTo>
                      <a:pt x="2532724" y="2581138"/>
                      <a:pt x="2520286" y="2593075"/>
                      <a:pt x="2511188" y="2606723"/>
                    </a:cubicBezTo>
                    <a:cubicBezTo>
                      <a:pt x="2506639" y="2624920"/>
                      <a:pt x="2502693" y="2643279"/>
                      <a:pt x="2497540" y="2661314"/>
                    </a:cubicBezTo>
                    <a:cubicBezTo>
                      <a:pt x="2493588" y="2675146"/>
                      <a:pt x="2497848" y="2698768"/>
                      <a:pt x="2483892" y="2702257"/>
                    </a:cubicBezTo>
                    <a:cubicBezTo>
                      <a:pt x="2467979" y="2706235"/>
                      <a:pt x="2456597" y="2684060"/>
                      <a:pt x="2442949" y="2674962"/>
                    </a:cubicBezTo>
                    <a:cubicBezTo>
                      <a:pt x="2452047" y="2688610"/>
                      <a:pt x="2460710" y="2702558"/>
                      <a:pt x="2470244" y="2715905"/>
                    </a:cubicBezTo>
                    <a:cubicBezTo>
                      <a:pt x="2483465" y="2734414"/>
                      <a:pt x="2506254" y="2748291"/>
                      <a:pt x="2511188" y="2770496"/>
                    </a:cubicBezTo>
                    <a:cubicBezTo>
                      <a:pt x="2515580" y="2790259"/>
                      <a:pt x="2491938" y="2855540"/>
                      <a:pt x="2483892" y="2879678"/>
                    </a:cubicBezTo>
                    <a:cubicBezTo>
                      <a:pt x="2479343" y="2920621"/>
                      <a:pt x="2477016" y="2961873"/>
                      <a:pt x="2470244" y="3002508"/>
                    </a:cubicBezTo>
                    <a:cubicBezTo>
                      <a:pt x="2467879" y="3016698"/>
                      <a:pt x="2460549" y="3029619"/>
                      <a:pt x="2456597" y="3043451"/>
                    </a:cubicBezTo>
                    <a:cubicBezTo>
                      <a:pt x="2451444" y="3061486"/>
                      <a:pt x="2446033" y="3079540"/>
                      <a:pt x="2442949" y="3098042"/>
                    </a:cubicBezTo>
                    <a:cubicBezTo>
                      <a:pt x="2436919" y="3134220"/>
                      <a:pt x="2450334" y="3177177"/>
                      <a:pt x="2429301" y="3207224"/>
                    </a:cubicBezTo>
                    <a:cubicBezTo>
                      <a:pt x="2412801" y="3230795"/>
                      <a:pt x="2347415" y="3234520"/>
                      <a:pt x="2347415" y="3234520"/>
                    </a:cubicBezTo>
                    <a:cubicBezTo>
                      <a:pt x="2342866" y="3248168"/>
                      <a:pt x="2336888" y="3261420"/>
                      <a:pt x="2333767" y="3275463"/>
                    </a:cubicBezTo>
                    <a:cubicBezTo>
                      <a:pt x="2327764" y="3302476"/>
                      <a:pt x="2328870" y="3331098"/>
                      <a:pt x="2320119" y="3357350"/>
                    </a:cubicBezTo>
                    <a:cubicBezTo>
                      <a:pt x="2314932" y="3372911"/>
                      <a:pt x="2299486" y="3383304"/>
                      <a:pt x="2292824" y="3398293"/>
                    </a:cubicBezTo>
                    <a:cubicBezTo>
                      <a:pt x="2227859" y="3544464"/>
                      <a:pt x="2300005" y="3428464"/>
                      <a:pt x="2238233" y="3521123"/>
                    </a:cubicBezTo>
                    <a:cubicBezTo>
                      <a:pt x="2233684" y="3548418"/>
                      <a:pt x="2217874" y="3576163"/>
                      <a:pt x="2224585" y="3603009"/>
                    </a:cubicBezTo>
                    <a:cubicBezTo>
                      <a:pt x="2228563" y="3618922"/>
                      <a:pt x="2250857" y="3622969"/>
                      <a:pt x="2265528" y="3630305"/>
                    </a:cubicBezTo>
                    <a:cubicBezTo>
                      <a:pt x="2285110" y="3640096"/>
                      <a:pt x="2343567" y="3653226"/>
                      <a:pt x="2361062" y="3657600"/>
                    </a:cubicBezTo>
                    <a:cubicBezTo>
                      <a:pt x="2383647" y="3725355"/>
                      <a:pt x="2370061" y="3740454"/>
                      <a:pt x="2429301" y="3766783"/>
                    </a:cubicBezTo>
                    <a:cubicBezTo>
                      <a:pt x="2455593" y="3778468"/>
                      <a:pt x="2511188" y="3794078"/>
                      <a:pt x="2511188" y="3794078"/>
                    </a:cubicBezTo>
                    <a:cubicBezTo>
                      <a:pt x="2529385" y="3781947"/>
                      <a:pt x="2579427" y="3728873"/>
                      <a:pt x="2579427" y="3807726"/>
                    </a:cubicBezTo>
                    <a:cubicBezTo>
                      <a:pt x="2579427" y="3836498"/>
                      <a:pt x="2579426" y="3880513"/>
                      <a:pt x="2552131" y="3889612"/>
                    </a:cubicBezTo>
                    <a:lnTo>
                      <a:pt x="2470244" y="3916908"/>
                    </a:lnTo>
                    <a:cubicBezTo>
                      <a:pt x="2461146" y="3930556"/>
                      <a:pt x="2449410" y="3942775"/>
                      <a:pt x="2442949" y="3957851"/>
                    </a:cubicBezTo>
                    <a:cubicBezTo>
                      <a:pt x="2392348" y="4075920"/>
                      <a:pt x="2521085" y="4005886"/>
                      <a:pt x="2238233" y="4026090"/>
                    </a:cubicBezTo>
                    <a:lnTo>
                      <a:pt x="2183642" y="4107977"/>
                    </a:lnTo>
                    <a:lnTo>
                      <a:pt x="2156346" y="4148920"/>
                    </a:lnTo>
                    <a:cubicBezTo>
                      <a:pt x="2151797" y="4171666"/>
                      <a:pt x="2150843" y="4195439"/>
                      <a:pt x="2142698" y="4217159"/>
                    </a:cubicBezTo>
                    <a:cubicBezTo>
                      <a:pt x="2136939" y="4232517"/>
                      <a:pt x="2122738" y="4243431"/>
                      <a:pt x="2115403" y="4258102"/>
                    </a:cubicBezTo>
                    <a:cubicBezTo>
                      <a:pt x="2108969" y="4270969"/>
                      <a:pt x="2106304" y="4285397"/>
                      <a:pt x="2101755" y="4299045"/>
                    </a:cubicBezTo>
                    <a:cubicBezTo>
                      <a:pt x="2097206" y="4335439"/>
                      <a:pt x="2101729" y="4374173"/>
                      <a:pt x="2088107" y="4408227"/>
                    </a:cubicBezTo>
                    <a:cubicBezTo>
                      <a:pt x="2082015" y="4423456"/>
                      <a:pt x="2057411" y="4422715"/>
                      <a:pt x="2047164" y="4435523"/>
                    </a:cubicBezTo>
                    <a:cubicBezTo>
                      <a:pt x="2038177" y="4446757"/>
                      <a:pt x="2039950" y="4463599"/>
                      <a:pt x="2033516" y="4476466"/>
                    </a:cubicBezTo>
                    <a:cubicBezTo>
                      <a:pt x="2026181" y="4491137"/>
                      <a:pt x="2015319" y="4503761"/>
                      <a:pt x="2006221" y="4517409"/>
                    </a:cubicBezTo>
                    <a:cubicBezTo>
                      <a:pt x="2010770" y="4585648"/>
                      <a:pt x="2019868" y="4653736"/>
                      <a:pt x="2019868" y="4722126"/>
                    </a:cubicBezTo>
                    <a:cubicBezTo>
                      <a:pt x="2019868" y="4762817"/>
                      <a:pt x="1989147" y="4806554"/>
                      <a:pt x="2019868" y="4844956"/>
                    </a:cubicBezTo>
                    <a:cubicBezTo>
                      <a:pt x="2030115" y="4857764"/>
                      <a:pt x="2047164" y="4863153"/>
                      <a:pt x="2060812" y="4872251"/>
                    </a:cubicBezTo>
                    <a:cubicBezTo>
                      <a:pt x="2073906" y="4911534"/>
                      <a:pt x="2094720" y="4952696"/>
                      <a:pt x="2060812" y="4995081"/>
                    </a:cubicBezTo>
                    <a:cubicBezTo>
                      <a:pt x="2051825" y="5006315"/>
                      <a:pt x="2032444" y="4988420"/>
                      <a:pt x="2019868" y="4981433"/>
                    </a:cubicBezTo>
                    <a:cubicBezTo>
                      <a:pt x="1991191" y="4965501"/>
                      <a:pt x="1937982" y="4926842"/>
                      <a:pt x="1937982" y="4926842"/>
                    </a:cubicBezTo>
                    <a:cubicBezTo>
                      <a:pt x="1848651" y="4956620"/>
                      <a:pt x="1936329" y="4915262"/>
                      <a:pt x="1883391" y="4981433"/>
                    </a:cubicBezTo>
                    <a:cubicBezTo>
                      <a:pt x="1856615" y="5014902"/>
                      <a:pt x="1811200" y="5014979"/>
                      <a:pt x="1774209" y="5022377"/>
                    </a:cubicBezTo>
                    <a:cubicBezTo>
                      <a:pt x="1769660" y="5045123"/>
                      <a:pt x="1760561" y="5067419"/>
                      <a:pt x="1760561" y="5090615"/>
                    </a:cubicBezTo>
                    <a:cubicBezTo>
                      <a:pt x="1760561" y="5105001"/>
                      <a:pt x="1778758" y="5117911"/>
                      <a:pt x="1774209" y="5131559"/>
                    </a:cubicBezTo>
                    <a:cubicBezTo>
                      <a:pt x="1758686" y="5178126"/>
                      <a:pt x="1725046" y="5169788"/>
                      <a:pt x="1692322" y="5186150"/>
                    </a:cubicBezTo>
                    <a:cubicBezTo>
                      <a:pt x="1677651" y="5193485"/>
                      <a:pt x="1665027" y="5204347"/>
                      <a:pt x="1651379" y="5213445"/>
                    </a:cubicBezTo>
                    <a:cubicBezTo>
                      <a:pt x="1633182" y="5240741"/>
                      <a:pt x="1627910" y="5284958"/>
                      <a:pt x="1596788" y="5295332"/>
                    </a:cubicBezTo>
                    <a:cubicBezTo>
                      <a:pt x="1480106" y="5334225"/>
                      <a:pt x="1543451" y="5319058"/>
                      <a:pt x="1405719" y="5336275"/>
                    </a:cubicBezTo>
                    <a:cubicBezTo>
                      <a:pt x="1301827" y="5370907"/>
                      <a:pt x="1352046" y="5357929"/>
                      <a:pt x="1255594" y="5377218"/>
                    </a:cubicBezTo>
                    <a:cubicBezTo>
                      <a:pt x="1228298" y="5368120"/>
                      <a:pt x="1197647" y="5365883"/>
                      <a:pt x="1173707" y="5349923"/>
                    </a:cubicBezTo>
                    <a:cubicBezTo>
                      <a:pt x="1120794" y="5314647"/>
                      <a:pt x="1148325" y="5327814"/>
                      <a:pt x="1091821" y="5308980"/>
                    </a:cubicBezTo>
                    <a:cubicBezTo>
                      <a:pt x="1078173" y="5295332"/>
                      <a:pt x="1066112" y="5279886"/>
                      <a:pt x="1050877" y="5268036"/>
                    </a:cubicBezTo>
                    <a:cubicBezTo>
                      <a:pt x="1024982" y="5247896"/>
                      <a:pt x="968991" y="5213445"/>
                      <a:pt x="968991" y="5213445"/>
                    </a:cubicBezTo>
                    <a:cubicBezTo>
                      <a:pt x="959892" y="5199797"/>
                      <a:pt x="954503" y="5182749"/>
                      <a:pt x="941695" y="5172502"/>
                    </a:cubicBezTo>
                    <a:cubicBezTo>
                      <a:pt x="930461" y="5163515"/>
                      <a:pt x="913328" y="5165840"/>
                      <a:pt x="900752" y="5158854"/>
                    </a:cubicBezTo>
                    <a:cubicBezTo>
                      <a:pt x="872075" y="5142922"/>
                      <a:pt x="846161" y="5122460"/>
                      <a:pt x="818865" y="5104263"/>
                    </a:cubicBezTo>
                    <a:lnTo>
                      <a:pt x="818865" y="5104263"/>
                    </a:lnTo>
                    <a:cubicBezTo>
                      <a:pt x="766324" y="5051722"/>
                      <a:pt x="788628" y="5079379"/>
                      <a:pt x="750627" y="5022377"/>
                    </a:cubicBezTo>
                    <a:cubicBezTo>
                      <a:pt x="741623" y="4986362"/>
                      <a:pt x="739843" y="4953232"/>
                      <a:pt x="709683" y="4926842"/>
                    </a:cubicBezTo>
                    <a:cubicBezTo>
                      <a:pt x="684995" y="4905240"/>
                      <a:pt x="627797" y="4872251"/>
                      <a:pt x="627797" y="4872251"/>
                    </a:cubicBezTo>
                    <a:cubicBezTo>
                      <a:pt x="533390" y="4730644"/>
                      <a:pt x="677079" y="4949841"/>
                      <a:pt x="573206" y="4776717"/>
                    </a:cubicBezTo>
                    <a:cubicBezTo>
                      <a:pt x="556328" y="4748587"/>
                      <a:pt x="545911" y="4713027"/>
                      <a:pt x="518615" y="4694830"/>
                    </a:cubicBezTo>
                    <a:lnTo>
                      <a:pt x="477671" y="4667535"/>
                    </a:lnTo>
                    <a:cubicBezTo>
                      <a:pt x="466571" y="4634233"/>
                      <a:pt x="463187" y="4612106"/>
                      <a:pt x="436728" y="4585648"/>
                    </a:cubicBezTo>
                    <a:cubicBezTo>
                      <a:pt x="425130" y="4574050"/>
                      <a:pt x="409433" y="4567451"/>
                      <a:pt x="395785" y="4558353"/>
                    </a:cubicBezTo>
                    <a:lnTo>
                      <a:pt x="286603" y="4394580"/>
                    </a:lnTo>
                    <a:cubicBezTo>
                      <a:pt x="277504" y="4380932"/>
                      <a:pt x="264494" y="4369197"/>
                      <a:pt x="259307" y="4353636"/>
                    </a:cubicBezTo>
                    <a:cubicBezTo>
                      <a:pt x="254758" y="4339988"/>
                      <a:pt x="252645" y="4325269"/>
                      <a:pt x="245659" y="4312693"/>
                    </a:cubicBezTo>
                    <a:cubicBezTo>
                      <a:pt x="229727" y="4284016"/>
                      <a:pt x="191068" y="4230806"/>
                      <a:pt x="191068" y="4230806"/>
                    </a:cubicBezTo>
                    <a:cubicBezTo>
                      <a:pt x="186519" y="4217158"/>
                      <a:pt x="183855" y="4202730"/>
                      <a:pt x="177421" y="4189863"/>
                    </a:cubicBezTo>
                    <a:cubicBezTo>
                      <a:pt x="170086" y="4175192"/>
                      <a:pt x="156586" y="4163996"/>
                      <a:pt x="150125" y="4148920"/>
                    </a:cubicBezTo>
                    <a:cubicBezTo>
                      <a:pt x="142736" y="4131680"/>
                      <a:pt x="147233" y="4109695"/>
                      <a:pt x="136477" y="4094329"/>
                    </a:cubicBezTo>
                    <a:cubicBezTo>
                      <a:pt x="114340" y="4062705"/>
                      <a:pt x="76004" y="4044560"/>
                      <a:pt x="54591" y="4012442"/>
                    </a:cubicBezTo>
                    <a:lnTo>
                      <a:pt x="27295" y="3971499"/>
                    </a:lnTo>
                    <a:cubicBezTo>
                      <a:pt x="36394" y="3957851"/>
                      <a:pt x="50613" y="3946469"/>
                      <a:pt x="54591" y="3930556"/>
                    </a:cubicBezTo>
                    <a:cubicBezTo>
                      <a:pt x="64583" y="3890591"/>
                      <a:pt x="61467" y="3848361"/>
                      <a:pt x="68239" y="3807726"/>
                    </a:cubicBezTo>
                    <a:cubicBezTo>
                      <a:pt x="70604" y="3793536"/>
                      <a:pt x="77337" y="3780431"/>
                      <a:pt x="81886" y="3766783"/>
                    </a:cubicBezTo>
                    <a:cubicBezTo>
                      <a:pt x="77337" y="3693995"/>
                      <a:pt x="78093" y="3620680"/>
                      <a:pt x="68239" y="3548418"/>
                    </a:cubicBezTo>
                    <a:cubicBezTo>
                      <a:pt x="64352" y="3519910"/>
                      <a:pt x="40943" y="3466532"/>
                      <a:pt x="40943" y="3466532"/>
                    </a:cubicBezTo>
                    <a:cubicBezTo>
                      <a:pt x="91248" y="3215012"/>
                      <a:pt x="40943" y="3525216"/>
                      <a:pt x="40943" y="3357350"/>
                    </a:cubicBezTo>
                    <a:cubicBezTo>
                      <a:pt x="40943" y="3293498"/>
                      <a:pt x="50042" y="3229971"/>
                      <a:pt x="54591" y="3166281"/>
                    </a:cubicBezTo>
                    <a:cubicBezTo>
                      <a:pt x="50042" y="3120788"/>
                      <a:pt x="47725" y="3075017"/>
                      <a:pt x="40943" y="3029803"/>
                    </a:cubicBezTo>
                    <a:cubicBezTo>
                      <a:pt x="24516" y="2920293"/>
                      <a:pt x="24072" y="2924602"/>
                      <a:pt x="0" y="2852383"/>
                    </a:cubicBezTo>
                    <a:cubicBezTo>
                      <a:pt x="5775" y="2806182"/>
                      <a:pt x="11023" y="2706193"/>
                      <a:pt x="40943" y="2661314"/>
                    </a:cubicBezTo>
                    <a:lnTo>
                      <a:pt x="68239" y="2620371"/>
                    </a:lnTo>
                    <a:cubicBezTo>
                      <a:pt x="72788" y="2606723"/>
                      <a:pt x="82485" y="2593801"/>
                      <a:pt x="81886" y="2579427"/>
                    </a:cubicBezTo>
                    <a:cubicBezTo>
                      <a:pt x="72437" y="2352646"/>
                      <a:pt x="74031" y="2370583"/>
                      <a:pt x="40943" y="2238233"/>
                    </a:cubicBezTo>
                    <a:cubicBezTo>
                      <a:pt x="71665" y="2146070"/>
                      <a:pt x="36216" y="2259508"/>
                      <a:pt x="68239" y="2115403"/>
                    </a:cubicBezTo>
                    <a:cubicBezTo>
                      <a:pt x="71360" y="2101360"/>
                      <a:pt x="72899" y="2085693"/>
                      <a:pt x="81886" y="2074460"/>
                    </a:cubicBezTo>
                    <a:cubicBezTo>
                      <a:pt x="92133" y="2061652"/>
                      <a:pt x="109182" y="2056263"/>
                      <a:pt x="122830" y="2047165"/>
                    </a:cubicBezTo>
                    <a:cubicBezTo>
                      <a:pt x="155551" y="1948995"/>
                      <a:pt x="122830" y="2071589"/>
                      <a:pt x="122830" y="1951630"/>
                    </a:cubicBezTo>
                    <a:cubicBezTo>
                      <a:pt x="122830" y="1928433"/>
                      <a:pt x="132328" y="1906214"/>
                      <a:pt x="136477" y="1883391"/>
                    </a:cubicBezTo>
                    <a:cubicBezTo>
                      <a:pt x="144588" y="1838782"/>
                      <a:pt x="152537" y="1778210"/>
                      <a:pt x="163773" y="1733266"/>
                    </a:cubicBezTo>
                    <a:cubicBezTo>
                      <a:pt x="167262" y="1719310"/>
                      <a:pt x="172872" y="1705971"/>
                      <a:pt x="177421" y="1692323"/>
                    </a:cubicBezTo>
                    <a:cubicBezTo>
                      <a:pt x="172872" y="1665027"/>
                      <a:pt x="163773" y="1638108"/>
                      <a:pt x="163773" y="1610436"/>
                    </a:cubicBezTo>
                    <a:cubicBezTo>
                      <a:pt x="163773" y="1594867"/>
                      <a:pt x="180300" y="1522791"/>
                      <a:pt x="191068" y="1501254"/>
                    </a:cubicBezTo>
                    <a:cubicBezTo>
                      <a:pt x="198403" y="1486583"/>
                      <a:pt x="211702" y="1475300"/>
                      <a:pt x="218364" y="1460311"/>
                    </a:cubicBezTo>
                    <a:cubicBezTo>
                      <a:pt x="230049" y="1434019"/>
                      <a:pt x="245659" y="1378424"/>
                      <a:pt x="245659" y="1378424"/>
                    </a:cubicBezTo>
                    <a:cubicBezTo>
                      <a:pt x="241110" y="1364776"/>
                      <a:pt x="230423" y="1351779"/>
                      <a:pt x="232012" y="1337481"/>
                    </a:cubicBezTo>
                    <a:cubicBezTo>
                      <a:pt x="241107" y="1255624"/>
                      <a:pt x="248699" y="1262666"/>
                      <a:pt x="300250" y="1228299"/>
                    </a:cubicBezTo>
                    <a:cubicBezTo>
                      <a:pt x="325151" y="1190949"/>
                      <a:pt x="325392" y="1179214"/>
                      <a:pt x="368489" y="1160060"/>
                    </a:cubicBezTo>
                    <a:cubicBezTo>
                      <a:pt x="394781" y="1148375"/>
                      <a:pt x="450376" y="1132765"/>
                      <a:pt x="450376" y="1132765"/>
                    </a:cubicBezTo>
                    <a:lnTo>
                      <a:pt x="504967" y="1050878"/>
                    </a:lnTo>
                    <a:cubicBezTo>
                      <a:pt x="514065" y="1037230"/>
                      <a:pt x="516701" y="1015122"/>
                      <a:pt x="532262" y="1009935"/>
                    </a:cubicBezTo>
                    <a:lnTo>
                      <a:pt x="573206" y="996287"/>
                    </a:lnTo>
                    <a:cubicBezTo>
                      <a:pt x="645990" y="887110"/>
                      <a:pt x="550463" y="1019029"/>
                      <a:pt x="641444" y="928048"/>
                    </a:cubicBezTo>
                    <a:cubicBezTo>
                      <a:pt x="653042" y="916450"/>
                      <a:pt x="656396" y="897906"/>
                      <a:pt x="668740" y="887105"/>
                    </a:cubicBezTo>
                    <a:cubicBezTo>
                      <a:pt x="693429" y="865503"/>
                      <a:pt x="750627" y="832514"/>
                      <a:pt x="750627" y="832514"/>
                    </a:cubicBezTo>
                    <a:cubicBezTo>
                      <a:pt x="787018" y="723334"/>
                      <a:pt x="732431" y="850710"/>
                      <a:pt x="805218" y="777923"/>
                    </a:cubicBezTo>
                    <a:cubicBezTo>
                      <a:pt x="815390" y="767751"/>
                      <a:pt x="806895" y="744960"/>
                      <a:pt x="818865" y="736980"/>
                    </a:cubicBezTo>
                    <a:cubicBezTo>
                      <a:pt x="838166" y="724113"/>
                      <a:pt x="864725" y="729436"/>
                      <a:pt x="887104" y="723332"/>
                    </a:cubicBezTo>
                    <a:cubicBezTo>
                      <a:pt x="914862" y="715761"/>
                      <a:pt x="941078" y="703014"/>
                      <a:pt x="968991" y="696036"/>
                    </a:cubicBezTo>
                    <a:cubicBezTo>
                      <a:pt x="987188" y="691487"/>
                      <a:pt x="1005616" y="687779"/>
                      <a:pt x="1023582" y="682389"/>
                    </a:cubicBezTo>
                    <a:cubicBezTo>
                      <a:pt x="1051140" y="674121"/>
                      <a:pt x="1105468" y="655093"/>
                      <a:pt x="1105468" y="655093"/>
                    </a:cubicBezTo>
                    <a:cubicBezTo>
                      <a:pt x="1151482" y="586073"/>
                      <a:pt x="1107785" y="633464"/>
                      <a:pt x="1173707" y="600502"/>
                    </a:cubicBezTo>
                    <a:cubicBezTo>
                      <a:pt x="1188378" y="593166"/>
                      <a:pt x="1199661" y="579868"/>
                      <a:pt x="1214650" y="573206"/>
                    </a:cubicBezTo>
                    <a:cubicBezTo>
                      <a:pt x="1321773" y="525596"/>
                      <a:pt x="1379228" y="540743"/>
                      <a:pt x="1514901" y="532263"/>
                    </a:cubicBezTo>
                    <a:cubicBezTo>
                      <a:pt x="1528549" y="527714"/>
                      <a:pt x="1541625" y="520802"/>
                      <a:pt x="1555844" y="518615"/>
                    </a:cubicBezTo>
                    <a:cubicBezTo>
                      <a:pt x="1601032" y="511663"/>
                      <a:pt x="1648949" y="519426"/>
                      <a:pt x="1692322" y="504968"/>
                    </a:cubicBezTo>
                    <a:cubicBezTo>
                      <a:pt x="1707883" y="499781"/>
                      <a:pt x="1703334" y="465998"/>
                      <a:pt x="1719618" y="464024"/>
                    </a:cubicBezTo>
                    <a:cubicBezTo>
                      <a:pt x="1859693" y="447045"/>
                      <a:pt x="2001671" y="454926"/>
                      <a:pt x="2142698" y="450377"/>
                    </a:cubicBezTo>
                    <a:cubicBezTo>
                      <a:pt x="2156346" y="445828"/>
                      <a:pt x="2169809" y="440681"/>
                      <a:pt x="2183642" y="436729"/>
                    </a:cubicBezTo>
                    <a:cubicBezTo>
                      <a:pt x="2201677" y="431576"/>
                      <a:pt x="2220993" y="430470"/>
                      <a:pt x="2238233" y="423081"/>
                    </a:cubicBezTo>
                    <a:cubicBezTo>
                      <a:pt x="2253309" y="416620"/>
                      <a:pt x="2264505" y="403121"/>
                      <a:pt x="2279176" y="395786"/>
                    </a:cubicBezTo>
                    <a:cubicBezTo>
                      <a:pt x="2292043" y="389352"/>
                      <a:pt x="2306471" y="386687"/>
                      <a:pt x="2320119" y="382138"/>
                    </a:cubicBezTo>
                    <a:cubicBezTo>
                      <a:pt x="2324668" y="368490"/>
                      <a:pt x="2321797" y="349174"/>
                      <a:pt x="2333767" y="341194"/>
                    </a:cubicBezTo>
                    <a:cubicBezTo>
                      <a:pt x="2353068" y="328327"/>
                      <a:pt x="2380286" y="335692"/>
                      <a:pt x="2402006" y="327547"/>
                    </a:cubicBezTo>
                    <a:cubicBezTo>
                      <a:pt x="2417364" y="321788"/>
                      <a:pt x="2426663" y="302205"/>
                      <a:pt x="2442949" y="300251"/>
                    </a:cubicBezTo>
                    <a:cubicBezTo>
                      <a:pt x="2542422" y="288314"/>
                      <a:pt x="2643116" y="291152"/>
                      <a:pt x="2743200" y="286603"/>
                    </a:cubicBezTo>
                    <a:cubicBezTo>
                      <a:pt x="2770495" y="291152"/>
                      <a:pt x="2797414" y="300251"/>
                      <a:pt x="2825086" y="300251"/>
                    </a:cubicBezTo>
                    <a:cubicBezTo>
                      <a:pt x="2839472" y="300251"/>
                      <a:pt x="2851986" y="289724"/>
                      <a:pt x="2866030" y="286603"/>
                    </a:cubicBezTo>
                    <a:cubicBezTo>
                      <a:pt x="2893043" y="280600"/>
                      <a:pt x="2920621" y="277505"/>
                      <a:pt x="2947916" y="272956"/>
                    </a:cubicBezTo>
                    <a:cubicBezTo>
                      <a:pt x="3072476" y="231435"/>
                      <a:pt x="2941355" y="271153"/>
                      <a:pt x="3234519" y="245660"/>
                    </a:cubicBezTo>
                    <a:cubicBezTo>
                      <a:pt x="3257629" y="243650"/>
                      <a:pt x="3280012" y="236561"/>
                      <a:pt x="3302758" y="232012"/>
                    </a:cubicBezTo>
                    <a:cubicBezTo>
                      <a:pt x="3354407" y="197579"/>
                      <a:pt x="3332103" y="216315"/>
                      <a:pt x="3370997" y="177421"/>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68" name="Freeform 67"/>
              <p:cNvSpPr/>
              <p:nvPr/>
            </p:nvSpPr>
            <p:spPr>
              <a:xfrm>
                <a:off x="6048243" y="464515"/>
                <a:ext cx="948816" cy="279156"/>
              </a:xfrm>
              <a:custGeom>
                <a:avLst/>
                <a:gdLst>
                  <a:gd name="connsiteX0" fmla="*/ 25934 w 945443"/>
                  <a:gd name="connsiteY0" fmla="*/ 259307 h 280054"/>
                  <a:gd name="connsiteX1" fmla="*/ 94173 w 945443"/>
                  <a:gd name="connsiteY1" fmla="*/ 204716 h 280054"/>
                  <a:gd name="connsiteX2" fmla="*/ 162411 w 945443"/>
                  <a:gd name="connsiteY2" fmla="*/ 136477 h 280054"/>
                  <a:gd name="connsiteX3" fmla="*/ 244298 w 945443"/>
                  <a:gd name="connsiteY3" fmla="*/ 109182 h 280054"/>
                  <a:gd name="connsiteX4" fmla="*/ 285241 w 945443"/>
                  <a:gd name="connsiteY4" fmla="*/ 95534 h 280054"/>
                  <a:gd name="connsiteX5" fmla="*/ 367128 w 945443"/>
                  <a:gd name="connsiteY5" fmla="*/ 40943 h 280054"/>
                  <a:gd name="connsiteX6" fmla="*/ 408071 w 945443"/>
                  <a:gd name="connsiteY6" fmla="*/ 13648 h 280054"/>
                  <a:gd name="connsiteX7" fmla="*/ 571844 w 945443"/>
                  <a:gd name="connsiteY7" fmla="*/ 27295 h 280054"/>
                  <a:gd name="connsiteX8" fmla="*/ 612787 w 945443"/>
                  <a:gd name="connsiteY8" fmla="*/ 54591 h 280054"/>
                  <a:gd name="connsiteX9" fmla="*/ 667379 w 945443"/>
                  <a:gd name="connsiteY9" fmla="*/ 68239 h 280054"/>
                  <a:gd name="connsiteX10" fmla="*/ 762913 w 945443"/>
                  <a:gd name="connsiteY10" fmla="*/ 95534 h 280054"/>
                  <a:gd name="connsiteX11" fmla="*/ 831152 w 945443"/>
                  <a:gd name="connsiteY11" fmla="*/ 0 h 280054"/>
                  <a:gd name="connsiteX12" fmla="*/ 885743 w 945443"/>
                  <a:gd name="connsiteY12" fmla="*/ 13648 h 280054"/>
                  <a:gd name="connsiteX13" fmla="*/ 899390 w 945443"/>
                  <a:gd name="connsiteY13" fmla="*/ 54591 h 280054"/>
                  <a:gd name="connsiteX14" fmla="*/ 899390 w 945443"/>
                  <a:gd name="connsiteY14" fmla="*/ 109182 h 2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5443" h="280054">
                    <a:moveTo>
                      <a:pt x="25934" y="259307"/>
                    </a:moveTo>
                    <a:cubicBezTo>
                      <a:pt x="104156" y="141972"/>
                      <a:pt x="0" y="280054"/>
                      <a:pt x="94173" y="204716"/>
                    </a:cubicBezTo>
                    <a:cubicBezTo>
                      <a:pt x="168097" y="145577"/>
                      <a:pt x="70289" y="177420"/>
                      <a:pt x="162411" y="136477"/>
                    </a:cubicBezTo>
                    <a:cubicBezTo>
                      <a:pt x="188703" y="124792"/>
                      <a:pt x="217002" y="118280"/>
                      <a:pt x="244298" y="109182"/>
                    </a:cubicBezTo>
                    <a:cubicBezTo>
                      <a:pt x="257946" y="104633"/>
                      <a:pt x="273271" y="103514"/>
                      <a:pt x="285241" y="95534"/>
                    </a:cubicBezTo>
                    <a:lnTo>
                      <a:pt x="367128" y="40943"/>
                    </a:lnTo>
                    <a:lnTo>
                      <a:pt x="408071" y="13648"/>
                    </a:lnTo>
                    <a:cubicBezTo>
                      <a:pt x="462662" y="18197"/>
                      <a:pt x="518128" y="16552"/>
                      <a:pt x="571844" y="27295"/>
                    </a:cubicBezTo>
                    <a:cubicBezTo>
                      <a:pt x="587928" y="30512"/>
                      <a:pt x="597711" y="48130"/>
                      <a:pt x="612787" y="54591"/>
                    </a:cubicBezTo>
                    <a:cubicBezTo>
                      <a:pt x="630028" y="61980"/>
                      <a:pt x="649343" y="63086"/>
                      <a:pt x="667379" y="68239"/>
                    </a:cubicBezTo>
                    <a:cubicBezTo>
                      <a:pt x="804445" y="107400"/>
                      <a:pt x="592236" y="52864"/>
                      <a:pt x="762913" y="95534"/>
                    </a:cubicBezTo>
                    <a:cubicBezTo>
                      <a:pt x="794757" y="0"/>
                      <a:pt x="762913" y="22746"/>
                      <a:pt x="831152" y="0"/>
                    </a:cubicBezTo>
                    <a:cubicBezTo>
                      <a:pt x="849349" y="4549"/>
                      <a:pt x="871096" y="1930"/>
                      <a:pt x="885743" y="13648"/>
                    </a:cubicBezTo>
                    <a:cubicBezTo>
                      <a:pt x="896976" y="22635"/>
                      <a:pt x="892956" y="41724"/>
                      <a:pt x="899390" y="54591"/>
                    </a:cubicBezTo>
                    <a:cubicBezTo>
                      <a:pt x="925741" y="107292"/>
                      <a:pt x="945443" y="86156"/>
                      <a:pt x="899390" y="109182"/>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sp>
          <p:nvSpPr>
            <p:cNvPr id="44" name="Freeform 43"/>
            <p:cNvSpPr/>
            <p:nvPr/>
          </p:nvSpPr>
          <p:spPr bwMode="auto">
            <a:xfrm>
              <a:off x="8326438" y="2916237"/>
              <a:ext cx="585787" cy="682624"/>
            </a:xfrm>
            <a:custGeom>
              <a:avLst/>
              <a:gdLst>
                <a:gd name="connsiteX0" fmla="*/ 169706 w 2712738"/>
                <a:gd name="connsiteY0" fmla="*/ 513122 h 3160788"/>
                <a:gd name="connsiteX1" fmla="*/ 237944 w 2712738"/>
                <a:gd name="connsiteY1" fmla="*/ 499475 h 3160788"/>
                <a:gd name="connsiteX2" fmla="*/ 319831 w 2712738"/>
                <a:gd name="connsiteY2" fmla="*/ 485827 h 3160788"/>
                <a:gd name="connsiteX3" fmla="*/ 360774 w 2712738"/>
                <a:gd name="connsiteY3" fmla="*/ 403940 h 3160788"/>
                <a:gd name="connsiteX4" fmla="*/ 401717 w 2712738"/>
                <a:gd name="connsiteY4" fmla="*/ 390293 h 3160788"/>
                <a:gd name="connsiteX5" fmla="*/ 442661 w 2712738"/>
                <a:gd name="connsiteY5" fmla="*/ 403940 h 3160788"/>
                <a:gd name="connsiteX6" fmla="*/ 524547 w 2712738"/>
                <a:gd name="connsiteY6" fmla="*/ 458531 h 3160788"/>
                <a:gd name="connsiteX7" fmla="*/ 592786 w 2712738"/>
                <a:gd name="connsiteY7" fmla="*/ 444884 h 3160788"/>
                <a:gd name="connsiteX8" fmla="*/ 633729 w 2712738"/>
                <a:gd name="connsiteY8" fmla="*/ 431236 h 3160788"/>
                <a:gd name="connsiteX9" fmla="*/ 797503 w 2712738"/>
                <a:gd name="connsiteY9" fmla="*/ 472179 h 3160788"/>
                <a:gd name="connsiteX10" fmla="*/ 824798 w 2712738"/>
                <a:gd name="connsiteY10" fmla="*/ 472179 h 3160788"/>
                <a:gd name="connsiteX11" fmla="*/ 906685 w 2712738"/>
                <a:gd name="connsiteY11" fmla="*/ 444884 h 3160788"/>
                <a:gd name="connsiteX12" fmla="*/ 920332 w 2712738"/>
                <a:gd name="connsiteY12" fmla="*/ 308406 h 3160788"/>
                <a:gd name="connsiteX13" fmla="*/ 974923 w 2712738"/>
                <a:gd name="connsiteY13" fmla="*/ 226519 h 3160788"/>
                <a:gd name="connsiteX14" fmla="*/ 988571 w 2712738"/>
                <a:gd name="connsiteY14" fmla="*/ 185576 h 3160788"/>
                <a:gd name="connsiteX15" fmla="*/ 1029515 w 2712738"/>
                <a:gd name="connsiteY15" fmla="*/ 171928 h 3160788"/>
                <a:gd name="connsiteX16" fmla="*/ 1070458 w 2712738"/>
                <a:gd name="connsiteY16" fmla="*/ 144633 h 3160788"/>
                <a:gd name="connsiteX17" fmla="*/ 1152344 w 2712738"/>
                <a:gd name="connsiteY17" fmla="*/ 117337 h 3160788"/>
                <a:gd name="connsiteX18" fmla="*/ 1220583 w 2712738"/>
                <a:gd name="connsiteY18" fmla="*/ 62746 h 3160788"/>
                <a:gd name="connsiteX19" fmla="*/ 1247879 w 2712738"/>
                <a:gd name="connsiteY19" fmla="*/ 21803 h 3160788"/>
                <a:gd name="connsiteX20" fmla="*/ 1520834 w 2712738"/>
                <a:gd name="connsiteY20" fmla="*/ 35451 h 3160788"/>
                <a:gd name="connsiteX21" fmla="*/ 1575425 w 2712738"/>
                <a:gd name="connsiteY21" fmla="*/ 103690 h 3160788"/>
                <a:gd name="connsiteX22" fmla="*/ 1616368 w 2712738"/>
                <a:gd name="connsiteY22" fmla="*/ 117337 h 3160788"/>
                <a:gd name="connsiteX23" fmla="*/ 1616368 w 2712738"/>
                <a:gd name="connsiteY23" fmla="*/ 485827 h 3160788"/>
                <a:gd name="connsiteX24" fmla="*/ 1575425 w 2712738"/>
                <a:gd name="connsiteY24" fmla="*/ 499475 h 3160788"/>
                <a:gd name="connsiteX25" fmla="*/ 1561777 w 2712738"/>
                <a:gd name="connsiteY25" fmla="*/ 540418 h 3160788"/>
                <a:gd name="connsiteX26" fmla="*/ 1534482 w 2712738"/>
                <a:gd name="connsiteY26" fmla="*/ 581361 h 3160788"/>
                <a:gd name="connsiteX27" fmla="*/ 1548129 w 2712738"/>
                <a:gd name="connsiteY27" fmla="*/ 622304 h 3160788"/>
                <a:gd name="connsiteX28" fmla="*/ 1520834 w 2712738"/>
                <a:gd name="connsiteY28" fmla="*/ 731487 h 3160788"/>
                <a:gd name="connsiteX29" fmla="*/ 1548129 w 2712738"/>
                <a:gd name="connsiteY29" fmla="*/ 854316 h 3160788"/>
                <a:gd name="connsiteX30" fmla="*/ 1534482 w 2712738"/>
                <a:gd name="connsiteY30" fmla="*/ 977146 h 3160788"/>
                <a:gd name="connsiteX31" fmla="*/ 1616368 w 2712738"/>
                <a:gd name="connsiteY31" fmla="*/ 1031737 h 3160788"/>
                <a:gd name="connsiteX32" fmla="*/ 1657312 w 2712738"/>
                <a:gd name="connsiteY32" fmla="*/ 1059033 h 3160788"/>
                <a:gd name="connsiteX33" fmla="*/ 1684607 w 2712738"/>
                <a:gd name="connsiteY33" fmla="*/ 1099976 h 3160788"/>
                <a:gd name="connsiteX34" fmla="*/ 1766494 w 2712738"/>
                <a:gd name="connsiteY34" fmla="*/ 1154567 h 3160788"/>
                <a:gd name="connsiteX35" fmla="*/ 1793789 w 2712738"/>
                <a:gd name="connsiteY35" fmla="*/ 1236454 h 3160788"/>
                <a:gd name="connsiteX36" fmla="*/ 1807437 w 2712738"/>
                <a:gd name="connsiteY36" fmla="*/ 1277397 h 3160788"/>
                <a:gd name="connsiteX37" fmla="*/ 1834732 w 2712738"/>
                <a:gd name="connsiteY37" fmla="*/ 1318340 h 3160788"/>
                <a:gd name="connsiteX38" fmla="*/ 1848380 w 2712738"/>
                <a:gd name="connsiteY38" fmla="*/ 1413875 h 3160788"/>
                <a:gd name="connsiteX39" fmla="*/ 1862028 w 2712738"/>
                <a:gd name="connsiteY39" fmla="*/ 1454818 h 3160788"/>
                <a:gd name="connsiteX40" fmla="*/ 1902971 w 2712738"/>
                <a:gd name="connsiteY40" fmla="*/ 1482113 h 3160788"/>
                <a:gd name="connsiteX41" fmla="*/ 1943915 w 2712738"/>
                <a:gd name="connsiteY41" fmla="*/ 1495761 h 3160788"/>
                <a:gd name="connsiteX42" fmla="*/ 1984858 w 2712738"/>
                <a:gd name="connsiteY42" fmla="*/ 1536704 h 3160788"/>
                <a:gd name="connsiteX43" fmla="*/ 1998506 w 2712738"/>
                <a:gd name="connsiteY43" fmla="*/ 1591295 h 3160788"/>
                <a:gd name="connsiteX44" fmla="*/ 1984858 w 2712738"/>
                <a:gd name="connsiteY44" fmla="*/ 1727773 h 3160788"/>
                <a:gd name="connsiteX45" fmla="*/ 1971210 w 2712738"/>
                <a:gd name="connsiteY45" fmla="*/ 1768716 h 3160788"/>
                <a:gd name="connsiteX46" fmla="*/ 1998506 w 2712738"/>
                <a:gd name="connsiteY46" fmla="*/ 1891546 h 3160788"/>
                <a:gd name="connsiteX47" fmla="*/ 2039449 w 2712738"/>
                <a:gd name="connsiteY47" fmla="*/ 1932490 h 3160788"/>
                <a:gd name="connsiteX48" fmla="*/ 2094040 w 2712738"/>
                <a:gd name="connsiteY48" fmla="*/ 2014376 h 3160788"/>
                <a:gd name="connsiteX49" fmla="*/ 2107688 w 2712738"/>
                <a:gd name="connsiteY49" fmla="*/ 2068967 h 3160788"/>
                <a:gd name="connsiteX50" fmla="*/ 2148631 w 2712738"/>
                <a:gd name="connsiteY50" fmla="*/ 2082615 h 3160788"/>
                <a:gd name="connsiteX51" fmla="*/ 2189574 w 2712738"/>
                <a:gd name="connsiteY51" fmla="*/ 2123558 h 3160788"/>
                <a:gd name="connsiteX52" fmla="*/ 2230517 w 2712738"/>
                <a:gd name="connsiteY52" fmla="*/ 2150854 h 3160788"/>
                <a:gd name="connsiteX53" fmla="*/ 2257813 w 2712738"/>
                <a:gd name="connsiteY53" fmla="*/ 2191797 h 3160788"/>
                <a:gd name="connsiteX54" fmla="*/ 2298756 w 2712738"/>
                <a:gd name="connsiteY54" fmla="*/ 2232740 h 3160788"/>
                <a:gd name="connsiteX55" fmla="*/ 2353347 w 2712738"/>
                <a:gd name="connsiteY55" fmla="*/ 2287331 h 3160788"/>
                <a:gd name="connsiteX56" fmla="*/ 2421586 w 2712738"/>
                <a:gd name="connsiteY56" fmla="*/ 2341922 h 3160788"/>
                <a:gd name="connsiteX57" fmla="*/ 2448882 w 2712738"/>
                <a:gd name="connsiteY57" fmla="*/ 2382866 h 3160788"/>
                <a:gd name="connsiteX58" fmla="*/ 2489825 w 2712738"/>
                <a:gd name="connsiteY58" fmla="*/ 2410161 h 3160788"/>
                <a:gd name="connsiteX59" fmla="*/ 2599007 w 2712738"/>
                <a:gd name="connsiteY59" fmla="*/ 2505695 h 3160788"/>
                <a:gd name="connsiteX60" fmla="*/ 2639950 w 2712738"/>
                <a:gd name="connsiteY60" fmla="*/ 2532991 h 3160788"/>
                <a:gd name="connsiteX61" fmla="*/ 2694541 w 2712738"/>
                <a:gd name="connsiteY61" fmla="*/ 2614878 h 3160788"/>
                <a:gd name="connsiteX62" fmla="*/ 2667246 w 2712738"/>
                <a:gd name="connsiteY62" fmla="*/ 2655821 h 3160788"/>
                <a:gd name="connsiteX63" fmla="*/ 2585359 w 2712738"/>
                <a:gd name="connsiteY63" fmla="*/ 2683116 h 3160788"/>
                <a:gd name="connsiteX64" fmla="*/ 2244165 w 2712738"/>
                <a:gd name="connsiteY64" fmla="*/ 2724060 h 3160788"/>
                <a:gd name="connsiteX65" fmla="*/ 2066744 w 2712738"/>
                <a:gd name="connsiteY65" fmla="*/ 2696764 h 3160788"/>
                <a:gd name="connsiteX66" fmla="*/ 1984858 w 2712738"/>
                <a:gd name="connsiteY66" fmla="*/ 2669469 h 3160788"/>
                <a:gd name="connsiteX67" fmla="*/ 1971210 w 2712738"/>
                <a:gd name="connsiteY67" fmla="*/ 2710412 h 3160788"/>
                <a:gd name="connsiteX68" fmla="*/ 1889323 w 2712738"/>
                <a:gd name="connsiteY68" fmla="*/ 2737707 h 3160788"/>
                <a:gd name="connsiteX69" fmla="*/ 1862028 w 2712738"/>
                <a:gd name="connsiteY69" fmla="*/ 2778651 h 3160788"/>
                <a:gd name="connsiteX70" fmla="*/ 1848380 w 2712738"/>
                <a:gd name="connsiteY70" fmla="*/ 2860537 h 3160788"/>
                <a:gd name="connsiteX71" fmla="*/ 1766494 w 2712738"/>
                <a:gd name="connsiteY71" fmla="*/ 2887833 h 3160788"/>
                <a:gd name="connsiteX72" fmla="*/ 1780141 w 2712738"/>
                <a:gd name="connsiteY72" fmla="*/ 2928776 h 3160788"/>
                <a:gd name="connsiteX73" fmla="*/ 1657312 w 2712738"/>
                <a:gd name="connsiteY73" fmla="*/ 2915128 h 3160788"/>
                <a:gd name="connsiteX74" fmla="*/ 1575425 w 2712738"/>
                <a:gd name="connsiteY74" fmla="*/ 2887833 h 3160788"/>
                <a:gd name="connsiteX75" fmla="*/ 1534482 w 2712738"/>
                <a:gd name="connsiteY75" fmla="*/ 2901481 h 3160788"/>
                <a:gd name="connsiteX76" fmla="*/ 1479891 w 2712738"/>
                <a:gd name="connsiteY76" fmla="*/ 2956072 h 3160788"/>
                <a:gd name="connsiteX77" fmla="*/ 1452595 w 2712738"/>
                <a:gd name="connsiteY77" fmla="*/ 2997015 h 3160788"/>
                <a:gd name="connsiteX78" fmla="*/ 1384356 w 2712738"/>
                <a:gd name="connsiteY78" fmla="*/ 3051606 h 3160788"/>
                <a:gd name="connsiteX79" fmla="*/ 1316117 w 2712738"/>
                <a:gd name="connsiteY79" fmla="*/ 3160788 h 3160788"/>
                <a:gd name="connsiteX80" fmla="*/ 988571 w 2712738"/>
                <a:gd name="connsiteY80" fmla="*/ 3119845 h 3160788"/>
                <a:gd name="connsiteX81" fmla="*/ 920332 w 2712738"/>
                <a:gd name="connsiteY81" fmla="*/ 3051606 h 3160788"/>
                <a:gd name="connsiteX82" fmla="*/ 906685 w 2712738"/>
                <a:gd name="connsiteY82" fmla="*/ 2956072 h 3160788"/>
                <a:gd name="connsiteX83" fmla="*/ 893037 w 2712738"/>
                <a:gd name="connsiteY83" fmla="*/ 2915128 h 3160788"/>
                <a:gd name="connsiteX84" fmla="*/ 852094 w 2712738"/>
                <a:gd name="connsiteY84" fmla="*/ 2887833 h 3160788"/>
                <a:gd name="connsiteX85" fmla="*/ 729264 w 2712738"/>
                <a:gd name="connsiteY85" fmla="*/ 2860537 h 3160788"/>
                <a:gd name="connsiteX86" fmla="*/ 661025 w 2712738"/>
                <a:gd name="connsiteY86" fmla="*/ 2737707 h 3160788"/>
                <a:gd name="connsiteX87" fmla="*/ 620082 w 2712738"/>
                <a:gd name="connsiteY87" fmla="*/ 2724060 h 3160788"/>
                <a:gd name="connsiteX88" fmla="*/ 592786 w 2712738"/>
                <a:gd name="connsiteY88" fmla="*/ 2683116 h 3160788"/>
                <a:gd name="connsiteX89" fmla="*/ 579138 w 2712738"/>
                <a:gd name="connsiteY89" fmla="*/ 2642173 h 3160788"/>
                <a:gd name="connsiteX90" fmla="*/ 538195 w 2712738"/>
                <a:gd name="connsiteY90" fmla="*/ 2614878 h 3160788"/>
                <a:gd name="connsiteX91" fmla="*/ 469956 w 2712738"/>
                <a:gd name="connsiteY91" fmla="*/ 2532991 h 3160788"/>
                <a:gd name="connsiteX92" fmla="*/ 429013 w 2712738"/>
                <a:gd name="connsiteY92" fmla="*/ 2505695 h 3160788"/>
                <a:gd name="connsiteX93" fmla="*/ 292535 w 2712738"/>
                <a:gd name="connsiteY93" fmla="*/ 2519343 h 3160788"/>
                <a:gd name="connsiteX94" fmla="*/ 251592 w 2712738"/>
                <a:gd name="connsiteY94" fmla="*/ 2532991 h 3160788"/>
                <a:gd name="connsiteX95" fmla="*/ 87819 w 2712738"/>
                <a:gd name="connsiteY95" fmla="*/ 2519343 h 3160788"/>
                <a:gd name="connsiteX96" fmla="*/ 5932 w 2712738"/>
                <a:gd name="connsiteY96" fmla="*/ 2478400 h 3160788"/>
                <a:gd name="connsiteX97" fmla="*/ 19580 w 2712738"/>
                <a:gd name="connsiteY97" fmla="*/ 2423809 h 3160788"/>
                <a:gd name="connsiteX98" fmla="*/ 60523 w 2712738"/>
                <a:gd name="connsiteY98" fmla="*/ 2410161 h 3160788"/>
                <a:gd name="connsiteX99" fmla="*/ 101467 w 2712738"/>
                <a:gd name="connsiteY99" fmla="*/ 2382866 h 3160788"/>
                <a:gd name="connsiteX100" fmla="*/ 115115 w 2712738"/>
                <a:gd name="connsiteY100" fmla="*/ 2341922 h 3160788"/>
                <a:gd name="connsiteX101" fmla="*/ 74171 w 2712738"/>
                <a:gd name="connsiteY101" fmla="*/ 2246388 h 3160788"/>
                <a:gd name="connsiteX102" fmla="*/ 87819 w 2712738"/>
                <a:gd name="connsiteY102" fmla="*/ 2205445 h 3160788"/>
                <a:gd name="connsiteX103" fmla="*/ 115115 w 2712738"/>
                <a:gd name="connsiteY103" fmla="*/ 2164501 h 3160788"/>
                <a:gd name="connsiteX104" fmla="*/ 128762 w 2712738"/>
                <a:gd name="connsiteY104" fmla="*/ 2082615 h 3160788"/>
                <a:gd name="connsiteX105" fmla="*/ 156058 w 2712738"/>
                <a:gd name="connsiteY105" fmla="*/ 2000728 h 3160788"/>
                <a:gd name="connsiteX106" fmla="*/ 115115 w 2712738"/>
                <a:gd name="connsiteY106" fmla="*/ 1918842 h 3160788"/>
                <a:gd name="connsiteX107" fmla="*/ 101467 w 2712738"/>
                <a:gd name="connsiteY107" fmla="*/ 1877898 h 3160788"/>
                <a:gd name="connsiteX108" fmla="*/ 5932 w 2712738"/>
                <a:gd name="connsiteY108" fmla="*/ 1864251 h 316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712738" h="3160788">
                  <a:moveTo>
                    <a:pt x="169706" y="513122"/>
                  </a:moveTo>
                  <a:lnTo>
                    <a:pt x="237944" y="499475"/>
                  </a:lnTo>
                  <a:cubicBezTo>
                    <a:pt x="265170" y="494525"/>
                    <a:pt x="295080" y="498202"/>
                    <a:pt x="319831" y="485827"/>
                  </a:cubicBezTo>
                  <a:cubicBezTo>
                    <a:pt x="370453" y="460516"/>
                    <a:pt x="328479" y="436235"/>
                    <a:pt x="360774" y="403940"/>
                  </a:cubicBezTo>
                  <a:cubicBezTo>
                    <a:pt x="370946" y="393768"/>
                    <a:pt x="388069" y="394842"/>
                    <a:pt x="401717" y="390293"/>
                  </a:cubicBezTo>
                  <a:cubicBezTo>
                    <a:pt x="415365" y="394842"/>
                    <a:pt x="430691" y="395960"/>
                    <a:pt x="442661" y="403940"/>
                  </a:cubicBezTo>
                  <a:cubicBezTo>
                    <a:pt x="544894" y="472095"/>
                    <a:pt x="427193" y="426081"/>
                    <a:pt x="524547" y="458531"/>
                  </a:cubicBezTo>
                  <a:cubicBezTo>
                    <a:pt x="547293" y="453982"/>
                    <a:pt x="570282" y="450510"/>
                    <a:pt x="592786" y="444884"/>
                  </a:cubicBezTo>
                  <a:cubicBezTo>
                    <a:pt x="606742" y="441395"/>
                    <a:pt x="619393" y="430041"/>
                    <a:pt x="633729" y="431236"/>
                  </a:cubicBezTo>
                  <a:cubicBezTo>
                    <a:pt x="694563" y="436305"/>
                    <a:pt x="742851" y="453962"/>
                    <a:pt x="797503" y="472179"/>
                  </a:cubicBezTo>
                  <a:cubicBezTo>
                    <a:pt x="826897" y="560364"/>
                    <a:pt x="795403" y="493175"/>
                    <a:pt x="824798" y="472179"/>
                  </a:cubicBezTo>
                  <a:cubicBezTo>
                    <a:pt x="848211" y="455456"/>
                    <a:pt x="906685" y="444884"/>
                    <a:pt x="906685" y="444884"/>
                  </a:cubicBezTo>
                  <a:cubicBezTo>
                    <a:pt x="984391" y="328320"/>
                    <a:pt x="872429" y="515988"/>
                    <a:pt x="920332" y="308406"/>
                  </a:cubicBezTo>
                  <a:cubicBezTo>
                    <a:pt x="927709" y="276441"/>
                    <a:pt x="964549" y="257641"/>
                    <a:pt x="974923" y="226519"/>
                  </a:cubicBezTo>
                  <a:cubicBezTo>
                    <a:pt x="979472" y="212871"/>
                    <a:pt x="978399" y="195748"/>
                    <a:pt x="988571" y="185576"/>
                  </a:cubicBezTo>
                  <a:cubicBezTo>
                    <a:pt x="998744" y="175403"/>
                    <a:pt x="1016648" y="178362"/>
                    <a:pt x="1029515" y="171928"/>
                  </a:cubicBezTo>
                  <a:cubicBezTo>
                    <a:pt x="1044186" y="164593"/>
                    <a:pt x="1055469" y="151295"/>
                    <a:pt x="1070458" y="144633"/>
                  </a:cubicBezTo>
                  <a:cubicBezTo>
                    <a:pt x="1096750" y="132948"/>
                    <a:pt x="1152344" y="117337"/>
                    <a:pt x="1152344" y="117337"/>
                  </a:cubicBezTo>
                  <a:cubicBezTo>
                    <a:pt x="1230571" y="0"/>
                    <a:pt x="1126409" y="138085"/>
                    <a:pt x="1220583" y="62746"/>
                  </a:cubicBezTo>
                  <a:cubicBezTo>
                    <a:pt x="1233391" y="52499"/>
                    <a:pt x="1238780" y="35451"/>
                    <a:pt x="1247879" y="21803"/>
                  </a:cubicBezTo>
                  <a:cubicBezTo>
                    <a:pt x="1338864" y="26352"/>
                    <a:pt x="1430501" y="23668"/>
                    <a:pt x="1520834" y="35451"/>
                  </a:cubicBezTo>
                  <a:cubicBezTo>
                    <a:pt x="1590509" y="44539"/>
                    <a:pt x="1541888" y="70153"/>
                    <a:pt x="1575425" y="103690"/>
                  </a:cubicBezTo>
                  <a:cubicBezTo>
                    <a:pt x="1585597" y="113862"/>
                    <a:pt x="1602720" y="112788"/>
                    <a:pt x="1616368" y="117337"/>
                  </a:cubicBezTo>
                  <a:cubicBezTo>
                    <a:pt x="1660973" y="251153"/>
                    <a:pt x="1657953" y="225921"/>
                    <a:pt x="1616368" y="485827"/>
                  </a:cubicBezTo>
                  <a:cubicBezTo>
                    <a:pt x="1614095" y="500032"/>
                    <a:pt x="1589073" y="494926"/>
                    <a:pt x="1575425" y="499475"/>
                  </a:cubicBezTo>
                  <a:cubicBezTo>
                    <a:pt x="1570876" y="513123"/>
                    <a:pt x="1568211" y="527551"/>
                    <a:pt x="1561777" y="540418"/>
                  </a:cubicBezTo>
                  <a:cubicBezTo>
                    <a:pt x="1554442" y="555089"/>
                    <a:pt x="1537179" y="565182"/>
                    <a:pt x="1534482" y="581361"/>
                  </a:cubicBezTo>
                  <a:cubicBezTo>
                    <a:pt x="1532117" y="595551"/>
                    <a:pt x="1543580" y="608656"/>
                    <a:pt x="1548129" y="622304"/>
                  </a:cubicBezTo>
                  <a:cubicBezTo>
                    <a:pt x="1537361" y="654610"/>
                    <a:pt x="1520834" y="698553"/>
                    <a:pt x="1520834" y="731487"/>
                  </a:cubicBezTo>
                  <a:cubicBezTo>
                    <a:pt x="1520834" y="779522"/>
                    <a:pt x="1534057" y="812097"/>
                    <a:pt x="1548129" y="854316"/>
                  </a:cubicBezTo>
                  <a:cubicBezTo>
                    <a:pt x="1539031" y="881612"/>
                    <a:pt x="1500363" y="943027"/>
                    <a:pt x="1534482" y="977146"/>
                  </a:cubicBezTo>
                  <a:cubicBezTo>
                    <a:pt x="1557679" y="1000343"/>
                    <a:pt x="1589073" y="1013540"/>
                    <a:pt x="1616368" y="1031737"/>
                  </a:cubicBezTo>
                  <a:lnTo>
                    <a:pt x="1657312" y="1059033"/>
                  </a:lnTo>
                  <a:cubicBezTo>
                    <a:pt x="1666410" y="1072681"/>
                    <a:pt x="1672263" y="1089175"/>
                    <a:pt x="1684607" y="1099976"/>
                  </a:cubicBezTo>
                  <a:cubicBezTo>
                    <a:pt x="1709295" y="1121578"/>
                    <a:pt x="1766494" y="1154567"/>
                    <a:pt x="1766494" y="1154567"/>
                  </a:cubicBezTo>
                  <a:lnTo>
                    <a:pt x="1793789" y="1236454"/>
                  </a:lnTo>
                  <a:cubicBezTo>
                    <a:pt x="1798338" y="1250102"/>
                    <a:pt x="1799457" y="1265427"/>
                    <a:pt x="1807437" y="1277397"/>
                  </a:cubicBezTo>
                  <a:lnTo>
                    <a:pt x="1834732" y="1318340"/>
                  </a:lnTo>
                  <a:cubicBezTo>
                    <a:pt x="1839281" y="1350185"/>
                    <a:pt x="1842071" y="1382331"/>
                    <a:pt x="1848380" y="1413875"/>
                  </a:cubicBezTo>
                  <a:cubicBezTo>
                    <a:pt x="1851201" y="1427982"/>
                    <a:pt x="1853041" y="1443585"/>
                    <a:pt x="1862028" y="1454818"/>
                  </a:cubicBezTo>
                  <a:cubicBezTo>
                    <a:pt x="1872275" y="1467626"/>
                    <a:pt x="1888300" y="1474778"/>
                    <a:pt x="1902971" y="1482113"/>
                  </a:cubicBezTo>
                  <a:cubicBezTo>
                    <a:pt x="1915838" y="1488547"/>
                    <a:pt x="1930267" y="1491212"/>
                    <a:pt x="1943915" y="1495761"/>
                  </a:cubicBezTo>
                  <a:cubicBezTo>
                    <a:pt x="1957563" y="1509409"/>
                    <a:pt x="1968799" y="1525998"/>
                    <a:pt x="1984858" y="1536704"/>
                  </a:cubicBezTo>
                  <a:cubicBezTo>
                    <a:pt x="2032669" y="1568578"/>
                    <a:pt x="2043692" y="1523515"/>
                    <a:pt x="1998506" y="1591295"/>
                  </a:cubicBezTo>
                  <a:cubicBezTo>
                    <a:pt x="1993957" y="1636788"/>
                    <a:pt x="1991810" y="1682585"/>
                    <a:pt x="1984858" y="1727773"/>
                  </a:cubicBezTo>
                  <a:cubicBezTo>
                    <a:pt x="1982670" y="1741992"/>
                    <a:pt x="1971210" y="1754330"/>
                    <a:pt x="1971210" y="1768716"/>
                  </a:cubicBezTo>
                  <a:cubicBezTo>
                    <a:pt x="1971210" y="1776149"/>
                    <a:pt x="1984432" y="1870435"/>
                    <a:pt x="1998506" y="1891546"/>
                  </a:cubicBezTo>
                  <a:cubicBezTo>
                    <a:pt x="2009212" y="1907605"/>
                    <a:pt x="2027599" y="1917255"/>
                    <a:pt x="2039449" y="1932490"/>
                  </a:cubicBezTo>
                  <a:cubicBezTo>
                    <a:pt x="2059589" y="1958385"/>
                    <a:pt x="2094040" y="2014376"/>
                    <a:pt x="2094040" y="2014376"/>
                  </a:cubicBezTo>
                  <a:cubicBezTo>
                    <a:pt x="2098589" y="2032573"/>
                    <a:pt x="2095971" y="2054320"/>
                    <a:pt x="2107688" y="2068967"/>
                  </a:cubicBezTo>
                  <a:cubicBezTo>
                    <a:pt x="2116675" y="2080201"/>
                    <a:pt x="2136661" y="2074635"/>
                    <a:pt x="2148631" y="2082615"/>
                  </a:cubicBezTo>
                  <a:cubicBezTo>
                    <a:pt x="2164690" y="2093321"/>
                    <a:pt x="2174747" y="2111202"/>
                    <a:pt x="2189574" y="2123558"/>
                  </a:cubicBezTo>
                  <a:cubicBezTo>
                    <a:pt x="2202175" y="2134059"/>
                    <a:pt x="2216869" y="2141755"/>
                    <a:pt x="2230517" y="2150854"/>
                  </a:cubicBezTo>
                  <a:cubicBezTo>
                    <a:pt x="2239616" y="2164502"/>
                    <a:pt x="2247312" y="2179196"/>
                    <a:pt x="2257813" y="2191797"/>
                  </a:cubicBezTo>
                  <a:cubicBezTo>
                    <a:pt x="2270169" y="2206624"/>
                    <a:pt x="2288050" y="2216681"/>
                    <a:pt x="2298756" y="2232740"/>
                  </a:cubicBezTo>
                  <a:cubicBezTo>
                    <a:pt x="2340349" y="2295130"/>
                    <a:pt x="2275361" y="2261337"/>
                    <a:pt x="2353347" y="2287331"/>
                  </a:cubicBezTo>
                  <a:cubicBezTo>
                    <a:pt x="2431575" y="2404673"/>
                    <a:pt x="2327411" y="2266583"/>
                    <a:pt x="2421586" y="2341922"/>
                  </a:cubicBezTo>
                  <a:cubicBezTo>
                    <a:pt x="2434394" y="2352169"/>
                    <a:pt x="2437283" y="2371267"/>
                    <a:pt x="2448882" y="2382866"/>
                  </a:cubicBezTo>
                  <a:cubicBezTo>
                    <a:pt x="2460480" y="2394464"/>
                    <a:pt x="2476177" y="2401063"/>
                    <a:pt x="2489825" y="2410161"/>
                  </a:cubicBezTo>
                  <a:cubicBezTo>
                    <a:pt x="2535317" y="2478400"/>
                    <a:pt x="2503472" y="2442004"/>
                    <a:pt x="2599007" y="2505695"/>
                  </a:cubicBezTo>
                  <a:lnTo>
                    <a:pt x="2639950" y="2532991"/>
                  </a:lnTo>
                  <a:cubicBezTo>
                    <a:pt x="2658147" y="2560287"/>
                    <a:pt x="2712738" y="2587582"/>
                    <a:pt x="2694541" y="2614878"/>
                  </a:cubicBezTo>
                  <a:cubicBezTo>
                    <a:pt x="2685443" y="2628526"/>
                    <a:pt x="2681155" y="2647128"/>
                    <a:pt x="2667246" y="2655821"/>
                  </a:cubicBezTo>
                  <a:cubicBezTo>
                    <a:pt x="2642847" y="2671070"/>
                    <a:pt x="2585359" y="2683116"/>
                    <a:pt x="2585359" y="2683116"/>
                  </a:cubicBezTo>
                  <a:cubicBezTo>
                    <a:pt x="2431455" y="2785720"/>
                    <a:pt x="2536233" y="2739431"/>
                    <a:pt x="2244165" y="2724060"/>
                  </a:cubicBezTo>
                  <a:cubicBezTo>
                    <a:pt x="2193075" y="2717674"/>
                    <a:pt x="2119649" y="2711193"/>
                    <a:pt x="2066744" y="2696764"/>
                  </a:cubicBezTo>
                  <a:cubicBezTo>
                    <a:pt x="2038986" y="2689194"/>
                    <a:pt x="1984858" y="2669469"/>
                    <a:pt x="1984858" y="2669469"/>
                  </a:cubicBezTo>
                  <a:cubicBezTo>
                    <a:pt x="1980309" y="2683117"/>
                    <a:pt x="1982916" y="2702050"/>
                    <a:pt x="1971210" y="2710412"/>
                  </a:cubicBezTo>
                  <a:cubicBezTo>
                    <a:pt x="1947797" y="2727135"/>
                    <a:pt x="1889323" y="2737707"/>
                    <a:pt x="1889323" y="2737707"/>
                  </a:cubicBezTo>
                  <a:cubicBezTo>
                    <a:pt x="1880225" y="2751355"/>
                    <a:pt x="1867215" y="2763090"/>
                    <a:pt x="1862028" y="2778651"/>
                  </a:cubicBezTo>
                  <a:cubicBezTo>
                    <a:pt x="1853277" y="2804903"/>
                    <a:pt x="1866602" y="2839712"/>
                    <a:pt x="1848380" y="2860537"/>
                  </a:cubicBezTo>
                  <a:cubicBezTo>
                    <a:pt x="1829434" y="2882190"/>
                    <a:pt x="1766494" y="2887833"/>
                    <a:pt x="1766494" y="2887833"/>
                  </a:cubicBezTo>
                  <a:cubicBezTo>
                    <a:pt x="1771043" y="2901481"/>
                    <a:pt x="1794097" y="2925287"/>
                    <a:pt x="1780141" y="2928776"/>
                  </a:cubicBezTo>
                  <a:cubicBezTo>
                    <a:pt x="1740176" y="2938767"/>
                    <a:pt x="1697707" y="2923207"/>
                    <a:pt x="1657312" y="2915128"/>
                  </a:cubicBezTo>
                  <a:cubicBezTo>
                    <a:pt x="1629099" y="2909485"/>
                    <a:pt x="1575425" y="2887833"/>
                    <a:pt x="1575425" y="2887833"/>
                  </a:cubicBezTo>
                  <a:cubicBezTo>
                    <a:pt x="1561777" y="2892382"/>
                    <a:pt x="1544654" y="2891309"/>
                    <a:pt x="1534482" y="2901481"/>
                  </a:cubicBezTo>
                  <a:cubicBezTo>
                    <a:pt x="1461694" y="2974269"/>
                    <a:pt x="1589072" y="2919677"/>
                    <a:pt x="1479891" y="2956072"/>
                  </a:cubicBezTo>
                  <a:cubicBezTo>
                    <a:pt x="1470792" y="2969720"/>
                    <a:pt x="1465403" y="2986768"/>
                    <a:pt x="1452595" y="2997015"/>
                  </a:cubicBezTo>
                  <a:cubicBezTo>
                    <a:pt x="1358421" y="3072354"/>
                    <a:pt x="1462583" y="2934269"/>
                    <a:pt x="1384356" y="3051606"/>
                  </a:cubicBezTo>
                  <a:cubicBezTo>
                    <a:pt x="1351874" y="3149054"/>
                    <a:pt x="1381001" y="3117534"/>
                    <a:pt x="1316117" y="3160788"/>
                  </a:cubicBezTo>
                  <a:cubicBezTo>
                    <a:pt x="1156427" y="3107559"/>
                    <a:pt x="1262958" y="3135089"/>
                    <a:pt x="988571" y="3119845"/>
                  </a:cubicBezTo>
                  <a:cubicBezTo>
                    <a:pt x="959002" y="3100132"/>
                    <a:pt x="931705" y="3089515"/>
                    <a:pt x="920332" y="3051606"/>
                  </a:cubicBezTo>
                  <a:cubicBezTo>
                    <a:pt x="911089" y="3020795"/>
                    <a:pt x="912994" y="2987615"/>
                    <a:pt x="906685" y="2956072"/>
                  </a:cubicBezTo>
                  <a:cubicBezTo>
                    <a:pt x="903864" y="2941965"/>
                    <a:pt x="902024" y="2926362"/>
                    <a:pt x="893037" y="2915128"/>
                  </a:cubicBezTo>
                  <a:cubicBezTo>
                    <a:pt x="882791" y="2902320"/>
                    <a:pt x="866765" y="2895168"/>
                    <a:pt x="852094" y="2887833"/>
                  </a:cubicBezTo>
                  <a:cubicBezTo>
                    <a:pt x="818496" y="2871034"/>
                    <a:pt x="760716" y="2865779"/>
                    <a:pt x="729264" y="2860537"/>
                  </a:cubicBezTo>
                  <a:cubicBezTo>
                    <a:pt x="708917" y="2799498"/>
                    <a:pt x="713556" y="2772728"/>
                    <a:pt x="661025" y="2737707"/>
                  </a:cubicBezTo>
                  <a:cubicBezTo>
                    <a:pt x="649055" y="2729727"/>
                    <a:pt x="633730" y="2728609"/>
                    <a:pt x="620082" y="2724060"/>
                  </a:cubicBezTo>
                  <a:cubicBezTo>
                    <a:pt x="610983" y="2710412"/>
                    <a:pt x="600122" y="2697787"/>
                    <a:pt x="592786" y="2683116"/>
                  </a:cubicBezTo>
                  <a:cubicBezTo>
                    <a:pt x="586352" y="2670249"/>
                    <a:pt x="588125" y="2653406"/>
                    <a:pt x="579138" y="2642173"/>
                  </a:cubicBezTo>
                  <a:cubicBezTo>
                    <a:pt x="568891" y="2629365"/>
                    <a:pt x="550796" y="2625379"/>
                    <a:pt x="538195" y="2614878"/>
                  </a:cubicBezTo>
                  <a:cubicBezTo>
                    <a:pt x="404053" y="2503092"/>
                    <a:pt x="577305" y="2640340"/>
                    <a:pt x="469956" y="2532991"/>
                  </a:cubicBezTo>
                  <a:cubicBezTo>
                    <a:pt x="458358" y="2521393"/>
                    <a:pt x="442661" y="2514794"/>
                    <a:pt x="429013" y="2505695"/>
                  </a:cubicBezTo>
                  <a:cubicBezTo>
                    <a:pt x="383520" y="2510244"/>
                    <a:pt x="337723" y="2512391"/>
                    <a:pt x="292535" y="2519343"/>
                  </a:cubicBezTo>
                  <a:cubicBezTo>
                    <a:pt x="278316" y="2521531"/>
                    <a:pt x="265978" y="2532991"/>
                    <a:pt x="251592" y="2532991"/>
                  </a:cubicBezTo>
                  <a:cubicBezTo>
                    <a:pt x="196812" y="2532991"/>
                    <a:pt x="142410" y="2523892"/>
                    <a:pt x="87819" y="2519343"/>
                  </a:cubicBezTo>
                  <a:cubicBezTo>
                    <a:pt x="71923" y="2514044"/>
                    <a:pt x="12546" y="2498241"/>
                    <a:pt x="5932" y="2478400"/>
                  </a:cubicBezTo>
                  <a:cubicBezTo>
                    <a:pt x="0" y="2460606"/>
                    <a:pt x="7863" y="2438456"/>
                    <a:pt x="19580" y="2423809"/>
                  </a:cubicBezTo>
                  <a:cubicBezTo>
                    <a:pt x="28567" y="2412575"/>
                    <a:pt x="47656" y="2416595"/>
                    <a:pt x="60523" y="2410161"/>
                  </a:cubicBezTo>
                  <a:cubicBezTo>
                    <a:pt x="75194" y="2402826"/>
                    <a:pt x="87819" y="2391964"/>
                    <a:pt x="101467" y="2382866"/>
                  </a:cubicBezTo>
                  <a:cubicBezTo>
                    <a:pt x="106016" y="2369218"/>
                    <a:pt x="115115" y="2356308"/>
                    <a:pt x="115115" y="2341922"/>
                  </a:cubicBezTo>
                  <a:cubicBezTo>
                    <a:pt x="115115" y="2297857"/>
                    <a:pt x="96458" y="2279818"/>
                    <a:pt x="74171" y="2246388"/>
                  </a:cubicBezTo>
                  <a:cubicBezTo>
                    <a:pt x="78720" y="2232740"/>
                    <a:pt x="81385" y="2218312"/>
                    <a:pt x="87819" y="2205445"/>
                  </a:cubicBezTo>
                  <a:cubicBezTo>
                    <a:pt x="95155" y="2190774"/>
                    <a:pt x="109928" y="2180062"/>
                    <a:pt x="115115" y="2164501"/>
                  </a:cubicBezTo>
                  <a:cubicBezTo>
                    <a:pt x="123866" y="2138249"/>
                    <a:pt x="122051" y="2109461"/>
                    <a:pt x="128762" y="2082615"/>
                  </a:cubicBezTo>
                  <a:cubicBezTo>
                    <a:pt x="135740" y="2054702"/>
                    <a:pt x="156058" y="2000728"/>
                    <a:pt x="156058" y="2000728"/>
                  </a:cubicBezTo>
                  <a:cubicBezTo>
                    <a:pt x="121752" y="1897813"/>
                    <a:pt x="168029" y="2024672"/>
                    <a:pt x="115115" y="1918842"/>
                  </a:cubicBezTo>
                  <a:cubicBezTo>
                    <a:pt x="108681" y="1905975"/>
                    <a:pt x="114334" y="1884332"/>
                    <a:pt x="101467" y="1877898"/>
                  </a:cubicBezTo>
                  <a:cubicBezTo>
                    <a:pt x="72695" y="1863512"/>
                    <a:pt x="5932" y="1864251"/>
                    <a:pt x="5932" y="1864251"/>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pic>
          <p:nvPicPr>
            <p:cNvPr id="45" name="Picture 4"/>
            <p:cNvPicPr>
              <a:picLocks noChangeAspect="1" noChangeArrowheads="1"/>
            </p:cNvPicPr>
            <p:nvPr/>
          </p:nvPicPr>
          <p:blipFill>
            <a:blip r:embed="rId9" cstate="print">
              <a:lum bright="3000" contrast="-3000"/>
            </a:blip>
            <a:srcRect/>
            <a:stretch>
              <a:fillRect/>
            </a:stretch>
          </p:blipFill>
          <p:spPr bwMode="auto">
            <a:xfrm>
              <a:off x="4547454" y="3644537"/>
              <a:ext cx="1474038" cy="1472478"/>
            </a:xfrm>
            <a:prstGeom prst="rect">
              <a:avLst/>
            </a:prstGeom>
            <a:noFill/>
            <a:ln w="9525">
              <a:noFill/>
              <a:miter lim="800000"/>
              <a:headEnd/>
              <a:tailEnd/>
            </a:ln>
          </p:spPr>
        </p:pic>
        <p:grpSp>
          <p:nvGrpSpPr>
            <p:cNvPr id="46" name="Group 38"/>
            <p:cNvGrpSpPr>
              <a:grpSpLocks/>
            </p:cNvGrpSpPr>
            <p:nvPr/>
          </p:nvGrpSpPr>
          <p:grpSpPr bwMode="auto">
            <a:xfrm>
              <a:off x="4635500" y="3821113"/>
              <a:ext cx="1195388" cy="1228725"/>
              <a:chOff x="1729095" y="821438"/>
              <a:chExt cx="5535088" cy="5689184"/>
            </a:xfrm>
          </p:grpSpPr>
          <p:sp>
            <p:nvSpPr>
              <p:cNvPr id="62" name="Freeform 61"/>
              <p:cNvSpPr/>
              <p:nvPr/>
            </p:nvSpPr>
            <p:spPr>
              <a:xfrm>
                <a:off x="6154223" y="858187"/>
                <a:ext cx="1109960" cy="2212463"/>
              </a:xfrm>
              <a:custGeom>
                <a:avLst/>
                <a:gdLst>
                  <a:gd name="connsiteX0" fmla="*/ 0 w 1108646"/>
                  <a:gd name="connsiteY0" fmla="*/ 0 h 2210937"/>
                  <a:gd name="connsiteX1" fmla="*/ 81887 w 1108646"/>
                  <a:gd name="connsiteY1" fmla="*/ 54591 h 2210937"/>
                  <a:gd name="connsiteX2" fmla="*/ 122830 w 1108646"/>
                  <a:gd name="connsiteY2" fmla="*/ 81887 h 2210937"/>
                  <a:gd name="connsiteX3" fmla="*/ 150126 w 1108646"/>
                  <a:gd name="connsiteY3" fmla="*/ 122830 h 2210937"/>
                  <a:gd name="connsiteX4" fmla="*/ 136478 w 1108646"/>
                  <a:gd name="connsiteY4" fmla="*/ 163773 h 2210937"/>
                  <a:gd name="connsiteX5" fmla="*/ 150126 w 1108646"/>
                  <a:gd name="connsiteY5" fmla="*/ 204716 h 2210937"/>
                  <a:gd name="connsiteX6" fmla="*/ 150126 w 1108646"/>
                  <a:gd name="connsiteY6" fmla="*/ 300251 h 2210937"/>
                  <a:gd name="connsiteX7" fmla="*/ 163773 w 1108646"/>
                  <a:gd name="connsiteY7" fmla="*/ 354842 h 2210937"/>
                  <a:gd name="connsiteX8" fmla="*/ 245660 w 1108646"/>
                  <a:gd name="connsiteY8" fmla="*/ 395785 h 2210937"/>
                  <a:gd name="connsiteX9" fmla="*/ 313899 w 1108646"/>
                  <a:gd name="connsiteY9" fmla="*/ 491319 h 2210937"/>
                  <a:gd name="connsiteX10" fmla="*/ 450376 w 1108646"/>
                  <a:gd name="connsiteY10" fmla="*/ 532263 h 2210937"/>
                  <a:gd name="connsiteX11" fmla="*/ 532263 w 1108646"/>
                  <a:gd name="connsiteY11" fmla="*/ 559558 h 2210937"/>
                  <a:gd name="connsiteX12" fmla="*/ 573206 w 1108646"/>
                  <a:gd name="connsiteY12" fmla="*/ 573206 h 2210937"/>
                  <a:gd name="connsiteX13" fmla="*/ 627797 w 1108646"/>
                  <a:gd name="connsiteY13" fmla="*/ 559558 h 2210937"/>
                  <a:gd name="connsiteX14" fmla="*/ 668741 w 1108646"/>
                  <a:gd name="connsiteY14" fmla="*/ 545910 h 2210937"/>
                  <a:gd name="connsiteX15" fmla="*/ 723332 w 1108646"/>
                  <a:gd name="connsiteY15" fmla="*/ 559558 h 2210937"/>
                  <a:gd name="connsiteX16" fmla="*/ 818866 w 1108646"/>
                  <a:gd name="connsiteY16" fmla="*/ 573206 h 2210937"/>
                  <a:gd name="connsiteX17" fmla="*/ 859809 w 1108646"/>
                  <a:gd name="connsiteY17" fmla="*/ 559558 h 2210937"/>
                  <a:gd name="connsiteX18" fmla="*/ 1037230 w 1108646"/>
                  <a:gd name="connsiteY18" fmla="*/ 586854 h 2210937"/>
                  <a:gd name="connsiteX19" fmla="*/ 1078173 w 1108646"/>
                  <a:gd name="connsiteY19" fmla="*/ 668740 h 2210937"/>
                  <a:gd name="connsiteX20" fmla="*/ 1064526 w 1108646"/>
                  <a:gd name="connsiteY20" fmla="*/ 709684 h 2210937"/>
                  <a:gd name="connsiteX21" fmla="*/ 1105469 w 1108646"/>
                  <a:gd name="connsiteY21" fmla="*/ 750627 h 2210937"/>
                  <a:gd name="connsiteX22" fmla="*/ 1078173 w 1108646"/>
                  <a:gd name="connsiteY22" fmla="*/ 832513 h 2210937"/>
                  <a:gd name="connsiteX23" fmla="*/ 1064526 w 1108646"/>
                  <a:gd name="connsiteY23" fmla="*/ 873457 h 2210937"/>
                  <a:gd name="connsiteX24" fmla="*/ 1050878 w 1108646"/>
                  <a:gd name="connsiteY24" fmla="*/ 928048 h 2210937"/>
                  <a:gd name="connsiteX25" fmla="*/ 1009935 w 1108646"/>
                  <a:gd name="connsiteY25" fmla="*/ 941695 h 2210937"/>
                  <a:gd name="connsiteX26" fmla="*/ 968991 w 1108646"/>
                  <a:gd name="connsiteY26" fmla="*/ 968991 h 2210937"/>
                  <a:gd name="connsiteX27" fmla="*/ 941696 w 1108646"/>
                  <a:gd name="connsiteY27" fmla="*/ 1050878 h 2210937"/>
                  <a:gd name="connsiteX28" fmla="*/ 914400 w 1108646"/>
                  <a:gd name="connsiteY28" fmla="*/ 1091821 h 2210937"/>
                  <a:gd name="connsiteX29" fmla="*/ 928048 w 1108646"/>
                  <a:gd name="connsiteY29" fmla="*/ 1132764 h 2210937"/>
                  <a:gd name="connsiteX30" fmla="*/ 846161 w 1108646"/>
                  <a:gd name="connsiteY30" fmla="*/ 1160060 h 2210937"/>
                  <a:gd name="connsiteX31" fmla="*/ 805218 w 1108646"/>
                  <a:gd name="connsiteY31" fmla="*/ 1173707 h 2210937"/>
                  <a:gd name="connsiteX32" fmla="*/ 750627 w 1108646"/>
                  <a:gd name="connsiteY32" fmla="*/ 1255594 h 2210937"/>
                  <a:gd name="connsiteX33" fmla="*/ 736979 w 1108646"/>
                  <a:gd name="connsiteY33" fmla="*/ 1296537 h 2210937"/>
                  <a:gd name="connsiteX34" fmla="*/ 723332 w 1108646"/>
                  <a:gd name="connsiteY34" fmla="*/ 1351128 h 2210937"/>
                  <a:gd name="connsiteX35" fmla="*/ 709684 w 1108646"/>
                  <a:gd name="connsiteY35" fmla="*/ 1446663 h 2210937"/>
                  <a:gd name="connsiteX36" fmla="*/ 668741 w 1108646"/>
                  <a:gd name="connsiteY36" fmla="*/ 1473958 h 2210937"/>
                  <a:gd name="connsiteX37" fmla="*/ 627797 w 1108646"/>
                  <a:gd name="connsiteY37" fmla="*/ 1555845 h 2210937"/>
                  <a:gd name="connsiteX38" fmla="*/ 614150 w 1108646"/>
                  <a:gd name="connsiteY38" fmla="*/ 1596788 h 2210937"/>
                  <a:gd name="connsiteX39" fmla="*/ 641445 w 1108646"/>
                  <a:gd name="connsiteY39" fmla="*/ 1678675 h 2210937"/>
                  <a:gd name="connsiteX40" fmla="*/ 655093 w 1108646"/>
                  <a:gd name="connsiteY40" fmla="*/ 1719618 h 2210937"/>
                  <a:gd name="connsiteX41" fmla="*/ 668741 w 1108646"/>
                  <a:gd name="connsiteY41" fmla="*/ 1883391 h 2210937"/>
                  <a:gd name="connsiteX42" fmla="*/ 682388 w 1108646"/>
                  <a:gd name="connsiteY42" fmla="*/ 1937982 h 2210937"/>
                  <a:gd name="connsiteX43" fmla="*/ 696036 w 1108646"/>
                  <a:gd name="connsiteY43" fmla="*/ 2019869 h 2210937"/>
                  <a:gd name="connsiteX44" fmla="*/ 600502 w 1108646"/>
                  <a:gd name="connsiteY44" fmla="*/ 2088107 h 2210937"/>
                  <a:gd name="connsiteX45" fmla="*/ 559559 w 1108646"/>
                  <a:gd name="connsiteY45" fmla="*/ 2101755 h 2210937"/>
                  <a:gd name="connsiteX46" fmla="*/ 573206 w 1108646"/>
                  <a:gd name="connsiteY46" fmla="*/ 2142698 h 2210937"/>
                  <a:gd name="connsiteX47" fmla="*/ 545911 w 1108646"/>
                  <a:gd name="connsiteY47" fmla="*/ 2210937 h 22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646" h="2210937">
                    <a:moveTo>
                      <a:pt x="0" y="0"/>
                    </a:moveTo>
                    <a:lnTo>
                      <a:pt x="81887" y="54591"/>
                    </a:lnTo>
                    <a:lnTo>
                      <a:pt x="122830" y="81887"/>
                    </a:lnTo>
                    <a:cubicBezTo>
                      <a:pt x="131929" y="95535"/>
                      <a:pt x="147429" y="106651"/>
                      <a:pt x="150126" y="122830"/>
                    </a:cubicBezTo>
                    <a:cubicBezTo>
                      <a:pt x="152491" y="137020"/>
                      <a:pt x="136478" y="149387"/>
                      <a:pt x="136478" y="163773"/>
                    </a:cubicBezTo>
                    <a:cubicBezTo>
                      <a:pt x="136478" y="178159"/>
                      <a:pt x="145577" y="191068"/>
                      <a:pt x="150126" y="204716"/>
                    </a:cubicBezTo>
                    <a:cubicBezTo>
                      <a:pt x="131287" y="280072"/>
                      <a:pt x="131852" y="236290"/>
                      <a:pt x="150126" y="300251"/>
                    </a:cubicBezTo>
                    <a:cubicBezTo>
                      <a:pt x="155279" y="318286"/>
                      <a:pt x="153368" y="339235"/>
                      <a:pt x="163773" y="354842"/>
                    </a:cubicBezTo>
                    <a:cubicBezTo>
                      <a:pt x="178890" y="377517"/>
                      <a:pt x="222306" y="388000"/>
                      <a:pt x="245660" y="395785"/>
                    </a:cubicBezTo>
                    <a:cubicBezTo>
                      <a:pt x="277505" y="491320"/>
                      <a:pt x="245660" y="468574"/>
                      <a:pt x="313899" y="491319"/>
                    </a:cubicBezTo>
                    <a:cubicBezTo>
                      <a:pt x="393100" y="544121"/>
                      <a:pt x="316064" y="501268"/>
                      <a:pt x="450376" y="532263"/>
                    </a:cubicBezTo>
                    <a:cubicBezTo>
                      <a:pt x="478411" y="538733"/>
                      <a:pt x="504967" y="550460"/>
                      <a:pt x="532263" y="559558"/>
                    </a:cubicBezTo>
                    <a:lnTo>
                      <a:pt x="573206" y="573206"/>
                    </a:lnTo>
                    <a:cubicBezTo>
                      <a:pt x="591403" y="568657"/>
                      <a:pt x="609762" y="564711"/>
                      <a:pt x="627797" y="559558"/>
                    </a:cubicBezTo>
                    <a:cubicBezTo>
                      <a:pt x="641630" y="555606"/>
                      <a:pt x="654355" y="545910"/>
                      <a:pt x="668741" y="545910"/>
                    </a:cubicBezTo>
                    <a:cubicBezTo>
                      <a:pt x="687498" y="545910"/>
                      <a:pt x="704878" y="556203"/>
                      <a:pt x="723332" y="559558"/>
                    </a:cubicBezTo>
                    <a:cubicBezTo>
                      <a:pt x="754981" y="565312"/>
                      <a:pt x="787021" y="568657"/>
                      <a:pt x="818866" y="573206"/>
                    </a:cubicBezTo>
                    <a:cubicBezTo>
                      <a:pt x="832514" y="568657"/>
                      <a:pt x="845423" y="559558"/>
                      <a:pt x="859809" y="559558"/>
                    </a:cubicBezTo>
                    <a:cubicBezTo>
                      <a:pt x="938405" y="559558"/>
                      <a:pt x="971303" y="570372"/>
                      <a:pt x="1037230" y="586854"/>
                    </a:cubicBezTo>
                    <a:cubicBezTo>
                      <a:pt x="1051032" y="607556"/>
                      <a:pt x="1078173" y="640486"/>
                      <a:pt x="1078173" y="668740"/>
                    </a:cubicBezTo>
                    <a:cubicBezTo>
                      <a:pt x="1078173" y="683126"/>
                      <a:pt x="1069075" y="696036"/>
                      <a:pt x="1064526" y="709684"/>
                    </a:cubicBezTo>
                    <a:cubicBezTo>
                      <a:pt x="1078174" y="723332"/>
                      <a:pt x="1103338" y="731444"/>
                      <a:pt x="1105469" y="750627"/>
                    </a:cubicBezTo>
                    <a:cubicBezTo>
                      <a:pt x="1108646" y="779223"/>
                      <a:pt x="1087271" y="805218"/>
                      <a:pt x="1078173" y="832513"/>
                    </a:cubicBezTo>
                    <a:cubicBezTo>
                      <a:pt x="1073624" y="846161"/>
                      <a:pt x="1068015" y="859500"/>
                      <a:pt x="1064526" y="873457"/>
                    </a:cubicBezTo>
                    <a:cubicBezTo>
                      <a:pt x="1059977" y="891654"/>
                      <a:pt x="1062596" y="913401"/>
                      <a:pt x="1050878" y="928048"/>
                    </a:cubicBezTo>
                    <a:cubicBezTo>
                      <a:pt x="1041891" y="939281"/>
                      <a:pt x="1023583" y="937146"/>
                      <a:pt x="1009935" y="941695"/>
                    </a:cubicBezTo>
                    <a:cubicBezTo>
                      <a:pt x="996287" y="950794"/>
                      <a:pt x="977684" y="955081"/>
                      <a:pt x="968991" y="968991"/>
                    </a:cubicBezTo>
                    <a:cubicBezTo>
                      <a:pt x="953742" y="993390"/>
                      <a:pt x="957656" y="1026938"/>
                      <a:pt x="941696" y="1050878"/>
                    </a:cubicBezTo>
                    <a:lnTo>
                      <a:pt x="914400" y="1091821"/>
                    </a:lnTo>
                    <a:cubicBezTo>
                      <a:pt x="918949" y="1105469"/>
                      <a:pt x="938220" y="1122592"/>
                      <a:pt x="928048" y="1132764"/>
                    </a:cubicBezTo>
                    <a:cubicBezTo>
                      <a:pt x="907703" y="1153109"/>
                      <a:pt x="873457" y="1150962"/>
                      <a:pt x="846161" y="1160060"/>
                    </a:cubicBezTo>
                    <a:lnTo>
                      <a:pt x="805218" y="1173707"/>
                    </a:lnTo>
                    <a:cubicBezTo>
                      <a:pt x="771831" y="1340638"/>
                      <a:pt x="824068" y="1182153"/>
                      <a:pt x="750627" y="1255594"/>
                    </a:cubicBezTo>
                    <a:cubicBezTo>
                      <a:pt x="740455" y="1265766"/>
                      <a:pt x="740931" y="1282705"/>
                      <a:pt x="736979" y="1296537"/>
                    </a:cubicBezTo>
                    <a:cubicBezTo>
                      <a:pt x="731826" y="1314572"/>
                      <a:pt x="726687" y="1332674"/>
                      <a:pt x="723332" y="1351128"/>
                    </a:cubicBezTo>
                    <a:cubicBezTo>
                      <a:pt x="717578" y="1382777"/>
                      <a:pt x="722749" y="1417267"/>
                      <a:pt x="709684" y="1446663"/>
                    </a:cubicBezTo>
                    <a:cubicBezTo>
                      <a:pt x="703022" y="1461652"/>
                      <a:pt x="682389" y="1464860"/>
                      <a:pt x="668741" y="1473958"/>
                    </a:cubicBezTo>
                    <a:cubicBezTo>
                      <a:pt x="634434" y="1576875"/>
                      <a:pt x="680713" y="1450011"/>
                      <a:pt x="627797" y="1555845"/>
                    </a:cubicBezTo>
                    <a:cubicBezTo>
                      <a:pt x="621364" y="1568712"/>
                      <a:pt x="618699" y="1583140"/>
                      <a:pt x="614150" y="1596788"/>
                    </a:cubicBezTo>
                    <a:lnTo>
                      <a:pt x="641445" y="1678675"/>
                    </a:lnTo>
                    <a:lnTo>
                      <a:pt x="655093" y="1719618"/>
                    </a:lnTo>
                    <a:cubicBezTo>
                      <a:pt x="659642" y="1774209"/>
                      <a:pt x="661946" y="1829034"/>
                      <a:pt x="668741" y="1883391"/>
                    </a:cubicBezTo>
                    <a:cubicBezTo>
                      <a:pt x="671067" y="1902003"/>
                      <a:pt x="678710" y="1919589"/>
                      <a:pt x="682388" y="1937982"/>
                    </a:cubicBezTo>
                    <a:cubicBezTo>
                      <a:pt x="687815" y="1965117"/>
                      <a:pt x="691487" y="1992573"/>
                      <a:pt x="696036" y="2019869"/>
                    </a:cubicBezTo>
                    <a:cubicBezTo>
                      <a:pt x="673289" y="2088107"/>
                      <a:pt x="696036" y="2056262"/>
                      <a:pt x="600502" y="2088107"/>
                    </a:cubicBezTo>
                    <a:lnTo>
                      <a:pt x="559559" y="2101755"/>
                    </a:lnTo>
                    <a:cubicBezTo>
                      <a:pt x="564108" y="2115403"/>
                      <a:pt x="573206" y="2128312"/>
                      <a:pt x="573206" y="2142698"/>
                    </a:cubicBezTo>
                    <a:cubicBezTo>
                      <a:pt x="573206" y="2159567"/>
                      <a:pt x="554069" y="2194622"/>
                      <a:pt x="545911" y="2210937"/>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63" name="Freeform 62"/>
              <p:cNvSpPr/>
              <p:nvPr/>
            </p:nvSpPr>
            <p:spPr>
              <a:xfrm>
                <a:off x="2442116" y="3055949"/>
                <a:ext cx="4270761" cy="3454673"/>
              </a:xfrm>
              <a:custGeom>
                <a:avLst/>
                <a:gdLst>
                  <a:gd name="connsiteX0" fmla="*/ 4271750 w 4271750"/>
                  <a:gd name="connsiteY0" fmla="*/ 0 h 3452883"/>
                  <a:gd name="connsiteX1" fmla="*/ 4244454 w 4271750"/>
                  <a:gd name="connsiteY1" fmla="*/ 81886 h 3452883"/>
                  <a:gd name="connsiteX2" fmla="*/ 4230806 w 4271750"/>
                  <a:gd name="connsiteY2" fmla="*/ 122829 h 3452883"/>
                  <a:gd name="connsiteX3" fmla="*/ 4189863 w 4271750"/>
                  <a:gd name="connsiteY3" fmla="*/ 300250 h 3452883"/>
                  <a:gd name="connsiteX4" fmla="*/ 4176215 w 4271750"/>
                  <a:gd name="connsiteY4" fmla="*/ 395785 h 3452883"/>
                  <a:gd name="connsiteX5" fmla="*/ 4148920 w 4271750"/>
                  <a:gd name="connsiteY5" fmla="*/ 436728 h 3452883"/>
                  <a:gd name="connsiteX6" fmla="*/ 4217158 w 4271750"/>
                  <a:gd name="connsiteY6" fmla="*/ 573205 h 3452883"/>
                  <a:gd name="connsiteX7" fmla="*/ 4230806 w 4271750"/>
                  <a:gd name="connsiteY7" fmla="*/ 614149 h 3452883"/>
                  <a:gd name="connsiteX8" fmla="*/ 4217158 w 4271750"/>
                  <a:gd name="connsiteY8" fmla="*/ 655092 h 3452883"/>
                  <a:gd name="connsiteX9" fmla="*/ 4067033 w 4271750"/>
                  <a:gd name="connsiteY9" fmla="*/ 750626 h 3452883"/>
                  <a:gd name="connsiteX10" fmla="*/ 3985147 w 4271750"/>
                  <a:gd name="connsiteY10" fmla="*/ 805217 h 3452883"/>
                  <a:gd name="connsiteX11" fmla="*/ 3957851 w 4271750"/>
                  <a:gd name="connsiteY11" fmla="*/ 846161 h 3452883"/>
                  <a:gd name="connsiteX12" fmla="*/ 3944203 w 4271750"/>
                  <a:gd name="connsiteY12" fmla="*/ 887104 h 3452883"/>
                  <a:gd name="connsiteX13" fmla="*/ 3903260 w 4271750"/>
                  <a:gd name="connsiteY13" fmla="*/ 900752 h 3452883"/>
                  <a:gd name="connsiteX14" fmla="*/ 3848669 w 4271750"/>
                  <a:gd name="connsiteY14" fmla="*/ 955343 h 3452883"/>
                  <a:gd name="connsiteX15" fmla="*/ 3821373 w 4271750"/>
                  <a:gd name="connsiteY15" fmla="*/ 996286 h 3452883"/>
                  <a:gd name="connsiteX16" fmla="*/ 3780430 w 4271750"/>
                  <a:gd name="connsiteY16" fmla="*/ 1023582 h 3452883"/>
                  <a:gd name="connsiteX17" fmla="*/ 3766782 w 4271750"/>
                  <a:gd name="connsiteY17" fmla="*/ 1064525 h 3452883"/>
                  <a:gd name="connsiteX18" fmla="*/ 3725839 w 4271750"/>
                  <a:gd name="connsiteY18" fmla="*/ 1078173 h 3452883"/>
                  <a:gd name="connsiteX19" fmla="*/ 3712191 w 4271750"/>
                  <a:gd name="connsiteY19" fmla="*/ 1160059 h 3452883"/>
                  <a:gd name="connsiteX20" fmla="*/ 3684896 w 4271750"/>
                  <a:gd name="connsiteY20" fmla="*/ 1201002 h 3452883"/>
                  <a:gd name="connsiteX21" fmla="*/ 3630305 w 4271750"/>
                  <a:gd name="connsiteY21" fmla="*/ 1296537 h 3452883"/>
                  <a:gd name="connsiteX22" fmla="*/ 3548418 w 4271750"/>
                  <a:gd name="connsiteY22" fmla="*/ 1351128 h 3452883"/>
                  <a:gd name="connsiteX23" fmla="*/ 3507475 w 4271750"/>
                  <a:gd name="connsiteY23" fmla="*/ 1378423 h 3452883"/>
                  <a:gd name="connsiteX24" fmla="*/ 3466532 w 4271750"/>
                  <a:gd name="connsiteY24" fmla="*/ 1351128 h 3452883"/>
                  <a:gd name="connsiteX25" fmla="*/ 3452884 w 4271750"/>
                  <a:gd name="connsiteY25" fmla="*/ 1392071 h 3452883"/>
                  <a:gd name="connsiteX26" fmla="*/ 3439236 w 4271750"/>
                  <a:gd name="connsiteY26" fmla="*/ 1473958 h 3452883"/>
                  <a:gd name="connsiteX27" fmla="*/ 3357350 w 4271750"/>
                  <a:gd name="connsiteY27" fmla="*/ 1528549 h 3452883"/>
                  <a:gd name="connsiteX28" fmla="*/ 3330054 w 4271750"/>
                  <a:gd name="connsiteY28" fmla="*/ 1569492 h 3452883"/>
                  <a:gd name="connsiteX29" fmla="*/ 3289111 w 4271750"/>
                  <a:gd name="connsiteY29" fmla="*/ 1583140 h 3452883"/>
                  <a:gd name="connsiteX30" fmla="*/ 3207224 w 4271750"/>
                  <a:gd name="connsiteY30" fmla="*/ 1624083 h 3452883"/>
                  <a:gd name="connsiteX31" fmla="*/ 3179929 w 4271750"/>
                  <a:gd name="connsiteY31" fmla="*/ 1665026 h 3452883"/>
                  <a:gd name="connsiteX32" fmla="*/ 3111690 w 4271750"/>
                  <a:gd name="connsiteY32" fmla="*/ 1746913 h 3452883"/>
                  <a:gd name="connsiteX33" fmla="*/ 3043451 w 4271750"/>
                  <a:gd name="connsiteY33" fmla="*/ 1733265 h 3452883"/>
                  <a:gd name="connsiteX34" fmla="*/ 3016155 w 4271750"/>
                  <a:gd name="connsiteY34" fmla="*/ 1774208 h 3452883"/>
                  <a:gd name="connsiteX35" fmla="*/ 2975212 w 4271750"/>
                  <a:gd name="connsiteY35" fmla="*/ 1801504 h 3452883"/>
                  <a:gd name="connsiteX36" fmla="*/ 2934269 w 4271750"/>
                  <a:gd name="connsiteY36" fmla="*/ 1992573 h 3452883"/>
                  <a:gd name="connsiteX37" fmla="*/ 2893326 w 4271750"/>
                  <a:gd name="connsiteY37" fmla="*/ 2019868 h 3452883"/>
                  <a:gd name="connsiteX38" fmla="*/ 2756848 w 4271750"/>
                  <a:gd name="connsiteY38" fmla="*/ 2033516 h 3452883"/>
                  <a:gd name="connsiteX39" fmla="*/ 2743200 w 4271750"/>
                  <a:gd name="connsiteY39" fmla="*/ 2074459 h 3452883"/>
                  <a:gd name="connsiteX40" fmla="*/ 2715905 w 4271750"/>
                  <a:gd name="connsiteY40" fmla="*/ 2169994 h 3452883"/>
                  <a:gd name="connsiteX41" fmla="*/ 2688609 w 4271750"/>
                  <a:gd name="connsiteY41" fmla="*/ 2210937 h 3452883"/>
                  <a:gd name="connsiteX42" fmla="*/ 2606723 w 4271750"/>
                  <a:gd name="connsiteY42" fmla="*/ 2238232 h 3452883"/>
                  <a:gd name="connsiteX43" fmla="*/ 2552132 w 4271750"/>
                  <a:gd name="connsiteY43" fmla="*/ 2292823 h 3452883"/>
                  <a:gd name="connsiteX44" fmla="*/ 2524836 w 4271750"/>
                  <a:gd name="connsiteY44" fmla="*/ 2333767 h 3452883"/>
                  <a:gd name="connsiteX45" fmla="*/ 2483893 w 4271750"/>
                  <a:gd name="connsiteY45" fmla="*/ 2361062 h 3452883"/>
                  <a:gd name="connsiteX46" fmla="*/ 2442950 w 4271750"/>
                  <a:gd name="connsiteY46" fmla="*/ 2456597 h 3452883"/>
                  <a:gd name="connsiteX47" fmla="*/ 2402006 w 4271750"/>
                  <a:gd name="connsiteY47" fmla="*/ 2579426 h 3452883"/>
                  <a:gd name="connsiteX48" fmla="*/ 2388358 w 4271750"/>
                  <a:gd name="connsiteY48" fmla="*/ 2620370 h 3452883"/>
                  <a:gd name="connsiteX49" fmla="*/ 2292824 w 4271750"/>
                  <a:gd name="connsiteY49" fmla="*/ 2634017 h 3452883"/>
                  <a:gd name="connsiteX50" fmla="*/ 2210938 w 4271750"/>
                  <a:gd name="connsiteY50" fmla="*/ 2674961 h 3452883"/>
                  <a:gd name="connsiteX51" fmla="*/ 2156347 w 4271750"/>
                  <a:gd name="connsiteY51" fmla="*/ 2743200 h 3452883"/>
                  <a:gd name="connsiteX52" fmla="*/ 2129051 w 4271750"/>
                  <a:gd name="connsiteY52" fmla="*/ 2784143 h 3452883"/>
                  <a:gd name="connsiteX53" fmla="*/ 2047164 w 4271750"/>
                  <a:gd name="connsiteY53" fmla="*/ 2811438 h 3452883"/>
                  <a:gd name="connsiteX54" fmla="*/ 1965278 w 4271750"/>
                  <a:gd name="connsiteY54" fmla="*/ 2811438 h 3452883"/>
                  <a:gd name="connsiteX55" fmla="*/ 1910687 w 4271750"/>
                  <a:gd name="connsiteY55" fmla="*/ 2797791 h 3452883"/>
                  <a:gd name="connsiteX56" fmla="*/ 1828800 w 4271750"/>
                  <a:gd name="connsiteY56" fmla="*/ 2784143 h 3452883"/>
                  <a:gd name="connsiteX57" fmla="*/ 1719618 w 4271750"/>
                  <a:gd name="connsiteY57" fmla="*/ 2811438 h 3452883"/>
                  <a:gd name="connsiteX58" fmla="*/ 1705970 w 4271750"/>
                  <a:gd name="connsiteY58" fmla="*/ 2920620 h 3452883"/>
                  <a:gd name="connsiteX59" fmla="*/ 1665027 w 4271750"/>
                  <a:gd name="connsiteY59" fmla="*/ 2947916 h 3452883"/>
                  <a:gd name="connsiteX60" fmla="*/ 1637732 w 4271750"/>
                  <a:gd name="connsiteY60" fmla="*/ 2988859 h 3452883"/>
                  <a:gd name="connsiteX61" fmla="*/ 1555845 w 4271750"/>
                  <a:gd name="connsiteY61" fmla="*/ 3016155 h 3452883"/>
                  <a:gd name="connsiteX62" fmla="*/ 1514902 w 4271750"/>
                  <a:gd name="connsiteY62" fmla="*/ 3029802 h 3452883"/>
                  <a:gd name="connsiteX63" fmla="*/ 1473958 w 4271750"/>
                  <a:gd name="connsiteY63" fmla="*/ 3043450 h 3452883"/>
                  <a:gd name="connsiteX64" fmla="*/ 1378424 w 4271750"/>
                  <a:gd name="connsiteY64" fmla="*/ 3057098 h 3452883"/>
                  <a:gd name="connsiteX65" fmla="*/ 1296538 w 4271750"/>
                  <a:gd name="connsiteY65" fmla="*/ 3098041 h 3452883"/>
                  <a:gd name="connsiteX66" fmla="*/ 1282890 w 4271750"/>
                  <a:gd name="connsiteY66" fmla="*/ 3166280 h 3452883"/>
                  <a:gd name="connsiteX67" fmla="*/ 1241947 w 4271750"/>
                  <a:gd name="connsiteY67" fmla="*/ 3152632 h 3452883"/>
                  <a:gd name="connsiteX68" fmla="*/ 1201003 w 4271750"/>
                  <a:gd name="connsiteY68" fmla="*/ 3166280 h 3452883"/>
                  <a:gd name="connsiteX69" fmla="*/ 1119117 w 4271750"/>
                  <a:gd name="connsiteY69" fmla="*/ 3179928 h 3452883"/>
                  <a:gd name="connsiteX70" fmla="*/ 1050878 w 4271750"/>
                  <a:gd name="connsiteY70" fmla="*/ 3248167 h 3452883"/>
                  <a:gd name="connsiteX71" fmla="*/ 1037230 w 4271750"/>
                  <a:gd name="connsiteY71" fmla="*/ 3289110 h 3452883"/>
                  <a:gd name="connsiteX72" fmla="*/ 968991 w 4271750"/>
                  <a:gd name="connsiteY72" fmla="*/ 3357349 h 3452883"/>
                  <a:gd name="connsiteX73" fmla="*/ 764275 w 4271750"/>
                  <a:gd name="connsiteY73" fmla="*/ 3370997 h 3452883"/>
                  <a:gd name="connsiteX74" fmla="*/ 723332 w 4271750"/>
                  <a:gd name="connsiteY74" fmla="*/ 3357349 h 3452883"/>
                  <a:gd name="connsiteX75" fmla="*/ 723332 w 4271750"/>
                  <a:gd name="connsiteY75" fmla="*/ 3275462 h 3452883"/>
                  <a:gd name="connsiteX76" fmla="*/ 668741 w 4271750"/>
                  <a:gd name="connsiteY76" fmla="*/ 3179928 h 3452883"/>
                  <a:gd name="connsiteX77" fmla="*/ 586854 w 4271750"/>
                  <a:gd name="connsiteY77" fmla="*/ 3207223 h 3452883"/>
                  <a:gd name="connsiteX78" fmla="*/ 573206 w 4271750"/>
                  <a:gd name="connsiteY78" fmla="*/ 3248167 h 3452883"/>
                  <a:gd name="connsiteX79" fmla="*/ 491320 w 4271750"/>
                  <a:gd name="connsiteY79" fmla="*/ 3302758 h 3452883"/>
                  <a:gd name="connsiteX80" fmla="*/ 436729 w 4271750"/>
                  <a:gd name="connsiteY80" fmla="*/ 3384644 h 3452883"/>
                  <a:gd name="connsiteX81" fmla="*/ 423081 w 4271750"/>
                  <a:gd name="connsiteY81" fmla="*/ 3343701 h 3452883"/>
                  <a:gd name="connsiteX82" fmla="*/ 382138 w 4271750"/>
                  <a:gd name="connsiteY82" fmla="*/ 3316405 h 3452883"/>
                  <a:gd name="connsiteX83" fmla="*/ 341194 w 4271750"/>
                  <a:gd name="connsiteY83" fmla="*/ 3330053 h 3452883"/>
                  <a:gd name="connsiteX84" fmla="*/ 313899 w 4271750"/>
                  <a:gd name="connsiteY84" fmla="*/ 3411940 h 3452883"/>
                  <a:gd name="connsiteX85" fmla="*/ 286603 w 4271750"/>
                  <a:gd name="connsiteY85" fmla="*/ 3452883 h 3452883"/>
                  <a:gd name="connsiteX86" fmla="*/ 232012 w 4271750"/>
                  <a:gd name="connsiteY86" fmla="*/ 3439235 h 3452883"/>
                  <a:gd name="connsiteX87" fmla="*/ 218364 w 4271750"/>
                  <a:gd name="connsiteY87" fmla="*/ 3398292 h 3452883"/>
                  <a:gd name="connsiteX88" fmla="*/ 232012 w 4271750"/>
                  <a:gd name="connsiteY88" fmla="*/ 3166280 h 3452883"/>
                  <a:gd name="connsiteX89" fmla="*/ 272955 w 4271750"/>
                  <a:gd name="connsiteY89" fmla="*/ 3084394 h 3452883"/>
                  <a:gd name="connsiteX90" fmla="*/ 286603 w 4271750"/>
                  <a:gd name="connsiteY90" fmla="*/ 3043450 h 3452883"/>
                  <a:gd name="connsiteX91" fmla="*/ 245660 w 4271750"/>
                  <a:gd name="connsiteY91" fmla="*/ 2961564 h 3452883"/>
                  <a:gd name="connsiteX92" fmla="*/ 232012 w 4271750"/>
                  <a:gd name="connsiteY92" fmla="*/ 2920620 h 3452883"/>
                  <a:gd name="connsiteX93" fmla="*/ 259308 w 4271750"/>
                  <a:gd name="connsiteY93" fmla="*/ 2838734 h 3452883"/>
                  <a:gd name="connsiteX94" fmla="*/ 272955 w 4271750"/>
                  <a:gd name="connsiteY94" fmla="*/ 2797791 h 3452883"/>
                  <a:gd name="connsiteX95" fmla="*/ 259308 w 4271750"/>
                  <a:gd name="connsiteY95" fmla="*/ 2756847 h 3452883"/>
                  <a:gd name="connsiteX96" fmla="*/ 245660 w 4271750"/>
                  <a:gd name="connsiteY96" fmla="*/ 2688608 h 3452883"/>
                  <a:gd name="connsiteX97" fmla="*/ 191069 w 4271750"/>
                  <a:gd name="connsiteY97" fmla="*/ 2674961 h 3452883"/>
                  <a:gd name="connsiteX98" fmla="*/ 177421 w 4271750"/>
                  <a:gd name="connsiteY98" fmla="*/ 2620370 h 3452883"/>
                  <a:gd name="connsiteX99" fmla="*/ 191069 w 4271750"/>
                  <a:gd name="connsiteY99" fmla="*/ 2538483 h 3452883"/>
                  <a:gd name="connsiteX100" fmla="*/ 122830 w 4271750"/>
                  <a:gd name="connsiteY100" fmla="*/ 2470244 h 3452883"/>
                  <a:gd name="connsiteX101" fmla="*/ 95535 w 4271750"/>
                  <a:gd name="connsiteY101" fmla="*/ 2388358 h 3452883"/>
                  <a:gd name="connsiteX102" fmla="*/ 40944 w 4271750"/>
                  <a:gd name="connsiteY102" fmla="*/ 2251880 h 3452883"/>
                  <a:gd name="connsiteX103" fmla="*/ 0 w 4271750"/>
                  <a:gd name="connsiteY103" fmla="*/ 2251880 h 34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271750" h="3452883">
                    <a:moveTo>
                      <a:pt x="4271750" y="0"/>
                    </a:moveTo>
                    <a:lnTo>
                      <a:pt x="4244454" y="81886"/>
                    </a:lnTo>
                    <a:cubicBezTo>
                      <a:pt x="4239905" y="95534"/>
                      <a:pt x="4233627" y="108722"/>
                      <a:pt x="4230806" y="122829"/>
                    </a:cubicBezTo>
                    <a:cubicBezTo>
                      <a:pt x="4200690" y="273414"/>
                      <a:pt x="4218182" y="215294"/>
                      <a:pt x="4189863" y="300250"/>
                    </a:cubicBezTo>
                    <a:cubicBezTo>
                      <a:pt x="4185314" y="332095"/>
                      <a:pt x="4185458" y="364973"/>
                      <a:pt x="4176215" y="395785"/>
                    </a:cubicBezTo>
                    <a:cubicBezTo>
                      <a:pt x="4171502" y="411496"/>
                      <a:pt x="4151240" y="420490"/>
                      <a:pt x="4148920" y="436728"/>
                    </a:cubicBezTo>
                    <a:cubicBezTo>
                      <a:pt x="4141185" y="490874"/>
                      <a:pt x="4203474" y="532152"/>
                      <a:pt x="4217158" y="573205"/>
                    </a:cubicBezTo>
                    <a:lnTo>
                      <a:pt x="4230806" y="614149"/>
                    </a:lnTo>
                    <a:cubicBezTo>
                      <a:pt x="4226257" y="627797"/>
                      <a:pt x="4224144" y="642516"/>
                      <a:pt x="4217158" y="655092"/>
                    </a:cubicBezTo>
                    <a:cubicBezTo>
                      <a:pt x="4157836" y="761871"/>
                      <a:pt x="4182185" y="734177"/>
                      <a:pt x="4067033" y="750626"/>
                    </a:cubicBezTo>
                    <a:cubicBezTo>
                      <a:pt x="4039738" y="768823"/>
                      <a:pt x="4003344" y="777922"/>
                      <a:pt x="3985147" y="805217"/>
                    </a:cubicBezTo>
                    <a:cubicBezTo>
                      <a:pt x="3976048" y="818865"/>
                      <a:pt x="3965187" y="831490"/>
                      <a:pt x="3957851" y="846161"/>
                    </a:cubicBezTo>
                    <a:cubicBezTo>
                      <a:pt x="3951417" y="859028"/>
                      <a:pt x="3954375" y="876932"/>
                      <a:pt x="3944203" y="887104"/>
                    </a:cubicBezTo>
                    <a:cubicBezTo>
                      <a:pt x="3934031" y="897276"/>
                      <a:pt x="3916908" y="896203"/>
                      <a:pt x="3903260" y="900752"/>
                    </a:cubicBezTo>
                    <a:cubicBezTo>
                      <a:pt x="3873483" y="990082"/>
                      <a:pt x="3914840" y="902407"/>
                      <a:pt x="3848669" y="955343"/>
                    </a:cubicBezTo>
                    <a:cubicBezTo>
                      <a:pt x="3835861" y="965590"/>
                      <a:pt x="3832971" y="984688"/>
                      <a:pt x="3821373" y="996286"/>
                    </a:cubicBezTo>
                    <a:cubicBezTo>
                      <a:pt x="3809775" y="1007884"/>
                      <a:pt x="3794078" y="1014483"/>
                      <a:pt x="3780430" y="1023582"/>
                    </a:cubicBezTo>
                    <a:cubicBezTo>
                      <a:pt x="3775881" y="1037230"/>
                      <a:pt x="3776954" y="1054353"/>
                      <a:pt x="3766782" y="1064525"/>
                    </a:cubicBezTo>
                    <a:cubicBezTo>
                      <a:pt x="3756610" y="1074697"/>
                      <a:pt x="3732976" y="1065683"/>
                      <a:pt x="3725839" y="1078173"/>
                    </a:cubicBezTo>
                    <a:cubicBezTo>
                      <a:pt x="3712110" y="1102199"/>
                      <a:pt x="3720942" y="1133807"/>
                      <a:pt x="3712191" y="1160059"/>
                    </a:cubicBezTo>
                    <a:cubicBezTo>
                      <a:pt x="3707004" y="1175620"/>
                      <a:pt x="3693994" y="1187354"/>
                      <a:pt x="3684896" y="1201002"/>
                    </a:cubicBezTo>
                    <a:cubicBezTo>
                      <a:pt x="3663607" y="1328732"/>
                      <a:pt x="3700243" y="1257683"/>
                      <a:pt x="3630305" y="1296537"/>
                    </a:cubicBezTo>
                    <a:cubicBezTo>
                      <a:pt x="3601628" y="1312469"/>
                      <a:pt x="3575714" y="1332931"/>
                      <a:pt x="3548418" y="1351128"/>
                    </a:cubicBezTo>
                    <a:lnTo>
                      <a:pt x="3507475" y="1378423"/>
                    </a:lnTo>
                    <a:cubicBezTo>
                      <a:pt x="3493827" y="1369325"/>
                      <a:pt x="3482445" y="1347150"/>
                      <a:pt x="3466532" y="1351128"/>
                    </a:cubicBezTo>
                    <a:cubicBezTo>
                      <a:pt x="3452576" y="1354617"/>
                      <a:pt x="3456005" y="1378028"/>
                      <a:pt x="3452884" y="1392071"/>
                    </a:cubicBezTo>
                    <a:cubicBezTo>
                      <a:pt x="3446881" y="1419084"/>
                      <a:pt x="3455105" y="1451288"/>
                      <a:pt x="3439236" y="1473958"/>
                    </a:cubicBezTo>
                    <a:cubicBezTo>
                      <a:pt x="3420424" y="1500833"/>
                      <a:pt x="3357350" y="1528549"/>
                      <a:pt x="3357350" y="1528549"/>
                    </a:cubicBezTo>
                    <a:cubicBezTo>
                      <a:pt x="3348251" y="1542197"/>
                      <a:pt x="3342862" y="1559245"/>
                      <a:pt x="3330054" y="1569492"/>
                    </a:cubicBezTo>
                    <a:cubicBezTo>
                      <a:pt x="3318820" y="1578479"/>
                      <a:pt x="3301978" y="1576706"/>
                      <a:pt x="3289111" y="1583140"/>
                    </a:cubicBezTo>
                    <a:cubicBezTo>
                      <a:pt x="3183284" y="1636053"/>
                      <a:pt x="3310135" y="1589779"/>
                      <a:pt x="3207224" y="1624083"/>
                    </a:cubicBezTo>
                    <a:cubicBezTo>
                      <a:pt x="3198126" y="1637731"/>
                      <a:pt x="3190430" y="1652425"/>
                      <a:pt x="3179929" y="1665026"/>
                    </a:cubicBezTo>
                    <a:cubicBezTo>
                      <a:pt x="3092360" y="1770109"/>
                      <a:pt x="3179458" y="1645260"/>
                      <a:pt x="3111690" y="1746913"/>
                    </a:cubicBezTo>
                    <a:cubicBezTo>
                      <a:pt x="3088944" y="1742364"/>
                      <a:pt x="3065755" y="1726892"/>
                      <a:pt x="3043451" y="1733265"/>
                    </a:cubicBezTo>
                    <a:cubicBezTo>
                      <a:pt x="3027679" y="1737771"/>
                      <a:pt x="3027753" y="1762610"/>
                      <a:pt x="3016155" y="1774208"/>
                    </a:cubicBezTo>
                    <a:cubicBezTo>
                      <a:pt x="3004557" y="1785806"/>
                      <a:pt x="2988860" y="1792405"/>
                      <a:pt x="2975212" y="1801504"/>
                    </a:cubicBezTo>
                    <a:cubicBezTo>
                      <a:pt x="2968530" y="1875007"/>
                      <a:pt x="2986677" y="1940164"/>
                      <a:pt x="2934269" y="1992573"/>
                    </a:cubicBezTo>
                    <a:cubicBezTo>
                      <a:pt x="2922671" y="2004171"/>
                      <a:pt x="2909308" y="2016180"/>
                      <a:pt x="2893326" y="2019868"/>
                    </a:cubicBezTo>
                    <a:cubicBezTo>
                      <a:pt x="2848777" y="2030148"/>
                      <a:pt x="2802341" y="2028967"/>
                      <a:pt x="2756848" y="2033516"/>
                    </a:cubicBezTo>
                    <a:cubicBezTo>
                      <a:pt x="2752299" y="2047164"/>
                      <a:pt x="2747152" y="2060627"/>
                      <a:pt x="2743200" y="2074459"/>
                    </a:cubicBezTo>
                    <a:cubicBezTo>
                      <a:pt x="2737372" y="2094856"/>
                      <a:pt x="2726809" y="2148185"/>
                      <a:pt x="2715905" y="2169994"/>
                    </a:cubicBezTo>
                    <a:cubicBezTo>
                      <a:pt x="2708570" y="2184665"/>
                      <a:pt x="2702518" y="2202244"/>
                      <a:pt x="2688609" y="2210937"/>
                    </a:cubicBezTo>
                    <a:cubicBezTo>
                      <a:pt x="2664211" y="2226186"/>
                      <a:pt x="2606723" y="2238232"/>
                      <a:pt x="2606723" y="2238232"/>
                    </a:cubicBezTo>
                    <a:cubicBezTo>
                      <a:pt x="2576945" y="2327565"/>
                      <a:pt x="2618303" y="2239886"/>
                      <a:pt x="2552132" y="2292823"/>
                    </a:cubicBezTo>
                    <a:cubicBezTo>
                      <a:pt x="2539324" y="2303070"/>
                      <a:pt x="2536435" y="2322168"/>
                      <a:pt x="2524836" y="2333767"/>
                    </a:cubicBezTo>
                    <a:cubicBezTo>
                      <a:pt x="2513238" y="2345365"/>
                      <a:pt x="2497541" y="2351964"/>
                      <a:pt x="2483893" y="2361062"/>
                    </a:cubicBezTo>
                    <a:cubicBezTo>
                      <a:pt x="2442018" y="2528560"/>
                      <a:pt x="2501854" y="2315227"/>
                      <a:pt x="2442950" y="2456597"/>
                    </a:cubicBezTo>
                    <a:cubicBezTo>
                      <a:pt x="2426351" y="2496435"/>
                      <a:pt x="2415654" y="2538483"/>
                      <a:pt x="2402006" y="2579426"/>
                    </a:cubicBezTo>
                    <a:cubicBezTo>
                      <a:pt x="2397457" y="2593074"/>
                      <a:pt x="2402600" y="2618336"/>
                      <a:pt x="2388358" y="2620370"/>
                    </a:cubicBezTo>
                    <a:lnTo>
                      <a:pt x="2292824" y="2634017"/>
                    </a:lnTo>
                    <a:cubicBezTo>
                      <a:pt x="2265852" y="2643008"/>
                      <a:pt x="2230180" y="2650909"/>
                      <a:pt x="2210938" y="2674961"/>
                    </a:cubicBezTo>
                    <a:cubicBezTo>
                      <a:pt x="2135599" y="2769135"/>
                      <a:pt x="2273684" y="2664973"/>
                      <a:pt x="2156347" y="2743200"/>
                    </a:cubicBezTo>
                    <a:cubicBezTo>
                      <a:pt x="2147248" y="2756848"/>
                      <a:pt x="2142960" y="2775450"/>
                      <a:pt x="2129051" y="2784143"/>
                    </a:cubicBezTo>
                    <a:cubicBezTo>
                      <a:pt x="2104652" y="2799392"/>
                      <a:pt x="2047164" y="2811438"/>
                      <a:pt x="2047164" y="2811438"/>
                    </a:cubicBezTo>
                    <a:cubicBezTo>
                      <a:pt x="1937983" y="2775046"/>
                      <a:pt x="2074459" y="2811438"/>
                      <a:pt x="1965278" y="2811438"/>
                    </a:cubicBezTo>
                    <a:cubicBezTo>
                      <a:pt x="1946521" y="2811438"/>
                      <a:pt x="1928884" y="2802340"/>
                      <a:pt x="1910687" y="2797791"/>
                    </a:cubicBezTo>
                    <a:cubicBezTo>
                      <a:pt x="1853617" y="2759744"/>
                      <a:pt x="1888950" y="2767739"/>
                      <a:pt x="1828800" y="2784143"/>
                    </a:cubicBezTo>
                    <a:cubicBezTo>
                      <a:pt x="1792608" y="2794013"/>
                      <a:pt x="1719618" y="2811438"/>
                      <a:pt x="1719618" y="2811438"/>
                    </a:cubicBezTo>
                    <a:cubicBezTo>
                      <a:pt x="1715069" y="2847832"/>
                      <a:pt x="1719592" y="2886566"/>
                      <a:pt x="1705970" y="2920620"/>
                    </a:cubicBezTo>
                    <a:cubicBezTo>
                      <a:pt x="1699878" y="2935849"/>
                      <a:pt x="1676625" y="2936318"/>
                      <a:pt x="1665027" y="2947916"/>
                    </a:cubicBezTo>
                    <a:cubicBezTo>
                      <a:pt x="1653429" y="2959514"/>
                      <a:pt x="1651641" y="2980166"/>
                      <a:pt x="1637732" y="2988859"/>
                    </a:cubicBezTo>
                    <a:cubicBezTo>
                      <a:pt x="1613333" y="3004108"/>
                      <a:pt x="1583141" y="3007057"/>
                      <a:pt x="1555845" y="3016155"/>
                    </a:cubicBezTo>
                    <a:lnTo>
                      <a:pt x="1514902" y="3029802"/>
                    </a:lnTo>
                    <a:cubicBezTo>
                      <a:pt x="1501254" y="3034351"/>
                      <a:pt x="1488200" y="3041415"/>
                      <a:pt x="1473958" y="3043450"/>
                    </a:cubicBezTo>
                    <a:lnTo>
                      <a:pt x="1378424" y="3057098"/>
                    </a:lnTo>
                    <a:cubicBezTo>
                      <a:pt x="1357409" y="3064103"/>
                      <a:pt x="1308988" y="3076254"/>
                      <a:pt x="1296538" y="3098041"/>
                    </a:cubicBezTo>
                    <a:cubicBezTo>
                      <a:pt x="1285029" y="3118181"/>
                      <a:pt x="1287439" y="3143534"/>
                      <a:pt x="1282890" y="3166280"/>
                    </a:cubicBezTo>
                    <a:cubicBezTo>
                      <a:pt x="1269242" y="3161731"/>
                      <a:pt x="1256333" y="3152632"/>
                      <a:pt x="1241947" y="3152632"/>
                    </a:cubicBezTo>
                    <a:cubicBezTo>
                      <a:pt x="1227561" y="3152632"/>
                      <a:pt x="1215047" y="3163159"/>
                      <a:pt x="1201003" y="3166280"/>
                    </a:cubicBezTo>
                    <a:cubicBezTo>
                      <a:pt x="1173990" y="3172283"/>
                      <a:pt x="1146412" y="3175379"/>
                      <a:pt x="1119117" y="3179928"/>
                    </a:cubicBezTo>
                    <a:cubicBezTo>
                      <a:pt x="1078171" y="3207224"/>
                      <a:pt x="1073625" y="3202672"/>
                      <a:pt x="1050878" y="3248167"/>
                    </a:cubicBezTo>
                    <a:cubicBezTo>
                      <a:pt x="1044444" y="3261034"/>
                      <a:pt x="1043664" y="3276243"/>
                      <a:pt x="1037230" y="3289110"/>
                    </a:cubicBezTo>
                    <a:cubicBezTo>
                      <a:pt x="1025650" y="3312271"/>
                      <a:pt x="998769" y="3352386"/>
                      <a:pt x="968991" y="3357349"/>
                    </a:cubicBezTo>
                    <a:cubicBezTo>
                      <a:pt x="901531" y="3368592"/>
                      <a:pt x="832514" y="3366448"/>
                      <a:pt x="764275" y="3370997"/>
                    </a:cubicBezTo>
                    <a:cubicBezTo>
                      <a:pt x="750627" y="3366448"/>
                      <a:pt x="733504" y="3367521"/>
                      <a:pt x="723332" y="3357349"/>
                    </a:cubicBezTo>
                    <a:cubicBezTo>
                      <a:pt x="696036" y="3330053"/>
                      <a:pt x="714233" y="3302758"/>
                      <a:pt x="723332" y="3275462"/>
                    </a:cubicBezTo>
                    <a:cubicBezTo>
                      <a:pt x="717827" y="3247938"/>
                      <a:pt x="720952" y="3179928"/>
                      <a:pt x="668741" y="3179928"/>
                    </a:cubicBezTo>
                    <a:cubicBezTo>
                      <a:pt x="639969" y="3179928"/>
                      <a:pt x="586854" y="3207223"/>
                      <a:pt x="586854" y="3207223"/>
                    </a:cubicBezTo>
                    <a:cubicBezTo>
                      <a:pt x="582305" y="3220871"/>
                      <a:pt x="583379" y="3237994"/>
                      <a:pt x="573206" y="3248167"/>
                    </a:cubicBezTo>
                    <a:cubicBezTo>
                      <a:pt x="550010" y="3271364"/>
                      <a:pt x="491320" y="3302758"/>
                      <a:pt x="491320" y="3302758"/>
                    </a:cubicBezTo>
                    <a:cubicBezTo>
                      <a:pt x="484269" y="3323912"/>
                      <a:pt x="470806" y="3384644"/>
                      <a:pt x="436729" y="3384644"/>
                    </a:cubicBezTo>
                    <a:cubicBezTo>
                      <a:pt x="422343" y="3384644"/>
                      <a:pt x="432068" y="3354935"/>
                      <a:pt x="423081" y="3343701"/>
                    </a:cubicBezTo>
                    <a:cubicBezTo>
                      <a:pt x="412834" y="3330893"/>
                      <a:pt x="395786" y="3325504"/>
                      <a:pt x="382138" y="3316405"/>
                    </a:cubicBezTo>
                    <a:cubicBezTo>
                      <a:pt x="368490" y="3320954"/>
                      <a:pt x="349556" y="3318346"/>
                      <a:pt x="341194" y="3330053"/>
                    </a:cubicBezTo>
                    <a:cubicBezTo>
                      <a:pt x="324471" y="3353466"/>
                      <a:pt x="329859" y="3388000"/>
                      <a:pt x="313899" y="3411940"/>
                    </a:cubicBezTo>
                    <a:lnTo>
                      <a:pt x="286603" y="3452883"/>
                    </a:lnTo>
                    <a:cubicBezTo>
                      <a:pt x="268406" y="3448334"/>
                      <a:pt x="246659" y="3450952"/>
                      <a:pt x="232012" y="3439235"/>
                    </a:cubicBezTo>
                    <a:cubicBezTo>
                      <a:pt x="220778" y="3430248"/>
                      <a:pt x="218364" y="3412678"/>
                      <a:pt x="218364" y="3398292"/>
                    </a:cubicBezTo>
                    <a:cubicBezTo>
                      <a:pt x="218364" y="3320821"/>
                      <a:pt x="224303" y="3243367"/>
                      <a:pt x="232012" y="3166280"/>
                    </a:cubicBezTo>
                    <a:cubicBezTo>
                      <a:pt x="236300" y="3123402"/>
                      <a:pt x="254266" y="3121772"/>
                      <a:pt x="272955" y="3084394"/>
                    </a:cubicBezTo>
                    <a:cubicBezTo>
                      <a:pt x="279389" y="3071527"/>
                      <a:pt x="282054" y="3057098"/>
                      <a:pt x="286603" y="3043450"/>
                    </a:cubicBezTo>
                    <a:cubicBezTo>
                      <a:pt x="252297" y="2940535"/>
                      <a:pt x="298574" y="3067394"/>
                      <a:pt x="245660" y="2961564"/>
                    </a:cubicBezTo>
                    <a:cubicBezTo>
                      <a:pt x="239226" y="2948697"/>
                      <a:pt x="236561" y="2934268"/>
                      <a:pt x="232012" y="2920620"/>
                    </a:cubicBezTo>
                    <a:lnTo>
                      <a:pt x="259308" y="2838734"/>
                    </a:lnTo>
                    <a:lnTo>
                      <a:pt x="272955" y="2797791"/>
                    </a:lnTo>
                    <a:cubicBezTo>
                      <a:pt x="268406" y="2784143"/>
                      <a:pt x="262797" y="2770804"/>
                      <a:pt x="259308" y="2756847"/>
                    </a:cubicBezTo>
                    <a:cubicBezTo>
                      <a:pt x="253682" y="2734343"/>
                      <a:pt x="260510" y="2706428"/>
                      <a:pt x="245660" y="2688608"/>
                    </a:cubicBezTo>
                    <a:cubicBezTo>
                      <a:pt x="233652" y="2674199"/>
                      <a:pt x="209266" y="2679510"/>
                      <a:pt x="191069" y="2674961"/>
                    </a:cubicBezTo>
                    <a:cubicBezTo>
                      <a:pt x="186520" y="2656764"/>
                      <a:pt x="177421" y="2639127"/>
                      <a:pt x="177421" y="2620370"/>
                    </a:cubicBezTo>
                    <a:cubicBezTo>
                      <a:pt x="177421" y="2592698"/>
                      <a:pt x="194125" y="2565986"/>
                      <a:pt x="191069" y="2538483"/>
                    </a:cubicBezTo>
                    <a:cubicBezTo>
                      <a:pt x="187430" y="2505730"/>
                      <a:pt x="144665" y="2484801"/>
                      <a:pt x="122830" y="2470244"/>
                    </a:cubicBezTo>
                    <a:cubicBezTo>
                      <a:pt x="113732" y="2442949"/>
                      <a:pt x="99104" y="2416908"/>
                      <a:pt x="95535" y="2388358"/>
                    </a:cubicBezTo>
                    <a:cubicBezTo>
                      <a:pt x="86800" y="2318481"/>
                      <a:pt x="109297" y="2274665"/>
                      <a:pt x="40944" y="2251880"/>
                    </a:cubicBezTo>
                    <a:cubicBezTo>
                      <a:pt x="27996" y="2247564"/>
                      <a:pt x="13648" y="2251880"/>
                      <a:pt x="0" y="2251880"/>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64" name="Freeform 63"/>
              <p:cNvSpPr/>
              <p:nvPr/>
            </p:nvSpPr>
            <p:spPr>
              <a:xfrm>
                <a:off x="1729095" y="880241"/>
                <a:ext cx="1852379" cy="2616731"/>
              </a:xfrm>
              <a:custGeom>
                <a:avLst/>
                <a:gdLst>
                  <a:gd name="connsiteX0" fmla="*/ 1831165 w 1849363"/>
                  <a:gd name="connsiteY0" fmla="*/ 18198 h 2611273"/>
                  <a:gd name="connsiteX1" fmla="*/ 1776574 w 1849363"/>
                  <a:gd name="connsiteY1" fmla="*/ 72789 h 2611273"/>
                  <a:gd name="connsiteX2" fmla="*/ 1721983 w 1849363"/>
                  <a:gd name="connsiteY2" fmla="*/ 154676 h 2611273"/>
                  <a:gd name="connsiteX3" fmla="*/ 1694687 w 1849363"/>
                  <a:gd name="connsiteY3" fmla="*/ 195619 h 2611273"/>
                  <a:gd name="connsiteX4" fmla="*/ 1667392 w 1849363"/>
                  <a:gd name="connsiteY4" fmla="*/ 236562 h 2611273"/>
                  <a:gd name="connsiteX5" fmla="*/ 1667392 w 1849363"/>
                  <a:gd name="connsiteY5" fmla="*/ 413983 h 2611273"/>
                  <a:gd name="connsiteX6" fmla="*/ 1585505 w 1849363"/>
                  <a:gd name="connsiteY6" fmla="*/ 454927 h 2611273"/>
                  <a:gd name="connsiteX7" fmla="*/ 1558209 w 1849363"/>
                  <a:gd name="connsiteY7" fmla="*/ 550461 h 2611273"/>
                  <a:gd name="connsiteX8" fmla="*/ 1544562 w 1849363"/>
                  <a:gd name="connsiteY8" fmla="*/ 591404 h 2611273"/>
                  <a:gd name="connsiteX9" fmla="*/ 1503618 w 1849363"/>
                  <a:gd name="connsiteY9" fmla="*/ 605052 h 2611273"/>
                  <a:gd name="connsiteX10" fmla="*/ 1489971 w 1849363"/>
                  <a:gd name="connsiteY10" fmla="*/ 645995 h 2611273"/>
                  <a:gd name="connsiteX11" fmla="*/ 1476323 w 1849363"/>
                  <a:gd name="connsiteY11" fmla="*/ 700586 h 2611273"/>
                  <a:gd name="connsiteX12" fmla="*/ 1435380 w 1849363"/>
                  <a:gd name="connsiteY12" fmla="*/ 727882 h 2611273"/>
                  <a:gd name="connsiteX13" fmla="*/ 1380789 w 1849363"/>
                  <a:gd name="connsiteY13" fmla="*/ 796121 h 2611273"/>
                  <a:gd name="connsiteX14" fmla="*/ 1367141 w 1849363"/>
                  <a:gd name="connsiteY14" fmla="*/ 837064 h 2611273"/>
                  <a:gd name="connsiteX15" fmla="*/ 1298902 w 1849363"/>
                  <a:gd name="connsiteY15" fmla="*/ 905303 h 2611273"/>
                  <a:gd name="connsiteX16" fmla="*/ 1271606 w 1849363"/>
                  <a:gd name="connsiteY16" fmla="*/ 987189 h 2611273"/>
                  <a:gd name="connsiteX17" fmla="*/ 1230663 w 1849363"/>
                  <a:gd name="connsiteY17" fmla="*/ 1178258 h 2611273"/>
                  <a:gd name="connsiteX18" fmla="*/ 1189720 w 1849363"/>
                  <a:gd name="connsiteY18" fmla="*/ 1205553 h 2611273"/>
                  <a:gd name="connsiteX19" fmla="*/ 1094186 w 1849363"/>
                  <a:gd name="connsiteY19" fmla="*/ 1314736 h 2611273"/>
                  <a:gd name="connsiteX20" fmla="*/ 1080538 w 1849363"/>
                  <a:gd name="connsiteY20" fmla="*/ 1355679 h 2611273"/>
                  <a:gd name="connsiteX21" fmla="*/ 1039595 w 1849363"/>
                  <a:gd name="connsiteY21" fmla="*/ 1382974 h 2611273"/>
                  <a:gd name="connsiteX22" fmla="*/ 998651 w 1849363"/>
                  <a:gd name="connsiteY22" fmla="*/ 1546747 h 2611273"/>
                  <a:gd name="connsiteX23" fmla="*/ 957708 w 1849363"/>
                  <a:gd name="connsiteY23" fmla="*/ 1574043 h 2611273"/>
                  <a:gd name="connsiteX24" fmla="*/ 930412 w 1849363"/>
                  <a:gd name="connsiteY24" fmla="*/ 1696873 h 2611273"/>
                  <a:gd name="connsiteX25" fmla="*/ 889469 w 1849363"/>
                  <a:gd name="connsiteY25" fmla="*/ 1737816 h 2611273"/>
                  <a:gd name="connsiteX26" fmla="*/ 875821 w 1849363"/>
                  <a:gd name="connsiteY26" fmla="*/ 1778759 h 2611273"/>
                  <a:gd name="connsiteX27" fmla="*/ 793935 w 1849363"/>
                  <a:gd name="connsiteY27" fmla="*/ 1833350 h 2611273"/>
                  <a:gd name="connsiteX28" fmla="*/ 780287 w 1849363"/>
                  <a:gd name="connsiteY28" fmla="*/ 1887942 h 2611273"/>
                  <a:gd name="connsiteX29" fmla="*/ 698400 w 1849363"/>
                  <a:gd name="connsiteY29" fmla="*/ 1915237 h 2611273"/>
                  <a:gd name="connsiteX30" fmla="*/ 671105 w 1849363"/>
                  <a:gd name="connsiteY30" fmla="*/ 1997124 h 2611273"/>
                  <a:gd name="connsiteX31" fmla="*/ 589218 w 1849363"/>
                  <a:gd name="connsiteY31" fmla="*/ 2051715 h 2611273"/>
                  <a:gd name="connsiteX32" fmla="*/ 575571 w 1849363"/>
                  <a:gd name="connsiteY32" fmla="*/ 2092658 h 2611273"/>
                  <a:gd name="connsiteX33" fmla="*/ 493684 w 1849363"/>
                  <a:gd name="connsiteY33" fmla="*/ 2147249 h 2611273"/>
                  <a:gd name="connsiteX34" fmla="*/ 439093 w 1849363"/>
                  <a:gd name="connsiteY34" fmla="*/ 2174545 h 2611273"/>
                  <a:gd name="connsiteX35" fmla="*/ 343559 w 1849363"/>
                  <a:gd name="connsiteY35" fmla="*/ 2201840 h 2611273"/>
                  <a:gd name="connsiteX36" fmla="*/ 288968 w 1849363"/>
                  <a:gd name="connsiteY36" fmla="*/ 2283727 h 2611273"/>
                  <a:gd name="connsiteX37" fmla="*/ 207081 w 1849363"/>
                  <a:gd name="connsiteY37" fmla="*/ 2311022 h 2611273"/>
                  <a:gd name="connsiteX38" fmla="*/ 166138 w 1849363"/>
                  <a:gd name="connsiteY38" fmla="*/ 2324670 h 2611273"/>
                  <a:gd name="connsiteX39" fmla="*/ 70603 w 1849363"/>
                  <a:gd name="connsiteY39" fmla="*/ 2351965 h 2611273"/>
                  <a:gd name="connsiteX40" fmla="*/ 2365 w 1849363"/>
                  <a:gd name="connsiteY40" fmla="*/ 2420204 h 2611273"/>
                  <a:gd name="connsiteX41" fmla="*/ 16012 w 1849363"/>
                  <a:gd name="connsiteY41" fmla="*/ 2461147 h 2611273"/>
                  <a:gd name="connsiteX42" fmla="*/ 70603 w 1849363"/>
                  <a:gd name="connsiteY42" fmla="*/ 2474795 h 2611273"/>
                  <a:gd name="connsiteX43" fmla="*/ 84251 w 1849363"/>
                  <a:gd name="connsiteY43" fmla="*/ 2515739 h 2611273"/>
                  <a:gd name="connsiteX44" fmla="*/ 125195 w 1849363"/>
                  <a:gd name="connsiteY44" fmla="*/ 2529386 h 2611273"/>
                  <a:gd name="connsiteX45" fmla="*/ 207081 w 1849363"/>
                  <a:gd name="connsiteY45" fmla="*/ 2543034 h 2611273"/>
                  <a:gd name="connsiteX46" fmla="*/ 207081 w 1849363"/>
                  <a:gd name="connsiteY46" fmla="*/ 2611273 h 26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49363" h="2611273">
                    <a:moveTo>
                      <a:pt x="1831165" y="18198"/>
                    </a:moveTo>
                    <a:cubicBezTo>
                      <a:pt x="1794770" y="127384"/>
                      <a:pt x="1849363" y="0"/>
                      <a:pt x="1776574" y="72789"/>
                    </a:cubicBezTo>
                    <a:cubicBezTo>
                      <a:pt x="1753377" y="95986"/>
                      <a:pt x="1740180" y="127380"/>
                      <a:pt x="1721983" y="154676"/>
                    </a:cubicBezTo>
                    <a:lnTo>
                      <a:pt x="1694687" y="195619"/>
                    </a:lnTo>
                    <a:lnTo>
                      <a:pt x="1667392" y="236562"/>
                    </a:lnTo>
                    <a:cubicBezTo>
                      <a:pt x="1684403" y="304609"/>
                      <a:pt x="1697665" y="330732"/>
                      <a:pt x="1667392" y="413983"/>
                    </a:cubicBezTo>
                    <a:cubicBezTo>
                      <a:pt x="1660094" y="434053"/>
                      <a:pt x="1602002" y="449428"/>
                      <a:pt x="1585505" y="454927"/>
                    </a:cubicBezTo>
                    <a:cubicBezTo>
                      <a:pt x="1552789" y="553074"/>
                      <a:pt x="1592475" y="430530"/>
                      <a:pt x="1558209" y="550461"/>
                    </a:cubicBezTo>
                    <a:cubicBezTo>
                      <a:pt x="1554257" y="564293"/>
                      <a:pt x="1554734" y="581232"/>
                      <a:pt x="1544562" y="591404"/>
                    </a:cubicBezTo>
                    <a:cubicBezTo>
                      <a:pt x="1534389" y="601577"/>
                      <a:pt x="1517266" y="600503"/>
                      <a:pt x="1503618" y="605052"/>
                    </a:cubicBezTo>
                    <a:cubicBezTo>
                      <a:pt x="1499069" y="618700"/>
                      <a:pt x="1493923" y="632163"/>
                      <a:pt x="1489971" y="645995"/>
                    </a:cubicBezTo>
                    <a:cubicBezTo>
                      <a:pt x="1484818" y="664030"/>
                      <a:pt x="1486728" y="684979"/>
                      <a:pt x="1476323" y="700586"/>
                    </a:cubicBezTo>
                    <a:cubicBezTo>
                      <a:pt x="1467225" y="714234"/>
                      <a:pt x="1449028" y="718783"/>
                      <a:pt x="1435380" y="727882"/>
                    </a:cubicBezTo>
                    <a:cubicBezTo>
                      <a:pt x="1401075" y="830793"/>
                      <a:pt x="1451340" y="707932"/>
                      <a:pt x="1380789" y="796121"/>
                    </a:cubicBezTo>
                    <a:cubicBezTo>
                      <a:pt x="1371802" y="807355"/>
                      <a:pt x="1373575" y="824197"/>
                      <a:pt x="1367141" y="837064"/>
                    </a:cubicBezTo>
                    <a:cubicBezTo>
                      <a:pt x="1344395" y="882556"/>
                      <a:pt x="1339844" y="878007"/>
                      <a:pt x="1298902" y="905303"/>
                    </a:cubicBezTo>
                    <a:cubicBezTo>
                      <a:pt x="1289803" y="932598"/>
                      <a:pt x="1274211" y="958535"/>
                      <a:pt x="1271606" y="987189"/>
                    </a:cubicBezTo>
                    <a:cubicBezTo>
                      <a:pt x="1264924" y="1060701"/>
                      <a:pt x="1283074" y="1125848"/>
                      <a:pt x="1230663" y="1178258"/>
                    </a:cubicBezTo>
                    <a:cubicBezTo>
                      <a:pt x="1219065" y="1189856"/>
                      <a:pt x="1203368" y="1196455"/>
                      <a:pt x="1189720" y="1205553"/>
                    </a:cubicBezTo>
                    <a:cubicBezTo>
                      <a:pt x="1126031" y="1301088"/>
                      <a:pt x="1162424" y="1269243"/>
                      <a:pt x="1094186" y="1314736"/>
                    </a:cubicBezTo>
                    <a:cubicBezTo>
                      <a:pt x="1089637" y="1328384"/>
                      <a:pt x="1089525" y="1344446"/>
                      <a:pt x="1080538" y="1355679"/>
                    </a:cubicBezTo>
                    <a:cubicBezTo>
                      <a:pt x="1070291" y="1368487"/>
                      <a:pt x="1045200" y="1367559"/>
                      <a:pt x="1039595" y="1382974"/>
                    </a:cubicBezTo>
                    <a:cubicBezTo>
                      <a:pt x="1004907" y="1478367"/>
                      <a:pt x="1056455" y="1488943"/>
                      <a:pt x="998651" y="1546747"/>
                    </a:cubicBezTo>
                    <a:cubicBezTo>
                      <a:pt x="987053" y="1558345"/>
                      <a:pt x="971356" y="1564944"/>
                      <a:pt x="957708" y="1574043"/>
                    </a:cubicBezTo>
                    <a:cubicBezTo>
                      <a:pt x="956056" y="1583953"/>
                      <a:pt x="945345" y="1674474"/>
                      <a:pt x="930412" y="1696873"/>
                    </a:cubicBezTo>
                    <a:cubicBezTo>
                      <a:pt x="919706" y="1712932"/>
                      <a:pt x="903117" y="1724168"/>
                      <a:pt x="889469" y="1737816"/>
                    </a:cubicBezTo>
                    <a:cubicBezTo>
                      <a:pt x="884920" y="1751464"/>
                      <a:pt x="885993" y="1768587"/>
                      <a:pt x="875821" y="1778759"/>
                    </a:cubicBezTo>
                    <a:cubicBezTo>
                      <a:pt x="852624" y="1801956"/>
                      <a:pt x="793935" y="1833350"/>
                      <a:pt x="793935" y="1833350"/>
                    </a:cubicBezTo>
                    <a:cubicBezTo>
                      <a:pt x="789386" y="1851547"/>
                      <a:pt x="794529" y="1875735"/>
                      <a:pt x="780287" y="1887942"/>
                    </a:cubicBezTo>
                    <a:cubicBezTo>
                      <a:pt x="758442" y="1906667"/>
                      <a:pt x="698400" y="1915237"/>
                      <a:pt x="698400" y="1915237"/>
                    </a:cubicBezTo>
                    <a:cubicBezTo>
                      <a:pt x="689302" y="1942533"/>
                      <a:pt x="695045" y="1981164"/>
                      <a:pt x="671105" y="1997124"/>
                    </a:cubicBezTo>
                    <a:lnTo>
                      <a:pt x="589218" y="2051715"/>
                    </a:lnTo>
                    <a:cubicBezTo>
                      <a:pt x="584669" y="2065363"/>
                      <a:pt x="583551" y="2080688"/>
                      <a:pt x="575571" y="2092658"/>
                    </a:cubicBezTo>
                    <a:cubicBezTo>
                      <a:pt x="541243" y="2144149"/>
                      <a:pt x="540424" y="2127217"/>
                      <a:pt x="493684" y="2147249"/>
                    </a:cubicBezTo>
                    <a:cubicBezTo>
                      <a:pt x="474984" y="2155263"/>
                      <a:pt x="457793" y="2166531"/>
                      <a:pt x="439093" y="2174545"/>
                    </a:cubicBezTo>
                    <a:cubicBezTo>
                      <a:pt x="411688" y="2186290"/>
                      <a:pt x="371253" y="2194916"/>
                      <a:pt x="343559" y="2201840"/>
                    </a:cubicBezTo>
                    <a:cubicBezTo>
                      <a:pt x="325362" y="2229136"/>
                      <a:pt x="320090" y="2273353"/>
                      <a:pt x="288968" y="2283727"/>
                    </a:cubicBezTo>
                    <a:lnTo>
                      <a:pt x="207081" y="2311022"/>
                    </a:lnTo>
                    <a:cubicBezTo>
                      <a:pt x="193433" y="2315571"/>
                      <a:pt x="180094" y="2321181"/>
                      <a:pt x="166138" y="2324670"/>
                    </a:cubicBezTo>
                    <a:cubicBezTo>
                      <a:pt x="97590" y="2341807"/>
                      <a:pt x="129342" y="2332387"/>
                      <a:pt x="70603" y="2351965"/>
                    </a:cubicBezTo>
                    <a:cubicBezTo>
                      <a:pt x="46720" y="2367888"/>
                      <a:pt x="8052" y="2386085"/>
                      <a:pt x="2365" y="2420204"/>
                    </a:cubicBezTo>
                    <a:cubicBezTo>
                      <a:pt x="0" y="2434394"/>
                      <a:pt x="4779" y="2452160"/>
                      <a:pt x="16012" y="2461147"/>
                    </a:cubicBezTo>
                    <a:cubicBezTo>
                      <a:pt x="30659" y="2472865"/>
                      <a:pt x="52406" y="2470246"/>
                      <a:pt x="70603" y="2474795"/>
                    </a:cubicBezTo>
                    <a:cubicBezTo>
                      <a:pt x="75152" y="2488443"/>
                      <a:pt x="74078" y="2505566"/>
                      <a:pt x="84251" y="2515739"/>
                    </a:cubicBezTo>
                    <a:cubicBezTo>
                      <a:pt x="94424" y="2525911"/>
                      <a:pt x="111151" y="2526265"/>
                      <a:pt x="125195" y="2529386"/>
                    </a:cubicBezTo>
                    <a:cubicBezTo>
                      <a:pt x="152208" y="2535389"/>
                      <a:pt x="187514" y="2523467"/>
                      <a:pt x="207081" y="2543034"/>
                    </a:cubicBezTo>
                    <a:lnTo>
                      <a:pt x="207081" y="2611273"/>
                    </a:ln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65" name="Freeform 64"/>
              <p:cNvSpPr/>
              <p:nvPr/>
            </p:nvSpPr>
            <p:spPr>
              <a:xfrm>
                <a:off x="1912865" y="3504319"/>
                <a:ext cx="529251" cy="1808190"/>
              </a:xfrm>
              <a:custGeom>
                <a:avLst/>
                <a:gdLst>
                  <a:gd name="connsiteX0" fmla="*/ 20082 w 525049"/>
                  <a:gd name="connsiteY0" fmla="*/ 0 h 1799454"/>
                  <a:gd name="connsiteX1" fmla="*/ 6434 w 525049"/>
                  <a:gd name="connsiteY1" fmla="*/ 40943 h 1799454"/>
                  <a:gd name="connsiteX2" fmla="*/ 47378 w 525049"/>
                  <a:gd name="connsiteY2" fmla="*/ 54591 h 1799454"/>
                  <a:gd name="connsiteX3" fmla="*/ 88321 w 525049"/>
                  <a:gd name="connsiteY3" fmla="*/ 81886 h 1799454"/>
                  <a:gd name="connsiteX4" fmla="*/ 101969 w 525049"/>
                  <a:gd name="connsiteY4" fmla="*/ 122829 h 1799454"/>
                  <a:gd name="connsiteX5" fmla="*/ 142912 w 525049"/>
                  <a:gd name="connsiteY5" fmla="*/ 204716 h 1799454"/>
                  <a:gd name="connsiteX6" fmla="*/ 156560 w 525049"/>
                  <a:gd name="connsiteY6" fmla="*/ 354841 h 1799454"/>
                  <a:gd name="connsiteX7" fmla="*/ 183855 w 525049"/>
                  <a:gd name="connsiteY7" fmla="*/ 395785 h 1799454"/>
                  <a:gd name="connsiteX8" fmla="*/ 142912 w 525049"/>
                  <a:gd name="connsiteY8" fmla="*/ 423080 h 1799454"/>
                  <a:gd name="connsiteX9" fmla="*/ 156560 w 525049"/>
                  <a:gd name="connsiteY9" fmla="*/ 504967 h 1799454"/>
                  <a:gd name="connsiteX10" fmla="*/ 224799 w 525049"/>
                  <a:gd name="connsiteY10" fmla="*/ 518615 h 1799454"/>
                  <a:gd name="connsiteX11" fmla="*/ 293037 w 525049"/>
                  <a:gd name="connsiteY11" fmla="*/ 600501 h 1799454"/>
                  <a:gd name="connsiteX12" fmla="*/ 333981 w 525049"/>
                  <a:gd name="connsiteY12" fmla="*/ 627797 h 1799454"/>
                  <a:gd name="connsiteX13" fmla="*/ 443163 w 525049"/>
                  <a:gd name="connsiteY13" fmla="*/ 655092 h 1799454"/>
                  <a:gd name="connsiteX14" fmla="*/ 415867 w 525049"/>
                  <a:gd name="connsiteY14" fmla="*/ 696035 h 1799454"/>
                  <a:gd name="connsiteX15" fmla="*/ 443163 w 525049"/>
                  <a:gd name="connsiteY15" fmla="*/ 777922 h 1799454"/>
                  <a:gd name="connsiteX16" fmla="*/ 429515 w 525049"/>
                  <a:gd name="connsiteY16" fmla="*/ 900752 h 1799454"/>
                  <a:gd name="connsiteX17" fmla="*/ 415867 w 525049"/>
                  <a:gd name="connsiteY17" fmla="*/ 941695 h 1799454"/>
                  <a:gd name="connsiteX18" fmla="*/ 470458 w 525049"/>
                  <a:gd name="connsiteY18" fmla="*/ 1023582 h 1799454"/>
                  <a:gd name="connsiteX19" fmla="*/ 484106 w 525049"/>
                  <a:gd name="connsiteY19" fmla="*/ 1064525 h 1799454"/>
                  <a:gd name="connsiteX20" fmla="*/ 470458 w 525049"/>
                  <a:gd name="connsiteY20" fmla="*/ 1119116 h 1799454"/>
                  <a:gd name="connsiteX21" fmla="*/ 456810 w 525049"/>
                  <a:gd name="connsiteY21" fmla="*/ 1228298 h 1799454"/>
                  <a:gd name="connsiteX22" fmla="*/ 388572 w 525049"/>
                  <a:gd name="connsiteY22" fmla="*/ 1296537 h 1799454"/>
                  <a:gd name="connsiteX23" fmla="*/ 374924 w 525049"/>
                  <a:gd name="connsiteY23" fmla="*/ 1337480 h 1799454"/>
                  <a:gd name="connsiteX24" fmla="*/ 347628 w 525049"/>
                  <a:gd name="connsiteY24" fmla="*/ 1378424 h 1799454"/>
                  <a:gd name="connsiteX25" fmla="*/ 361276 w 525049"/>
                  <a:gd name="connsiteY25" fmla="*/ 1583140 h 1799454"/>
                  <a:gd name="connsiteX26" fmla="*/ 374924 w 525049"/>
                  <a:gd name="connsiteY26" fmla="*/ 1665026 h 1799454"/>
                  <a:gd name="connsiteX27" fmla="*/ 456810 w 525049"/>
                  <a:gd name="connsiteY27" fmla="*/ 1760561 h 1799454"/>
                  <a:gd name="connsiteX28" fmla="*/ 525049 w 525049"/>
                  <a:gd name="connsiteY28" fmla="*/ 1760561 h 179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5049" h="1799454">
                    <a:moveTo>
                      <a:pt x="20082" y="0"/>
                    </a:moveTo>
                    <a:cubicBezTo>
                      <a:pt x="15533" y="13648"/>
                      <a:pt x="0" y="28076"/>
                      <a:pt x="6434" y="40943"/>
                    </a:cubicBezTo>
                    <a:cubicBezTo>
                      <a:pt x="12868" y="53810"/>
                      <a:pt x="34511" y="48157"/>
                      <a:pt x="47378" y="54591"/>
                    </a:cubicBezTo>
                    <a:cubicBezTo>
                      <a:pt x="62049" y="61926"/>
                      <a:pt x="74673" y="72788"/>
                      <a:pt x="88321" y="81886"/>
                    </a:cubicBezTo>
                    <a:cubicBezTo>
                      <a:pt x="92870" y="95534"/>
                      <a:pt x="95535" y="109962"/>
                      <a:pt x="101969" y="122829"/>
                    </a:cubicBezTo>
                    <a:cubicBezTo>
                      <a:pt x="154882" y="228656"/>
                      <a:pt x="108608" y="101805"/>
                      <a:pt x="142912" y="204716"/>
                    </a:cubicBezTo>
                    <a:cubicBezTo>
                      <a:pt x="147461" y="254758"/>
                      <a:pt x="146032" y="305708"/>
                      <a:pt x="156560" y="354841"/>
                    </a:cubicBezTo>
                    <a:cubicBezTo>
                      <a:pt x="159997" y="370880"/>
                      <a:pt x="187072" y="379701"/>
                      <a:pt x="183855" y="395785"/>
                    </a:cubicBezTo>
                    <a:cubicBezTo>
                      <a:pt x="180638" y="411869"/>
                      <a:pt x="156560" y="413982"/>
                      <a:pt x="142912" y="423080"/>
                    </a:cubicBezTo>
                    <a:cubicBezTo>
                      <a:pt x="147461" y="450376"/>
                      <a:pt x="138551" y="483957"/>
                      <a:pt x="156560" y="504967"/>
                    </a:cubicBezTo>
                    <a:cubicBezTo>
                      <a:pt x="171656" y="522579"/>
                      <a:pt x="204051" y="508241"/>
                      <a:pt x="224799" y="518615"/>
                    </a:cubicBezTo>
                    <a:cubicBezTo>
                      <a:pt x="343301" y="577866"/>
                      <a:pt x="198981" y="537797"/>
                      <a:pt x="293037" y="600501"/>
                    </a:cubicBezTo>
                    <a:cubicBezTo>
                      <a:pt x="306685" y="609600"/>
                      <a:pt x="319310" y="620461"/>
                      <a:pt x="333981" y="627797"/>
                    </a:cubicBezTo>
                    <a:cubicBezTo>
                      <a:pt x="361955" y="641784"/>
                      <a:pt x="417214" y="649902"/>
                      <a:pt x="443163" y="655092"/>
                    </a:cubicBezTo>
                    <a:cubicBezTo>
                      <a:pt x="434064" y="668740"/>
                      <a:pt x="415867" y="679632"/>
                      <a:pt x="415867" y="696035"/>
                    </a:cubicBezTo>
                    <a:cubicBezTo>
                      <a:pt x="415867" y="724807"/>
                      <a:pt x="443163" y="777922"/>
                      <a:pt x="443163" y="777922"/>
                    </a:cubicBezTo>
                    <a:cubicBezTo>
                      <a:pt x="438614" y="818865"/>
                      <a:pt x="436288" y="860117"/>
                      <a:pt x="429515" y="900752"/>
                    </a:cubicBezTo>
                    <a:cubicBezTo>
                      <a:pt x="427150" y="914942"/>
                      <a:pt x="411318" y="928047"/>
                      <a:pt x="415867" y="941695"/>
                    </a:cubicBezTo>
                    <a:cubicBezTo>
                      <a:pt x="426241" y="972817"/>
                      <a:pt x="460084" y="992460"/>
                      <a:pt x="470458" y="1023582"/>
                    </a:cubicBezTo>
                    <a:lnTo>
                      <a:pt x="484106" y="1064525"/>
                    </a:lnTo>
                    <a:cubicBezTo>
                      <a:pt x="479557" y="1082722"/>
                      <a:pt x="473542" y="1100614"/>
                      <a:pt x="470458" y="1119116"/>
                    </a:cubicBezTo>
                    <a:cubicBezTo>
                      <a:pt x="464428" y="1155294"/>
                      <a:pt x="466460" y="1192913"/>
                      <a:pt x="456810" y="1228298"/>
                    </a:cubicBezTo>
                    <a:cubicBezTo>
                      <a:pt x="446701" y="1265366"/>
                      <a:pt x="416878" y="1277666"/>
                      <a:pt x="388572" y="1296537"/>
                    </a:cubicBezTo>
                    <a:cubicBezTo>
                      <a:pt x="384023" y="1310185"/>
                      <a:pt x="381358" y="1324613"/>
                      <a:pt x="374924" y="1337480"/>
                    </a:cubicBezTo>
                    <a:cubicBezTo>
                      <a:pt x="367588" y="1352151"/>
                      <a:pt x="348538" y="1362046"/>
                      <a:pt x="347628" y="1378424"/>
                    </a:cubicBezTo>
                    <a:cubicBezTo>
                      <a:pt x="343834" y="1446709"/>
                      <a:pt x="356727" y="1514901"/>
                      <a:pt x="361276" y="1583140"/>
                    </a:cubicBezTo>
                    <a:cubicBezTo>
                      <a:pt x="338021" y="1652904"/>
                      <a:pt x="344688" y="1596994"/>
                      <a:pt x="374924" y="1665026"/>
                    </a:cubicBezTo>
                    <a:cubicBezTo>
                      <a:pt x="420611" y="1767823"/>
                      <a:pt x="366182" y="1737904"/>
                      <a:pt x="456810" y="1760561"/>
                    </a:cubicBezTo>
                    <a:cubicBezTo>
                      <a:pt x="508460" y="1794993"/>
                      <a:pt x="486156" y="1799454"/>
                      <a:pt x="525049" y="1760561"/>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66" name="Freeform 65"/>
              <p:cNvSpPr/>
              <p:nvPr/>
            </p:nvSpPr>
            <p:spPr>
              <a:xfrm>
                <a:off x="3566773" y="821438"/>
                <a:ext cx="2587451" cy="227859"/>
              </a:xfrm>
              <a:custGeom>
                <a:avLst/>
                <a:gdLst>
                  <a:gd name="connsiteX0" fmla="*/ 0 w 2593074"/>
                  <a:gd name="connsiteY0" fmla="*/ 71744 h 235518"/>
                  <a:gd name="connsiteX1" fmla="*/ 40943 w 2593074"/>
                  <a:gd name="connsiteY1" fmla="*/ 58097 h 235518"/>
                  <a:gd name="connsiteX2" fmla="*/ 81886 w 2593074"/>
                  <a:gd name="connsiteY2" fmla="*/ 30801 h 235518"/>
                  <a:gd name="connsiteX3" fmla="*/ 218364 w 2593074"/>
                  <a:gd name="connsiteY3" fmla="*/ 3506 h 235518"/>
                  <a:gd name="connsiteX4" fmla="*/ 450376 w 2593074"/>
                  <a:gd name="connsiteY4" fmla="*/ 44449 h 235518"/>
                  <a:gd name="connsiteX5" fmla="*/ 491319 w 2593074"/>
                  <a:gd name="connsiteY5" fmla="*/ 71744 h 235518"/>
                  <a:gd name="connsiteX6" fmla="*/ 532262 w 2593074"/>
                  <a:gd name="connsiteY6" fmla="*/ 85392 h 235518"/>
                  <a:gd name="connsiteX7" fmla="*/ 614149 w 2593074"/>
                  <a:gd name="connsiteY7" fmla="*/ 139983 h 235518"/>
                  <a:gd name="connsiteX8" fmla="*/ 709683 w 2593074"/>
                  <a:gd name="connsiteY8" fmla="*/ 126336 h 235518"/>
                  <a:gd name="connsiteX9" fmla="*/ 750627 w 2593074"/>
                  <a:gd name="connsiteY9" fmla="*/ 112688 h 235518"/>
                  <a:gd name="connsiteX10" fmla="*/ 791570 w 2593074"/>
                  <a:gd name="connsiteY10" fmla="*/ 126336 h 235518"/>
                  <a:gd name="connsiteX11" fmla="*/ 805218 w 2593074"/>
                  <a:gd name="connsiteY11" fmla="*/ 167279 h 235518"/>
                  <a:gd name="connsiteX12" fmla="*/ 914400 w 2593074"/>
                  <a:gd name="connsiteY12" fmla="*/ 126336 h 235518"/>
                  <a:gd name="connsiteX13" fmla="*/ 968991 w 2593074"/>
                  <a:gd name="connsiteY13" fmla="*/ 112688 h 235518"/>
                  <a:gd name="connsiteX14" fmla="*/ 1009934 w 2593074"/>
                  <a:gd name="connsiteY14" fmla="*/ 99040 h 235518"/>
                  <a:gd name="connsiteX15" fmla="*/ 1105468 w 2593074"/>
                  <a:gd name="connsiteY15" fmla="*/ 139983 h 235518"/>
                  <a:gd name="connsiteX16" fmla="*/ 1173707 w 2593074"/>
                  <a:gd name="connsiteY16" fmla="*/ 194574 h 235518"/>
                  <a:gd name="connsiteX17" fmla="*/ 1214650 w 2593074"/>
                  <a:gd name="connsiteY17" fmla="*/ 180927 h 235518"/>
                  <a:gd name="connsiteX18" fmla="*/ 1378424 w 2593074"/>
                  <a:gd name="connsiteY18" fmla="*/ 208222 h 235518"/>
                  <a:gd name="connsiteX19" fmla="*/ 1419367 w 2593074"/>
                  <a:gd name="connsiteY19" fmla="*/ 194574 h 235518"/>
                  <a:gd name="connsiteX20" fmla="*/ 1378424 w 2593074"/>
                  <a:gd name="connsiteY20" fmla="*/ 167279 h 235518"/>
                  <a:gd name="connsiteX21" fmla="*/ 1460310 w 2593074"/>
                  <a:gd name="connsiteY21" fmla="*/ 153631 h 235518"/>
                  <a:gd name="connsiteX22" fmla="*/ 1542197 w 2593074"/>
                  <a:gd name="connsiteY22" fmla="*/ 139983 h 235518"/>
                  <a:gd name="connsiteX23" fmla="*/ 1569492 w 2593074"/>
                  <a:gd name="connsiteY23" fmla="*/ 180927 h 235518"/>
                  <a:gd name="connsiteX24" fmla="*/ 1869743 w 2593074"/>
                  <a:gd name="connsiteY24" fmla="*/ 194574 h 235518"/>
                  <a:gd name="connsiteX25" fmla="*/ 1951630 w 2593074"/>
                  <a:gd name="connsiteY25" fmla="*/ 221870 h 235518"/>
                  <a:gd name="connsiteX26" fmla="*/ 1992573 w 2593074"/>
                  <a:gd name="connsiteY26" fmla="*/ 235518 h 235518"/>
                  <a:gd name="connsiteX27" fmla="*/ 2060812 w 2593074"/>
                  <a:gd name="connsiteY27" fmla="*/ 221870 h 235518"/>
                  <a:gd name="connsiteX28" fmla="*/ 2101755 w 2593074"/>
                  <a:gd name="connsiteY28" fmla="*/ 194574 h 235518"/>
                  <a:gd name="connsiteX29" fmla="*/ 2197289 w 2593074"/>
                  <a:gd name="connsiteY29" fmla="*/ 180927 h 235518"/>
                  <a:gd name="connsiteX30" fmla="*/ 2210937 w 2593074"/>
                  <a:gd name="connsiteY30" fmla="*/ 139983 h 235518"/>
                  <a:gd name="connsiteX31" fmla="*/ 2224585 w 2593074"/>
                  <a:gd name="connsiteY31" fmla="*/ 85392 h 235518"/>
                  <a:gd name="connsiteX32" fmla="*/ 2306471 w 2593074"/>
                  <a:gd name="connsiteY32" fmla="*/ 71744 h 235518"/>
                  <a:gd name="connsiteX33" fmla="*/ 2442949 w 2593074"/>
                  <a:gd name="connsiteY33" fmla="*/ 58097 h 235518"/>
                  <a:gd name="connsiteX34" fmla="*/ 2483892 w 2593074"/>
                  <a:gd name="connsiteY34" fmla="*/ 44449 h 235518"/>
                  <a:gd name="connsiteX35" fmla="*/ 2524835 w 2593074"/>
                  <a:gd name="connsiteY35" fmla="*/ 58097 h 235518"/>
                  <a:gd name="connsiteX36" fmla="*/ 2593074 w 2593074"/>
                  <a:gd name="connsiteY36" fmla="*/ 58097 h 2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93074" h="235518">
                    <a:moveTo>
                      <a:pt x="0" y="71744"/>
                    </a:moveTo>
                    <a:cubicBezTo>
                      <a:pt x="13648" y="67195"/>
                      <a:pt x="28076" y="64531"/>
                      <a:pt x="40943" y="58097"/>
                    </a:cubicBezTo>
                    <a:cubicBezTo>
                      <a:pt x="55614" y="50762"/>
                      <a:pt x="66810" y="37262"/>
                      <a:pt x="81886" y="30801"/>
                    </a:cubicBezTo>
                    <a:cubicBezTo>
                      <a:pt x="107800" y="19695"/>
                      <a:pt x="199887" y="6585"/>
                      <a:pt x="218364" y="3506"/>
                    </a:cubicBezTo>
                    <a:cubicBezTo>
                      <a:pt x="323853" y="73831"/>
                      <a:pt x="198497" y="0"/>
                      <a:pt x="450376" y="44449"/>
                    </a:cubicBezTo>
                    <a:cubicBezTo>
                      <a:pt x="466529" y="47299"/>
                      <a:pt x="476648" y="64409"/>
                      <a:pt x="491319" y="71744"/>
                    </a:cubicBezTo>
                    <a:cubicBezTo>
                      <a:pt x="504186" y="78178"/>
                      <a:pt x="519686" y="78406"/>
                      <a:pt x="532262" y="85392"/>
                    </a:cubicBezTo>
                    <a:cubicBezTo>
                      <a:pt x="560939" y="101324"/>
                      <a:pt x="614149" y="139983"/>
                      <a:pt x="614149" y="139983"/>
                    </a:cubicBezTo>
                    <a:cubicBezTo>
                      <a:pt x="645994" y="135434"/>
                      <a:pt x="678140" y="132645"/>
                      <a:pt x="709683" y="126336"/>
                    </a:cubicBezTo>
                    <a:cubicBezTo>
                      <a:pt x="723790" y="123515"/>
                      <a:pt x="736241" y="112688"/>
                      <a:pt x="750627" y="112688"/>
                    </a:cubicBezTo>
                    <a:cubicBezTo>
                      <a:pt x="765013" y="112688"/>
                      <a:pt x="777922" y="121787"/>
                      <a:pt x="791570" y="126336"/>
                    </a:cubicBezTo>
                    <a:cubicBezTo>
                      <a:pt x="796119" y="139984"/>
                      <a:pt x="791570" y="162730"/>
                      <a:pt x="805218" y="167279"/>
                    </a:cubicBezTo>
                    <a:cubicBezTo>
                      <a:pt x="857136" y="184585"/>
                      <a:pt x="877069" y="142335"/>
                      <a:pt x="914400" y="126336"/>
                    </a:cubicBezTo>
                    <a:cubicBezTo>
                      <a:pt x="931640" y="118947"/>
                      <a:pt x="950956" y="117841"/>
                      <a:pt x="968991" y="112688"/>
                    </a:cubicBezTo>
                    <a:cubicBezTo>
                      <a:pt x="982823" y="108736"/>
                      <a:pt x="996286" y="103589"/>
                      <a:pt x="1009934" y="99040"/>
                    </a:cubicBezTo>
                    <a:cubicBezTo>
                      <a:pt x="1051695" y="109481"/>
                      <a:pt x="1074052" y="108567"/>
                      <a:pt x="1105468" y="139983"/>
                    </a:cubicBezTo>
                    <a:cubicBezTo>
                      <a:pt x="1167200" y="201715"/>
                      <a:pt x="1094000" y="168006"/>
                      <a:pt x="1173707" y="194574"/>
                    </a:cubicBezTo>
                    <a:cubicBezTo>
                      <a:pt x="1187355" y="190025"/>
                      <a:pt x="1200264" y="180927"/>
                      <a:pt x="1214650" y="180927"/>
                    </a:cubicBezTo>
                    <a:cubicBezTo>
                      <a:pt x="1248513" y="180927"/>
                      <a:pt x="1339673" y="200472"/>
                      <a:pt x="1378424" y="208222"/>
                    </a:cubicBezTo>
                    <a:cubicBezTo>
                      <a:pt x="1392072" y="203673"/>
                      <a:pt x="1419367" y="208960"/>
                      <a:pt x="1419367" y="194574"/>
                    </a:cubicBezTo>
                    <a:cubicBezTo>
                      <a:pt x="1419367" y="178172"/>
                      <a:pt x="1366826" y="178877"/>
                      <a:pt x="1378424" y="167279"/>
                    </a:cubicBezTo>
                    <a:cubicBezTo>
                      <a:pt x="1397991" y="147712"/>
                      <a:pt x="1433015" y="158180"/>
                      <a:pt x="1460310" y="153631"/>
                    </a:cubicBezTo>
                    <a:cubicBezTo>
                      <a:pt x="1492723" y="132022"/>
                      <a:pt x="1503672" y="109163"/>
                      <a:pt x="1542197" y="139983"/>
                    </a:cubicBezTo>
                    <a:cubicBezTo>
                      <a:pt x="1555005" y="150230"/>
                      <a:pt x="1553313" y="178230"/>
                      <a:pt x="1569492" y="180927"/>
                    </a:cubicBezTo>
                    <a:cubicBezTo>
                      <a:pt x="1668316" y="197398"/>
                      <a:pt x="1769659" y="190025"/>
                      <a:pt x="1869743" y="194574"/>
                    </a:cubicBezTo>
                    <a:lnTo>
                      <a:pt x="1951630" y="221870"/>
                    </a:lnTo>
                    <a:lnTo>
                      <a:pt x="1992573" y="235518"/>
                    </a:lnTo>
                    <a:cubicBezTo>
                      <a:pt x="2015319" y="230969"/>
                      <a:pt x="2039092" y="230015"/>
                      <a:pt x="2060812" y="221870"/>
                    </a:cubicBezTo>
                    <a:cubicBezTo>
                      <a:pt x="2076170" y="216111"/>
                      <a:pt x="2086044" y="199287"/>
                      <a:pt x="2101755" y="194574"/>
                    </a:cubicBezTo>
                    <a:cubicBezTo>
                      <a:pt x="2132566" y="185331"/>
                      <a:pt x="2165444" y="185476"/>
                      <a:pt x="2197289" y="180927"/>
                    </a:cubicBezTo>
                    <a:cubicBezTo>
                      <a:pt x="2201838" y="167279"/>
                      <a:pt x="2206985" y="153816"/>
                      <a:pt x="2210937" y="139983"/>
                    </a:cubicBezTo>
                    <a:cubicBezTo>
                      <a:pt x="2216090" y="121948"/>
                      <a:pt x="2209322" y="96294"/>
                      <a:pt x="2224585" y="85392"/>
                    </a:cubicBezTo>
                    <a:cubicBezTo>
                      <a:pt x="2247102" y="69308"/>
                      <a:pt x="2279013" y="75176"/>
                      <a:pt x="2306471" y="71744"/>
                    </a:cubicBezTo>
                    <a:cubicBezTo>
                      <a:pt x="2351837" y="66073"/>
                      <a:pt x="2397456" y="62646"/>
                      <a:pt x="2442949" y="58097"/>
                    </a:cubicBezTo>
                    <a:cubicBezTo>
                      <a:pt x="2456597" y="53548"/>
                      <a:pt x="2469506" y="44449"/>
                      <a:pt x="2483892" y="44449"/>
                    </a:cubicBezTo>
                    <a:cubicBezTo>
                      <a:pt x="2498278" y="44449"/>
                      <a:pt x="2510560" y="56313"/>
                      <a:pt x="2524835" y="58097"/>
                    </a:cubicBezTo>
                    <a:cubicBezTo>
                      <a:pt x="2547406" y="60918"/>
                      <a:pt x="2570328" y="58097"/>
                      <a:pt x="2593074" y="58097"/>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sp>
          <p:nvSpPr>
            <p:cNvPr id="47" name="TextBox 11"/>
            <p:cNvSpPr txBox="1">
              <a:spLocks noChangeArrowheads="1"/>
            </p:cNvSpPr>
            <p:nvPr/>
          </p:nvSpPr>
          <p:spPr bwMode="auto">
            <a:xfrm rot="16200000">
              <a:off x="3999298" y="4256889"/>
              <a:ext cx="863574" cy="247768"/>
            </a:xfrm>
            <a:prstGeom prst="rect">
              <a:avLst/>
            </a:prstGeom>
            <a:noFill/>
            <a:ln w="9525">
              <a:noFill/>
              <a:miter lim="800000"/>
              <a:headEnd/>
              <a:tailEnd/>
            </a:ln>
          </p:spPr>
          <p:txBody>
            <a:bodyPr wrap="none">
              <a:spAutoFit/>
            </a:bodyPr>
            <a:lstStyle/>
            <a:p>
              <a:pPr algn="ctr"/>
              <a:r>
                <a:rPr lang="en-US" sz="1400" dirty="0">
                  <a:latin typeface="Arial" pitchFamily="34" charset="0"/>
                  <a:cs typeface="Arial" pitchFamily="34" charset="0"/>
                </a:rPr>
                <a:t>0 min 37°C</a:t>
              </a:r>
            </a:p>
          </p:txBody>
        </p:sp>
        <p:pic>
          <p:nvPicPr>
            <p:cNvPr id="48" name="Picture 4"/>
            <p:cNvPicPr>
              <a:picLocks noChangeAspect="1" noChangeArrowheads="1"/>
            </p:cNvPicPr>
            <p:nvPr/>
          </p:nvPicPr>
          <p:blipFill>
            <a:blip r:embed="rId10" cstate="print">
              <a:lum bright="3000" contrast="-3000"/>
            </a:blip>
            <a:srcRect/>
            <a:stretch>
              <a:fillRect/>
            </a:stretch>
          </p:blipFill>
          <p:spPr bwMode="auto">
            <a:xfrm>
              <a:off x="6045370" y="3644537"/>
              <a:ext cx="1514985" cy="1472478"/>
            </a:xfrm>
            <a:prstGeom prst="rect">
              <a:avLst/>
            </a:prstGeom>
            <a:noFill/>
            <a:ln w="9525">
              <a:noFill/>
              <a:miter lim="800000"/>
              <a:headEnd/>
              <a:tailEnd/>
            </a:ln>
          </p:spPr>
        </p:pic>
        <p:grpSp>
          <p:nvGrpSpPr>
            <p:cNvPr id="49" name="Group 21"/>
            <p:cNvGrpSpPr>
              <a:grpSpLocks/>
            </p:cNvGrpSpPr>
            <p:nvPr/>
          </p:nvGrpSpPr>
          <p:grpSpPr bwMode="auto">
            <a:xfrm>
              <a:off x="6073774" y="3754437"/>
              <a:ext cx="1474788" cy="1230312"/>
              <a:chOff x="1506321" y="525802"/>
              <a:chExt cx="6676825" cy="5728249"/>
            </a:xfrm>
          </p:grpSpPr>
          <p:sp>
            <p:nvSpPr>
              <p:cNvPr id="59" name="Freeform 58"/>
              <p:cNvSpPr/>
              <p:nvPr/>
            </p:nvSpPr>
            <p:spPr>
              <a:xfrm>
                <a:off x="2440645" y="525802"/>
                <a:ext cx="5117221" cy="1441300"/>
              </a:xfrm>
              <a:custGeom>
                <a:avLst/>
                <a:gdLst>
                  <a:gd name="connsiteX0" fmla="*/ 0 w 5117911"/>
                  <a:gd name="connsiteY0" fmla="*/ 878973 h 1440567"/>
                  <a:gd name="connsiteX1" fmla="*/ 136478 w 5117911"/>
                  <a:gd name="connsiteY1" fmla="*/ 892621 h 1440567"/>
                  <a:gd name="connsiteX2" fmla="*/ 150126 w 5117911"/>
                  <a:gd name="connsiteY2" fmla="*/ 974508 h 1440567"/>
                  <a:gd name="connsiteX3" fmla="*/ 191069 w 5117911"/>
                  <a:gd name="connsiteY3" fmla="*/ 1001803 h 1440567"/>
                  <a:gd name="connsiteX4" fmla="*/ 286603 w 5117911"/>
                  <a:gd name="connsiteY4" fmla="*/ 1056394 h 1440567"/>
                  <a:gd name="connsiteX5" fmla="*/ 368490 w 5117911"/>
                  <a:gd name="connsiteY5" fmla="*/ 1083690 h 1440567"/>
                  <a:gd name="connsiteX6" fmla="*/ 382138 w 5117911"/>
                  <a:gd name="connsiteY6" fmla="*/ 1124633 h 1440567"/>
                  <a:gd name="connsiteX7" fmla="*/ 423081 w 5117911"/>
                  <a:gd name="connsiteY7" fmla="*/ 1165576 h 1440567"/>
                  <a:gd name="connsiteX8" fmla="*/ 477672 w 5117911"/>
                  <a:gd name="connsiteY8" fmla="*/ 1179224 h 1440567"/>
                  <a:gd name="connsiteX9" fmla="*/ 518615 w 5117911"/>
                  <a:gd name="connsiteY9" fmla="*/ 1192872 h 1440567"/>
                  <a:gd name="connsiteX10" fmla="*/ 559558 w 5117911"/>
                  <a:gd name="connsiteY10" fmla="*/ 1220167 h 1440567"/>
                  <a:gd name="connsiteX11" fmla="*/ 764275 w 5117911"/>
                  <a:gd name="connsiteY11" fmla="*/ 1233815 h 1440567"/>
                  <a:gd name="connsiteX12" fmla="*/ 846161 w 5117911"/>
                  <a:gd name="connsiteY12" fmla="*/ 1206520 h 1440567"/>
                  <a:gd name="connsiteX13" fmla="*/ 887105 w 5117911"/>
                  <a:gd name="connsiteY13" fmla="*/ 1192872 h 1440567"/>
                  <a:gd name="connsiteX14" fmla="*/ 1050878 w 5117911"/>
                  <a:gd name="connsiteY14" fmla="*/ 1179224 h 1440567"/>
                  <a:gd name="connsiteX15" fmla="*/ 1091821 w 5117911"/>
                  <a:gd name="connsiteY15" fmla="*/ 1151929 h 1440567"/>
                  <a:gd name="connsiteX16" fmla="*/ 1337481 w 5117911"/>
                  <a:gd name="connsiteY16" fmla="*/ 1124633 h 1440567"/>
                  <a:gd name="connsiteX17" fmla="*/ 1378424 w 5117911"/>
                  <a:gd name="connsiteY17" fmla="*/ 1110985 h 1440567"/>
                  <a:gd name="connsiteX18" fmla="*/ 1528550 w 5117911"/>
                  <a:gd name="connsiteY18" fmla="*/ 1138281 h 1440567"/>
                  <a:gd name="connsiteX19" fmla="*/ 1542197 w 5117911"/>
                  <a:gd name="connsiteY19" fmla="*/ 1179224 h 1440567"/>
                  <a:gd name="connsiteX20" fmla="*/ 1583141 w 5117911"/>
                  <a:gd name="connsiteY20" fmla="*/ 1192872 h 1440567"/>
                  <a:gd name="connsiteX21" fmla="*/ 1692323 w 5117911"/>
                  <a:gd name="connsiteY21" fmla="*/ 1206520 h 1440567"/>
                  <a:gd name="connsiteX22" fmla="*/ 1774209 w 5117911"/>
                  <a:gd name="connsiteY22" fmla="*/ 1220167 h 1440567"/>
                  <a:gd name="connsiteX23" fmla="*/ 1842448 w 5117911"/>
                  <a:gd name="connsiteY23" fmla="*/ 1151929 h 1440567"/>
                  <a:gd name="connsiteX24" fmla="*/ 1869744 w 5117911"/>
                  <a:gd name="connsiteY24" fmla="*/ 1110985 h 1440567"/>
                  <a:gd name="connsiteX25" fmla="*/ 1883391 w 5117911"/>
                  <a:gd name="connsiteY25" fmla="*/ 1015451 h 1440567"/>
                  <a:gd name="connsiteX26" fmla="*/ 1992573 w 5117911"/>
                  <a:gd name="connsiteY26" fmla="*/ 1029099 h 1440567"/>
                  <a:gd name="connsiteX27" fmla="*/ 2074460 w 5117911"/>
                  <a:gd name="connsiteY27" fmla="*/ 1015451 h 1440567"/>
                  <a:gd name="connsiteX28" fmla="*/ 2115403 w 5117911"/>
                  <a:gd name="connsiteY28" fmla="*/ 1042747 h 1440567"/>
                  <a:gd name="connsiteX29" fmla="*/ 2156347 w 5117911"/>
                  <a:gd name="connsiteY29" fmla="*/ 1056394 h 1440567"/>
                  <a:gd name="connsiteX30" fmla="*/ 2265529 w 5117911"/>
                  <a:gd name="connsiteY30" fmla="*/ 1015451 h 1440567"/>
                  <a:gd name="connsiteX31" fmla="*/ 2388358 w 5117911"/>
                  <a:gd name="connsiteY31" fmla="*/ 960860 h 1440567"/>
                  <a:gd name="connsiteX32" fmla="*/ 2374711 w 5117911"/>
                  <a:gd name="connsiteY32" fmla="*/ 892621 h 1440567"/>
                  <a:gd name="connsiteX33" fmla="*/ 2415654 w 5117911"/>
                  <a:gd name="connsiteY33" fmla="*/ 865326 h 1440567"/>
                  <a:gd name="connsiteX34" fmla="*/ 2333767 w 5117911"/>
                  <a:gd name="connsiteY34" fmla="*/ 797087 h 1440567"/>
                  <a:gd name="connsiteX35" fmla="*/ 2306472 w 5117911"/>
                  <a:gd name="connsiteY35" fmla="*/ 756144 h 1440567"/>
                  <a:gd name="connsiteX36" fmla="*/ 2238233 w 5117911"/>
                  <a:gd name="connsiteY36" fmla="*/ 674257 h 1440567"/>
                  <a:gd name="connsiteX37" fmla="*/ 2224585 w 5117911"/>
                  <a:gd name="connsiteY37" fmla="*/ 606018 h 1440567"/>
                  <a:gd name="connsiteX38" fmla="*/ 2374711 w 5117911"/>
                  <a:gd name="connsiteY38" fmla="*/ 592370 h 1440567"/>
                  <a:gd name="connsiteX39" fmla="*/ 2497541 w 5117911"/>
                  <a:gd name="connsiteY39" fmla="*/ 578723 h 1440567"/>
                  <a:gd name="connsiteX40" fmla="*/ 2511188 w 5117911"/>
                  <a:gd name="connsiteY40" fmla="*/ 428597 h 1440567"/>
                  <a:gd name="connsiteX41" fmla="*/ 2552132 w 5117911"/>
                  <a:gd name="connsiteY41" fmla="*/ 414950 h 1440567"/>
                  <a:gd name="connsiteX42" fmla="*/ 3002508 w 5117911"/>
                  <a:gd name="connsiteY42" fmla="*/ 360358 h 1440567"/>
                  <a:gd name="connsiteX43" fmla="*/ 3057099 w 5117911"/>
                  <a:gd name="connsiteY43" fmla="*/ 346711 h 1440567"/>
                  <a:gd name="connsiteX44" fmla="*/ 3029803 w 5117911"/>
                  <a:gd name="connsiteY44" fmla="*/ 305767 h 1440567"/>
                  <a:gd name="connsiteX45" fmla="*/ 3029803 w 5117911"/>
                  <a:gd name="connsiteY45" fmla="*/ 264824 h 1440567"/>
                  <a:gd name="connsiteX46" fmla="*/ 3138985 w 5117911"/>
                  <a:gd name="connsiteY46" fmla="*/ 278472 h 1440567"/>
                  <a:gd name="connsiteX47" fmla="*/ 3220872 w 5117911"/>
                  <a:gd name="connsiteY47" fmla="*/ 305767 h 1440567"/>
                  <a:gd name="connsiteX48" fmla="*/ 3316406 w 5117911"/>
                  <a:gd name="connsiteY48" fmla="*/ 292120 h 1440567"/>
                  <a:gd name="connsiteX49" fmla="*/ 3370997 w 5117911"/>
                  <a:gd name="connsiteY49" fmla="*/ 210233 h 1440567"/>
                  <a:gd name="connsiteX50" fmla="*/ 3452884 w 5117911"/>
                  <a:gd name="connsiteY50" fmla="*/ 141994 h 1440567"/>
                  <a:gd name="connsiteX51" fmla="*/ 3507475 w 5117911"/>
                  <a:gd name="connsiteY51" fmla="*/ 155642 h 1440567"/>
                  <a:gd name="connsiteX52" fmla="*/ 3521123 w 5117911"/>
                  <a:gd name="connsiteY52" fmla="*/ 196585 h 1440567"/>
                  <a:gd name="connsiteX53" fmla="*/ 3562066 w 5117911"/>
                  <a:gd name="connsiteY53" fmla="*/ 210233 h 1440567"/>
                  <a:gd name="connsiteX54" fmla="*/ 3575714 w 5117911"/>
                  <a:gd name="connsiteY54" fmla="*/ 169290 h 1440567"/>
                  <a:gd name="connsiteX55" fmla="*/ 3493827 w 5117911"/>
                  <a:gd name="connsiteY55" fmla="*/ 101051 h 1440567"/>
                  <a:gd name="connsiteX56" fmla="*/ 3684896 w 5117911"/>
                  <a:gd name="connsiteY56" fmla="*/ 73755 h 1440567"/>
                  <a:gd name="connsiteX57" fmla="*/ 3698544 w 5117911"/>
                  <a:gd name="connsiteY57" fmla="*/ 141994 h 1440567"/>
                  <a:gd name="connsiteX58" fmla="*/ 3739487 w 5117911"/>
                  <a:gd name="connsiteY58" fmla="*/ 169290 h 1440567"/>
                  <a:gd name="connsiteX59" fmla="*/ 3835021 w 5117911"/>
                  <a:gd name="connsiteY59" fmla="*/ 155642 h 1440567"/>
                  <a:gd name="connsiteX60" fmla="*/ 3821373 w 5117911"/>
                  <a:gd name="connsiteY60" fmla="*/ 114699 h 1440567"/>
                  <a:gd name="connsiteX61" fmla="*/ 3862317 w 5117911"/>
                  <a:gd name="connsiteY61" fmla="*/ 87403 h 1440567"/>
                  <a:gd name="connsiteX62" fmla="*/ 3957851 w 5117911"/>
                  <a:gd name="connsiteY62" fmla="*/ 101051 h 1440567"/>
                  <a:gd name="connsiteX63" fmla="*/ 3971499 w 5117911"/>
                  <a:gd name="connsiteY63" fmla="*/ 141994 h 1440567"/>
                  <a:gd name="connsiteX64" fmla="*/ 4012442 w 5117911"/>
                  <a:gd name="connsiteY64" fmla="*/ 155642 h 1440567"/>
                  <a:gd name="connsiteX65" fmla="*/ 4121624 w 5117911"/>
                  <a:gd name="connsiteY65" fmla="*/ 141994 h 1440567"/>
                  <a:gd name="connsiteX66" fmla="*/ 4135272 w 5117911"/>
                  <a:gd name="connsiteY66" fmla="*/ 101051 h 1440567"/>
                  <a:gd name="connsiteX67" fmla="*/ 4244454 w 5117911"/>
                  <a:gd name="connsiteY67" fmla="*/ 128347 h 1440567"/>
                  <a:gd name="connsiteX68" fmla="*/ 4258102 w 5117911"/>
                  <a:gd name="connsiteY68" fmla="*/ 237529 h 1440567"/>
                  <a:gd name="connsiteX69" fmla="*/ 4271750 w 5117911"/>
                  <a:gd name="connsiteY69" fmla="*/ 278472 h 1440567"/>
                  <a:gd name="connsiteX70" fmla="*/ 4285397 w 5117911"/>
                  <a:gd name="connsiteY70" fmla="*/ 374006 h 1440567"/>
                  <a:gd name="connsiteX71" fmla="*/ 4299045 w 5117911"/>
                  <a:gd name="connsiteY71" fmla="*/ 455893 h 1440567"/>
                  <a:gd name="connsiteX72" fmla="*/ 4312693 w 5117911"/>
                  <a:gd name="connsiteY72" fmla="*/ 496836 h 1440567"/>
                  <a:gd name="connsiteX73" fmla="*/ 4285397 w 5117911"/>
                  <a:gd name="connsiteY73" fmla="*/ 455893 h 1440567"/>
                  <a:gd name="connsiteX74" fmla="*/ 4299045 w 5117911"/>
                  <a:gd name="connsiteY74" fmla="*/ 496836 h 1440567"/>
                  <a:gd name="connsiteX75" fmla="*/ 4367284 w 5117911"/>
                  <a:gd name="connsiteY75" fmla="*/ 565075 h 1440567"/>
                  <a:gd name="connsiteX76" fmla="*/ 4394579 w 5117911"/>
                  <a:gd name="connsiteY76" fmla="*/ 606018 h 1440567"/>
                  <a:gd name="connsiteX77" fmla="*/ 4421875 w 5117911"/>
                  <a:gd name="connsiteY77" fmla="*/ 687905 h 1440567"/>
                  <a:gd name="connsiteX78" fmla="*/ 4408227 w 5117911"/>
                  <a:gd name="connsiteY78" fmla="*/ 728848 h 1440567"/>
                  <a:gd name="connsiteX79" fmla="*/ 4476466 w 5117911"/>
                  <a:gd name="connsiteY79" fmla="*/ 783439 h 1440567"/>
                  <a:gd name="connsiteX80" fmla="*/ 4517409 w 5117911"/>
                  <a:gd name="connsiteY80" fmla="*/ 769791 h 1440567"/>
                  <a:gd name="connsiteX81" fmla="*/ 4558352 w 5117911"/>
                  <a:gd name="connsiteY81" fmla="*/ 742496 h 1440567"/>
                  <a:gd name="connsiteX82" fmla="*/ 4599296 w 5117911"/>
                  <a:gd name="connsiteY82" fmla="*/ 756144 h 1440567"/>
                  <a:gd name="connsiteX83" fmla="*/ 4640239 w 5117911"/>
                  <a:gd name="connsiteY83" fmla="*/ 892621 h 1440567"/>
                  <a:gd name="connsiteX84" fmla="*/ 4653887 w 5117911"/>
                  <a:gd name="connsiteY84" fmla="*/ 933564 h 1440567"/>
                  <a:gd name="connsiteX85" fmla="*/ 4681182 w 5117911"/>
                  <a:gd name="connsiteY85" fmla="*/ 1042747 h 1440567"/>
                  <a:gd name="connsiteX86" fmla="*/ 4708478 w 5117911"/>
                  <a:gd name="connsiteY86" fmla="*/ 1083690 h 1440567"/>
                  <a:gd name="connsiteX87" fmla="*/ 4722126 w 5117911"/>
                  <a:gd name="connsiteY87" fmla="*/ 1124633 h 1440567"/>
                  <a:gd name="connsiteX88" fmla="*/ 4776717 w 5117911"/>
                  <a:gd name="connsiteY88" fmla="*/ 1206520 h 1440567"/>
                  <a:gd name="connsiteX89" fmla="*/ 4831308 w 5117911"/>
                  <a:gd name="connsiteY89" fmla="*/ 1261111 h 1440567"/>
                  <a:gd name="connsiteX90" fmla="*/ 4858603 w 5117911"/>
                  <a:gd name="connsiteY90" fmla="*/ 1302054 h 1440567"/>
                  <a:gd name="connsiteX91" fmla="*/ 4940490 w 5117911"/>
                  <a:gd name="connsiteY91" fmla="*/ 1329350 h 1440567"/>
                  <a:gd name="connsiteX92" fmla="*/ 4981433 w 5117911"/>
                  <a:gd name="connsiteY92" fmla="*/ 1342997 h 1440567"/>
                  <a:gd name="connsiteX93" fmla="*/ 5022376 w 5117911"/>
                  <a:gd name="connsiteY93" fmla="*/ 1370293 h 1440567"/>
                  <a:gd name="connsiteX94" fmla="*/ 5104263 w 5117911"/>
                  <a:gd name="connsiteY94" fmla="*/ 1438532 h 1440567"/>
                  <a:gd name="connsiteX95" fmla="*/ 5117911 w 5117911"/>
                  <a:gd name="connsiteY95" fmla="*/ 1438532 h 14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117911" h="1440567">
                    <a:moveTo>
                      <a:pt x="0" y="878973"/>
                    </a:moveTo>
                    <a:cubicBezTo>
                      <a:pt x="45493" y="883522"/>
                      <a:pt x="97906" y="868075"/>
                      <a:pt x="136478" y="892621"/>
                    </a:cubicBezTo>
                    <a:cubicBezTo>
                      <a:pt x="159824" y="907478"/>
                      <a:pt x="137751" y="949757"/>
                      <a:pt x="150126" y="974508"/>
                    </a:cubicBezTo>
                    <a:cubicBezTo>
                      <a:pt x="157461" y="989179"/>
                      <a:pt x="177421" y="992705"/>
                      <a:pt x="191069" y="1001803"/>
                    </a:cubicBezTo>
                    <a:cubicBezTo>
                      <a:pt x="214981" y="1073540"/>
                      <a:pt x="187615" y="1031647"/>
                      <a:pt x="286603" y="1056394"/>
                    </a:cubicBezTo>
                    <a:cubicBezTo>
                      <a:pt x="314516" y="1063372"/>
                      <a:pt x="368490" y="1083690"/>
                      <a:pt x="368490" y="1083690"/>
                    </a:cubicBezTo>
                    <a:cubicBezTo>
                      <a:pt x="373039" y="1097338"/>
                      <a:pt x="374158" y="1112663"/>
                      <a:pt x="382138" y="1124633"/>
                    </a:cubicBezTo>
                    <a:cubicBezTo>
                      <a:pt x="392844" y="1140692"/>
                      <a:pt x="406323" y="1156000"/>
                      <a:pt x="423081" y="1165576"/>
                    </a:cubicBezTo>
                    <a:cubicBezTo>
                      <a:pt x="439367" y="1174882"/>
                      <a:pt x="459637" y="1174071"/>
                      <a:pt x="477672" y="1179224"/>
                    </a:cubicBezTo>
                    <a:cubicBezTo>
                      <a:pt x="491504" y="1183176"/>
                      <a:pt x="505748" y="1186438"/>
                      <a:pt x="518615" y="1192872"/>
                    </a:cubicBezTo>
                    <a:cubicBezTo>
                      <a:pt x="533286" y="1200207"/>
                      <a:pt x="543379" y="1217470"/>
                      <a:pt x="559558" y="1220167"/>
                    </a:cubicBezTo>
                    <a:cubicBezTo>
                      <a:pt x="627018" y="1231410"/>
                      <a:pt x="696036" y="1229266"/>
                      <a:pt x="764275" y="1233815"/>
                    </a:cubicBezTo>
                    <a:lnTo>
                      <a:pt x="846161" y="1206520"/>
                    </a:lnTo>
                    <a:cubicBezTo>
                      <a:pt x="859809" y="1201971"/>
                      <a:pt x="872768" y="1194067"/>
                      <a:pt x="887105" y="1192872"/>
                    </a:cubicBezTo>
                    <a:lnTo>
                      <a:pt x="1050878" y="1179224"/>
                    </a:lnTo>
                    <a:cubicBezTo>
                      <a:pt x="1064526" y="1170126"/>
                      <a:pt x="1075997" y="1156245"/>
                      <a:pt x="1091821" y="1151929"/>
                    </a:cubicBezTo>
                    <a:cubicBezTo>
                      <a:pt x="1114191" y="1145828"/>
                      <a:pt x="1329273" y="1125454"/>
                      <a:pt x="1337481" y="1124633"/>
                    </a:cubicBezTo>
                    <a:cubicBezTo>
                      <a:pt x="1351129" y="1120084"/>
                      <a:pt x="1364038" y="1110985"/>
                      <a:pt x="1378424" y="1110985"/>
                    </a:cubicBezTo>
                    <a:cubicBezTo>
                      <a:pt x="1455584" y="1110985"/>
                      <a:pt x="1470971" y="1119088"/>
                      <a:pt x="1528550" y="1138281"/>
                    </a:cubicBezTo>
                    <a:cubicBezTo>
                      <a:pt x="1533099" y="1151929"/>
                      <a:pt x="1532025" y="1169052"/>
                      <a:pt x="1542197" y="1179224"/>
                    </a:cubicBezTo>
                    <a:cubicBezTo>
                      <a:pt x="1552370" y="1189397"/>
                      <a:pt x="1568987" y="1190298"/>
                      <a:pt x="1583141" y="1192872"/>
                    </a:cubicBezTo>
                    <a:cubicBezTo>
                      <a:pt x="1619227" y="1199433"/>
                      <a:pt x="1656014" y="1201333"/>
                      <a:pt x="1692323" y="1206520"/>
                    </a:cubicBezTo>
                    <a:cubicBezTo>
                      <a:pt x="1719717" y="1210433"/>
                      <a:pt x="1746914" y="1215618"/>
                      <a:pt x="1774209" y="1220167"/>
                    </a:cubicBezTo>
                    <a:cubicBezTo>
                      <a:pt x="1847001" y="1110981"/>
                      <a:pt x="1751460" y="1242917"/>
                      <a:pt x="1842448" y="1151929"/>
                    </a:cubicBezTo>
                    <a:cubicBezTo>
                      <a:pt x="1854047" y="1140330"/>
                      <a:pt x="1860645" y="1124633"/>
                      <a:pt x="1869744" y="1110985"/>
                    </a:cubicBezTo>
                    <a:cubicBezTo>
                      <a:pt x="1837899" y="1015451"/>
                      <a:pt x="1815153" y="1038198"/>
                      <a:pt x="1883391" y="1015451"/>
                    </a:cubicBezTo>
                    <a:cubicBezTo>
                      <a:pt x="1919785" y="1020000"/>
                      <a:pt x="1955896" y="1029099"/>
                      <a:pt x="1992573" y="1029099"/>
                    </a:cubicBezTo>
                    <a:cubicBezTo>
                      <a:pt x="2020245" y="1029099"/>
                      <a:pt x="2046957" y="1012395"/>
                      <a:pt x="2074460" y="1015451"/>
                    </a:cubicBezTo>
                    <a:cubicBezTo>
                      <a:pt x="2090762" y="1017262"/>
                      <a:pt x="2100732" y="1035412"/>
                      <a:pt x="2115403" y="1042747"/>
                    </a:cubicBezTo>
                    <a:cubicBezTo>
                      <a:pt x="2128270" y="1049181"/>
                      <a:pt x="2142699" y="1051845"/>
                      <a:pt x="2156347" y="1056394"/>
                    </a:cubicBezTo>
                    <a:cubicBezTo>
                      <a:pt x="2318113" y="1024042"/>
                      <a:pt x="2150522" y="1066566"/>
                      <a:pt x="2265529" y="1015451"/>
                    </a:cubicBezTo>
                    <a:cubicBezTo>
                      <a:pt x="2411702" y="950484"/>
                      <a:pt x="2295697" y="1022633"/>
                      <a:pt x="2388358" y="960860"/>
                    </a:cubicBezTo>
                    <a:cubicBezTo>
                      <a:pt x="2383809" y="938114"/>
                      <a:pt x="2368338" y="914925"/>
                      <a:pt x="2374711" y="892621"/>
                    </a:cubicBezTo>
                    <a:cubicBezTo>
                      <a:pt x="2379217" y="876850"/>
                      <a:pt x="2415654" y="881728"/>
                      <a:pt x="2415654" y="865326"/>
                    </a:cubicBezTo>
                    <a:cubicBezTo>
                      <a:pt x="2415654" y="847810"/>
                      <a:pt x="2346119" y="805321"/>
                      <a:pt x="2333767" y="797087"/>
                    </a:cubicBezTo>
                    <a:cubicBezTo>
                      <a:pt x="2324669" y="783439"/>
                      <a:pt x="2316972" y="768745"/>
                      <a:pt x="2306472" y="756144"/>
                    </a:cubicBezTo>
                    <a:cubicBezTo>
                      <a:pt x="2218897" y="651053"/>
                      <a:pt x="2306008" y="775917"/>
                      <a:pt x="2238233" y="674257"/>
                    </a:cubicBezTo>
                    <a:cubicBezTo>
                      <a:pt x="2233684" y="651511"/>
                      <a:pt x="2204694" y="617953"/>
                      <a:pt x="2224585" y="606018"/>
                    </a:cubicBezTo>
                    <a:cubicBezTo>
                      <a:pt x="2267673" y="580165"/>
                      <a:pt x="2324712" y="597370"/>
                      <a:pt x="2374711" y="592370"/>
                    </a:cubicBezTo>
                    <a:cubicBezTo>
                      <a:pt x="2415702" y="588271"/>
                      <a:pt x="2456598" y="583272"/>
                      <a:pt x="2497541" y="578723"/>
                    </a:cubicBezTo>
                    <a:cubicBezTo>
                      <a:pt x="2492211" y="552073"/>
                      <a:pt x="2459242" y="445911"/>
                      <a:pt x="2511188" y="428597"/>
                    </a:cubicBezTo>
                    <a:lnTo>
                      <a:pt x="2552132" y="414950"/>
                    </a:lnTo>
                    <a:cubicBezTo>
                      <a:pt x="2612201" y="234728"/>
                      <a:pt x="2547677" y="385626"/>
                      <a:pt x="3002508" y="360358"/>
                    </a:cubicBezTo>
                    <a:cubicBezTo>
                      <a:pt x="3021236" y="359318"/>
                      <a:pt x="3038902" y="351260"/>
                      <a:pt x="3057099" y="346711"/>
                    </a:cubicBezTo>
                    <a:cubicBezTo>
                      <a:pt x="3048000" y="333063"/>
                      <a:pt x="3041402" y="317366"/>
                      <a:pt x="3029803" y="305767"/>
                    </a:cubicBezTo>
                    <a:cubicBezTo>
                      <a:pt x="2990119" y="266083"/>
                      <a:pt x="2961697" y="287526"/>
                      <a:pt x="3029803" y="264824"/>
                    </a:cubicBezTo>
                    <a:cubicBezTo>
                      <a:pt x="3066197" y="269373"/>
                      <a:pt x="3103122" y="270787"/>
                      <a:pt x="3138985" y="278472"/>
                    </a:cubicBezTo>
                    <a:cubicBezTo>
                      <a:pt x="3167118" y="284501"/>
                      <a:pt x="3220872" y="305767"/>
                      <a:pt x="3220872" y="305767"/>
                    </a:cubicBezTo>
                    <a:cubicBezTo>
                      <a:pt x="3252717" y="301218"/>
                      <a:pt x="3289267" y="309390"/>
                      <a:pt x="3316406" y="292120"/>
                    </a:cubicBezTo>
                    <a:cubicBezTo>
                      <a:pt x="3344083" y="274508"/>
                      <a:pt x="3343701" y="228430"/>
                      <a:pt x="3370997" y="210233"/>
                    </a:cubicBezTo>
                    <a:cubicBezTo>
                      <a:pt x="3428001" y="172232"/>
                      <a:pt x="3400343" y="194537"/>
                      <a:pt x="3452884" y="141994"/>
                    </a:cubicBezTo>
                    <a:cubicBezTo>
                      <a:pt x="3471081" y="146543"/>
                      <a:pt x="3492828" y="143925"/>
                      <a:pt x="3507475" y="155642"/>
                    </a:cubicBezTo>
                    <a:cubicBezTo>
                      <a:pt x="3518709" y="164629"/>
                      <a:pt x="3510951" y="186413"/>
                      <a:pt x="3521123" y="196585"/>
                    </a:cubicBezTo>
                    <a:cubicBezTo>
                      <a:pt x="3531295" y="206757"/>
                      <a:pt x="3548418" y="205684"/>
                      <a:pt x="3562066" y="210233"/>
                    </a:cubicBezTo>
                    <a:cubicBezTo>
                      <a:pt x="3566615" y="196585"/>
                      <a:pt x="3580263" y="182938"/>
                      <a:pt x="3575714" y="169290"/>
                    </a:cubicBezTo>
                    <a:cubicBezTo>
                      <a:pt x="3568209" y="146774"/>
                      <a:pt x="3512555" y="113537"/>
                      <a:pt x="3493827" y="101051"/>
                    </a:cubicBezTo>
                    <a:cubicBezTo>
                      <a:pt x="3521462" y="18148"/>
                      <a:pt x="3512800" y="0"/>
                      <a:pt x="3684896" y="73755"/>
                    </a:cubicBezTo>
                    <a:cubicBezTo>
                      <a:pt x="3706217" y="82893"/>
                      <a:pt x="3687035" y="121853"/>
                      <a:pt x="3698544" y="141994"/>
                    </a:cubicBezTo>
                    <a:cubicBezTo>
                      <a:pt x="3706682" y="156235"/>
                      <a:pt x="3725839" y="160191"/>
                      <a:pt x="3739487" y="169290"/>
                    </a:cubicBezTo>
                    <a:cubicBezTo>
                      <a:pt x="3771332" y="164741"/>
                      <a:pt x="3808256" y="173486"/>
                      <a:pt x="3835021" y="155642"/>
                    </a:cubicBezTo>
                    <a:cubicBezTo>
                      <a:pt x="3846991" y="147662"/>
                      <a:pt x="3816030" y="128056"/>
                      <a:pt x="3821373" y="114699"/>
                    </a:cubicBezTo>
                    <a:cubicBezTo>
                      <a:pt x="3827465" y="99469"/>
                      <a:pt x="3848669" y="96502"/>
                      <a:pt x="3862317" y="87403"/>
                    </a:cubicBezTo>
                    <a:cubicBezTo>
                      <a:pt x="3894162" y="91952"/>
                      <a:pt x="3929079" y="86665"/>
                      <a:pt x="3957851" y="101051"/>
                    </a:cubicBezTo>
                    <a:cubicBezTo>
                      <a:pt x="3970718" y="107485"/>
                      <a:pt x="3961327" y="131822"/>
                      <a:pt x="3971499" y="141994"/>
                    </a:cubicBezTo>
                    <a:cubicBezTo>
                      <a:pt x="3981671" y="152166"/>
                      <a:pt x="3998794" y="151093"/>
                      <a:pt x="4012442" y="155642"/>
                    </a:cubicBezTo>
                    <a:cubicBezTo>
                      <a:pt x="4048836" y="151093"/>
                      <a:pt x="4088108" y="156890"/>
                      <a:pt x="4121624" y="141994"/>
                    </a:cubicBezTo>
                    <a:cubicBezTo>
                      <a:pt x="4134770" y="136151"/>
                      <a:pt x="4121624" y="105600"/>
                      <a:pt x="4135272" y="101051"/>
                    </a:cubicBezTo>
                    <a:cubicBezTo>
                      <a:pt x="4151742" y="95561"/>
                      <a:pt x="4222359" y="120982"/>
                      <a:pt x="4244454" y="128347"/>
                    </a:cubicBezTo>
                    <a:cubicBezTo>
                      <a:pt x="4249003" y="164741"/>
                      <a:pt x="4251541" y="201443"/>
                      <a:pt x="4258102" y="237529"/>
                    </a:cubicBezTo>
                    <a:cubicBezTo>
                      <a:pt x="4260675" y="251683"/>
                      <a:pt x="4268929" y="264365"/>
                      <a:pt x="4271750" y="278472"/>
                    </a:cubicBezTo>
                    <a:cubicBezTo>
                      <a:pt x="4278059" y="310015"/>
                      <a:pt x="4280506" y="342212"/>
                      <a:pt x="4285397" y="374006"/>
                    </a:cubicBezTo>
                    <a:cubicBezTo>
                      <a:pt x="4289605" y="401356"/>
                      <a:pt x="4293042" y="428880"/>
                      <a:pt x="4299045" y="455893"/>
                    </a:cubicBezTo>
                    <a:cubicBezTo>
                      <a:pt x="4302166" y="469936"/>
                      <a:pt x="4327079" y="496836"/>
                      <a:pt x="4312693" y="496836"/>
                    </a:cubicBezTo>
                    <a:cubicBezTo>
                      <a:pt x="4296290" y="496836"/>
                      <a:pt x="4301800" y="455893"/>
                      <a:pt x="4285397" y="455893"/>
                    </a:cubicBezTo>
                    <a:cubicBezTo>
                      <a:pt x="4271011" y="455893"/>
                      <a:pt x="4292611" y="483969"/>
                      <a:pt x="4299045" y="496836"/>
                    </a:cubicBezTo>
                    <a:cubicBezTo>
                      <a:pt x="4321791" y="542328"/>
                      <a:pt x="4326342" y="537779"/>
                      <a:pt x="4367284" y="565075"/>
                    </a:cubicBezTo>
                    <a:cubicBezTo>
                      <a:pt x="4376382" y="578723"/>
                      <a:pt x="4387917" y="591029"/>
                      <a:pt x="4394579" y="606018"/>
                    </a:cubicBezTo>
                    <a:cubicBezTo>
                      <a:pt x="4406264" y="632310"/>
                      <a:pt x="4421875" y="687905"/>
                      <a:pt x="4421875" y="687905"/>
                    </a:cubicBezTo>
                    <a:cubicBezTo>
                      <a:pt x="4417326" y="701553"/>
                      <a:pt x="4405862" y="714658"/>
                      <a:pt x="4408227" y="728848"/>
                    </a:cubicBezTo>
                    <a:cubicBezTo>
                      <a:pt x="4415490" y="772423"/>
                      <a:pt x="4444531" y="772794"/>
                      <a:pt x="4476466" y="783439"/>
                    </a:cubicBezTo>
                    <a:cubicBezTo>
                      <a:pt x="4490114" y="778890"/>
                      <a:pt x="4504542" y="776225"/>
                      <a:pt x="4517409" y="769791"/>
                    </a:cubicBezTo>
                    <a:cubicBezTo>
                      <a:pt x="4532080" y="762456"/>
                      <a:pt x="4542173" y="745192"/>
                      <a:pt x="4558352" y="742496"/>
                    </a:cubicBezTo>
                    <a:cubicBezTo>
                      <a:pt x="4572543" y="740131"/>
                      <a:pt x="4585648" y="751595"/>
                      <a:pt x="4599296" y="756144"/>
                    </a:cubicBezTo>
                    <a:cubicBezTo>
                      <a:pt x="4664168" y="950764"/>
                      <a:pt x="4598982" y="748224"/>
                      <a:pt x="4640239" y="892621"/>
                    </a:cubicBezTo>
                    <a:cubicBezTo>
                      <a:pt x="4644191" y="906453"/>
                      <a:pt x="4650398" y="919608"/>
                      <a:pt x="4653887" y="933564"/>
                    </a:cubicBezTo>
                    <a:cubicBezTo>
                      <a:pt x="4661671" y="964700"/>
                      <a:pt x="4665586" y="1011555"/>
                      <a:pt x="4681182" y="1042747"/>
                    </a:cubicBezTo>
                    <a:cubicBezTo>
                      <a:pt x="4688517" y="1057418"/>
                      <a:pt x="4701142" y="1069019"/>
                      <a:pt x="4708478" y="1083690"/>
                    </a:cubicBezTo>
                    <a:cubicBezTo>
                      <a:pt x="4714912" y="1096557"/>
                      <a:pt x="4715140" y="1112057"/>
                      <a:pt x="4722126" y="1124633"/>
                    </a:cubicBezTo>
                    <a:cubicBezTo>
                      <a:pt x="4738058" y="1153310"/>
                      <a:pt x="4776717" y="1206520"/>
                      <a:pt x="4776717" y="1206520"/>
                    </a:cubicBezTo>
                    <a:cubicBezTo>
                      <a:pt x="4806492" y="1295849"/>
                      <a:pt x="4765137" y="1208175"/>
                      <a:pt x="4831308" y="1261111"/>
                    </a:cubicBezTo>
                    <a:cubicBezTo>
                      <a:pt x="4844116" y="1271357"/>
                      <a:pt x="4844694" y="1293361"/>
                      <a:pt x="4858603" y="1302054"/>
                    </a:cubicBezTo>
                    <a:cubicBezTo>
                      <a:pt x="4883002" y="1317303"/>
                      <a:pt x="4913194" y="1320252"/>
                      <a:pt x="4940490" y="1329350"/>
                    </a:cubicBezTo>
                    <a:lnTo>
                      <a:pt x="4981433" y="1342997"/>
                    </a:lnTo>
                    <a:cubicBezTo>
                      <a:pt x="4995081" y="1352096"/>
                      <a:pt x="5009775" y="1359792"/>
                      <a:pt x="5022376" y="1370293"/>
                    </a:cubicBezTo>
                    <a:cubicBezTo>
                      <a:pt x="5067647" y="1408019"/>
                      <a:pt x="5053440" y="1413120"/>
                      <a:pt x="5104263" y="1438532"/>
                    </a:cubicBezTo>
                    <a:cubicBezTo>
                      <a:pt x="5108332" y="1440567"/>
                      <a:pt x="5113362" y="1438532"/>
                      <a:pt x="5117911" y="1438532"/>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60" name="Freeform 59"/>
              <p:cNvSpPr/>
              <p:nvPr/>
            </p:nvSpPr>
            <p:spPr>
              <a:xfrm>
                <a:off x="1506321" y="629280"/>
                <a:ext cx="6676825" cy="5624771"/>
              </a:xfrm>
              <a:custGeom>
                <a:avLst/>
                <a:gdLst>
                  <a:gd name="connsiteX0" fmla="*/ 6054892 w 6682689"/>
                  <a:gd name="connsiteY0" fmla="*/ 1351128 h 5626436"/>
                  <a:gd name="connsiteX1" fmla="*/ 6136778 w 6682689"/>
                  <a:gd name="connsiteY1" fmla="*/ 1296537 h 5626436"/>
                  <a:gd name="connsiteX2" fmla="*/ 6150426 w 6682689"/>
                  <a:gd name="connsiteY2" fmla="*/ 1255594 h 5626436"/>
                  <a:gd name="connsiteX3" fmla="*/ 6191369 w 6682689"/>
                  <a:gd name="connsiteY3" fmla="*/ 1241946 h 5626436"/>
                  <a:gd name="connsiteX4" fmla="*/ 6218665 w 6682689"/>
                  <a:gd name="connsiteY4" fmla="*/ 1201003 h 5626436"/>
                  <a:gd name="connsiteX5" fmla="*/ 6259608 w 6682689"/>
                  <a:gd name="connsiteY5" fmla="*/ 1228299 h 5626436"/>
                  <a:gd name="connsiteX6" fmla="*/ 6300551 w 6682689"/>
                  <a:gd name="connsiteY6" fmla="*/ 1241946 h 5626436"/>
                  <a:gd name="connsiteX7" fmla="*/ 6314199 w 6682689"/>
                  <a:gd name="connsiteY7" fmla="*/ 1296537 h 5626436"/>
                  <a:gd name="connsiteX8" fmla="*/ 6396086 w 6682689"/>
                  <a:gd name="connsiteY8" fmla="*/ 1296537 h 5626436"/>
                  <a:gd name="connsiteX9" fmla="*/ 6423381 w 6682689"/>
                  <a:gd name="connsiteY9" fmla="*/ 1337481 h 5626436"/>
                  <a:gd name="connsiteX10" fmla="*/ 6532563 w 6682689"/>
                  <a:gd name="connsiteY10" fmla="*/ 1364776 h 5626436"/>
                  <a:gd name="connsiteX11" fmla="*/ 6559859 w 6682689"/>
                  <a:gd name="connsiteY11" fmla="*/ 1405719 h 5626436"/>
                  <a:gd name="connsiteX12" fmla="*/ 6532563 w 6682689"/>
                  <a:gd name="connsiteY12" fmla="*/ 1651379 h 5626436"/>
                  <a:gd name="connsiteX13" fmla="*/ 6573507 w 6682689"/>
                  <a:gd name="connsiteY13" fmla="*/ 1746913 h 5626436"/>
                  <a:gd name="connsiteX14" fmla="*/ 6628098 w 6682689"/>
                  <a:gd name="connsiteY14" fmla="*/ 1828800 h 5626436"/>
                  <a:gd name="connsiteX15" fmla="*/ 6573507 w 6682689"/>
                  <a:gd name="connsiteY15" fmla="*/ 1951630 h 5626436"/>
                  <a:gd name="connsiteX16" fmla="*/ 6614450 w 6682689"/>
                  <a:gd name="connsiteY16" fmla="*/ 2088107 h 5626436"/>
                  <a:gd name="connsiteX17" fmla="*/ 6641745 w 6682689"/>
                  <a:gd name="connsiteY17" fmla="*/ 2129051 h 5626436"/>
                  <a:gd name="connsiteX18" fmla="*/ 6614450 w 6682689"/>
                  <a:gd name="connsiteY18" fmla="*/ 2210937 h 5626436"/>
                  <a:gd name="connsiteX19" fmla="*/ 6600802 w 6682689"/>
                  <a:gd name="connsiteY19" fmla="*/ 2251881 h 5626436"/>
                  <a:gd name="connsiteX20" fmla="*/ 6614450 w 6682689"/>
                  <a:gd name="connsiteY20" fmla="*/ 2320119 h 5626436"/>
                  <a:gd name="connsiteX21" fmla="*/ 6614450 w 6682689"/>
                  <a:gd name="connsiteY21" fmla="*/ 2429302 h 5626436"/>
                  <a:gd name="connsiteX22" fmla="*/ 6669041 w 6682689"/>
                  <a:gd name="connsiteY22" fmla="*/ 2511188 h 5626436"/>
                  <a:gd name="connsiteX23" fmla="*/ 6682689 w 6682689"/>
                  <a:gd name="connsiteY23" fmla="*/ 2552131 h 5626436"/>
                  <a:gd name="connsiteX24" fmla="*/ 6641745 w 6682689"/>
                  <a:gd name="connsiteY24" fmla="*/ 2565779 h 5626436"/>
                  <a:gd name="connsiteX25" fmla="*/ 6628098 w 6682689"/>
                  <a:gd name="connsiteY25" fmla="*/ 2606722 h 5626436"/>
                  <a:gd name="connsiteX26" fmla="*/ 6641745 w 6682689"/>
                  <a:gd name="connsiteY26" fmla="*/ 2674961 h 5626436"/>
                  <a:gd name="connsiteX27" fmla="*/ 6655393 w 6682689"/>
                  <a:gd name="connsiteY27" fmla="*/ 2756848 h 5626436"/>
                  <a:gd name="connsiteX28" fmla="*/ 6641745 w 6682689"/>
                  <a:gd name="connsiteY28" fmla="*/ 2906973 h 5626436"/>
                  <a:gd name="connsiteX29" fmla="*/ 6669041 w 6682689"/>
                  <a:gd name="connsiteY29" fmla="*/ 2988860 h 5626436"/>
                  <a:gd name="connsiteX30" fmla="*/ 6628098 w 6682689"/>
                  <a:gd name="connsiteY30" fmla="*/ 3016155 h 5626436"/>
                  <a:gd name="connsiteX31" fmla="*/ 6587154 w 6682689"/>
                  <a:gd name="connsiteY31" fmla="*/ 3029803 h 5626436"/>
                  <a:gd name="connsiteX32" fmla="*/ 6559859 w 6682689"/>
                  <a:gd name="connsiteY32" fmla="*/ 3125337 h 5626436"/>
                  <a:gd name="connsiteX33" fmla="*/ 6477972 w 6682689"/>
                  <a:gd name="connsiteY33" fmla="*/ 3179928 h 5626436"/>
                  <a:gd name="connsiteX34" fmla="*/ 6409733 w 6682689"/>
                  <a:gd name="connsiteY34" fmla="*/ 3275463 h 5626436"/>
                  <a:gd name="connsiteX35" fmla="*/ 6368790 w 6682689"/>
                  <a:gd name="connsiteY35" fmla="*/ 3302758 h 5626436"/>
                  <a:gd name="connsiteX36" fmla="*/ 6355142 w 6682689"/>
                  <a:gd name="connsiteY36" fmla="*/ 3343702 h 5626436"/>
                  <a:gd name="connsiteX37" fmla="*/ 6314199 w 6682689"/>
                  <a:gd name="connsiteY37" fmla="*/ 3425588 h 5626436"/>
                  <a:gd name="connsiteX38" fmla="*/ 6300551 w 6682689"/>
                  <a:gd name="connsiteY38" fmla="*/ 3630304 h 5626436"/>
                  <a:gd name="connsiteX39" fmla="*/ 6314199 w 6682689"/>
                  <a:gd name="connsiteY39" fmla="*/ 3671248 h 5626436"/>
                  <a:gd name="connsiteX40" fmla="*/ 6259608 w 6682689"/>
                  <a:gd name="connsiteY40" fmla="*/ 3725839 h 5626436"/>
                  <a:gd name="connsiteX41" fmla="*/ 6054892 w 6682689"/>
                  <a:gd name="connsiteY41" fmla="*/ 3739487 h 5626436"/>
                  <a:gd name="connsiteX42" fmla="*/ 6041244 w 6682689"/>
                  <a:gd name="connsiteY42" fmla="*/ 3780430 h 5626436"/>
                  <a:gd name="connsiteX43" fmla="*/ 6027596 w 6682689"/>
                  <a:gd name="connsiteY43" fmla="*/ 3862316 h 5626436"/>
                  <a:gd name="connsiteX44" fmla="*/ 6000301 w 6682689"/>
                  <a:gd name="connsiteY44" fmla="*/ 3903260 h 5626436"/>
                  <a:gd name="connsiteX45" fmla="*/ 5973005 w 6682689"/>
                  <a:gd name="connsiteY45" fmla="*/ 3985146 h 5626436"/>
                  <a:gd name="connsiteX46" fmla="*/ 5809232 w 6682689"/>
                  <a:gd name="connsiteY46" fmla="*/ 3985146 h 5626436"/>
                  <a:gd name="connsiteX47" fmla="*/ 5781936 w 6682689"/>
                  <a:gd name="connsiteY47" fmla="*/ 4026090 h 5626436"/>
                  <a:gd name="connsiteX48" fmla="*/ 5754641 w 6682689"/>
                  <a:gd name="connsiteY48" fmla="*/ 4107976 h 5626436"/>
                  <a:gd name="connsiteX49" fmla="*/ 5686402 w 6682689"/>
                  <a:gd name="connsiteY49" fmla="*/ 4162567 h 5626436"/>
                  <a:gd name="connsiteX50" fmla="*/ 5522629 w 6682689"/>
                  <a:gd name="connsiteY50" fmla="*/ 4176215 h 5626436"/>
                  <a:gd name="connsiteX51" fmla="*/ 5481686 w 6682689"/>
                  <a:gd name="connsiteY51" fmla="*/ 4203510 h 5626436"/>
                  <a:gd name="connsiteX52" fmla="*/ 5413447 w 6682689"/>
                  <a:gd name="connsiteY52" fmla="*/ 4217158 h 5626436"/>
                  <a:gd name="connsiteX53" fmla="*/ 5372504 w 6682689"/>
                  <a:gd name="connsiteY53" fmla="*/ 4230806 h 5626436"/>
                  <a:gd name="connsiteX54" fmla="*/ 5290617 w 6682689"/>
                  <a:gd name="connsiteY54" fmla="*/ 4244454 h 5626436"/>
                  <a:gd name="connsiteX55" fmla="*/ 5276969 w 6682689"/>
                  <a:gd name="connsiteY55" fmla="*/ 4299045 h 5626436"/>
                  <a:gd name="connsiteX56" fmla="*/ 5290617 w 6682689"/>
                  <a:gd name="connsiteY56" fmla="*/ 4339988 h 5626436"/>
                  <a:gd name="connsiteX57" fmla="*/ 5263322 w 6682689"/>
                  <a:gd name="connsiteY57" fmla="*/ 4421875 h 5626436"/>
                  <a:gd name="connsiteX58" fmla="*/ 5263322 w 6682689"/>
                  <a:gd name="connsiteY58" fmla="*/ 4844955 h 5626436"/>
                  <a:gd name="connsiteX59" fmla="*/ 5249674 w 6682689"/>
                  <a:gd name="connsiteY59" fmla="*/ 4885899 h 5626436"/>
                  <a:gd name="connsiteX60" fmla="*/ 5140492 w 6682689"/>
                  <a:gd name="connsiteY60" fmla="*/ 4899546 h 5626436"/>
                  <a:gd name="connsiteX61" fmla="*/ 5072253 w 6682689"/>
                  <a:gd name="connsiteY61" fmla="*/ 4995081 h 5626436"/>
                  <a:gd name="connsiteX62" fmla="*/ 5044957 w 6682689"/>
                  <a:gd name="connsiteY62" fmla="*/ 5036024 h 5626436"/>
                  <a:gd name="connsiteX63" fmla="*/ 4976719 w 6682689"/>
                  <a:gd name="connsiteY63" fmla="*/ 5158854 h 5626436"/>
                  <a:gd name="connsiteX64" fmla="*/ 4894832 w 6682689"/>
                  <a:gd name="connsiteY64" fmla="*/ 5172502 h 5626436"/>
                  <a:gd name="connsiteX65" fmla="*/ 4826593 w 6682689"/>
                  <a:gd name="connsiteY65" fmla="*/ 5227093 h 5626436"/>
                  <a:gd name="connsiteX66" fmla="*/ 4744707 w 6682689"/>
                  <a:gd name="connsiteY66" fmla="*/ 5172502 h 5626436"/>
                  <a:gd name="connsiteX67" fmla="*/ 4376217 w 6682689"/>
                  <a:gd name="connsiteY67" fmla="*/ 5158854 h 5626436"/>
                  <a:gd name="connsiteX68" fmla="*/ 4335274 w 6682689"/>
                  <a:gd name="connsiteY68" fmla="*/ 5131558 h 5626436"/>
                  <a:gd name="connsiteX69" fmla="*/ 4307978 w 6682689"/>
                  <a:gd name="connsiteY69" fmla="*/ 5090615 h 5626436"/>
                  <a:gd name="connsiteX70" fmla="*/ 4144205 w 6682689"/>
                  <a:gd name="connsiteY70" fmla="*/ 5104263 h 5626436"/>
                  <a:gd name="connsiteX71" fmla="*/ 4116910 w 6682689"/>
                  <a:gd name="connsiteY71" fmla="*/ 5145206 h 5626436"/>
                  <a:gd name="connsiteX72" fmla="*/ 4075966 w 6682689"/>
                  <a:gd name="connsiteY72" fmla="*/ 5172502 h 5626436"/>
                  <a:gd name="connsiteX73" fmla="*/ 4062319 w 6682689"/>
                  <a:gd name="connsiteY73" fmla="*/ 5213445 h 5626436"/>
                  <a:gd name="connsiteX74" fmla="*/ 3857602 w 6682689"/>
                  <a:gd name="connsiteY74" fmla="*/ 5227093 h 5626436"/>
                  <a:gd name="connsiteX75" fmla="*/ 3775716 w 6682689"/>
                  <a:gd name="connsiteY75" fmla="*/ 5227093 h 5626436"/>
                  <a:gd name="connsiteX76" fmla="*/ 3693829 w 6682689"/>
                  <a:gd name="connsiteY76" fmla="*/ 5172502 h 5626436"/>
                  <a:gd name="connsiteX77" fmla="*/ 3639238 w 6682689"/>
                  <a:gd name="connsiteY77" fmla="*/ 5186149 h 5626436"/>
                  <a:gd name="connsiteX78" fmla="*/ 3598295 w 6682689"/>
                  <a:gd name="connsiteY78" fmla="*/ 5199797 h 5626436"/>
                  <a:gd name="connsiteX79" fmla="*/ 3502760 w 6682689"/>
                  <a:gd name="connsiteY79" fmla="*/ 5213445 h 5626436"/>
                  <a:gd name="connsiteX80" fmla="*/ 3420874 w 6682689"/>
                  <a:gd name="connsiteY80" fmla="*/ 5254388 h 5626436"/>
                  <a:gd name="connsiteX81" fmla="*/ 3379931 w 6682689"/>
                  <a:gd name="connsiteY81" fmla="*/ 5268036 h 5626436"/>
                  <a:gd name="connsiteX82" fmla="*/ 3352635 w 6682689"/>
                  <a:gd name="connsiteY82" fmla="*/ 5308979 h 5626436"/>
                  <a:gd name="connsiteX83" fmla="*/ 3311692 w 6682689"/>
                  <a:gd name="connsiteY83" fmla="*/ 5390866 h 5626436"/>
                  <a:gd name="connsiteX84" fmla="*/ 3298044 w 6682689"/>
                  <a:gd name="connsiteY84" fmla="*/ 5595582 h 5626436"/>
                  <a:gd name="connsiteX85" fmla="*/ 3257101 w 6682689"/>
                  <a:gd name="connsiteY85" fmla="*/ 5622878 h 5626436"/>
                  <a:gd name="connsiteX86" fmla="*/ 3175214 w 6682689"/>
                  <a:gd name="connsiteY86" fmla="*/ 5568287 h 5626436"/>
                  <a:gd name="connsiteX87" fmla="*/ 3147919 w 6682689"/>
                  <a:gd name="connsiteY87" fmla="*/ 5527343 h 5626436"/>
                  <a:gd name="connsiteX88" fmla="*/ 3106975 w 6682689"/>
                  <a:gd name="connsiteY88" fmla="*/ 5500048 h 5626436"/>
                  <a:gd name="connsiteX89" fmla="*/ 2861316 w 6682689"/>
                  <a:gd name="connsiteY89" fmla="*/ 5472752 h 5626436"/>
                  <a:gd name="connsiteX90" fmla="*/ 2656599 w 6682689"/>
                  <a:gd name="connsiteY90" fmla="*/ 5486400 h 5626436"/>
                  <a:gd name="connsiteX91" fmla="*/ 2615656 w 6682689"/>
                  <a:gd name="connsiteY91" fmla="*/ 5500048 h 5626436"/>
                  <a:gd name="connsiteX92" fmla="*/ 2588360 w 6682689"/>
                  <a:gd name="connsiteY92" fmla="*/ 5540991 h 5626436"/>
                  <a:gd name="connsiteX93" fmla="*/ 2547417 w 6682689"/>
                  <a:gd name="connsiteY93" fmla="*/ 5568287 h 5626436"/>
                  <a:gd name="connsiteX94" fmla="*/ 2424587 w 6682689"/>
                  <a:gd name="connsiteY94" fmla="*/ 5568287 h 5626436"/>
                  <a:gd name="connsiteX95" fmla="*/ 2301757 w 6682689"/>
                  <a:gd name="connsiteY95" fmla="*/ 5554639 h 5626436"/>
                  <a:gd name="connsiteX96" fmla="*/ 2356348 w 6682689"/>
                  <a:gd name="connsiteY96" fmla="*/ 5431809 h 5626436"/>
                  <a:gd name="connsiteX97" fmla="*/ 2329053 w 6682689"/>
                  <a:gd name="connsiteY97" fmla="*/ 5254388 h 5626436"/>
                  <a:gd name="connsiteX98" fmla="*/ 2301757 w 6682689"/>
                  <a:gd name="connsiteY98" fmla="*/ 5172502 h 5626436"/>
                  <a:gd name="connsiteX99" fmla="*/ 2260814 w 6682689"/>
                  <a:gd name="connsiteY99" fmla="*/ 5158854 h 5626436"/>
                  <a:gd name="connsiteX100" fmla="*/ 2178928 w 6682689"/>
                  <a:gd name="connsiteY100" fmla="*/ 5104263 h 5626436"/>
                  <a:gd name="connsiteX101" fmla="*/ 2137984 w 6682689"/>
                  <a:gd name="connsiteY101" fmla="*/ 5090615 h 5626436"/>
                  <a:gd name="connsiteX102" fmla="*/ 2069745 w 6682689"/>
                  <a:gd name="connsiteY102" fmla="*/ 5022376 h 5626436"/>
                  <a:gd name="connsiteX103" fmla="*/ 2001507 w 6682689"/>
                  <a:gd name="connsiteY103" fmla="*/ 4954137 h 5626436"/>
                  <a:gd name="connsiteX104" fmla="*/ 1851381 w 6682689"/>
                  <a:gd name="connsiteY104" fmla="*/ 4967785 h 5626436"/>
                  <a:gd name="connsiteX105" fmla="*/ 1810438 w 6682689"/>
                  <a:gd name="connsiteY105" fmla="*/ 4981433 h 5626436"/>
                  <a:gd name="connsiteX106" fmla="*/ 1755847 w 6682689"/>
                  <a:gd name="connsiteY106" fmla="*/ 5131558 h 5626436"/>
                  <a:gd name="connsiteX107" fmla="*/ 1714904 w 6682689"/>
                  <a:gd name="connsiteY107" fmla="*/ 5145206 h 5626436"/>
                  <a:gd name="connsiteX108" fmla="*/ 1673960 w 6682689"/>
                  <a:gd name="connsiteY108" fmla="*/ 5131558 h 5626436"/>
                  <a:gd name="connsiteX109" fmla="*/ 1646665 w 6682689"/>
                  <a:gd name="connsiteY109" fmla="*/ 5036024 h 5626436"/>
                  <a:gd name="connsiteX110" fmla="*/ 1605722 w 6682689"/>
                  <a:gd name="connsiteY110" fmla="*/ 5022376 h 5626436"/>
                  <a:gd name="connsiteX111" fmla="*/ 1605722 w 6682689"/>
                  <a:gd name="connsiteY111" fmla="*/ 4858603 h 5626436"/>
                  <a:gd name="connsiteX112" fmla="*/ 1646665 w 6682689"/>
                  <a:gd name="connsiteY112" fmla="*/ 4831307 h 5626436"/>
                  <a:gd name="connsiteX113" fmla="*/ 1592074 w 6682689"/>
                  <a:gd name="connsiteY113" fmla="*/ 4708478 h 5626436"/>
                  <a:gd name="connsiteX114" fmla="*/ 1510187 w 6682689"/>
                  <a:gd name="connsiteY114" fmla="*/ 4681182 h 5626436"/>
                  <a:gd name="connsiteX115" fmla="*/ 1428301 w 6682689"/>
                  <a:gd name="connsiteY115" fmla="*/ 4694830 h 5626436"/>
                  <a:gd name="connsiteX116" fmla="*/ 1346414 w 6682689"/>
                  <a:gd name="connsiteY116" fmla="*/ 4667534 h 5626436"/>
                  <a:gd name="connsiteX117" fmla="*/ 1305471 w 6682689"/>
                  <a:gd name="connsiteY117" fmla="*/ 4653887 h 5626436"/>
                  <a:gd name="connsiteX118" fmla="*/ 1128050 w 6682689"/>
                  <a:gd name="connsiteY118" fmla="*/ 4640239 h 5626436"/>
                  <a:gd name="connsiteX119" fmla="*/ 1087107 w 6682689"/>
                  <a:gd name="connsiteY119" fmla="*/ 4612943 h 5626436"/>
                  <a:gd name="connsiteX120" fmla="*/ 1141698 w 6682689"/>
                  <a:gd name="connsiteY120" fmla="*/ 4544704 h 5626436"/>
                  <a:gd name="connsiteX121" fmla="*/ 1155345 w 6682689"/>
                  <a:gd name="connsiteY121" fmla="*/ 4503761 h 5626436"/>
                  <a:gd name="connsiteX122" fmla="*/ 1073459 w 6682689"/>
                  <a:gd name="connsiteY122" fmla="*/ 4449170 h 5626436"/>
                  <a:gd name="connsiteX123" fmla="*/ 1046163 w 6682689"/>
                  <a:gd name="connsiteY123" fmla="*/ 4408227 h 5626436"/>
                  <a:gd name="connsiteX124" fmla="*/ 1032516 w 6682689"/>
                  <a:gd name="connsiteY124" fmla="*/ 4367284 h 5626436"/>
                  <a:gd name="connsiteX125" fmla="*/ 936981 w 6682689"/>
                  <a:gd name="connsiteY125" fmla="*/ 4244454 h 5626436"/>
                  <a:gd name="connsiteX126" fmla="*/ 896038 w 6682689"/>
                  <a:gd name="connsiteY126" fmla="*/ 4217158 h 5626436"/>
                  <a:gd name="connsiteX127" fmla="*/ 855095 w 6682689"/>
                  <a:gd name="connsiteY127" fmla="*/ 4203510 h 5626436"/>
                  <a:gd name="connsiteX128" fmla="*/ 827799 w 6682689"/>
                  <a:gd name="connsiteY128" fmla="*/ 4162567 h 5626436"/>
                  <a:gd name="connsiteX129" fmla="*/ 664026 w 6682689"/>
                  <a:gd name="connsiteY129" fmla="*/ 4121624 h 5626436"/>
                  <a:gd name="connsiteX130" fmla="*/ 623083 w 6682689"/>
                  <a:gd name="connsiteY130" fmla="*/ 4107976 h 5626436"/>
                  <a:gd name="connsiteX131" fmla="*/ 595787 w 6682689"/>
                  <a:gd name="connsiteY131" fmla="*/ 4067033 h 5626436"/>
                  <a:gd name="connsiteX132" fmla="*/ 513901 w 6682689"/>
                  <a:gd name="connsiteY132" fmla="*/ 4039737 h 5626436"/>
                  <a:gd name="connsiteX133" fmla="*/ 432014 w 6682689"/>
                  <a:gd name="connsiteY133" fmla="*/ 3998794 h 5626436"/>
                  <a:gd name="connsiteX134" fmla="*/ 240945 w 6682689"/>
                  <a:gd name="connsiteY134" fmla="*/ 4012442 h 5626436"/>
                  <a:gd name="connsiteX135" fmla="*/ 200002 w 6682689"/>
                  <a:gd name="connsiteY135" fmla="*/ 4026090 h 5626436"/>
                  <a:gd name="connsiteX136" fmla="*/ 159059 w 6682689"/>
                  <a:gd name="connsiteY136" fmla="*/ 3944203 h 5626436"/>
                  <a:gd name="connsiteX137" fmla="*/ 172707 w 6682689"/>
                  <a:gd name="connsiteY137" fmla="*/ 3903260 h 5626436"/>
                  <a:gd name="connsiteX138" fmla="*/ 227298 w 6682689"/>
                  <a:gd name="connsiteY138" fmla="*/ 3835021 h 5626436"/>
                  <a:gd name="connsiteX139" fmla="*/ 159059 w 6682689"/>
                  <a:gd name="connsiteY139" fmla="*/ 3712191 h 5626436"/>
                  <a:gd name="connsiteX140" fmla="*/ 131763 w 6682689"/>
                  <a:gd name="connsiteY140" fmla="*/ 3671248 h 5626436"/>
                  <a:gd name="connsiteX141" fmla="*/ 145411 w 6682689"/>
                  <a:gd name="connsiteY141" fmla="*/ 3630304 h 5626436"/>
                  <a:gd name="connsiteX142" fmla="*/ 104468 w 6682689"/>
                  <a:gd name="connsiteY142" fmla="*/ 3521122 h 5626436"/>
                  <a:gd name="connsiteX143" fmla="*/ 63525 w 6682689"/>
                  <a:gd name="connsiteY143" fmla="*/ 3493827 h 5626436"/>
                  <a:gd name="connsiteX144" fmla="*/ 22581 w 6682689"/>
                  <a:gd name="connsiteY144" fmla="*/ 3480179 h 5626436"/>
                  <a:gd name="connsiteX145" fmla="*/ 63525 w 6682689"/>
                  <a:gd name="connsiteY145" fmla="*/ 3452884 h 5626436"/>
                  <a:gd name="connsiteX146" fmla="*/ 145411 w 6682689"/>
                  <a:gd name="connsiteY146" fmla="*/ 3439236 h 5626436"/>
                  <a:gd name="connsiteX147" fmla="*/ 172707 w 6682689"/>
                  <a:gd name="connsiteY147" fmla="*/ 3398293 h 5626436"/>
                  <a:gd name="connsiteX148" fmla="*/ 200002 w 6682689"/>
                  <a:gd name="connsiteY148" fmla="*/ 3316406 h 5626436"/>
                  <a:gd name="connsiteX149" fmla="*/ 213650 w 6682689"/>
                  <a:gd name="connsiteY149" fmla="*/ 3275463 h 5626436"/>
                  <a:gd name="connsiteX150" fmla="*/ 213650 w 6682689"/>
                  <a:gd name="connsiteY150" fmla="*/ 3070746 h 5626436"/>
                  <a:gd name="connsiteX151" fmla="*/ 159059 w 6682689"/>
                  <a:gd name="connsiteY151" fmla="*/ 2988860 h 5626436"/>
                  <a:gd name="connsiteX152" fmla="*/ 131763 w 6682689"/>
                  <a:gd name="connsiteY152" fmla="*/ 2947916 h 5626436"/>
                  <a:gd name="connsiteX153" fmla="*/ 63525 w 6682689"/>
                  <a:gd name="connsiteY153" fmla="*/ 2934269 h 5626436"/>
                  <a:gd name="connsiteX154" fmla="*/ 22581 w 6682689"/>
                  <a:gd name="connsiteY154" fmla="*/ 2906973 h 5626436"/>
                  <a:gd name="connsiteX155" fmla="*/ 36229 w 6682689"/>
                  <a:gd name="connsiteY155" fmla="*/ 2825087 h 5626436"/>
                  <a:gd name="connsiteX156" fmla="*/ 90820 w 6682689"/>
                  <a:gd name="connsiteY156" fmla="*/ 2811439 h 5626436"/>
                  <a:gd name="connsiteX157" fmla="*/ 77172 w 6682689"/>
                  <a:gd name="connsiteY157" fmla="*/ 2565779 h 5626436"/>
                  <a:gd name="connsiteX158" fmla="*/ 63525 w 6682689"/>
                  <a:gd name="connsiteY158" fmla="*/ 2374710 h 5626436"/>
                  <a:gd name="connsiteX159" fmla="*/ 90820 w 6682689"/>
                  <a:gd name="connsiteY159" fmla="*/ 2142699 h 5626436"/>
                  <a:gd name="connsiteX160" fmla="*/ 118116 w 6682689"/>
                  <a:gd name="connsiteY160" fmla="*/ 2101755 h 5626436"/>
                  <a:gd name="connsiteX161" fmla="*/ 104468 w 6682689"/>
                  <a:gd name="connsiteY161" fmla="*/ 2047164 h 5626436"/>
                  <a:gd name="connsiteX162" fmla="*/ 77172 w 6682689"/>
                  <a:gd name="connsiteY162" fmla="*/ 2006221 h 5626436"/>
                  <a:gd name="connsiteX163" fmla="*/ 104468 w 6682689"/>
                  <a:gd name="connsiteY163" fmla="*/ 1965278 h 5626436"/>
                  <a:gd name="connsiteX164" fmla="*/ 131763 w 6682689"/>
                  <a:gd name="connsiteY164" fmla="*/ 1883391 h 5626436"/>
                  <a:gd name="connsiteX165" fmla="*/ 104468 w 6682689"/>
                  <a:gd name="connsiteY165" fmla="*/ 1774209 h 5626436"/>
                  <a:gd name="connsiteX166" fmla="*/ 90820 w 6682689"/>
                  <a:gd name="connsiteY166" fmla="*/ 1733266 h 5626436"/>
                  <a:gd name="connsiteX167" fmla="*/ 104468 w 6682689"/>
                  <a:gd name="connsiteY167" fmla="*/ 1678675 h 5626436"/>
                  <a:gd name="connsiteX168" fmla="*/ 186354 w 6682689"/>
                  <a:gd name="connsiteY168" fmla="*/ 1637731 h 5626436"/>
                  <a:gd name="connsiteX169" fmla="*/ 213650 w 6682689"/>
                  <a:gd name="connsiteY169" fmla="*/ 1555845 h 5626436"/>
                  <a:gd name="connsiteX170" fmla="*/ 227298 w 6682689"/>
                  <a:gd name="connsiteY170" fmla="*/ 1514902 h 5626436"/>
                  <a:gd name="connsiteX171" fmla="*/ 254593 w 6682689"/>
                  <a:gd name="connsiteY171" fmla="*/ 1392072 h 5626436"/>
                  <a:gd name="connsiteX172" fmla="*/ 281889 w 6682689"/>
                  <a:gd name="connsiteY172" fmla="*/ 1351128 h 5626436"/>
                  <a:gd name="connsiteX173" fmla="*/ 295536 w 6682689"/>
                  <a:gd name="connsiteY173" fmla="*/ 1255594 h 5626436"/>
                  <a:gd name="connsiteX174" fmla="*/ 322832 w 6682689"/>
                  <a:gd name="connsiteY174" fmla="*/ 1173707 h 5626436"/>
                  <a:gd name="connsiteX175" fmla="*/ 309184 w 6682689"/>
                  <a:gd name="connsiteY175" fmla="*/ 1119116 h 5626436"/>
                  <a:gd name="connsiteX176" fmla="*/ 90820 w 6682689"/>
                  <a:gd name="connsiteY176" fmla="*/ 1078173 h 5626436"/>
                  <a:gd name="connsiteX177" fmla="*/ 77172 w 6682689"/>
                  <a:gd name="connsiteY177" fmla="*/ 1037230 h 5626436"/>
                  <a:gd name="connsiteX178" fmla="*/ 90820 w 6682689"/>
                  <a:gd name="connsiteY178" fmla="*/ 996287 h 5626436"/>
                  <a:gd name="connsiteX179" fmla="*/ 104468 w 6682689"/>
                  <a:gd name="connsiteY179" fmla="*/ 941696 h 5626436"/>
                  <a:gd name="connsiteX180" fmla="*/ 90820 w 6682689"/>
                  <a:gd name="connsiteY180" fmla="*/ 873457 h 5626436"/>
                  <a:gd name="connsiteX181" fmla="*/ 131763 w 6682689"/>
                  <a:gd name="connsiteY181" fmla="*/ 859809 h 5626436"/>
                  <a:gd name="connsiteX182" fmla="*/ 213650 w 6682689"/>
                  <a:gd name="connsiteY182" fmla="*/ 900752 h 5626436"/>
                  <a:gd name="connsiteX183" fmla="*/ 254593 w 6682689"/>
                  <a:gd name="connsiteY183" fmla="*/ 887104 h 5626436"/>
                  <a:gd name="connsiteX184" fmla="*/ 227298 w 6682689"/>
                  <a:gd name="connsiteY184" fmla="*/ 805218 h 5626436"/>
                  <a:gd name="connsiteX185" fmla="*/ 240945 w 6682689"/>
                  <a:gd name="connsiteY185" fmla="*/ 723331 h 5626436"/>
                  <a:gd name="connsiteX186" fmla="*/ 213650 w 6682689"/>
                  <a:gd name="connsiteY186" fmla="*/ 532263 h 5626436"/>
                  <a:gd name="connsiteX187" fmla="*/ 309184 w 6682689"/>
                  <a:gd name="connsiteY187" fmla="*/ 518615 h 5626436"/>
                  <a:gd name="connsiteX188" fmla="*/ 281889 w 6682689"/>
                  <a:gd name="connsiteY188" fmla="*/ 477672 h 5626436"/>
                  <a:gd name="connsiteX189" fmla="*/ 254593 w 6682689"/>
                  <a:gd name="connsiteY189" fmla="*/ 354842 h 5626436"/>
                  <a:gd name="connsiteX190" fmla="*/ 295536 w 6682689"/>
                  <a:gd name="connsiteY190" fmla="*/ 327546 h 5626436"/>
                  <a:gd name="connsiteX191" fmla="*/ 336480 w 6682689"/>
                  <a:gd name="connsiteY191" fmla="*/ 313899 h 5626436"/>
                  <a:gd name="connsiteX192" fmla="*/ 377423 w 6682689"/>
                  <a:gd name="connsiteY192" fmla="*/ 232012 h 5626436"/>
                  <a:gd name="connsiteX193" fmla="*/ 391071 w 6682689"/>
                  <a:gd name="connsiteY193" fmla="*/ 136478 h 5626436"/>
                  <a:gd name="connsiteX194" fmla="*/ 350128 w 6682689"/>
                  <a:gd name="connsiteY194" fmla="*/ 95534 h 5626436"/>
                  <a:gd name="connsiteX195" fmla="*/ 363775 w 6682689"/>
                  <a:gd name="connsiteY195" fmla="*/ 54591 h 5626436"/>
                  <a:gd name="connsiteX196" fmla="*/ 377423 w 6682689"/>
                  <a:gd name="connsiteY196" fmla="*/ 0 h 5626436"/>
                  <a:gd name="connsiteX197" fmla="*/ 391071 w 6682689"/>
                  <a:gd name="connsiteY197" fmla="*/ 40943 h 5626436"/>
                  <a:gd name="connsiteX198" fmla="*/ 432014 w 6682689"/>
                  <a:gd name="connsiteY198" fmla="*/ 81887 h 5626436"/>
                  <a:gd name="connsiteX199" fmla="*/ 595787 w 6682689"/>
                  <a:gd name="connsiteY199" fmla="*/ 150125 h 5626436"/>
                  <a:gd name="connsiteX200" fmla="*/ 636731 w 6682689"/>
                  <a:gd name="connsiteY200" fmla="*/ 286603 h 5626436"/>
                  <a:gd name="connsiteX201" fmla="*/ 664026 w 6682689"/>
                  <a:gd name="connsiteY201" fmla="*/ 327546 h 5626436"/>
                  <a:gd name="connsiteX202" fmla="*/ 704969 w 6682689"/>
                  <a:gd name="connsiteY202" fmla="*/ 341194 h 5626436"/>
                  <a:gd name="connsiteX203" fmla="*/ 718617 w 6682689"/>
                  <a:gd name="connsiteY203" fmla="*/ 464024 h 5626436"/>
                  <a:gd name="connsiteX204" fmla="*/ 691322 w 6682689"/>
                  <a:gd name="connsiteY204" fmla="*/ 573206 h 5626436"/>
                  <a:gd name="connsiteX205" fmla="*/ 773208 w 6682689"/>
                  <a:gd name="connsiteY205" fmla="*/ 627797 h 56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682689" h="5626436">
                    <a:moveTo>
                      <a:pt x="6054892" y="1351128"/>
                    </a:moveTo>
                    <a:cubicBezTo>
                      <a:pt x="6086087" y="1257539"/>
                      <a:pt x="6037965" y="1362412"/>
                      <a:pt x="6136778" y="1296537"/>
                    </a:cubicBezTo>
                    <a:cubicBezTo>
                      <a:pt x="6148748" y="1288557"/>
                      <a:pt x="6140254" y="1265766"/>
                      <a:pt x="6150426" y="1255594"/>
                    </a:cubicBezTo>
                    <a:cubicBezTo>
                      <a:pt x="6160598" y="1245422"/>
                      <a:pt x="6177721" y="1246495"/>
                      <a:pt x="6191369" y="1241946"/>
                    </a:cubicBezTo>
                    <a:cubicBezTo>
                      <a:pt x="6200468" y="1228298"/>
                      <a:pt x="6202581" y="1204220"/>
                      <a:pt x="6218665" y="1201003"/>
                    </a:cubicBezTo>
                    <a:cubicBezTo>
                      <a:pt x="6234749" y="1197786"/>
                      <a:pt x="6244937" y="1220964"/>
                      <a:pt x="6259608" y="1228299"/>
                    </a:cubicBezTo>
                    <a:cubicBezTo>
                      <a:pt x="6272475" y="1234733"/>
                      <a:pt x="6286903" y="1237397"/>
                      <a:pt x="6300551" y="1241946"/>
                    </a:cubicBezTo>
                    <a:cubicBezTo>
                      <a:pt x="6305100" y="1260143"/>
                      <a:pt x="6302482" y="1281890"/>
                      <a:pt x="6314199" y="1296537"/>
                    </a:cubicBezTo>
                    <a:cubicBezTo>
                      <a:pt x="6337185" y="1325269"/>
                      <a:pt x="6373100" y="1304199"/>
                      <a:pt x="6396086" y="1296537"/>
                    </a:cubicBezTo>
                    <a:cubicBezTo>
                      <a:pt x="6405184" y="1310185"/>
                      <a:pt x="6410573" y="1327234"/>
                      <a:pt x="6423381" y="1337481"/>
                    </a:cubicBezTo>
                    <a:cubicBezTo>
                      <a:pt x="6437367" y="1348670"/>
                      <a:pt x="6529169" y="1364097"/>
                      <a:pt x="6532563" y="1364776"/>
                    </a:cubicBezTo>
                    <a:cubicBezTo>
                      <a:pt x="6541662" y="1378424"/>
                      <a:pt x="6558949" y="1389342"/>
                      <a:pt x="6559859" y="1405719"/>
                    </a:cubicBezTo>
                    <a:cubicBezTo>
                      <a:pt x="6568205" y="1555940"/>
                      <a:pt x="6563011" y="1560038"/>
                      <a:pt x="6532563" y="1651379"/>
                    </a:cubicBezTo>
                    <a:cubicBezTo>
                      <a:pt x="6546682" y="1693736"/>
                      <a:pt x="6548209" y="1704750"/>
                      <a:pt x="6573507" y="1746913"/>
                    </a:cubicBezTo>
                    <a:cubicBezTo>
                      <a:pt x="6590385" y="1775043"/>
                      <a:pt x="6628098" y="1828800"/>
                      <a:pt x="6628098" y="1828800"/>
                    </a:cubicBezTo>
                    <a:cubicBezTo>
                      <a:pt x="6595615" y="1926248"/>
                      <a:pt x="6616762" y="1886747"/>
                      <a:pt x="6573507" y="1951630"/>
                    </a:cubicBezTo>
                    <a:cubicBezTo>
                      <a:pt x="6581137" y="1982151"/>
                      <a:pt x="6601156" y="2068165"/>
                      <a:pt x="6614450" y="2088107"/>
                    </a:cubicBezTo>
                    <a:lnTo>
                      <a:pt x="6641745" y="2129051"/>
                    </a:lnTo>
                    <a:lnTo>
                      <a:pt x="6614450" y="2210937"/>
                    </a:lnTo>
                    <a:lnTo>
                      <a:pt x="6600802" y="2251881"/>
                    </a:lnTo>
                    <a:cubicBezTo>
                      <a:pt x="6605351" y="2274627"/>
                      <a:pt x="6614450" y="2296923"/>
                      <a:pt x="6614450" y="2320119"/>
                    </a:cubicBezTo>
                    <a:cubicBezTo>
                      <a:pt x="6614450" y="2400634"/>
                      <a:pt x="6564146" y="2318634"/>
                      <a:pt x="6614450" y="2429302"/>
                    </a:cubicBezTo>
                    <a:cubicBezTo>
                      <a:pt x="6628025" y="2459167"/>
                      <a:pt x="6658667" y="2480067"/>
                      <a:pt x="6669041" y="2511188"/>
                    </a:cubicBezTo>
                    <a:lnTo>
                      <a:pt x="6682689" y="2552131"/>
                    </a:lnTo>
                    <a:cubicBezTo>
                      <a:pt x="6669041" y="2556680"/>
                      <a:pt x="6651918" y="2555606"/>
                      <a:pt x="6641745" y="2565779"/>
                    </a:cubicBezTo>
                    <a:cubicBezTo>
                      <a:pt x="6631573" y="2575951"/>
                      <a:pt x="6628098" y="2592336"/>
                      <a:pt x="6628098" y="2606722"/>
                    </a:cubicBezTo>
                    <a:cubicBezTo>
                      <a:pt x="6628098" y="2629919"/>
                      <a:pt x="6637596" y="2652138"/>
                      <a:pt x="6641745" y="2674961"/>
                    </a:cubicBezTo>
                    <a:cubicBezTo>
                      <a:pt x="6646695" y="2702187"/>
                      <a:pt x="6650844" y="2729552"/>
                      <a:pt x="6655393" y="2756848"/>
                    </a:cubicBezTo>
                    <a:cubicBezTo>
                      <a:pt x="6650844" y="2806890"/>
                      <a:pt x="6638794" y="2856812"/>
                      <a:pt x="6641745" y="2906973"/>
                    </a:cubicBezTo>
                    <a:cubicBezTo>
                      <a:pt x="6643435" y="2935696"/>
                      <a:pt x="6669041" y="2988860"/>
                      <a:pt x="6669041" y="2988860"/>
                    </a:cubicBezTo>
                    <a:cubicBezTo>
                      <a:pt x="6655393" y="2997958"/>
                      <a:pt x="6642769" y="3008820"/>
                      <a:pt x="6628098" y="3016155"/>
                    </a:cubicBezTo>
                    <a:cubicBezTo>
                      <a:pt x="6615231" y="3022589"/>
                      <a:pt x="6597327" y="3019630"/>
                      <a:pt x="6587154" y="3029803"/>
                    </a:cubicBezTo>
                    <a:cubicBezTo>
                      <a:pt x="6578829" y="3038128"/>
                      <a:pt x="6562323" y="3122521"/>
                      <a:pt x="6559859" y="3125337"/>
                    </a:cubicBezTo>
                    <a:cubicBezTo>
                      <a:pt x="6538256" y="3150025"/>
                      <a:pt x="6477972" y="3179928"/>
                      <a:pt x="6477972" y="3179928"/>
                    </a:cubicBezTo>
                    <a:cubicBezTo>
                      <a:pt x="6437030" y="3302757"/>
                      <a:pt x="6482522" y="3239069"/>
                      <a:pt x="6409733" y="3275463"/>
                    </a:cubicBezTo>
                    <a:cubicBezTo>
                      <a:pt x="6395062" y="3282798"/>
                      <a:pt x="6382438" y="3293660"/>
                      <a:pt x="6368790" y="3302758"/>
                    </a:cubicBezTo>
                    <a:cubicBezTo>
                      <a:pt x="6364241" y="3316406"/>
                      <a:pt x="6361576" y="3330835"/>
                      <a:pt x="6355142" y="3343702"/>
                    </a:cubicBezTo>
                    <a:cubicBezTo>
                      <a:pt x="6302228" y="3449532"/>
                      <a:pt x="6348505" y="3322673"/>
                      <a:pt x="6314199" y="3425588"/>
                    </a:cubicBezTo>
                    <a:cubicBezTo>
                      <a:pt x="6309650" y="3493827"/>
                      <a:pt x="6300551" y="3561914"/>
                      <a:pt x="6300551" y="3630304"/>
                    </a:cubicBezTo>
                    <a:cubicBezTo>
                      <a:pt x="6300551" y="3644690"/>
                      <a:pt x="6314199" y="3656862"/>
                      <a:pt x="6314199" y="3671248"/>
                    </a:cubicBezTo>
                    <a:cubicBezTo>
                      <a:pt x="6314199" y="3711685"/>
                      <a:pt x="6296001" y="3721795"/>
                      <a:pt x="6259608" y="3725839"/>
                    </a:cubicBezTo>
                    <a:cubicBezTo>
                      <a:pt x="6191636" y="3733392"/>
                      <a:pt x="6123131" y="3734938"/>
                      <a:pt x="6054892" y="3739487"/>
                    </a:cubicBezTo>
                    <a:cubicBezTo>
                      <a:pt x="6050343" y="3753135"/>
                      <a:pt x="6044365" y="3766387"/>
                      <a:pt x="6041244" y="3780430"/>
                    </a:cubicBezTo>
                    <a:cubicBezTo>
                      <a:pt x="6035241" y="3807443"/>
                      <a:pt x="6036347" y="3836064"/>
                      <a:pt x="6027596" y="3862316"/>
                    </a:cubicBezTo>
                    <a:cubicBezTo>
                      <a:pt x="6022409" y="3877877"/>
                      <a:pt x="6006963" y="3888271"/>
                      <a:pt x="6000301" y="3903260"/>
                    </a:cubicBezTo>
                    <a:cubicBezTo>
                      <a:pt x="5988616" y="3929552"/>
                      <a:pt x="5973005" y="3985146"/>
                      <a:pt x="5973005" y="3985146"/>
                    </a:cubicBezTo>
                    <a:cubicBezTo>
                      <a:pt x="5910483" y="3969516"/>
                      <a:pt x="5882957" y="3955656"/>
                      <a:pt x="5809232" y="3985146"/>
                    </a:cubicBezTo>
                    <a:cubicBezTo>
                      <a:pt x="5794002" y="3991238"/>
                      <a:pt x="5791035" y="4012442"/>
                      <a:pt x="5781936" y="4026090"/>
                    </a:cubicBezTo>
                    <a:lnTo>
                      <a:pt x="5754641" y="4107976"/>
                    </a:lnTo>
                    <a:cubicBezTo>
                      <a:pt x="5737348" y="4159856"/>
                      <a:pt x="5751968" y="4154371"/>
                      <a:pt x="5686402" y="4162567"/>
                    </a:cubicBezTo>
                    <a:cubicBezTo>
                      <a:pt x="5632045" y="4169362"/>
                      <a:pt x="5577220" y="4171666"/>
                      <a:pt x="5522629" y="4176215"/>
                    </a:cubicBezTo>
                    <a:cubicBezTo>
                      <a:pt x="5508981" y="4185313"/>
                      <a:pt x="5497044" y="4197751"/>
                      <a:pt x="5481686" y="4203510"/>
                    </a:cubicBezTo>
                    <a:cubicBezTo>
                      <a:pt x="5459966" y="4211655"/>
                      <a:pt x="5435951" y="4211532"/>
                      <a:pt x="5413447" y="4217158"/>
                    </a:cubicBezTo>
                    <a:cubicBezTo>
                      <a:pt x="5399491" y="4220647"/>
                      <a:pt x="5386547" y="4227685"/>
                      <a:pt x="5372504" y="4230806"/>
                    </a:cubicBezTo>
                    <a:cubicBezTo>
                      <a:pt x="5345491" y="4236809"/>
                      <a:pt x="5317913" y="4239905"/>
                      <a:pt x="5290617" y="4244454"/>
                    </a:cubicBezTo>
                    <a:cubicBezTo>
                      <a:pt x="5286068" y="4262651"/>
                      <a:pt x="5276969" y="4280288"/>
                      <a:pt x="5276969" y="4299045"/>
                    </a:cubicBezTo>
                    <a:cubicBezTo>
                      <a:pt x="5276969" y="4313431"/>
                      <a:pt x="5292206" y="4325690"/>
                      <a:pt x="5290617" y="4339988"/>
                    </a:cubicBezTo>
                    <a:cubicBezTo>
                      <a:pt x="5287440" y="4368584"/>
                      <a:pt x="5263322" y="4421875"/>
                      <a:pt x="5263322" y="4421875"/>
                    </a:cubicBezTo>
                    <a:cubicBezTo>
                      <a:pt x="5232593" y="4729154"/>
                      <a:pt x="5263322" y="4354461"/>
                      <a:pt x="5263322" y="4844955"/>
                    </a:cubicBezTo>
                    <a:cubicBezTo>
                      <a:pt x="5263322" y="4859341"/>
                      <a:pt x="5262820" y="4880056"/>
                      <a:pt x="5249674" y="4885899"/>
                    </a:cubicBezTo>
                    <a:cubicBezTo>
                      <a:pt x="5216158" y="4900795"/>
                      <a:pt x="5176886" y="4894997"/>
                      <a:pt x="5140492" y="4899546"/>
                    </a:cubicBezTo>
                    <a:cubicBezTo>
                      <a:pt x="5108647" y="4995081"/>
                      <a:pt x="5140492" y="4972334"/>
                      <a:pt x="5072253" y="4995081"/>
                    </a:cubicBezTo>
                    <a:cubicBezTo>
                      <a:pt x="5063154" y="5008729"/>
                      <a:pt x="5050562" y="5020609"/>
                      <a:pt x="5044957" y="5036024"/>
                    </a:cubicBezTo>
                    <a:cubicBezTo>
                      <a:pt x="5007722" y="5138421"/>
                      <a:pt x="5055725" y="5141297"/>
                      <a:pt x="4976719" y="5158854"/>
                    </a:cubicBezTo>
                    <a:cubicBezTo>
                      <a:pt x="4949706" y="5164857"/>
                      <a:pt x="4922128" y="5167953"/>
                      <a:pt x="4894832" y="5172502"/>
                    </a:cubicBezTo>
                    <a:cubicBezTo>
                      <a:pt x="4882984" y="5190274"/>
                      <a:pt x="4862549" y="5239078"/>
                      <a:pt x="4826593" y="5227093"/>
                    </a:cubicBezTo>
                    <a:cubicBezTo>
                      <a:pt x="4795471" y="5216719"/>
                      <a:pt x="4777489" y="5173716"/>
                      <a:pt x="4744707" y="5172502"/>
                    </a:cubicBezTo>
                    <a:lnTo>
                      <a:pt x="4376217" y="5158854"/>
                    </a:lnTo>
                    <a:cubicBezTo>
                      <a:pt x="4362569" y="5149755"/>
                      <a:pt x="4346872" y="5143156"/>
                      <a:pt x="4335274" y="5131558"/>
                    </a:cubicBezTo>
                    <a:cubicBezTo>
                      <a:pt x="4323676" y="5119960"/>
                      <a:pt x="4324216" y="5092935"/>
                      <a:pt x="4307978" y="5090615"/>
                    </a:cubicBezTo>
                    <a:cubicBezTo>
                      <a:pt x="4253748" y="5082868"/>
                      <a:pt x="4198796" y="5099714"/>
                      <a:pt x="4144205" y="5104263"/>
                    </a:cubicBezTo>
                    <a:cubicBezTo>
                      <a:pt x="4135107" y="5117911"/>
                      <a:pt x="4128508" y="5133608"/>
                      <a:pt x="4116910" y="5145206"/>
                    </a:cubicBezTo>
                    <a:cubicBezTo>
                      <a:pt x="4105311" y="5156805"/>
                      <a:pt x="4086213" y="5159694"/>
                      <a:pt x="4075966" y="5172502"/>
                    </a:cubicBezTo>
                    <a:cubicBezTo>
                      <a:pt x="4066979" y="5183735"/>
                      <a:pt x="4076275" y="5209956"/>
                      <a:pt x="4062319" y="5213445"/>
                    </a:cubicBezTo>
                    <a:cubicBezTo>
                      <a:pt x="3995970" y="5230032"/>
                      <a:pt x="3925841" y="5222544"/>
                      <a:pt x="3857602" y="5227093"/>
                    </a:cubicBezTo>
                    <a:cubicBezTo>
                      <a:pt x="3816660" y="5240740"/>
                      <a:pt x="3816658" y="5249838"/>
                      <a:pt x="3775716" y="5227093"/>
                    </a:cubicBezTo>
                    <a:cubicBezTo>
                      <a:pt x="3747039" y="5211162"/>
                      <a:pt x="3693829" y="5172502"/>
                      <a:pt x="3693829" y="5172502"/>
                    </a:cubicBezTo>
                    <a:cubicBezTo>
                      <a:pt x="3675632" y="5177051"/>
                      <a:pt x="3657273" y="5180996"/>
                      <a:pt x="3639238" y="5186149"/>
                    </a:cubicBezTo>
                    <a:cubicBezTo>
                      <a:pt x="3625406" y="5190101"/>
                      <a:pt x="3612402" y="5196976"/>
                      <a:pt x="3598295" y="5199797"/>
                    </a:cubicBezTo>
                    <a:cubicBezTo>
                      <a:pt x="3566751" y="5206106"/>
                      <a:pt x="3534605" y="5208896"/>
                      <a:pt x="3502760" y="5213445"/>
                    </a:cubicBezTo>
                    <a:cubicBezTo>
                      <a:pt x="3399848" y="5247750"/>
                      <a:pt x="3526700" y="5201475"/>
                      <a:pt x="3420874" y="5254388"/>
                    </a:cubicBezTo>
                    <a:cubicBezTo>
                      <a:pt x="3408007" y="5260822"/>
                      <a:pt x="3393579" y="5263487"/>
                      <a:pt x="3379931" y="5268036"/>
                    </a:cubicBezTo>
                    <a:cubicBezTo>
                      <a:pt x="3370832" y="5281684"/>
                      <a:pt x="3359971" y="5294308"/>
                      <a:pt x="3352635" y="5308979"/>
                    </a:cubicBezTo>
                    <a:cubicBezTo>
                      <a:pt x="3296123" y="5422001"/>
                      <a:pt x="3389926" y="5273511"/>
                      <a:pt x="3311692" y="5390866"/>
                    </a:cubicBezTo>
                    <a:cubicBezTo>
                      <a:pt x="3307143" y="5459105"/>
                      <a:pt x="3313708" y="5529010"/>
                      <a:pt x="3298044" y="5595582"/>
                    </a:cubicBezTo>
                    <a:cubicBezTo>
                      <a:pt x="3294287" y="5611549"/>
                      <a:pt x="3273113" y="5626436"/>
                      <a:pt x="3257101" y="5622878"/>
                    </a:cubicBezTo>
                    <a:cubicBezTo>
                      <a:pt x="3225077" y="5615762"/>
                      <a:pt x="3175214" y="5568287"/>
                      <a:pt x="3175214" y="5568287"/>
                    </a:cubicBezTo>
                    <a:cubicBezTo>
                      <a:pt x="3166116" y="5554639"/>
                      <a:pt x="3159517" y="5538941"/>
                      <a:pt x="3147919" y="5527343"/>
                    </a:cubicBezTo>
                    <a:cubicBezTo>
                      <a:pt x="3136321" y="5515745"/>
                      <a:pt x="3121646" y="5507383"/>
                      <a:pt x="3106975" y="5500048"/>
                    </a:cubicBezTo>
                    <a:cubicBezTo>
                      <a:pt x="3041850" y="5467486"/>
                      <a:pt x="2886907" y="5474458"/>
                      <a:pt x="2861316" y="5472752"/>
                    </a:cubicBezTo>
                    <a:cubicBezTo>
                      <a:pt x="2793077" y="5477301"/>
                      <a:pt x="2724571" y="5478847"/>
                      <a:pt x="2656599" y="5486400"/>
                    </a:cubicBezTo>
                    <a:cubicBezTo>
                      <a:pt x="2642301" y="5487989"/>
                      <a:pt x="2626890" y="5491061"/>
                      <a:pt x="2615656" y="5500048"/>
                    </a:cubicBezTo>
                    <a:cubicBezTo>
                      <a:pt x="2602848" y="5510295"/>
                      <a:pt x="2599958" y="5529393"/>
                      <a:pt x="2588360" y="5540991"/>
                    </a:cubicBezTo>
                    <a:cubicBezTo>
                      <a:pt x="2576762" y="5552589"/>
                      <a:pt x="2561065" y="5559188"/>
                      <a:pt x="2547417" y="5568287"/>
                    </a:cubicBezTo>
                    <a:cubicBezTo>
                      <a:pt x="2449970" y="5535804"/>
                      <a:pt x="2489471" y="5525031"/>
                      <a:pt x="2424587" y="5568287"/>
                    </a:cubicBezTo>
                    <a:cubicBezTo>
                      <a:pt x="2383644" y="5563738"/>
                      <a:pt x="2330886" y="5583769"/>
                      <a:pt x="2301757" y="5554639"/>
                    </a:cubicBezTo>
                    <a:cubicBezTo>
                      <a:pt x="2282268" y="5535150"/>
                      <a:pt x="2342721" y="5452250"/>
                      <a:pt x="2356348" y="5431809"/>
                    </a:cubicBezTo>
                    <a:cubicBezTo>
                      <a:pt x="2318753" y="5319019"/>
                      <a:pt x="2374294" y="5495670"/>
                      <a:pt x="2329053" y="5254388"/>
                    </a:cubicBezTo>
                    <a:cubicBezTo>
                      <a:pt x="2323751" y="5226109"/>
                      <a:pt x="2329052" y="5181601"/>
                      <a:pt x="2301757" y="5172502"/>
                    </a:cubicBezTo>
                    <a:cubicBezTo>
                      <a:pt x="2288109" y="5167953"/>
                      <a:pt x="2273390" y="5165840"/>
                      <a:pt x="2260814" y="5158854"/>
                    </a:cubicBezTo>
                    <a:cubicBezTo>
                      <a:pt x="2232137" y="5142922"/>
                      <a:pt x="2210050" y="5114637"/>
                      <a:pt x="2178928" y="5104263"/>
                    </a:cubicBezTo>
                    <a:lnTo>
                      <a:pt x="2137984" y="5090615"/>
                    </a:lnTo>
                    <a:cubicBezTo>
                      <a:pt x="2065198" y="4981435"/>
                      <a:pt x="2160730" y="5113361"/>
                      <a:pt x="2069745" y="5022376"/>
                    </a:cubicBezTo>
                    <a:cubicBezTo>
                      <a:pt x="1978757" y="4931388"/>
                      <a:pt x="2110693" y="5026929"/>
                      <a:pt x="2001507" y="4954137"/>
                    </a:cubicBezTo>
                    <a:cubicBezTo>
                      <a:pt x="1951465" y="4958686"/>
                      <a:pt x="1901124" y="4960679"/>
                      <a:pt x="1851381" y="4967785"/>
                    </a:cubicBezTo>
                    <a:cubicBezTo>
                      <a:pt x="1837140" y="4969820"/>
                      <a:pt x="1815781" y="4968076"/>
                      <a:pt x="1810438" y="4981433"/>
                    </a:cubicBezTo>
                    <a:cubicBezTo>
                      <a:pt x="1760479" y="5106330"/>
                      <a:pt x="1844803" y="5087080"/>
                      <a:pt x="1755847" y="5131558"/>
                    </a:cubicBezTo>
                    <a:cubicBezTo>
                      <a:pt x="1742980" y="5137992"/>
                      <a:pt x="1728552" y="5140657"/>
                      <a:pt x="1714904" y="5145206"/>
                    </a:cubicBezTo>
                    <a:cubicBezTo>
                      <a:pt x="1701256" y="5140657"/>
                      <a:pt x="1684133" y="5141731"/>
                      <a:pt x="1673960" y="5131558"/>
                    </a:cubicBezTo>
                    <a:cubicBezTo>
                      <a:pt x="1666445" y="5124043"/>
                      <a:pt x="1648073" y="5037784"/>
                      <a:pt x="1646665" y="5036024"/>
                    </a:cubicBezTo>
                    <a:cubicBezTo>
                      <a:pt x="1637678" y="5024790"/>
                      <a:pt x="1619370" y="5026925"/>
                      <a:pt x="1605722" y="5022376"/>
                    </a:cubicBezTo>
                    <a:cubicBezTo>
                      <a:pt x="1592487" y="4982672"/>
                      <a:pt x="1546167" y="4898307"/>
                      <a:pt x="1605722" y="4858603"/>
                    </a:cubicBezTo>
                    <a:lnTo>
                      <a:pt x="1646665" y="4831307"/>
                    </a:lnTo>
                    <a:cubicBezTo>
                      <a:pt x="1642137" y="4817723"/>
                      <a:pt x="1619392" y="4725552"/>
                      <a:pt x="1592074" y="4708478"/>
                    </a:cubicBezTo>
                    <a:cubicBezTo>
                      <a:pt x="1567675" y="4693229"/>
                      <a:pt x="1510187" y="4681182"/>
                      <a:pt x="1510187" y="4681182"/>
                    </a:cubicBezTo>
                    <a:cubicBezTo>
                      <a:pt x="1482892" y="4685731"/>
                      <a:pt x="1455877" y="4697128"/>
                      <a:pt x="1428301" y="4694830"/>
                    </a:cubicBezTo>
                    <a:cubicBezTo>
                      <a:pt x="1399628" y="4692441"/>
                      <a:pt x="1373710" y="4676632"/>
                      <a:pt x="1346414" y="4667534"/>
                    </a:cubicBezTo>
                    <a:cubicBezTo>
                      <a:pt x="1332766" y="4662985"/>
                      <a:pt x="1319814" y="4654990"/>
                      <a:pt x="1305471" y="4653887"/>
                    </a:cubicBezTo>
                    <a:lnTo>
                      <a:pt x="1128050" y="4640239"/>
                    </a:lnTo>
                    <a:cubicBezTo>
                      <a:pt x="1114402" y="4631140"/>
                      <a:pt x="1093199" y="4628172"/>
                      <a:pt x="1087107" y="4612943"/>
                    </a:cubicBezTo>
                    <a:cubicBezTo>
                      <a:pt x="1073228" y="4578247"/>
                      <a:pt x="1126083" y="4555114"/>
                      <a:pt x="1141698" y="4544704"/>
                    </a:cubicBezTo>
                    <a:cubicBezTo>
                      <a:pt x="1146247" y="4531056"/>
                      <a:pt x="1163707" y="4515467"/>
                      <a:pt x="1155345" y="4503761"/>
                    </a:cubicBezTo>
                    <a:cubicBezTo>
                      <a:pt x="1136277" y="4477067"/>
                      <a:pt x="1073459" y="4449170"/>
                      <a:pt x="1073459" y="4449170"/>
                    </a:cubicBezTo>
                    <a:cubicBezTo>
                      <a:pt x="1064360" y="4435522"/>
                      <a:pt x="1053498" y="4422898"/>
                      <a:pt x="1046163" y="4408227"/>
                    </a:cubicBezTo>
                    <a:cubicBezTo>
                      <a:pt x="1039729" y="4395360"/>
                      <a:pt x="1039502" y="4379860"/>
                      <a:pt x="1032516" y="4367284"/>
                    </a:cubicBezTo>
                    <a:cubicBezTo>
                      <a:pt x="1006277" y="4320054"/>
                      <a:pt x="978142" y="4278755"/>
                      <a:pt x="936981" y="4244454"/>
                    </a:cubicBezTo>
                    <a:cubicBezTo>
                      <a:pt x="924380" y="4233953"/>
                      <a:pt x="910709" y="4224494"/>
                      <a:pt x="896038" y="4217158"/>
                    </a:cubicBezTo>
                    <a:cubicBezTo>
                      <a:pt x="883171" y="4210724"/>
                      <a:pt x="868743" y="4208059"/>
                      <a:pt x="855095" y="4203510"/>
                    </a:cubicBezTo>
                    <a:cubicBezTo>
                      <a:pt x="845996" y="4189862"/>
                      <a:pt x="839397" y="4174165"/>
                      <a:pt x="827799" y="4162567"/>
                    </a:cubicBezTo>
                    <a:cubicBezTo>
                      <a:pt x="780787" y="4115555"/>
                      <a:pt x="732314" y="4129212"/>
                      <a:pt x="664026" y="4121624"/>
                    </a:cubicBezTo>
                    <a:cubicBezTo>
                      <a:pt x="650378" y="4117075"/>
                      <a:pt x="634317" y="4116963"/>
                      <a:pt x="623083" y="4107976"/>
                    </a:cubicBezTo>
                    <a:cubicBezTo>
                      <a:pt x="610275" y="4097729"/>
                      <a:pt x="609696" y="4075726"/>
                      <a:pt x="595787" y="4067033"/>
                    </a:cubicBezTo>
                    <a:cubicBezTo>
                      <a:pt x="571389" y="4051784"/>
                      <a:pt x="537841" y="4055696"/>
                      <a:pt x="513901" y="4039737"/>
                    </a:cubicBezTo>
                    <a:cubicBezTo>
                      <a:pt x="460987" y="4004462"/>
                      <a:pt x="488518" y="4017629"/>
                      <a:pt x="432014" y="3998794"/>
                    </a:cubicBezTo>
                    <a:cubicBezTo>
                      <a:pt x="368324" y="4003343"/>
                      <a:pt x="304360" y="4004981"/>
                      <a:pt x="240945" y="4012442"/>
                    </a:cubicBezTo>
                    <a:cubicBezTo>
                      <a:pt x="226658" y="4014123"/>
                      <a:pt x="213359" y="4031433"/>
                      <a:pt x="200002" y="4026090"/>
                    </a:cubicBezTo>
                    <a:cubicBezTo>
                      <a:pt x="179652" y="4017950"/>
                      <a:pt x="164804" y="3961438"/>
                      <a:pt x="159059" y="3944203"/>
                    </a:cubicBezTo>
                    <a:cubicBezTo>
                      <a:pt x="163608" y="3930555"/>
                      <a:pt x="163720" y="3914494"/>
                      <a:pt x="172707" y="3903260"/>
                    </a:cubicBezTo>
                    <a:cubicBezTo>
                      <a:pt x="243258" y="3815071"/>
                      <a:pt x="192993" y="3937932"/>
                      <a:pt x="227298" y="3835021"/>
                    </a:cubicBezTo>
                    <a:cubicBezTo>
                      <a:pt x="203276" y="3762957"/>
                      <a:pt x="221629" y="3806046"/>
                      <a:pt x="159059" y="3712191"/>
                    </a:cubicBezTo>
                    <a:lnTo>
                      <a:pt x="131763" y="3671248"/>
                    </a:lnTo>
                    <a:cubicBezTo>
                      <a:pt x="136312" y="3657600"/>
                      <a:pt x="145411" y="3644690"/>
                      <a:pt x="145411" y="3630304"/>
                    </a:cubicBezTo>
                    <a:cubicBezTo>
                      <a:pt x="145411" y="3591248"/>
                      <a:pt x="132704" y="3549359"/>
                      <a:pt x="104468" y="3521122"/>
                    </a:cubicBezTo>
                    <a:cubicBezTo>
                      <a:pt x="92870" y="3509524"/>
                      <a:pt x="78196" y="3501162"/>
                      <a:pt x="63525" y="3493827"/>
                    </a:cubicBezTo>
                    <a:cubicBezTo>
                      <a:pt x="50658" y="3487393"/>
                      <a:pt x="36229" y="3484728"/>
                      <a:pt x="22581" y="3480179"/>
                    </a:cubicBezTo>
                    <a:cubicBezTo>
                      <a:pt x="36229" y="3471081"/>
                      <a:pt x="47964" y="3458071"/>
                      <a:pt x="63525" y="3452884"/>
                    </a:cubicBezTo>
                    <a:cubicBezTo>
                      <a:pt x="89777" y="3444133"/>
                      <a:pt x="120661" y="3451611"/>
                      <a:pt x="145411" y="3439236"/>
                    </a:cubicBezTo>
                    <a:cubicBezTo>
                      <a:pt x="160082" y="3431901"/>
                      <a:pt x="163608" y="3411941"/>
                      <a:pt x="172707" y="3398293"/>
                    </a:cubicBezTo>
                    <a:lnTo>
                      <a:pt x="200002" y="3316406"/>
                    </a:lnTo>
                    <a:lnTo>
                      <a:pt x="213650" y="3275463"/>
                    </a:lnTo>
                    <a:cubicBezTo>
                      <a:pt x="220754" y="3211528"/>
                      <a:pt x="240519" y="3135232"/>
                      <a:pt x="213650" y="3070746"/>
                    </a:cubicBezTo>
                    <a:cubicBezTo>
                      <a:pt x="201033" y="3040465"/>
                      <a:pt x="177256" y="3016155"/>
                      <a:pt x="159059" y="2988860"/>
                    </a:cubicBezTo>
                    <a:cubicBezTo>
                      <a:pt x="149960" y="2975212"/>
                      <a:pt x="147847" y="2951133"/>
                      <a:pt x="131763" y="2947916"/>
                    </a:cubicBezTo>
                    <a:lnTo>
                      <a:pt x="63525" y="2934269"/>
                    </a:lnTo>
                    <a:cubicBezTo>
                      <a:pt x="49877" y="2925170"/>
                      <a:pt x="32828" y="2919781"/>
                      <a:pt x="22581" y="2906973"/>
                    </a:cubicBezTo>
                    <a:cubicBezTo>
                      <a:pt x="0" y="2878748"/>
                      <a:pt x="5224" y="2845757"/>
                      <a:pt x="36229" y="2825087"/>
                    </a:cubicBezTo>
                    <a:cubicBezTo>
                      <a:pt x="51836" y="2814682"/>
                      <a:pt x="72623" y="2815988"/>
                      <a:pt x="90820" y="2811439"/>
                    </a:cubicBezTo>
                    <a:cubicBezTo>
                      <a:pt x="86271" y="2729552"/>
                      <a:pt x="77172" y="2647792"/>
                      <a:pt x="77172" y="2565779"/>
                    </a:cubicBezTo>
                    <a:cubicBezTo>
                      <a:pt x="77172" y="2376618"/>
                      <a:pt x="123632" y="2464874"/>
                      <a:pt x="63525" y="2374710"/>
                    </a:cubicBezTo>
                    <a:cubicBezTo>
                      <a:pt x="65682" y="2344513"/>
                      <a:pt x="59800" y="2204739"/>
                      <a:pt x="90820" y="2142699"/>
                    </a:cubicBezTo>
                    <a:cubicBezTo>
                      <a:pt x="98156" y="2128028"/>
                      <a:pt x="109017" y="2115403"/>
                      <a:pt x="118116" y="2101755"/>
                    </a:cubicBezTo>
                    <a:cubicBezTo>
                      <a:pt x="113567" y="2083558"/>
                      <a:pt x="111857" y="2064404"/>
                      <a:pt x="104468" y="2047164"/>
                    </a:cubicBezTo>
                    <a:cubicBezTo>
                      <a:pt x="98007" y="2032088"/>
                      <a:pt x="77172" y="2022624"/>
                      <a:pt x="77172" y="2006221"/>
                    </a:cubicBezTo>
                    <a:cubicBezTo>
                      <a:pt x="77172" y="1989818"/>
                      <a:pt x="95369" y="1978926"/>
                      <a:pt x="104468" y="1965278"/>
                    </a:cubicBezTo>
                    <a:cubicBezTo>
                      <a:pt x="113566" y="1937982"/>
                      <a:pt x="140861" y="1910687"/>
                      <a:pt x="131763" y="1883391"/>
                    </a:cubicBezTo>
                    <a:cubicBezTo>
                      <a:pt x="100565" y="1789792"/>
                      <a:pt x="137410" y="1905976"/>
                      <a:pt x="104468" y="1774209"/>
                    </a:cubicBezTo>
                    <a:cubicBezTo>
                      <a:pt x="100979" y="1760253"/>
                      <a:pt x="95369" y="1746914"/>
                      <a:pt x="90820" y="1733266"/>
                    </a:cubicBezTo>
                    <a:cubicBezTo>
                      <a:pt x="95369" y="1715069"/>
                      <a:pt x="94063" y="1694282"/>
                      <a:pt x="104468" y="1678675"/>
                    </a:cubicBezTo>
                    <a:cubicBezTo>
                      <a:pt x="119586" y="1655997"/>
                      <a:pt x="162998" y="1645517"/>
                      <a:pt x="186354" y="1637731"/>
                    </a:cubicBezTo>
                    <a:lnTo>
                      <a:pt x="213650" y="1555845"/>
                    </a:lnTo>
                    <a:lnTo>
                      <a:pt x="227298" y="1514902"/>
                    </a:lnTo>
                    <a:cubicBezTo>
                      <a:pt x="232540" y="1483447"/>
                      <a:pt x="237793" y="1425672"/>
                      <a:pt x="254593" y="1392072"/>
                    </a:cubicBezTo>
                    <a:cubicBezTo>
                      <a:pt x="261929" y="1377401"/>
                      <a:pt x="272790" y="1364776"/>
                      <a:pt x="281889" y="1351128"/>
                    </a:cubicBezTo>
                    <a:cubicBezTo>
                      <a:pt x="286438" y="1319283"/>
                      <a:pt x="288303" y="1286938"/>
                      <a:pt x="295536" y="1255594"/>
                    </a:cubicBezTo>
                    <a:cubicBezTo>
                      <a:pt x="302006" y="1227559"/>
                      <a:pt x="322832" y="1173707"/>
                      <a:pt x="322832" y="1173707"/>
                    </a:cubicBezTo>
                    <a:cubicBezTo>
                      <a:pt x="318283" y="1155510"/>
                      <a:pt x="321192" y="1133526"/>
                      <a:pt x="309184" y="1119116"/>
                    </a:cubicBezTo>
                    <a:cubicBezTo>
                      <a:pt x="270532" y="1072734"/>
                      <a:pt x="100020" y="1078940"/>
                      <a:pt x="90820" y="1078173"/>
                    </a:cubicBezTo>
                    <a:cubicBezTo>
                      <a:pt x="86271" y="1064525"/>
                      <a:pt x="77172" y="1051616"/>
                      <a:pt x="77172" y="1037230"/>
                    </a:cubicBezTo>
                    <a:cubicBezTo>
                      <a:pt x="77172" y="1022844"/>
                      <a:pt x="86868" y="1010119"/>
                      <a:pt x="90820" y="996287"/>
                    </a:cubicBezTo>
                    <a:cubicBezTo>
                      <a:pt x="95973" y="978252"/>
                      <a:pt x="99919" y="959893"/>
                      <a:pt x="104468" y="941696"/>
                    </a:cubicBezTo>
                    <a:cubicBezTo>
                      <a:pt x="99919" y="918950"/>
                      <a:pt x="83485" y="895463"/>
                      <a:pt x="90820" y="873457"/>
                    </a:cubicBezTo>
                    <a:cubicBezTo>
                      <a:pt x="95369" y="859809"/>
                      <a:pt x="117377" y="859809"/>
                      <a:pt x="131763" y="859809"/>
                    </a:cubicBezTo>
                    <a:cubicBezTo>
                      <a:pt x="160015" y="859809"/>
                      <a:pt x="192949" y="886951"/>
                      <a:pt x="213650" y="900752"/>
                    </a:cubicBezTo>
                    <a:cubicBezTo>
                      <a:pt x="227298" y="896203"/>
                      <a:pt x="252558" y="901345"/>
                      <a:pt x="254593" y="887104"/>
                    </a:cubicBezTo>
                    <a:cubicBezTo>
                      <a:pt x="258662" y="858621"/>
                      <a:pt x="227298" y="805218"/>
                      <a:pt x="227298" y="805218"/>
                    </a:cubicBezTo>
                    <a:cubicBezTo>
                      <a:pt x="231847" y="777922"/>
                      <a:pt x="240945" y="751003"/>
                      <a:pt x="240945" y="723331"/>
                    </a:cubicBezTo>
                    <a:cubicBezTo>
                      <a:pt x="240945" y="630242"/>
                      <a:pt x="232022" y="605750"/>
                      <a:pt x="213650" y="532263"/>
                    </a:cubicBezTo>
                    <a:cubicBezTo>
                      <a:pt x="245495" y="527714"/>
                      <a:pt x="284065" y="538710"/>
                      <a:pt x="309184" y="518615"/>
                    </a:cubicBezTo>
                    <a:cubicBezTo>
                      <a:pt x="321992" y="508369"/>
                      <a:pt x="288350" y="492748"/>
                      <a:pt x="281889" y="477672"/>
                    </a:cubicBezTo>
                    <a:cubicBezTo>
                      <a:pt x="274661" y="460807"/>
                      <a:pt x="257022" y="366988"/>
                      <a:pt x="254593" y="354842"/>
                    </a:cubicBezTo>
                    <a:cubicBezTo>
                      <a:pt x="268241" y="345743"/>
                      <a:pt x="280865" y="334881"/>
                      <a:pt x="295536" y="327546"/>
                    </a:cubicBezTo>
                    <a:cubicBezTo>
                      <a:pt x="308403" y="321112"/>
                      <a:pt x="325246" y="322886"/>
                      <a:pt x="336480" y="313899"/>
                    </a:cubicBezTo>
                    <a:cubicBezTo>
                      <a:pt x="360530" y="294659"/>
                      <a:pt x="368433" y="258982"/>
                      <a:pt x="377423" y="232012"/>
                    </a:cubicBezTo>
                    <a:cubicBezTo>
                      <a:pt x="381972" y="200167"/>
                      <a:pt x="397380" y="168021"/>
                      <a:pt x="391071" y="136478"/>
                    </a:cubicBezTo>
                    <a:cubicBezTo>
                      <a:pt x="387286" y="117552"/>
                      <a:pt x="356232" y="113844"/>
                      <a:pt x="350128" y="95534"/>
                    </a:cubicBezTo>
                    <a:cubicBezTo>
                      <a:pt x="345579" y="81886"/>
                      <a:pt x="359823" y="68423"/>
                      <a:pt x="363775" y="54591"/>
                    </a:cubicBezTo>
                    <a:cubicBezTo>
                      <a:pt x="368928" y="36556"/>
                      <a:pt x="372874" y="18197"/>
                      <a:pt x="377423" y="0"/>
                    </a:cubicBezTo>
                    <a:cubicBezTo>
                      <a:pt x="377423" y="0"/>
                      <a:pt x="383091" y="28973"/>
                      <a:pt x="391071" y="40943"/>
                    </a:cubicBezTo>
                    <a:cubicBezTo>
                      <a:pt x="401777" y="57002"/>
                      <a:pt x="416779" y="70037"/>
                      <a:pt x="432014" y="81887"/>
                    </a:cubicBezTo>
                    <a:cubicBezTo>
                      <a:pt x="517849" y="148648"/>
                      <a:pt x="497633" y="133767"/>
                      <a:pt x="595787" y="150125"/>
                    </a:cubicBezTo>
                    <a:cubicBezTo>
                      <a:pt x="603416" y="180642"/>
                      <a:pt x="623440" y="266666"/>
                      <a:pt x="636731" y="286603"/>
                    </a:cubicBezTo>
                    <a:cubicBezTo>
                      <a:pt x="645829" y="300251"/>
                      <a:pt x="651218" y="317299"/>
                      <a:pt x="664026" y="327546"/>
                    </a:cubicBezTo>
                    <a:cubicBezTo>
                      <a:pt x="675259" y="336533"/>
                      <a:pt x="691321" y="336645"/>
                      <a:pt x="704969" y="341194"/>
                    </a:cubicBezTo>
                    <a:cubicBezTo>
                      <a:pt x="741364" y="450379"/>
                      <a:pt x="739089" y="388960"/>
                      <a:pt x="718617" y="464024"/>
                    </a:cubicBezTo>
                    <a:cubicBezTo>
                      <a:pt x="708746" y="500216"/>
                      <a:pt x="691322" y="573206"/>
                      <a:pt x="691322" y="573206"/>
                    </a:cubicBezTo>
                    <a:lnTo>
                      <a:pt x="773208" y="627797"/>
                    </a:ln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61" name="Freeform 60"/>
              <p:cNvSpPr/>
              <p:nvPr/>
            </p:nvSpPr>
            <p:spPr>
              <a:xfrm>
                <a:off x="2282528" y="1257537"/>
                <a:ext cx="165306" cy="206956"/>
              </a:xfrm>
              <a:custGeom>
                <a:avLst/>
                <a:gdLst>
                  <a:gd name="connsiteX0" fmla="*/ 0 w 168089"/>
                  <a:gd name="connsiteY0" fmla="*/ 0 h 209032"/>
                  <a:gd name="connsiteX1" fmla="*/ 40943 w 168089"/>
                  <a:gd name="connsiteY1" fmla="*/ 27296 h 209032"/>
                  <a:gd name="connsiteX2" fmla="*/ 81887 w 168089"/>
                  <a:gd name="connsiteY2" fmla="*/ 40943 h 209032"/>
                  <a:gd name="connsiteX3" fmla="*/ 136478 w 168089"/>
                  <a:gd name="connsiteY3" fmla="*/ 122830 h 209032"/>
                  <a:gd name="connsiteX4" fmla="*/ 122830 w 168089"/>
                  <a:gd name="connsiteY4" fmla="*/ 163773 h 209032"/>
                  <a:gd name="connsiteX5" fmla="*/ 163773 w 168089"/>
                  <a:gd name="connsiteY5" fmla="*/ 163773 h 20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089" h="209032">
                    <a:moveTo>
                      <a:pt x="0" y="0"/>
                    </a:moveTo>
                    <a:cubicBezTo>
                      <a:pt x="13648" y="9099"/>
                      <a:pt x="26272" y="19961"/>
                      <a:pt x="40943" y="27296"/>
                    </a:cubicBezTo>
                    <a:cubicBezTo>
                      <a:pt x="53810" y="33730"/>
                      <a:pt x="71714" y="30771"/>
                      <a:pt x="81887" y="40943"/>
                    </a:cubicBezTo>
                    <a:cubicBezTo>
                      <a:pt x="105084" y="64140"/>
                      <a:pt x="136478" y="122830"/>
                      <a:pt x="136478" y="122830"/>
                    </a:cubicBezTo>
                    <a:cubicBezTo>
                      <a:pt x="131929" y="136478"/>
                      <a:pt x="112658" y="153601"/>
                      <a:pt x="122830" y="163773"/>
                    </a:cubicBezTo>
                    <a:cubicBezTo>
                      <a:pt x="168089" y="209032"/>
                      <a:pt x="163773" y="116656"/>
                      <a:pt x="163773" y="163773"/>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pic>
          <p:nvPicPr>
            <p:cNvPr id="50" name="Picture 6"/>
            <p:cNvPicPr>
              <a:picLocks noChangeAspect="1" noChangeArrowheads="1"/>
            </p:cNvPicPr>
            <p:nvPr/>
          </p:nvPicPr>
          <p:blipFill>
            <a:blip r:embed="rId11" cstate="print">
              <a:lum bright="3000" contrast="-3000"/>
            </a:blip>
            <a:srcRect/>
            <a:stretch>
              <a:fillRect/>
            </a:stretch>
          </p:blipFill>
          <p:spPr bwMode="auto">
            <a:xfrm>
              <a:off x="7590789" y="3644537"/>
              <a:ext cx="1474038" cy="1472477"/>
            </a:xfrm>
            <a:prstGeom prst="rect">
              <a:avLst/>
            </a:prstGeom>
            <a:noFill/>
            <a:ln w="9525">
              <a:noFill/>
              <a:miter lim="800000"/>
              <a:headEnd/>
              <a:tailEnd/>
            </a:ln>
          </p:spPr>
        </p:pic>
        <p:grpSp>
          <p:nvGrpSpPr>
            <p:cNvPr id="51" name="Group 50"/>
            <p:cNvGrpSpPr>
              <a:grpSpLocks/>
            </p:cNvGrpSpPr>
            <p:nvPr/>
          </p:nvGrpSpPr>
          <p:grpSpPr bwMode="auto">
            <a:xfrm>
              <a:off x="7761287" y="3717925"/>
              <a:ext cx="1284287" cy="1062038"/>
              <a:chOff x="2135903" y="341565"/>
              <a:chExt cx="5956572" cy="4925994"/>
            </a:xfrm>
          </p:grpSpPr>
          <p:sp>
            <p:nvSpPr>
              <p:cNvPr id="56" name="Freeform 55"/>
              <p:cNvSpPr/>
              <p:nvPr/>
            </p:nvSpPr>
            <p:spPr>
              <a:xfrm>
                <a:off x="2423053" y="341565"/>
                <a:ext cx="4557629" cy="861499"/>
              </a:xfrm>
              <a:custGeom>
                <a:avLst/>
                <a:gdLst>
                  <a:gd name="connsiteX0" fmla="*/ 0 w 4559693"/>
                  <a:gd name="connsiteY0" fmla="*/ 0 h 859809"/>
                  <a:gd name="connsiteX1" fmla="*/ 68239 w 4559693"/>
                  <a:gd name="connsiteY1" fmla="*/ 150125 h 859809"/>
                  <a:gd name="connsiteX2" fmla="*/ 150126 w 4559693"/>
                  <a:gd name="connsiteY2" fmla="*/ 177421 h 859809"/>
                  <a:gd name="connsiteX3" fmla="*/ 163774 w 4559693"/>
                  <a:gd name="connsiteY3" fmla="*/ 245660 h 859809"/>
                  <a:gd name="connsiteX4" fmla="*/ 232012 w 4559693"/>
                  <a:gd name="connsiteY4" fmla="*/ 313899 h 859809"/>
                  <a:gd name="connsiteX5" fmla="*/ 313899 w 4559693"/>
                  <a:gd name="connsiteY5" fmla="*/ 341194 h 859809"/>
                  <a:gd name="connsiteX6" fmla="*/ 354842 w 4559693"/>
                  <a:gd name="connsiteY6" fmla="*/ 354842 h 859809"/>
                  <a:gd name="connsiteX7" fmla="*/ 395786 w 4559693"/>
                  <a:gd name="connsiteY7" fmla="*/ 341194 h 859809"/>
                  <a:gd name="connsiteX8" fmla="*/ 477672 w 4559693"/>
                  <a:gd name="connsiteY8" fmla="*/ 368490 h 859809"/>
                  <a:gd name="connsiteX9" fmla="*/ 614150 w 4559693"/>
                  <a:gd name="connsiteY9" fmla="*/ 368490 h 859809"/>
                  <a:gd name="connsiteX10" fmla="*/ 627798 w 4559693"/>
                  <a:gd name="connsiteY10" fmla="*/ 409433 h 859809"/>
                  <a:gd name="connsiteX11" fmla="*/ 641445 w 4559693"/>
                  <a:gd name="connsiteY11" fmla="*/ 464024 h 859809"/>
                  <a:gd name="connsiteX12" fmla="*/ 682389 w 4559693"/>
                  <a:gd name="connsiteY12" fmla="*/ 491319 h 859809"/>
                  <a:gd name="connsiteX13" fmla="*/ 723332 w 4559693"/>
                  <a:gd name="connsiteY13" fmla="*/ 532263 h 859809"/>
                  <a:gd name="connsiteX14" fmla="*/ 750627 w 4559693"/>
                  <a:gd name="connsiteY14" fmla="*/ 614149 h 859809"/>
                  <a:gd name="connsiteX15" fmla="*/ 791571 w 4559693"/>
                  <a:gd name="connsiteY15" fmla="*/ 641445 h 859809"/>
                  <a:gd name="connsiteX16" fmla="*/ 955344 w 4559693"/>
                  <a:gd name="connsiteY16" fmla="*/ 668740 h 859809"/>
                  <a:gd name="connsiteX17" fmla="*/ 996287 w 4559693"/>
                  <a:gd name="connsiteY17" fmla="*/ 696036 h 859809"/>
                  <a:gd name="connsiteX18" fmla="*/ 1037230 w 4559693"/>
                  <a:gd name="connsiteY18" fmla="*/ 709684 h 859809"/>
                  <a:gd name="connsiteX19" fmla="*/ 1078174 w 4559693"/>
                  <a:gd name="connsiteY19" fmla="*/ 791570 h 859809"/>
                  <a:gd name="connsiteX20" fmla="*/ 1160060 w 4559693"/>
                  <a:gd name="connsiteY20" fmla="*/ 859809 h 859809"/>
                  <a:gd name="connsiteX21" fmla="*/ 1214651 w 4559693"/>
                  <a:gd name="connsiteY21" fmla="*/ 846161 h 859809"/>
                  <a:gd name="connsiteX22" fmla="*/ 1446663 w 4559693"/>
                  <a:gd name="connsiteY22" fmla="*/ 832513 h 859809"/>
                  <a:gd name="connsiteX23" fmla="*/ 1487606 w 4559693"/>
                  <a:gd name="connsiteY23" fmla="*/ 805218 h 859809"/>
                  <a:gd name="connsiteX24" fmla="*/ 1569493 w 4559693"/>
                  <a:gd name="connsiteY24" fmla="*/ 764275 h 859809"/>
                  <a:gd name="connsiteX25" fmla="*/ 1583141 w 4559693"/>
                  <a:gd name="connsiteY25" fmla="*/ 723331 h 859809"/>
                  <a:gd name="connsiteX26" fmla="*/ 1610436 w 4559693"/>
                  <a:gd name="connsiteY26" fmla="*/ 682388 h 859809"/>
                  <a:gd name="connsiteX27" fmla="*/ 1678675 w 4559693"/>
                  <a:gd name="connsiteY27" fmla="*/ 586854 h 859809"/>
                  <a:gd name="connsiteX28" fmla="*/ 1774209 w 4559693"/>
                  <a:gd name="connsiteY28" fmla="*/ 600502 h 859809"/>
                  <a:gd name="connsiteX29" fmla="*/ 2033517 w 4559693"/>
                  <a:gd name="connsiteY29" fmla="*/ 614149 h 859809"/>
                  <a:gd name="connsiteX30" fmla="*/ 2115403 w 4559693"/>
                  <a:gd name="connsiteY30" fmla="*/ 668740 h 859809"/>
                  <a:gd name="connsiteX31" fmla="*/ 2197290 w 4559693"/>
                  <a:gd name="connsiteY31" fmla="*/ 696036 h 859809"/>
                  <a:gd name="connsiteX32" fmla="*/ 2238233 w 4559693"/>
                  <a:gd name="connsiteY32" fmla="*/ 709684 h 859809"/>
                  <a:gd name="connsiteX33" fmla="*/ 2524836 w 4559693"/>
                  <a:gd name="connsiteY33" fmla="*/ 696036 h 859809"/>
                  <a:gd name="connsiteX34" fmla="*/ 3138986 w 4559693"/>
                  <a:gd name="connsiteY34" fmla="*/ 682388 h 859809"/>
                  <a:gd name="connsiteX35" fmla="*/ 3220872 w 4559693"/>
                  <a:gd name="connsiteY35" fmla="*/ 655093 h 859809"/>
                  <a:gd name="connsiteX36" fmla="*/ 3261815 w 4559693"/>
                  <a:gd name="connsiteY36" fmla="*/ 641445 h 859809"/>
                  <a:gd name="connsiteX37" fmla="*/ 3330054 w 4559693"/>
                  <a:gd name="connsiteY37" fmla="*/ 586854 h 859809"/>
                  <a:gd name="connsiteX38" fmla="*/ 3370998 w 4559693"/>
                  <a:gd name="connsiteY38" fmla="*/ 600502 h 859809"/>
                  <a:gd name="connsiteX39" fmla="*/ 3480180 w 4559693"/>
                  <a:gd name="connsiteY39" fmla="*/ 586854 h 859809"/>
                  <a:gd name="connsiteX40" fmla="*/ 3521123 w 4559693"/>
                  <a:gd name="connsiteY40" fmla="*/ 559558 h 859809"/>
                  <a:gd name="connsiteX41" fmla="*/ 3534771 w 4559693"/>
                  <a:gd name="connsiteY41" fmla="*/ 518615 h 859809"/>
                  <a:gd name="connsiteX42" fmla="*/ 3739487 w 4559693"/>
                  <a:gd name="connsiteY42" fmla="*/ 504967 h 859809"/>
                  <a:gd name="connsiteX43" fmla="*/ 3766783 w 4559693"/>
                  <a:gd name="connsiteY43" fmla="*/ 464024 h 859809"/>
                  <a:gd name="connsiteX44" fmla="*/ 3807726 w 4559693"/>
                  <a:gd name="connsiteY44" fmla="*/ 436728 h 859809"/>
                  <a:gd name="connsiteX45" fmla="*/ 4012442 w 4559693"/>
                  <a:gd name="connsiteY45" fmla="*/ 409433 h 859809"/>
                  <a:gd name="connsiteX46" fmla="*/ 4053386 w 4559693"/>
                  <a:gd name="connsiteY46" fmla="*/ 382137 h 859809"/>
                  <a:gd name="connsiteX47" fmla="*/ 4189863 w 4559693"/>
                  <a:gd name="connsiteY47" fmla="*/ 341194 h 859809"/>
                  <a:gd name="connsiteX48" fmla="*/ 4285398 w 4559693"/>
                  <a:gd name="connsiteY48" fmla="*/ 245660 h 859809"/>
                  <a:gd name="connsiteX49" fmla="*/ 4326341 w 4559693"/>
                  <a:gd name="connsiteY49" fmla="*/ 218364 h 859809"/>
                  <a:gd name="connsiteX50" fmla="*/ 4339989 w 4559693"/>
                  <a:gd name="connsiteY50" fmla="*/ 109182 h 859809"/>
                  <a:gd name="connsiteX51" fmla="*/ 4353636 w 4559693"/>
                  <a:gd name="connsiteY51" fmla="*/ 68239 h 859809"/>
                  <a:gd name="connsiteX52" fmla="*/ 4394580 w 4559693"/>
                  <a:gd name="connsiteY52" fmla="*/ 40943 h 859809"/>
                  <a:gd name="connsiteX53" fmla="*/ 4435523 w 4559693"/>
                  <a:gd name="connsiteY53" fmla="*/ 27296 h 859809"/>
                  <a:gd name="connsiteX54" fmla="*/ 4490114 w 4559693"/>
                  <a:gd name="connsiteY54" fmla="*/ 40943 h 859809"/>
                  <a:gd name="connsiteX55" fmla="*/ 4544705 w 4559693"/>
                  <a:gd name="connsiteY55" fmla="*/ 68239 h 8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59693" h="859809">
                    <a:moveTo>
                      <a:pt x="0" y="0"/>
                    </a:moveTo>
                    <a:cubicBezTo>
                      <a:pt x="8156" y="40782"/>
                      <a:pt x="17645" y="133260"/>
                      <a:pt x="68239" y="150125"/>
                    </a:cubicBezTo>
                    <a:lnTo>
                      <a:pt x="150126" y="177421"/>
                    </a:lnTo>
                    <a:cubicBezTo>
                      <a:pt x="154675" y="200167"/>
                      <a:pt x="155629" y="223940"/>
                      <a:pt x="163774" y="245660"/>
                    </a:cubicBezTo>
                    <a:cubicBezTo>
                      <a:pt x="175602" y="277201"/>
                      <a:pt x="201988" y="300555"/>
                      <a:pt x="232012" y="313899"/>
                    </a:cubicBezTo>
                    <a:cubicBezTo>
                      <a:pt x="258304" y="325584"/>
                      <a:pt x="286603" y="332096"/>
                      <a:pt x="313899" y="341194"/>
                    </a:cubicBezTo>
                    <a:lnTo>
                      <a:pt x="354842" y="354842"/>
                    </a:lnTo>
                    <a:cubicBezTo>
                      <a:pt x="368490" y="350293"/>
                      <a:pt x="381488" y="339605"/>
                      <a:pt x="395786" y="341194"/>
                    </a:cubicBezTo>
                    <a:cubicBezTo>
                      <a:pt x="424382" y="344371"/>
                      <a:pt x="477672" y="368490"/>
                      <a:pt x="477672" y="368490"/>
                    </a:cubicBezTo>
                    <a:cubicBezTo>
                      <a:pt x="519666" y="360091"/>
                      <a:pt x="572156" y="340494"/>
                      <a:pt x="614150" y="368490"/>
                    </a:cubicBezTo>
                    <a:cubicBezTo>
                      <a:pt x="626120" y="376470"/>
                      <a:pt x="623846" y="395601"/>
                      <a:pt x="627798" y="409433"/>
                    </a:cubicBezTo>
                    <a:cubicBezTo>
                      <a:pt x="632951" y="427468"/>
                      <a:pt x="631040" y="448417"/>
                      <a:pt x="641445" y="464024"/>
                    </a:cubicBezTo>
                    <a:cubicBezTo>
                      <a:pt x="650544" y="477672"/>
                      <a:pt x="669788" y="480818"/>
                      <a:pt x="682389" y="491319"/>
                    </a:cubicBezTo>
                    <a:cubicBezTo>
                      <a:pt x="697216" y="503675"/>
                      <a:pt x="709684" y="518615"/>
                      <a:pt x="723332" y="532263"/>
                    </a:cubicBezTo>
                    <a:cubicBezTo>
                      <a:pt x="732430" y="559558"/>
                      <a:pt x="726687" y="598189"/>
                      <a:pt x="750627" y="614149"/>
                    </a:cubicBezTo>
                    <a:cubicBezTo>
                      <a:pt x="764275" y="623248"/>
                      <a:pt x="776900" y="634109"/>
                      <a:pt x="791571" y="641445"/>
                    </a:cubicBezTo>
                    <a:cubicBezTo>
                      <a:pt x="837301" y="664310"/>
                      <a:pt x="916421" y="664415"/>
                      <a:pt x="955344" y="668740"/>
                    </a:cubicBezTo>
                    <a:cubicBezTo>
                      <a:pt x="968992" y="677839"/>
                      <a:pt x="981616" y="688700"/>
                      <a:pt x="996287" y="696036"/>
                    </a:cubicBezTo>
                    <a:cubicBezTo>
                      <a:pt x="1009154" y="702470"/>
                      <a:pt x="1025996" y="700697"/>
                      <a:pt x="1037230" y="709684"/>
                    </a:cubicBezTo>
                    <a:cubicBezTo>
                      <a:pt x="1083249" y="746499"/>
                      <a:pt x="1049917" y="749185"/>
                      <a:pt x="1078174" y="791570"/>
                    </a:cubicBezTo>
                    <a:cubicBezTo>
                      <a:pt x="1099190" y="823094"/>
                      <a:pt x="1129849" y="839668"/>
                      <a:pt x="1160060" y="859809"/>
                    </a:cubicBezTo>
                    <a:cubicBezTo>
                      <a:pt x="1178257" y="855260"/>
                      <a:pt x="1195978" y="847939"/>
                      <a:pt x="1214651" y="846161"/>
                    </a:cubicBezTo>
                    <a:cubicBezTo>
                      <a:pt x="1291773" y="838816"/>
                      <a:pt x="1370049" y="844005"/>
                      <a:pt x="1446663" y="832513"/>
                    </a:cubicBezTo>
                    <a:cubicBezTo>
                      <a:pt x="1462884" y="830080"/>
                      <a:pt x="1472935" y="812553"/>
                      <a:pt x="1487606" y="805218"/>
                    </a:cubicBezTo>
                    <a:cubicBezTo>
                      <a:pt x="1600614" y="748715"/>
                      <a:pt x="1452158" y="842497"/>
                      <a:pt x="1569493" y="764275"/>
                    </a:cubicBezTo>
                    <a:cubicBezTo>
                      <a:pt x="1574042" y="750627"/>
                      <a:pt x="1576707" y="736198"/>
                      <a:pt x="1583141" y="723331"/>
                    </a:cubicBezTo>
                    <a:cubicBezTo>
                      <a:pt x="1590476" y="708660"/>
                      <a:pt x="1603774" y="697377"/>
                      <a:pt x="1610436" y="682388"/>
                    </a:cubicBezTo>
                    <a:cubicBezTo>
                      <a:pt x="1654742" y="582701"/>
                      <a:pt x="1604206" y="611677"/>
                      <a:pt x="1678675" y="586854"/>
                    </a:cubicBezTo>
                    <a:cubicBezTo>
                      <a:pt x="1710520" y="591403"/>
                      <a:pt x="1742136" y="598035"/>
                      <a:pt x="1774209" y="600502"/>
                    </a:cubicBezTo>
                    <a:cubicBezTo>
                      <a:pt x="1860510" y="607140"/>
                      <a:pt x="1948642" y="597174"/>
                      <a:pt x="2033517" y="614149"/>
                    </a:cubicBezTo>
                    <a:cubicBezTo>
                      <a:pt x="2065685" y="620583"/>
                      <a:pt x="2084282" y="658366"/>
                      <a:pt x="2115403" y="668740"/>
                    </a:cubicBezTo>
                    <a:lnTo>
                      <a:pt x="2197290" y="696036"/>
                    </a:lnTo>
                    <a:lnTo>
                      <a:pt x="2238233" y="709684"/>
                    </a:lnTo>
                    <a:lnTo>
                      <a:pt x="2524836" y="696036"/>
                    </a:lnTo>
                    <a:cubicBezTo>
                      <a:pt x="2729509" y="689834"/>
                      <a:pt x="2934572" y="694412"/>
                      <a:pt x="3138986" y="682388"/>
                    </a:cubicBezTo>
                    <a:cubicBezTo>
                      <a:pt x="3167708" y="680698"/>
                      <a:pt x="3193577" y="664191"/>
                      <a:pt x="3220872" y="655093"/>
                    </a:cubicBezTo>
                    <a:lnTo>
                      <a:pt x="3261815" y="641445"/>
                    </a:lnTo>
                    <a:cubicBezTo>
                      <a:pt x="3282774" y="610008"/>
                      <a:pt x="3286107" y="586854"/>
                      <a:pt x="3330054" y="586854"/>
                    </a:cubicBezTo>
                    <a:cubicBezTo>
                      <a:pt x="3344440" y="586854"/>
                      <a:pt x="3357350" y="595953"/>
                      <a:pt x="3370998" y="600502"/>
                    </a:cubicBezTo>
                    <a:cubicBezTo>
                      <a:pt x="3407392" y="595953"/>
                      <a:pt x="3444795" y="596505"/>
                      <a:pt x="3480180" y="586854"/>
                    </a:cubicBezTo>
                    <a:cubicBezTo>
                      <a:pt x="3496005" y="582538"/>
                      <a:pt x="3510876" y="572366"/>
                      <a:pt x="3521123" y="559558"/>
                    </a:cubicBezTo>
                    <a:cubicBezTo>
                      <a:pt x="3530110" y="548324"/>
                      <a:pt x="3520815" y="522104"/>
                      <a:pt x="3534771" y="518615"/>
                    </a:cubicBezTo>
                    <a:cubicBezTo>
                      <a:pt x="3601119" y="502028"/>
                      <a:pt x="3671248" y="509516"/>
                      <a:pt x="3739487" y="504967"/>
                    </a:cubicBezTo>
                    <a:cubicBezTo>
                      <a:pt x="3748586" y="491319"/>
                      <a:pt x="3755185" y="475622"/>
                      <a:pt x="3766783" y="464024"/>
                    </a:cubicBezTo>
                    <a:cubicBezTo>
                      <a:pt x="3778381" y="452426"/>
                      <a:pt x="3793055" y="444063"/>
                      <a:pt x="3807726" y="436728"/>
                    </a:cubicBezTo>
                    <a:cubicBezTo>
                      <a:pt x="3863470" y="408856"/>
                      <a:pt x="3975869" y="412481"/>
                      <a:pt x="4012442" y="409433"/>
                    </a:cubicBezTo>
                    <a:cubicBezTo>
                      <a:pt x="4026090" y="400334"/>
                      <a:pt x="4037675" y="386850"/>
                      <a:pt x="4053386" y="382137"/>
                    </a:cubicBezTo>
                    <a:cubicBezTo>
                      <a:pt x="4213059" y="334236"/>
                      <a:pt x="4097730" y="402618"/>
                      <a:pt x="4189863" y="341194"/>
                    </a:cubicBezTo>
                    <a:cubicBezTo>
                      <a:pt x="4213885" y="269129"/>
                      <a:pt x="4191541" y="308232"/>
                      <a:pt x="4285398" y="245660"/>
                    </a:cubicBezTo>
                    <a:lnTo>
                      <a:pt x="4326341" y="218364"/>
                    </a:lnTo>
                    <a:cubicBezTo>
                      <a:pt x="4330890" y="181970"/>
                      <a:pt x="4333428" y="145268"/>
                      <a:pt x="4339989" y="109182"/>
                    </a:cubicBezTo>
                    <a:cubicBezTo>
                      <a:pt x="4342562" y="95028"/>
                      <a:pt x="4344649" y="79472"/>
                      <a:pt x="4353636" y="68239"/>
                    </a:cubicBezTo>
                    <a:cubicBezTo>
                      <a:pt x="4363883" y="55431"/>
                      <a:pt x="4379909" y="48279"/>
                      <a:pt x="4394580" y="40943"/>
                    </a:cubicBezTo>
                    <a:cubicBezTo>
                      <a:pt x="4407447" y="34510"/>
                      <a:pt x="4421875" y="31845"/>
                      <a:pt x="4435523" y="27296"/>
                    </a:cubicBezTo>
                    <a:cubicBezTo>
                      <a:pt x="4453720" y="31845"/>
                      <a:pt x="4472874" y="33554"/>
                      <a:pt x="4490114" y="40943"/>
                    </a:cubicBezTo>
                    <a:cubicBezTo>
                      <a:pt x="4559693" y="70763"/>
                      <a:pt x="4507762" y="68239"/>
                      <a:pt x="4544705" y="68239"/>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57" name="Freeform 56"/>
              <p:cNvSpPr/>
              <p:nvPr/>
            </p:nvSpPr>
            <p:spPr>
              <a:xfrm>
                <a:off x="2216892" y="385744"/>
                <a:ext cx="5875583" cy="4881815"/>
              </a:xfrm>
              <a:custGeom>
                <a:avLst/>
                <a:gdLst>
                  <a:gd name="connsiteX0" fmla="*/ 4763069 w 5868537"/>
                  <a:gd name="connsiteY0" fmla="*/ 27296 h 4885899"/>
                  <a:gd name="connsiteX1" fmla="*/ 4844955 w 5868537"/>
                  <a:gd name="connsiteY1" fmla="*/ 13648 h 4885899"/>
                  <a:gd name="connsiteX2" fmla="*/ 4885899 w 5868537"/>
                  <a:gd name="connsiteY2" fmla="*/ 0 h 4885899"/>
                  <a:gd name="connsiteX3" fmla="*/ 5076967 w 5868537"/>
                  <a:gd name="connsiteY3" fmla="*/ 13648 h 4885899"/>
                  <a:gd name="connsiteX4" fmla="*/ 5199797 w 5868537"/>
                  <a:gd name="connsiteY4" fmla="*/ 68239 h 4885899"/>
                  <a:gd name="connsiteX5" fmla="*/ 5240740 w 5868537"/>
                  <a:gd name="connsiteY5" fmla="*/ 81887 h 4885899"/>
                  <a:gd name="connsiteX6" fmla="*/ 5268036 w 5868537"/>
                  <a:gd name="connsiteY6" fmla="*/ 122830 h 4885899"/>
                  <a:gd name="connsiteX7" fmla="*/ 5281684 w 5868537"/>
                  <a:gd name="connsiteY7" fmla="*/ 163773 h 4885899"/>
                  <a:gd name="connsiteX8" fmla="*/ 5322627 w 5868537"/>
                  <a:gd name="connsiteY8" fmla="*/ 177421 h 4885899"/>
                  <a:gd name="connsiteX9" fmla="*/ 5363570 w 5868537"/>
                  <a:gd name="connsiteY9" fmla="*/ 204717 h 4885899"/>
                  <a:gd name="connsiteX10" fmla="*/ 5390866 w 5868537"/>
                  <a:gd name="connsiteY10" fmla="*/ 286603 h 4885899"/>
                  <a:gd name="connsiteX11" fmla="*/ 5513696 w 5868537"/>
                  <a:gd name="connsiteY11" fmla="*/ 341194 h 4885899"/>
                  <a:gd name="connsiteX12" fmla="*/ 5568287 w 5868537"/>
                  <a:gd name="connsiteY12" fmla="*/ 395785 h 4885899"/>
                  <a:gd name="connsiteX13" fmla="*/ 5636525 w 5868537"/>
                  <a:gd name="connsiteY13" fmla="*/ 518615 h 4885899"/>
                  <a:gd name="connsiteX14" fmla="*/ 5677469 w 5868537"/>
                  <a:gd name="connsiteY14" fmla="*/ 532263 h 4885899"/>
                  <a:gd name="connsiteX15" fmla="*/ 5745708 w 5868537"/>
                  <a:gd name="connsiteY15" fmla="*/ 627797 h 4885899"/>
                  <a:gd name="connsiteX16" fmla="*/ 5759355 w 5868537"/>
                  <a:gd name="connsiteY16" fmla="*/ 791570 h 4885899"/>
                  <a:gd name="connsiteX17" fmla="*/ 5745708 w 5868537"/>
                  <a:gd name="connsiteY17" fmla="*/ 832514 h 4885899"/>
                  <a:gd name="connsiteX18" fmla="*/ 5704764 w 5868537"/>
                  <a:gd name="connsiteY18" fmla="*/ 846162 h 4885899"/>
                  <a:gd name="connsiteX19" fmla="*/ 5677469 w 5868537"/>
                  <a:gd name="connsiteY19" fmla="*/ 887105 h 4885899"/>
                  <a:gd name="connsiteX20" fmla="*/ 5650173 w 5868537"/>
                  <a:gd name="connsiteY20" fmla="*/ 968991 h 4885899"/>
                  <a:gd name="connsiteX21" fmla="*/ 5663821 w 5868537"/>
                  <a:gd name="connsiteY21" fmla="*/ 1009935 h 4885899"/>
                  <a:gd name="connsiteX22" fmla="*/ 5691116 w 5868537"/>
                  <a:gd name="connsiteY22" fmla="*/ 1050878 h 4885899"/>
                  <a:gd name="connsiteX23" fmla="*/ 5704764 w 5868537"/>
                  <a:gd name="connsiteY23" fmla="*/ 1119117 h 4885899"/>
                  <a:gd name="connsiteX24" fmla="*/ 5718412 w 5868537"/>
                  <a:gd name="connsiteY24" fmla="*/ 1173708 h 4885899"/>
                  <a:gd name="connsiteX25" fmla="*/ 5800299 w 5868537"/>
                  <a:gd name="connsiteY25" fmla="*/ 1201003 h 4885899"/>
                  <a:gd name="connsiteX26" fmla="*/ 5827594 w 5868537"/>
                  <a:gd name="connsiteY26" fmla="*/ 1241947 h 4885899"/>
                  <a:gd name="connsiteX27" fmla="*/ 5813946 w 5868537"/>
                  <a:gd name="connsiteY27" fmla="*/ 1282890 h 4885899"/>
                  <a:gd name="connsiteX28" fmla="*/ 5868537 w 5868537"/>
                  <a:gd name="connsiteY28" fmla="*/ 1364776 h 4885899"/>
                  <a:gd name="connsiteX29" fmla="*/ 5854890 w 5868537"/>
                  <a:gd name="connsiteY29" fmla="*/ 1405720 h 4885899"/>
                  <a:gd name="connsiteX30" fmla="*/ 5841242 w 5868537"/>
                  <a:gd name="connsiteY30" fmla="*/ 1487606 h 4885899"/>
                  <a:gd name="connsiteX31" fmla="*/ 5759355 w 5868537"/>
                  <a:gd name="connsiteY31" fmla="*/ 1514902 h 4885899"/>
                  <a:gd name="connsiteX32" fmla="*/ 5732060 w 5868537"/>
                  <a:gd name="connsiteY32" fmla="*/ 1555845 h 4885899"/>
                  <a:gd name="connsiteX33" fmla="*/ 5718412 w 5868537"/>
                  <a:gd name="connsiteY33" fmla="*/ 1596788 h 4885899"/>
                  <a:gd name="connsiteX34" fmla="*/ 5650173 w 5868537"/>
                  <a:gd name="connsiteY34" fmla="*/ 1610436 h 4885899"/>
                  <a:gd name="connsiteX35" fmla="*/ 5636525 w 5868537"/>
                  <a:gd name="connsiteY35" fmla="*/ 1678675 h 4885899"/>
                  <a:gd name="connsiteX36" fmla="*/ 5554639 w 5868537"/>
                  <a:gd name="connsiteY36" fmla="*/ 1705970 h 4885899"/>
                  <a:gd name="connsiteX37" fmla="*/ 5472752 w 5868537"/>
                  <a:gd name="connsiteY37" fmla="*/ 1746914 h 4885899"/>
                  <a:gd name="connsiteX38" fmla="*/ 5377218 w 5868537"/>
                  <a:gd name="connsiteY38" fmla="*/ 1774209 h 4885899"/>
                  <a:gd name="connsiteX39" fmla="*/ 5349922 w 5868537"/>
                  <a:gd name="connsiteY39" fmla="*/ 1815153 h 4885899"/>
                  <a:gd name="connsiteX40" fmla="*/ 5186149 w 5868537"/>
                  <a:gd name="connsiteY40" fmla="*/ 1897039 h 4885899"/>
                  <a:gd name="connsiteX41" fmla="*/ 5076967 w 5868537"/>
                  <a:gd name="connsiteY41" fmla="*/ 1924335 h 4885899"/>
                  <a:gd name="connsiteX42" fmla="*/ 5049672 w 5868537"/>
                  <a:gd name="connsiteY42" fmla="*/ 1965278 h 4885899"/>
                  <a:gd name="connsiteX43" fmla="*/ 5008728 w 5868537"/>
                  <a:gd name="connsiteY43" fmla="*/ 1978926 h 4885899"/>
                  <a:gd name="connsiteX44" fmla="*/ 4995081 w 5868537"/>
                  <a:gd name="connsiteY44" fmla="*/ 2019869 h 4885899"/>
                  <a:gd name="connsiteX45" fmla="*/ 4954137 w 5868537"/>
                  <a:gd name="connsiteY45" fmla="*/ 2047164 h 4885899"/>
                  <a:gd name="connsiteX46" fmla="*/ 4926842 w 5868537"/>
                  <a:gd name="connsiteY46" fmla="*/ 2088108 h 4885899"/>
                  <a:gd name="connsiteX47" fmla="*/ 4844955 w 5868537"/>
                  <a:gd name="connsiteY47" fmla="*/ 2142699 h 4885899"/>
                  <a:gd name="connsiteX48" fmla="*/ 4817660 w 5868537"/>
                  <a:gd name="connsiteY48" fmla="*/ 2183642 h 4885899"/>
                  <a:gd name="connsiteX49" fmla="*/ 4776716 w 5868537"/>
                  <a:gd name="connsiteY49" fmla="*/ 2197290 h 4885899"/>
                  <a:gd name="connsiteX50" fmla="*/ 4722125 w 5868537"/>
                  <a:gd name="connsiteY50" fmla="*/ 2279176 h 4885899"/>
                  <a:gd name="connsiteX51" fmla="*/ 4640239 w 5868537"/>
                  <a:gd name="connsiteY51" fmla="*/ 2279176 h 4885899"/>
                  <a:gd name="connsiteX52" fmla="*/ 4558352 w 5868537"/>
                  <a:gd name="connsiteY52" fmla="*/ 2333767 h 4885899"/>
                  <a:gd name="connsiteX53" fmla="*/ 4517409 w 5868537"/>
                  <a:gd name="connsiteY53" fmla="*/ 2415654 h 4885899"/>
                  <a:gd name="connsiteX54" fmla="*/ 4503761 w 5868537"/>
                  <a:gd name="connsiteY54" fmla="*/ 2511188 h 4885899"/>
                  <a:gd name="connsiteX55" fmla="*/ 4462818 w 5868537"/>
                  <a:gd name="connsiteY55" fmla="*/ 2538484 h 4885899"/>
                  <a:gd name="connsiteX56" fmla="*/ 4421875 w 5868537"/>
                  <a:gd name="connsiteY56" fmla="*/ 2552132 h 4885899"/>
                  <a:gd name="connsiteX57" fmla="*/ 4299045 w 5868537"/>
                  <a:gd name="connsiteY57" fmla="*/ 2606723 h 4885899"/>
                  <a:gd name="connsiteX58" fmla="*/ 4258102 w 5868537"/>
                  <a:gd name="connsiteY58" fmla="*/ 2620370 h 4885899"/>
                  <a:gd name="connsiteX59" fmla="*/ 4230806 w 5868537"/>
                  <a:gd name="connsiteY59" fmla="*/ 2661314 h 4885899"/>
                  <a:gd name="connsiteX60" fmla="*/ 4189863 w 5868537"/>
                  <a:gd name="connsiteY60" fmla="*/ 2688609 h 4885899"/>
                  <a:gd name="connsiteX61" fmla="*/ 4162567 w 5868537"/>
                  <a:gd name="connsiteY61" fmla="*/ 2770496 h 4885899"/>
                  <a:gd name="connsiteX62" fmla="*/ 4148919 w 5868537"/>
                  <a:gd name="connsiteY62" fmla="*/ 2811439 h 4885899"/>
                  <a:gd name="connsiteX63" fmla="*/ 4121624 w 5868537"/>
                  <a:gd name="connsiteY63" fmla="*/ 2852382 h 4885899"/>
                  <a:gd name="connsiteX64" fmla="*/ 4080681 w 5868537"/>
                  <a:gd name="connsiteY64" fmla="*/ 2866030 h 4885899"/>
                  <a:gd name="connsiteX65" fmla="*/ 4067033 w 5868537"/>
                  <a:gd name="connsiteY65" fmla="*/ 2906973 h 4885899"/>
                  <a:gd name="connsiteX66" fmla="*/ 3998794 w 5868537"/>
                  <a:gd name="connsiteY66" fmla="*/ 2920621 h 4885899"/>
                  <a:gd name="connsiteX67" fmla="*/ 3957851 w 5868537"/>
                  <a:gd name="connsiteY67" fmla="*/ 2947917 h 4885899"/>
                  <a:gd name="connsiteX68" fmla="*/ 3944203 w 5868537"/>
                  <a:gd name="connsiteY68" fmla="*/ 2988860 h 4885899"/>
                  <a:gd name="connsiteX69" fmla="*/ 3930555 w 5868537"/>
                  <a:gd name="connsiteY69" fmla="*/ 3138985 h 4885899"/>
                  <a:gd name="connsiteX70" fmla="*/ 3889612 w 5868537"/>
                  <a:gd name="connsiteY70" fmla="*/ 3152633 h 4885899"/>
                  <a:gd name="connsiteX71" fmla="*/ 3875964 w 5868537"/>
                  <a:gd name="connsiteY71" fmla="*/ 3275463 h 4885899"/>
                  <a:gd name="connsiteX72" fmla="*/ 3848669 w 5868537"/>
                  <a:gd name="connsiteY72" fmla="*/ 3343702 h 4885899"/>
                  <a:gd name="connsiteX73" fmla="*/ 3780430 w 5868537"/>
                  <a:gd name="connsiteY73" fmla="*/ 3398293 h 4885899"/>
                  <a:gd name="connsiteX74" fmla="*/ 3739487 w 5868537"/>
                  <a:gd name="connsiteY74" fmla="*/ 3439236 h 4885899"/>
                  <a:gd name="connsiteX75" fmla="*/ 3698543 w 5868537"/>
                  <a:gd name="connsiteY75" fmla="*/ 3466532 h 4885899"/>
                  <a:gd name="connsiteX76" fmla="*/ 3671248 w 5868537"/>
                  <a:gd name="connsiteY76" fmla="*/ 3507475 h 4885899"/>
                  <a:gd name="connsiteX77" fmla="*/ 3657600 w 5868537"/>
                  <a:gd name="connsiteY77" fmla="*/ 3562066 h 4885899"/>
                  <a:gd name="connsiteX78" fmla="*/ 3616657 w 5868537"/>
                  <a:gd name="connsiteY78" fmla="*/ 3643953 h 4885899"/>
                  <a:gd name="connsiteX79" fmla="*/ 3534770 w 5868537"/>
                  <a:gd name="connsiteY79" fmla="*/ 3698544 h 4885899"/>
                  <a:gd name="connsiteX80" fmla="*/ 3521122 w 5868537"/>
                  <a:gd name="connsiteY80" fmla="*/ 3739487 h 4885899"/>
                  <a:gd name="connsiteX81" fmla="*/ 3480179 w 5868537"/>
                  <a:gd name="connsiteY81" fmla="*/ 3821373 h 4885899"/>
                  <a:gd name="connsiteX82" fmla="*/ 3466531 w 5868537"/>
                  <a:gd name="connsiteY82" fmla="*/ 3930556 h 4885899"/>
                  <a:gd name="connsiteX83" fmla="*/ 3493827 w 5868537"/>
                  <a:gd name="connsiteY83" fmla="*/ 4107976 h 4885899"/>
                  <a:gd name="connsiteX84" fmla="*/ 3466531 w 5868537"/>
                  <a:gd name="connsiteY84" fmla="*/ 4189863 h 4885899"/>
                  <a:gd name="connsiteX85" fmla="*/ 3493827 w 5868537"/>
                  <a:gd name="connsiteY85" fmla="*/ 4326341 h 4885899"/>
                  <a:gd name="connsiteX86" fmla="*/ 3480179 w 5868537"/>
                  <a:gd name="connsiteY86" fmla="*/ 4490114 h 4885899"/>
                  <a:gd name="connsiteX87" fmla="*/ 3398293 w 5868537"/>
                  <a:gd name="connsiteY87" fmla="*/ 4517409 h 4885899"/>
                  <a:gd name="connsiteX88" fmla="*/ 3275463 w 5868537"/>
                  <a:gd name="connsiteY88" fmla="*/ 4558353 h 4885899"/>
                  <a:gd name="connsiteX89" fmla="*/ 3261815 w 5868537"/>
                  <a:gd name="connsiteY89" fmla="*/ 4640239 h 4885899"/>
                  <a:gd name="connsiteX90" fmla="*/ 3220872 w 5868537"/>
                  <a:gd name="connsiteY90" fmla="*/ 4653887 h 4885899"/>
                  <a:gd name="connsiteX91" fmla="*/ 3166281 w 5868537"/>
                  <a:gd name="connsiteY91" fmla="*/ 4667535 h 4885899"/>
                  <a:gd name="connsiteX92" fmla="*/ 2961564 w 5868537"/>
                  <a:gd name="connsiteY92" fmla="*/ 4681182 h 4885899"/>
                  <a:gd name="connsiteX93" fmla="*/ 2879678 w 5868537"/>
                  <a:gd name="connsiteY93" fmla="*/ 4722126 h 4885899"/>
                  <a:gd name="connsiteX94" fmla="*/ 2852382 w 5868537"/>
                  <a:gd name="connsiteY94" fmla="*/ 4763069 h 4885899"/>
                  <a:gd name="connsiteX95" fmla="*/ 2797791 w 5868537"/>
                  <a:gd name="connsiteY95" fmla="*/ 4885899 h 4885899"/>
                  <a:gd name="connsiteX96" fmla="*/ 2756848 w 5868537"/>
                  <a:gd name="connsiteY96" fmla="*/ 4872251 h 4885899"/>
                  <a:gd name="connsiteX97" fmla="*/ 2702257 w 5868537"/>
                  <a:gd name="connsiteY97" fmla="*/ 4885899 h 4885899"/>
                  <a:gd name="connsiteX98" fmla="*/ 2688609 w 5868537"/>
                  <a:gd name="connsiteY98" fmla="*/ 4763069 h 4885899"/>
                  <a:gd name="connsiteX99" fmla="*/ 2729552 w 5868537"/>
                  <a:gd name="connsiteY99" fmla="*/ 4735773 h 4885899"/>
                  <a:gd name="connsiteX100" fmla="*/ 2743200 w 5868537"/>
                  <a:gd name="connsiteY100" fmla="*/ 4694830 h 4885899"/>
                  <a:gd name="connsiteX101" fmla="*/ 2688609 w 5868537"/>
                  <a:gd name="connsiteY101" fmla="*/ 4612944 h 4885899"/>
                  <a:gd name="connsiteX102" fmla="*/ 2634018 w 5868537"/>
                  <a:gd name="connsiteY102" fmla="*/ 4626591 h 4885899"/>
                  <a:gd name="connsiteX103" fmla="*/ 2511188 w 5868537"/>
                  <a:gd name="connsiteY103" fmla="*/ 4612944 h 4885899"/>
                  <a:gd name="connsiteX104" fmla="*/ 2470245 w 5868537"/>
                  <a:gd name="connsiteY104" fmla="*/ 4599296 h 4885899"/>
                  <a:gd name="connsiteX105" fmla="*/ 2402006 w 5868537"/>
                  <a:gd name="connsiteY105" fmla="*/ 4612944 h 4885899"/>
                  <a:gd name="connsiteX106" fmla="*/ 2347415 w 5868537"/>
                  <a:gd name="connsiteY106" fmla="*/ 4599296 h 4885899"/>
                  <a:gd name="connsiteX107" fmla="*/ 2265528 w 5868537"/>
                  <a:gd name="connsiteY107" fmla="*/ 4572000 h 4885899"/>
                  <a:gd name="connsiteX108" fmla="*/ 2251881 w 5868537"/>
                  <a:gd name="connsiteY108" fmla="*/ 4531057 h 4885899"/>
                  <a:gd name="connsiteX109" fmla="*/ 2224585 w 5868537"/>
                  <a:gd name="connsiteY109" fmla="*/ 4408227 h 4885899"/>
                  <a:gd name="connsiteX110" fmla="*/ 2197290 w 5868537"/>
                  <a:gd name="connsiteY110" fmla="*/ 4326341 h 4885899"/>
                  <a:gd name="connsiteX111" fmla="*/ 2006221 w 5868537"/>
                  <a:gd name="connsiteY111" fmla="*/ 4339988 h 4885899"/>
                  <a:gd name="connsiteX112" fmla="*/ 1910687 w 5868537"/>
                  <a:gd name="connsiteY112" fmla="*/ 4271750 h 4885899"/>
                  <a:gd name="connsiteX113" fmla="*/ 1856096 w 5868537"/>
                  <a:gd name="connsiteY113" fmla="*/ 4189863 h 4885899"/>
                  <a:gd name="connsiteX114" fmla="*/ 1828800 w 5868537"/>
                  <a:gd name="connsiteY114" fmla="*/ 4148920 h 4885899"/>
                  <a:gd name="connsiteX115" fmla="*/ 1787857 w 5868537"/>
                  <a:gd name="connsiteY115" fmla="*/ 4012442 h 4885899"/>
                  <a:gd name="connsiteX116" fmla="*/ 1774209 w 5868537"/>
                  <a:gd name="connsiteY116" fmla="*/ 3971499 h 4885899"/>
                  <a:gd name="connsiteX117" fmla="*/ 1733266 w 5868537"/>
                  <a:gd name="connsiteY117" fmla="*/ 3944203 h 4885899"/>
                  <a:gd name="connsiteX118" fmla="*/ 1719618 w 5868537"/>
                  <a:gd name="connsiteY118" fmla="*/ 3889612 h 4885899"/>
                  <a:gd name="connsiteX119" fmla="*/ 1678675 w 5868537"/>
                  <a:gd name="connsiteY119" fmla="*/ 3875964 h 4885899"/>
                  <a:gd name="connsiteX120" fmla="*/ 1569493 w 5868537"/>
                  <a:gd name="connsiteY120" fmla="*/ 3862317 h 4885899"/>
                  <a:gd name="connsiteX121" fmla="*/ 1487606 w 5868537"/>
                  <a:gd name="connsiteY121" fmla="*/ 3807726 h 4885899"/>
                  <a:gd name="connsiteX122" fmla="*/ 1473958 w 5868537"/>
                  <a:gd name="connsiteY122" fmla="*/ 3766782 h 4885899"/>
                  <a:gd name="connsiteX123" fmla="*/ 1433015 w 5868537"/>
                  <a:gd name="connsiteY123" fmla="*/ 3725839 h 4885899"/>
                  <a:gd name="connsiteX124" fmla="*/ 1405719 w 5868537"/>
                  <a:gd name="connsiteY124" fmla="*/ 3684896 h 4885899"/>
                  <a:gd name="connsiteX125" fmla="*/ 1282890 w 5868537"/>
                  <a:gd name="connsiteY125" fmla="*/ 3589362 h 4885899"/>
                  <a:gd name="connsiteX126" fmla="*/ 1201003 w 5868537"/>
                  <a:gd name="connsiteY126" fmla="*/ 3548418 h 4885899"/>
                  <a:gd name="connsiteX127" fmla="*/ 1160060 w 5868537"/>
                  <a:gd name="connsiteY127" fmla="*/ 3466532 h 4885899"/>
                  <a:gd name="connsiteX128" fmla="*/ 1173708 w 5868537"/>
                  <a:gd name="connsiteY128" fmla="*/ 3425588 h 4885899"/>
                  <a:gd name="connsiteX129" fmla="*/ 1064525 w 5868537"/>
                  <a:gd name="connsiteY129" fmla="*/ 3411941 h 4885899"/>
                  <a:gd name="connsiteX130" fmla="*/ 941696 w 5868537"/>
                  <a:gd name="connsiteY130" fmla="*/ 3398293 h 4885899"/>
                  <a:gd name="connsiteX131" fmla="*/ 859809 w 5868537"/>
                  <a:gd name="connsiteY131" fmla="*/ 3343702 h 4885899"/>
                  <a:gd name="connsiteX132" fmla="*/ 818866 w 5868537"/>
                  <a:gd name="connsiteY132" fmla="*/ 3316406 h 4885899"/>
                  <a:gd name="connsiteX133" fmla="*/ 791570 w 5868537"/>
                  <a:gd name="connsiteY133" fmla="*/ 3275463 h 4885899"/>
                  <a:gd name="connsiteX134" fmla="*/ 709684 w 5868537"/>
                  <a:gd name="connsiteY134" fmla="*/ 3207224 h 4885899"/>
                  <a:gd name="connsiteX135" fmla="*/ 655093 w 5868537"/>
                  <a:gd name="connsiteY135" fmla="*/ 3084394 h 4885899"/>
                  <a:gd name="connsiteX136" fmla="*/ 586854 w 5868537"/>
                  <a:gd name="connsiteY136" fmla="*/ 3016156 h 4885899"/>
                  <a:gd name="connsiteX137" fmla="*/ 518615 w 5868537"/>
                  <a:gd name="connsiteY137" fmla="*/ 2934269 h 4885899"/>
                  <a:gd name="connsiteX138" fmla="*/ 477672 w 5868537"/>
                  <a:gd name="connsiteY138" fmla="*/ 2906973 h 4885899"/>
                  <a:gd name="connsiteX139" fmla="*/ 423081 w 5868537"/>
                  <a:gd name="connsiteY139" fmla="*/ 2825087 h 4885899"/>
                  <a:gd name="connsiteX140" fmla="*/ 395785 w 5868537"/>
                  <a:gd name="connsiteY140" fmla="*/ 2784144 h 4885899"/>
                  <a:gd name="connsiteX141" fmla="*/ 354842 w 5868537"/>
                  <a:gd name="connsiteY141" fmla="*/ 2756848 h 4885899"/>
                  <a:gd name="connsiteX142" fmla="*/ 286603 w 5868537"/>
                  <a:gd name="connsiteY142" fmla="*/ 2688609 h 4885899"/>
                  <a:gd name="connsiteX143" fmla="*/ 218364 w 5868537"/>
                  <a:gd name="connsiteY143" fmla="*/ 2702257 h 4885899"/>
                  <a:gd name="connsiteX144" fmla="*/ 122830 w 5868537"/>
                  <a:gd name="connsiteY144" fmla="*/ 2688609 h 4885899"/>
                  <a:gd name="connsiteX145" fmla="*/ 95534 w 5868537"/>
                  <a:gd name="connsiteY145" fmla="*/ 2647666 h 4885899"/>
                  <a:gd name="connsiteX146" fmla="*/ 68239 w 5868537"/>
                  <a:gd name="connsiteY146" fmla="*/ 2552132 h 4885899"/>
                  <a:gd name="connsiteX147" fmla="*/ 54591 w 5868537"/>
                  <a:gd name="connsiteY147" fmla="*/ 2429302 h 4885899"/>
                  <a:gd name="connsiteX148" fmla="*/ 40943 w 5868537"/>
                  <a:gd name="connsiteY148" fmla="*/ 2388359 h 4885899"/>
                  <a:gd name="connsiteX149" fmla="*/ 0 w 5868537"/>
                  <a:gd name="connsiteY149" fmla="*/ 2347415 h 4885899"/>
                  <a:gd name="connsiteX150" fmla="*/ 68239 w 5868537"/>
                  <a:gd name="connsiteY150" fmla="*/ 2279176 h 4885899"/>
                  <a:gd name="connsiteX151" fmla="*/ 122830 w 5868537"/>
                  <a:gd name="connsiteY151" fmla="*/ 2306472 h 4885899"/>
                  <a:gd name="connsiteX152" fmla="*/ 163773 w 5868537"/>
                  <a:gd name="connsiteY152" fmla="*/ 2292824 h 4885899"/>
                  <a:gd name="connsiteX153" fmla="*/ 177421 w 5868537"/>
                  <a:gd name="connsiteY153" fmla="*/ 2251881 h 4885899"/>
                  <a:gd name="connsiteX154" fmla="*/ 122830 w 5868537"/>
                  <a:gd name="connsiteY154" fmla="*/ 2101756 h 4885899"/>
                  <a:gd name="connsiteX155" fmla="*/ 81887 w 5868537"/>
                  <a:gd name="connsiteY155" fmla="*/ 2019869 h 4885899"/>
                  <a:gd name="connsiteX156" fmla="*/ 40943 w 5868537"/>
                  <a:gd name="connsiteY156" fmla="*/ 1937982 h 4885899"/>
                  <a:gd name="connsiteX157" fmla="*/ 54591 w 5868537"/>
                  <a:gd name="connsiteY157" fmla="*/ 1842448 h 4885899"/>
                  <a:gd name="connsiteX158" fmla="*/ 81887 w 5868537"/>
                  <a:gd name="connsiteY158" fmla="*/ 1760562 h 4885899"/>
                  <a:gd name="connsiteX159" fmla="*/ 68239 w 5868537"/>
                  <a:gd name="connsiteY159" fmla="*/ 1705970 h 4885899"/>
                  <a:gd name="connsiteX160" fmla="*/ 40943 w 5868537"/>
                  <a:gd name="connsiteY160" fmla="*/ 1624084 h 48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868537" h="4885899">
                    <a:moveTo>
                      <a:pt x="4763069" y="27296"/>
                    </a:moveTo>
                    <a:cubicBezTo>
                      <a:pt x="4790364" y="22747"/>
                      <a:pt x="4817942" y="19651"/>
                      <a:pt x="4844955" y="13648"/>
                    </a:cubicBezTo>
                    <a:cubicBezTo>
                      <a:pt x="4858999" y="10527"/>
                      <a:pt x="4871513" y="0"/>
                      <a:pt x="4885899" y="0"/>
                    </a:cubicBezTo>
                    <a:cubicBezTo>
                      <a:pt x="4949751" y="0"/>
                      <a:pt x="5013278" y="9099"/>
                      <a:pt x="5076967" y="13648"/>
                    </a:cubicBezTo>
                    <a:cubicBezTo>
                      <a:pt x="5141851" y="56904"/>
                      <a:pt x="5102349" y="35756"/>
                      <a:pt x="5199797" y="68239"/>
                    </a:cubicBezTo>
                    <a:lnTo>
                      <a:pt x="5240740" y="81887"/>
                    </a:lnTo>
                    <a:cubicBezTo>
                      <a:pt x="5249839" y="95535"/>
                      <a:pt x="5260700" y="108159"/>
                      <a:pt x="5268036" y="122830"/>
                    </a:cubicBezTo>
                    <a:cubicBezTo>
                      <a:pt x="5274470" y="135697"/>
                      <a:pt x="5271512" y="153601"/>
                      <a:pt x="5281684" y="163773"/>
                    </a:cubicBezTo>
                    <a:cubicBezTo>
                      <a:pt x="5291856" y="173945"/>
                      <a:pt x="5309760" y="170987"/>
                      <a:pt x="5322627" y="177421"/>
                    </a:cubicBezTo>
                    <a:cubicBezTo>
                      <a:pt x="5337298" y="184757"/>
                      <a:pt x="5349922" y="195618"/>
                      <a:pt x="5363570" y="204717"/>
                    </a:cubicBezTo>
                    <a:cubicBezTo>
                      <a:pt x="5372669" y="232012"/>
                      <a:pt x="5363571" y="277504"/>
                      <a:pt x="5390866" y="286603"/>
                    </a:cubicBezTo>
                    <a:cubicBezTo>
                      <a:pt x="5488313" y="319086"/>
                      <a:pt x="5448812" y="297940"/>
                      <a:pt x="5513696" y="341194"/>
                    </a:cubicBezTo>
                    <a:cubicBezTo>
                      <a:pt x="5543471" y="430527"/>
                      <a:pt x="5502116" y="342848"/>
                      <a:pt x="5568287" y="395785"/>
                    </a:cubicBezTo>
                    <a:cubicBezTo>
                      <a:pt x="5608531" y="427980"/>
                      <a:pt x="5596281" y="486420"/>
                      <a:pt x="5636525" y="518615"/>
                    </a:cubicBezTo>
                    <a:cubicBezTo>
                      <a:pt x="5647759" y="527602"/>
                      <a:pt x="5663821" y="527714"/>
                      <a:pt x="5677469" y="532263"/>
                    </a:cubicBezTo>
                    <a:cubicBezTo>
                      <a:pt x="5771325" y="594834"/>
                      <a:pt x="5769728" y="555732"/>
                      <a:pt x="5745708" y="627797"/>
                    </a:cubicBezTo>
                    <a:cubicBezTo>
                      <a:pt x="5777932" y="724472"/>
                      <a:pt x="5781408" y="692329"/>
                      <a:pt x="5759355" y="791570"/>
                    </a:cubicBezTo>
                    <a:cubicBezTo>
                      <a:pt x="5756234" y="805614"/>
                      <a:pt x="5755880" y="822341"/>
                      <a:pt x="5745708" y="832514"/>
                    </a:cubicBezTo>
                    <a:cubicBezTo>
                      <a:pt x="5735535" y="842687"/>
                      <a:pt x="5718412" y="841613"/>
                      <a:pt x="5704764" y="846162"/>
                    </a:cubicBezTo>
                    <a:cubicBezTo>
                      <a:pt x="5695666" y="859810"/>
                      <a:pt x="5684131" y="872116"/>
                      <a:pt x="5677469" y="887105"/>
                    </a:cubicBezTo>
                    <a:cubicBezTo>
                      <a:pt x="5665784" y="913397"/>
                      <a:pt x="5650173" y="968991"/>
                      <a:pt x="5650173" y="968991"/>
                    </a:cubicBezTo>
                    <a:cubicBezTo>
                      <a:pt x="5654722" y="982639"/>
                      <a:pt x="5657387" y="997068"/>
                      <a:pt x="5663821" y="1009935"/>
                    </a:cubicBezTo>
                    <a:cubicBezTo>
                      <a:pt x="5671156" y="1024606"/>
                      <a:pt x="5685357" y="1035520"/>
                      <a:pt x="5691116" y="1050878"/>
                    </a:cubicBezTo>
                    <a:cubicBezTo>
                      <a:pt x="5699261" y="1072598"/>
                      <a:pt x="5699732" y="1096473"/>
                      <a:pt x="5704764" y="1119117"/>
                    </a:cubicBezTo>
                    <a:cubicBezTo>
                      <a:pt x="5708833" y="1137427"/>
                      <a:pt x="5704170" y="1161501"/>
                      <a:pt x="5718412" y="1173708"/>
                    </a:cubicBezTo>
                    <a:cubicBezTo>
                      <a:pt x="5740258" y="1192432"/>
                      <a:pt x="5800299" y="1201003"/>
                      <a:pt x="5800299" y="1201003"/>
                    </a:cubicBezTo>
                    <a:cubicBezTo>
                      <a:pt x="5809397" y="1214651"/>
                      <a:pt x="5824898" y="1225767"/>
                      <a:pt x="5827594" y="1241947"/>
                    </a:cubicBezTo>
                    <a:cubicBezTo>
                      <a:pt x="5829959" y="1256137"/>
                      <a:pt x="5809397" y="1269242"/>
                      <a:pt x="5813946" y="1282890"/>
                    </a:cubicBezTo>
                    <a:cubicBezTo>
                      <a:pt x="5824320" y="1314012"/>
                      <a:pt x="5868537" y="1364776"/>
                      <a:pt x="5868537" y="1364776"/>
                    </a:cubicBezTo>
                    <a:cubicBezTo>
                      <a:pt x="5863988" y="1378424"/>
                      <a:pt x="5858011" y="1391676"/>
                      <a:pt x="5854890" y="1405720"/>
                    </a:cubicBezTo>
                    <a:cubicBezTo>
                      <a:pt x="5848887" y="1432733"/>
                      <a:pt x="5859464" y="1466781"/>
                      <a:pt x="5841242" y="1487606"/>
                    </a:cubicBezTo>
                    <a:cubicBezTo>
                      <a:pt x="5822295" y="1509259"/>
                      <a:pt x="5759355" y="1514902"/>
                      <a:pt x="5759355" y="1514902"/>
                    </a:cubicBezTo>
                    <a:cubicBezTo>
                      <a:pt x="5750257" y="1528550"/>
                      <a:pt x="5739395" y="1541174"/>
                      <a:pt x="5732060" y="1555845"/>
                    </a:cubicBezTo>
                    <a:cubicBezTo>
                      <a:pt x="5725626" y="1568712"/>
                      <a:pt x="5730382" y="1588808"/>
                      <a:pt x="5718412" y="1596788"/>
                    </a:cubicBezTo>
                    <a:cubicBezTo>
                      <a:pt x="5699111" y="1609655"/>
                      <a:pt x="5672919" y="1605887"/>
                      <a:pt x="5650173" y="1610436"/>
                    </a:cubicBezTo>
                    <a:cubicBezTo>
                      <a:pt x="5645624" y="1633182"/>
                      <a:pt x="5652928" y="1662272"/>
                      <a:pt x="5636525" y="1678675"/>
                    </a:cubicBezTo>
                    <a:cubicBezTo>
                      <a:pt x="5616180" y="1699020"/>
                      <a:pt x="5581934" y="1696872"/>
                      <a:pt x="5554639" y="1705970"/>
                    </a:cubicBezTo>
                    <a:cubicBezTo>
                      <a:pt x="5451734" y="1740272"/>
                      <a:pt x="5578573" y="1694003"/>
                      <a:pt x="5472752" y="1746914"/>
                    </a:cubicBezTo>
                    <a:cubicBezTo>
                      <a:pt x="5453169" y="1756705"/>
                      <a:pt x="5394714" y="1769835"/>
                      <a:pt x="5377218" y="1774209"/>
                    </a:cubicBezTo>
                    <a:cubicBezTo>
                      <a:pt x="5368119" y="1787857"/>
                      <a:pt x="5362266" y="1804352"/>
                      <a:pt x="5349922" y="1815153"/>
                    </a:cubicBezTo>
                    <a:cubicBezTo>
                      <a:pt x="5284797" y="1872138"/>
                      <a:pt x="5263460" y="1871269"/>
                      <a:pt x="5186149" y="1897039"/>
                    </a:cubicBezTo>
                    <a:cubicBezTo>
                      <a:pt x="5123194" y="1918024"/>
                      <a:pt x="5159321" y="1907864"/>
                      <a:pt x="5076967" y="1924335"/>
                    </a:cubicBezTo>
                    <a:cubicBezTo>
                      <a:pt x="5067869" y="1937983"/>
                      <a:pt x="5062480" y="1955032"/>
                      <a:pt x="5049672" y="1965278"/>
                    </a:cubicBezTo>
                    <a:cubicBezTo>
                      <a:pt x="5038438" y="1974265"/>
                      <a:pt x="5018901" y="1968753"/>
                      <a:pt x="5008728" y="1978926"/>
                    </a:cubicBezTo>
                    <a:cubicBezTo>
                      <a:pt x="4998556" y="1989098"/>
                      <a:pt x="5004068" y="2008636"/>
                      <a:pt x="4995081" y="2019869"/>
                    </a:cubicBezTo>
                    <a:cubicBezTo>
                      <a:pt x="4984834" y="2032677"/>
                      <a:pt x="4967785" y="2038066"/>
                      <a:pt x="4954137" y="2047164"/>
                    </a:cubicBezTo>
                    <a:cubicBezTo>
                      <a:pt x="4945039" y="2060812"/>
                      <a:pt x="4939186" y="2077307"/>
                      <a:pt x="4926842" y="2088108"/>
                    </a:cubicBezTo>
                    <a:cubicBezTo>
                      <a:pt x="4902154" y="2109711"/>
                      <a:pt x="4844955" y="2142699"/>
                      <a:pt x="4844955" y="2142699"/>
                    </a:cubicBezTo>
                    <a:cubicBezTo>
                      <a:pt x="4835857" y="2156347"/>
                      <a:pt x="4830468" y="2173396"/>
                      <a:pt x="4817660" y="2183642"/>
                    </a:cubicBezTo>
                    <a:cubicBezTo>
                      <a:pt x="4806426" y="2192629"/>
                      <a:pt x="4786889" y="2187117"/>
                      <a:pt x="4776716" y="2197290"/>
                    </a:cubicBezTo>
                    <a:cubicBezTo>
                      <a:pt x="4753519" y="2220486"/>
                      <a:pt x="4722125" y="2279176"/>
                      <a:pt x="4722125" y="2279176"/>
                    </a:cubicBezTo>
                    <a:cubicBezTo>
                      <a:pt x="4681183" y="2265529"/>
                      <a:pt x="4681181" y="2256431"/>
                      <a:pt x="4640239" y="2279176"/>
                    </a:cubicBezTo>
                    <a:cubicBezTo>
                      <a:pt x="4611562" y="2295107"/>
                      <a:pt x="4558352" y="2333767"/>
                      <a:pt x="4558352" y="2333767"/>
                    </a:cubicBezTo>
                    <a:cubicBezTo>
                      <a:pt x="4535349" y="2368272"/>
                      <a:pt x="4525481" y="2375296"/>
                      <a:pt x="4517409" y="2415654"/>
                    </a:cubicBezTo>
                    <a:cubicBezTo>
                      <a:pt x="4511100" y="2447197"/>
                      <a:pt x="4516826" y="2481793"/>
                      <a:pt x="4503761" y="2511188"/>
                    </a:cubicBezTo>
                    <a:cubicBezTo>
                      <a:pt x="4497099" y="2526177"/>
                      <a:pt x="4477489" y="2531148"/>
                      <a:pt x="4462818" y="2538484"/>
                    </a:cubicBezTo>
                    <a:cubicBezTo>
                      <a:pt x="4449951" y="2544918"/>
                      <a:pt x="4434742" y="2545698"/>
                      <a:pt x="4421875" y="2552132"/>
                    </a:cubicBezTo>
                    <a:cubicBezTo>
                      <a:pt x="4292115" y="2617011"/>
                      <a:pt x="4510292" y="2536307"/>
                      <a:pt x="4299045" y="2606723"/>
                    </a:cubicBezTo>
                    <a:lnTo>
                      <a:pt x="4258102" y="2620370"/>
                    </a:lnTo>
                    <a:cubicBezTo>
                      <a:pt x="4249003" y="2634018"/>
                      <a:pt x="4242405" y="2649715"/>
                      <a:pt x="4230806" y="2661314"/>
                    </a:cubicBezTo>
                    <a:cubicBezTo>
                      <a:pt x="4219208" y="2672912"/>
                      <a:pt x="4198556" y="2674700"/>
                      <a:pt x="4189863" y="2688609"/>
                    </a:cubicBezTo>
                    <a:cubicBezTo>
                      <a:pt x="4174614" y="2713008"/>
                      <a:pt x="4171666" y="2743200"/>
                      <a:pt x="4162567" y="2770496"/>
                    </a:cubicBezTo>
                    <a:cubicBezTo>
                      <a:pt x="4158018" y="2784144"/>
                      <a:pt x="4156899" y="2799469"/>
                      <a:pt x="4148919" y="2811439"/>
                    </a:cubicBezTo>
                    <a:cubicBezTo>
                      <a:pt x="4139821" y="2825087"/>
                      <a:pt x="4134432" y="2842135"/>
                      <a:pt x="4121624" y="2852382"/>
                    </a:cubicBezTo>
                    <a:cubicBezTo>
                      <a:pt x="4110391" y="2861369"/>
                      <a:pt x="4094329" y="2861481"/>
                      <a:pt x="4080681" y="2866030"/>
                    </a:cubicBezTo>
                    <a:cubicBezTo>
                      <a:pt x="4076132" y="2879678"/>
                      <a:pt x="4079003" y="2898993"/>
                      <a:pt x="4067033" y="2906973"/>
                    </a:cubicBezTo>
                    <a:cubicBezTo>
                      <a:pt x="4047732" y="2919840"/>
                      <a:pt x="4020514" y="2912476"/>
                      <a:pt x="3998794" y="2920621"/>
                    </a:cubicBezTo>
                    <a:cubicBezTo>
                      <a:pt x="3983436" y="2926380"/>
                      <a:pt x="3971499" y="2938818"/>
                      <a:pt x="3957851" y="2947917"/>
                    </a:cubicBezTo>
                    <a:cubicBezTo>
                      <a:pt x="3953302" y="2961565"/>
                      <a:pt x="3946238" y="2974619"/>
                      <a:pt x="3944203" y="2988860"/>
                    </a:cubicBezTo>
                    <a:cubicBezTo>
                      <a:pt x="3937097" y="3038603"/>
                      <a:pt x="3946445" y="3091316"/>
                      <a:pt x="3930555" y="3138985"/>
                    </a:cubicBezTo>
                    <a:cubicBezTo>
                      <a:pt x="3926006" y="3152633"/>
                      <a:pt x="3903260" y="3148084"/>
                      <a:pt x="3889612" y="3152633"/>
                    </a:cubicBezTo>
                    <a:cubicBezTo>
                      <a:pt x="3885063" y="3193576"/>
                      <a:pt x="3890042" y="3236748"/>
                      <a:pt x="3875964" y="3275463"/>
                    </a:cubicBezTo>
                    <a:cubicBezTo>
                      <a:pt x="3842223" y="3368252"/>
                      <a:pt x="3813020" y="3236756"/>
                      <a:pt x="3848669" y="3343702"/>
                    </a:cubicBezTo>
                    <a:cubicBezTo>
                      <a:pt x="3787622" y="3435270"/>
                      <a:pt x="3859536" y="3345555"/>
                      <a:pt x="3780430" y="3398293"/>
                    </a:cubicBezTo>
                    <a:cubicBezTo>
                      <a:pt x="3764371" y="3408999"/>
                      <a:pt x="3754314" y="3426880"/>
                      <a:pt x="3739487" y="3439236"/>
                    </a:cubicBezTo>
                    <a:cubicBezTo>
                      <a:pt x="3726886" y="3449737"/>
                      <a:pt x="3712191" y="3457433"/>
                      <a:pt x="3698543" y="3466532"/>
                    </a:cubicBezTo>
                    <a:cubicBezTo>
                      <a:pt x="3689445" y="3480180"/>
                      <a:pt x="3677709" y="3492399"/>
                      <a:pt x="3671248" y="3507475"/>
                    </a:cubicBezTo>
                    <a:cubicBezTo>
                      <a:pt x="3663859" y="3524715"/>
                      <a:pt x="3662753" y="3544031"/>
                      <a:pt x="3657600" y="3562066"/>
                    </a:cubicBezTo>
                    <a:cubicBezTo>
                      <a:pt x="3649720" y="3589647"/>
                      <a:pt x="3639441" y="3624017"/>
                      <a:pt x="3616657" y="3643953"/>
                    </a:cubicBezTo>
                    <a:cubicBezTo>
                      <a:pt x="3591969" y="3665556"/>
                      <a:pt x="3534770" y="3698544"/>
                      <a:pt x="3534770" y="3698544"/>
                    </a:cubicBezTo>
                    <a:cubicBezTo>
                      <a:pt x="3530221" y="3712192"/>
                      <a:pt x="3527556" y="3726620"/>
                      <a:pt x="3521122" y="3739487"/>
                    </a:cubicBezTo>
                    <a:cubicBezTo>
                      <a:pt x="3468209" y="3845313"/>
                      <a:pt x="3514484" y="3718461"/>
                      <a:pt x="3480179" y="3821373"/>
                    </a:cubicBezTo>
                    <a:cubicBezTo>
                      <a:pt x="3475630" y="3857767"/>
                      <a:pt x="3466531" y="3893878"/>
                      <a:pt x="3466531" y="3930556"/>
                    </a:cubicBezTo>
                    <a:cubicBezTo>
                      <a:pt x="3466531" y="4036110"/>
                      <a:pt x="3470466" y="4037894"/>
                      <a:pt x="3493827" y="4107976"/>
                    </a:cubicBezTo>
                    <a:cubicBezTo>
                      <a:pt x="3484728" y="4135272"/>
                      <a:pt x="3459553" y="4161950"/>
                      <a:pt x="3466531" y="4189863"/>
                    </a:cubicBezTo>
                    <a:cubicBezTo>
                      <a:pt x="3486891" y="4271300"/>
                      <a:pt x="3477095" y="4225952"/>
                      <a:pt x="3493827" y="4326341"/>
                    </a:cubicBezTo>
                    <a:cubicBezTo>
                      <a:pt x="3489278" y="4380932"/>
                      <a:pt x="3504677" y="4441117"/>
                      <a:pt x="3480179" y="4490114"/>
                    </a:cubicBezTo>
                    <a:cubicBezTo>
                      <a:pt x="3467312" y="4515848"/>
                      <a:pt x="3398293" y="4517409"/>
                      <a:pt x="3398293" y="4517409"/>
                    </a:cubicBezTo>
                    <a:cubicBezTo>
                      <a:pt x="3304436" y="4579980"/>
                      <a:pt x="3347528" y="4582373"/>
                      <a:pt x="3275463" y="4558353"/>
                    </a:cubicBezTo>
                    <a:cubicBezTo>
                      <a:pt x="3270914" y="4585648"/>
                      <a:pt x="3275544" y="4616213"/>
                      <a:pt x="3261815" y="4640239"/>
                    </a:cubicBezTo>
                    <a:cubicBezTo>
                      <a:pt x="3254678" y="4652729"/>
                      <a:pt x="3234704" y="4649935"/>
                      <a:pt x="3220872" y="4653887"/>
                    </a:cubicBezTo>
                    <a:cubicBezTo>
                      <a:pt x="3202837" y="4659040"/>
                      <a:pt x="3184935" y="4665571"/>
                      <a:pt x="3166281" y="4667535"/>
                    </a:cubicBezTo>
                    <a:cubicBezTo>
                      <a:pt x="3098266" y="4674694"/>
                      <a:pt x="3029803" y="4676633"/>
                      <a:pt x="2961564" y="4681182"/>
                    </a:cubicBezTo>
                    <a:cubicBezTo>
                      <a:pt x="2928263" y="4692283"/>
                      <a:pt x="2906135" y="4695669"/>
                      <a:pt x="2879678" y="4722126"/>
                    </a:cubicBezTo>
                    <a:cubicBezTo>
                      <a:pt x="2868080" y="4733724"/>
                      <a:pt x="2861481" y="4749421"/>
                      <a:pt x="2852382" y="4763069"/>
                    </a:cubicBezTo>
                    <a:cubicBezTo>
                      <a:pt x="2844996" y="4822159"/>
                      <a:pt x="2870373" y="4885899"/>
                      <a:pt x="2797791" y="4885899"/>
                    </a:cubicBezTo>
                    <a:cubicBezTo>
                      <a:pt x="2783405" y="4885899"/>
                      <a:pt x="2770496" y="4876800"/>
                      <a:pt x="2756848" y="4872251"/>
                    </a:cubicBezTo>
                    <a:lnTo>
                      <a:pt x="2702257" y="4885899"/>
                    </a:lnTo>
                    <a:cubicBezTo>
                      <a:pt x="2697708" y="4844956"/>
                      <a:pt x="2681240" y="4803600"/>
                      <a:pt x="2688609" y="4763069"/>
                    </a:cubicBezTo>
                    <a:cubicBezTo>
                      <a:pt x="2691543" y="4746931"/>
                      <a:pt x="2719305" y="4748581"/>
                      <a:pt x="2729552" y="4735773"/>
                    </a:cubicBezTo>
                    <a:cubicBezTo>
                      <a:pt x="2738539" y="4724539"/>
                      <a:pt x="2738651" y="4708478"/>
                      <a:pt x="2743200" y="4694830"/>
                    </a:cubicBezTo>
                    <a:cubicBezTo>
                      <a:pt x="2734356" y="4659454"/>
                      <a:pt x="2737479" y="4619926"/>
                      <a:pt x="2688609" y="4612944"/>
                    </a:cubicBezTo>
                    <a:cubicBezTo>
                      <a:pt x="2670041" y="4610291"/>
                      <a:pt x="2652215" y="4622042"/>
                      <a:pt x="2634018" y="4626591"/>
                    </a:cubicBezTo>
                    <a:cubicBezTo>
                      <a:pt x="2593075" y="4622042"/>
                      <a:pt x="2551823" y="4619716"/>
                      <a:pt x="2511188" y="4612944"/>
                    </a:cubicBezTo>
                    <a:cubicBezTo>
                      <a:pt x="2496998" y="4610579"/>
                      <a:pt x="2484631" y="4599296"/>
                      <a:pt x="2470245" y="4599296"/>
                    </a:cubicBezTo>
                    <a:cubicBezTo>
                      <a:pt x="2447048" y="4599296"/>
                      <a:pt x="2424752" y="4608395"/>
                      <a:pt x="2402006" y="4612944"/>
                    </a:cubicBezTo>
                    <a:cubicBezTo>
                      <a:pt x="2383809" y="4608395"/>
                      <a:pt x="2365381" y="4604686"/>
                      <a:pt x="2347415" y="4599296"/>
                    </a:cubicBezTo>
                    <a:cubicBezTo>
                      <a:pt x="2319856" y="4591028"/>
                      <a:pt x="2265528" y="4572000"/>
                      <a:pt x="2265528" y="4572000"/>
                    </a:cubicBezTo>
                    <a:cubicBezTo>
                      <a:pt x="2260979" y="4558352"/>
                      <a:pt x="2255370" y="4545013"/>
                      <a:pt x="2251881" y="4531057"/>
                    </a:cubicBezTo>
                    <a:cubicBezTo>
                      <a:pt x="2232402" y="4453139"/>
                      <a:pt x="2245600" y="4478276"/>
                      <a:pt x="2224585" y="4408227"/>
                    </a:cubicBezTo>
                    <a:cubicBezTo>
                      <a:pt x="2216318" y="4380669"/>
                      <a:pt x="2197290" y="4326341"/>
                      <a:pt x="2197290" y="4326341"/>
                    </a:cubicBezTo>
                    <a:cubicBezTo>
                      <a:pt x="2080608" y="4365234"/>
                      <a:pt x="2143953" y="4357205"/>
                      <a:pt x="2006221" y="4339988"/>
                    </a:cubicBezTo>
                    <a:cubicBezTo>
                      <a:pt x="1873463" y="4295737"/>
                      <a:pt x="1952043" y="4346192"/>
                      <a:pt x="1910687" y="4271750"/>
                    </a:cubicBezTo>
                    <a:cubicBezTo>
                      <a:pt x="1894756" y="4243073"/>
                      <a:pt x="1874293" y="4217159"/>
                      <a:pt x="1856096" y="4189863"/>
                    </a:cubicBezTo>
                    <a:lnTo>
                      <a:pt x="1828800" y="4148920"/>
                    </a:lnTo>
                    <a:cubicBezTo>
                      <a:pt x="1808175" y="4066420"/>
                      <a:pt x="1821082" y="4112117"/>
                      <a:pt x="1787857" y="4012442"/>
                    </a:cubicBezTo>
                    <a:cubicBezTo>
                      <a:pt x="1783308" y="3998794"/>
                      <a:pt x="1786179" y="3979479"/>
                      <a:pt x="1774209" y="3971499"/>
                    </a:cubicBezTo>
                    <a:lnTo>
                      <a:pt x="1733266" y="3944203"/>
                    </a:lnTo>
                    <a:cubicBezTo>
                      <a:pt x="1728717" y="3926006"/>
                      <a:pt x="1731335" y="3904259"/>
                      <a:pt x="1719618" y="3889612"/>
                    </a:cubicBezTo>
                    <a:cubicBezTo>
                      <a:pt x="1710631" y="3878378"/>
                      <a:pt x="1692829" y="3878537"/>
                      <a:pt x="1678675" y="3875964"/>
                    </a:cubicBezTo>
                    <a:cubicBezTo>
                      <a:pt x="1642589" y="3869403"/>
                      <a:pt x="1605887" y="3866866"/>
                      <a:pt x="1569493" y="3862317"/>
                    </a:cubicBezTo>
                    <a:cubicBezTo>
                      <a:pt x="1526568" y="3848009"/>
                      <a:pt x="1516815" y="3851539"/>
                      <a:pt x="1487606" y="3807726"/>
                    </a:cubicBezTo>
                    <a:cubicBezTo>
                      <a:pt x="1479626" y="3795756"/>
                      <a:pt x="1481938" y="3778752"/>
                      <a:pt x="1473958" y="3766782"/>
                    </a:cubicBezTo>
                    <a:cubicBezTo>
                      <a:pt x="1463252" y="3750723"/>
                      <a:pt x="1445371" y="3740666"/>
                      <a:pt x="1433015" y="3725839"/>
                    </a:cubicBezTo>
                    <a:cubicBezTo>
                      <a:pt x="1422514" y="3713238"/>
                      <a:pt x="1416220" y="3697497"/>
                      <a:pt x="1405719" y="3684896"/>
                    </a:cubicBezTo>
                    <a:cubicBezTo>
                      <a:pt x="1365631" y="3636791"/>
                      <a:pt x="1339955" y="3627405"/>
                      <a:pt x="1282890" y="3589362"/>
                    </a:cubicBezTo>
                    <a:cubicBezTo>
                      <a:pt x="1229977" y="3554086"/>
                      <a:pt x="1257507" y="3567253"/>
                      <a:pt x="1201003" y="3548418"/>
                    </a:cubicBezTo>
                    <a:cubicBezTo>
                      <a:pt x="1187203" y="3527718"/>
                      <a:pt x="1160060" y="3494783"/>
                      <a:pt x="1160060" y="3466532"/>
                    </a:cubicBezTo>
                    <a:cubicBezTo>
                      <a:pt x="1160060" y="3452146"/>
                      <a:pt x="1169159" y="3439236"/>
                      <a:pt x="1173708" y="3425588"/>
                    </a:cubicBezTo>
                    <a:cubicBezTo>
                      <a:pt x="1095574" y="3373501"/>
                      <a:pt x="1174146" y="3411941"/>
                      <a:pt x="1064525" y="3411941"/>
                    </a:cubicBezTo>
                    <a:cubicBezTo>
                      <a:pt x="1023330" y="3411941"/>
                      <a:pt x="982639" y="3402842"/>
                      <a:pt x="941696" y="3398293"/>
                    </a:cubicBezTo>
                    <a:lnTo>
                      <a:pt x="859809" y="3343702"/>
                    </a:lnTo>
                    <a:lnTo>
                      <a:pt x="818866" y="3316406"/>
                    </a:lnTo>
                    <a:cubicBezTo>
                      <a:pt x="809767" y="3302758"/>
                      <a:pt x="803168" y="3287061"/>
                      <a:pt x="791570" y="3275463"/>
                    </a:cubicBezTo>
                    <a:cubicBezTo>
                      <a:pt x="684216" y="3168109"/>
                      <a:pt x="821474" y="3341371"/>
                      <a:pt x="709684" y="3207224"/>
                    </a:cubicBezTo>
                    <a:cubicBezTo>
                      <a:pt x="617082" y="3096103"/>
                      <a:pt x="774133" y="3262950"/>
                      <a:pt x="655093" y="3084394"/>
                    </a:cubicBezTo>
                    <a:cubicBezTo>
                      <a:pt x="605048" y="3009329"/>
                      <a:pt x="655095" y="3073024"/>
                      <a:pt x="586854" y="3016156"/>
                    </a:cubicBezTo>
                    <a:cubicBezTo>
                      <a:pt x="452712" y="2904370"/>
                      <a:pt x="625964" y="3041618"/>
                      <a:pt x="518615" y="2934269"/>
                    </a:cubicBezTo>
                    <a:cubicBezTo>
                      <a:pt x="507017" y="2922671"/>
                      <a:pt x="491320" y="2916072"/>
                      <a:pt x="477672" y="2906973"/>
                    </a:cubicBezTo>
                    <a:lnTo>
                      <a:pt x="423081" y="2825087"/>
                    </a:lnTo>
                    <a:cubicBezTo>
                      <a:pt x="413982" y="2811439"/>
                      <a:pt x="409433" y="2793243"/>
                      <a:pt x="395785" y="2784144"/>
                    </a:cubicBezTo>
                    <a:lnTo>
                      <a:pt x="354842" y="2756848"/>
                    </a:lnTo>
                    <a:cubicBezTo>
                      <a:pt x="339954" y="2734516"/>
                      <a:pt x="319687" y="2692745"/>
                      <a:pt x="286603" y="2688609"/>
                    </a:cubicBezTo>
                    <a:cubicBezTo>
                      <a:pt x="263585" y="2685732"/>
                      <a:pt x="241110" y="2697708"/>
                      <a:pt x="218364" y="2702257"/>
                    </a:cubicBezTo>
                    <a:cubicBezTo>
                      <a:pt x="186519" y="2697708"/>
                      <a:pt x="152225" y="2701674"/>
                      <a:pt x="122830" y="2688609"/>
                    </a:cubicBezTo>
                    <a:cubicBezTo>
                      <a:pt x="107841" y="2681947"/>
                      <a:pt x="102869" y="2662337"/>
                      <a:pt x="95534" y="2647666"/>
                    </a:cubicBezTo>
                    <a:cubicBezTo>
                      <a:pt x="85747" y="2628091"/>
                      <a:pt x="72610" y="2569616"/>
                      <a:pt x="68239" y="2552132"/>
                    </a:cubicBezTo>
                    <a:cubicBezTo>
                      <a:pt x="63690" y="2511189"/>
                      <a:pt x="61364" y="2469937"/>
                      <a:pt x="54591" y="2429302"/>
                    </a:cubicBezTo>
                    <a:cubicBezTo>
                      <a:pt x="52226" y="2415112"/>
                      <a:pt x="48923" y="2400329"/>
                      <a:pt x="40943" y="2388359"/>
                    </a:cubicBezTo>
                    <a:cubicBezTo>
                      <a:pt x="30237" y="2372300"/>
                      <a:pt x="13648" y="2361063"/>
                      <a:pt x="0" y="2347415"/>
                    </a:cubicBezTo>
                    <a:cubicBezTo>
                      <a:pt x="12131" y="2329219"/>
                      <a:pt x="37912" y="2279176"/>
                      <a:pt x="68239" y="2279176"/>
                    </a:cubicBezTo>
                    <a:cubicBezTo>
                      <a:pt x="88584" y="2279176"/>
                      <a:pt x="104633" y="2297373"/>
                      <a:pt x="122830" y="2306472"/>
                    </a:cubicBezTo>
                    <a:cubicBezTo>
                      <a:pt x="136478" y="2301923"/>
                      <a:pt x="153601" y="2302996"/>
                      <a:pt x="163773" y="2292824"/>
                    </a:cubicBezTo>
                    <a:cubicBezTo>
                      <a:pt x="173945" y="2282652"/>
                      <a:pt x="177421" y="2266267"/>
                      <a:pt x="177421" y="2251881"/>
                    </a:cubicBezTo>
                    <a:cubicBezTo>
                      <a:pt x="177421" y="2139589"/>
                      <a:pt x="181266" y="2160192"/>
                      <a:pt x="122830" y="2101756"/>
                    </a:cubicBezTo>
                    <a:cubicBezTo>
                      <a:pt x="88526" y="1998844"/>
                      <a:pt x="134799" y="2125693"/>
                      <a:pt x="81887" y="2019869"/>
                    </a:cubicBezTo>
                    <a:cubicBezTo>
                      <a:pt x="25384" y="1906864"/>
                      <a:pt x="119167" y="2055319"/>
                      <a:pt x="40943" y="1937982"/>
                    </a:cubicBezTo>
                    <a:cubicBezTo>
                      <a:pt x="45492" y="1906137"/>
                      <a:pt x="47358" y="1873792"/>
                      <a:pt x="54591" y="1842448"/>
                    </a:cubicBezTo>
                    <a:cubicBezTo>
                      <a:pt x="61061" y="1814413"/>
                      <a:pt x="81887" y="1760562"/>
                      <a:pt x="81887" y="1760562"/>
                    </a:cubicBezTo>
                    <a:cubicBezTo>
                      <a:pt x="77338" y="1742365"/>
                      <a:pt x="73629" y="1723936"/>
                      <a:pt x="68239" y="1705970"/>
                    </a:cubicBezTo>
                    <a:cubicBezTo>
                      <a:pt x="59971" y="1678412"/>
                      <a:pt x="40943" y="1624084"/>
                      <a:pt x="40943" y="1624084"/>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58" name="Freeform 57"/>
              <p:cNvSpPr/>
              <p:nvPr/>
            </p:nvSpPr>
            <p:spPr>
              <a:xfrm>
                <a:off x="2135903" y="341565"/>
                <a:ext cx="287150" cy="1693540"/>
              </a:xfrm>
              <a:custGeom>
                <a:avLst/>
                <a:gdLst>
                  <a:gd name="connsiteX0" fmla="*/ 286602 w 286602"/>
                  <a:gd name="connsiteY0" fmla="*/ 0 h 1696638"/>
                  <a:gd name="connsiteX1" fmla="*/ 232011 w 286602"/>
                  <a:gd name="connsiteY1" fmla="*/ 68239 h 1696638"/>
                  <a:gd name="connsiteX2" fmla="*/ 245659 w 286602"/>
                  <a:gd name="connsiteY2" fmla="*/ 109182 h 1696638"/>
                  <a:gd name="connsiteX3" fmla="*/ 191068 w 286602"/>
                  <a:gd name="connsiteY3" fmla="*/ 232012 h 1696638"/>
                  <a:gd name="connsiteX4" fmla="*/ 204716 w 286602"/>
                  <a:gd name="connsiteY4" fmla="*/ 272955 h 1696638"/>
                  <a:gd name="connsiteX5" fmla="*/ 232011 w 286602"/>
                  <a:gd name="connsiteY5" fmla="*/ 409433 h 1696638"/>
                  <a:gd name="connsiteX6" fmla="*/ 259307 w 286602"/>
                  <a:gd name="connsiteY6" fmla="*/ 491319 h 1696638"/>
                  <a:gd name="connsiteX7" fmla="*/ 177420 w 286602"/>
                  <a:gd name="connsiteY7" fmla="*/ 532263 h 1696638"/>
                  <a:gd name="connsiteX8" fmla="*/ 163773 w 286602"/>
                  <a:gd name="connsiteY8" fmla="*/ 614149 h 1696638"/>
                  <a:gd name="connsiteX9" fmla="*/ 150125 w 286602"/>
                  <a:gd name="connsiteY9" fmla="*/ 709684 h 1696638"/>
                  <a:gd name="connsiteX10" fmla="*/ 68238 w 286602"/>
                  <a:gd name="connsiteY10" fmla="*/ 777922 h 1696638"/>
                  <a:gd name="connsiteX11" fmla="*/ 54591 w 286602"/>
                  <a:gd name="connsiteY11" fmla="*/ 818866 h 1696638"/>
                  <a:gd name="connsiteX12" fmla="*/ 122829 w 286602"/>
                  <a:gd name="connsiteY12" fmla="*/ 941696 h 1696638"/>
                  <a:gd name="connsiteX13" fmla="*/ 109182 w 286602"/>
                  <a:gd name="connsiteY13" fmla="*/ 982639 h 1696638"/>
                  <a:gd name="connsiteX14" fmla="*/ 68238 w 286602"/>
                  <a:gd name="connsiteY14" fmla="*/ 1009934 h 1696638"/>
                  <a:gd name="connsiteX15" fmla="*/ 40943 w 286602"/>
                  <a:gd name="connsiteY15" fmla="*/ 1091821 h 1696638"/>
                  <a:gd name="connsiteX16" fmla="*/ 13647 w 286602"/>
                  <a:gd name="connsiteY16" fmla="*/ 1173707 h 1696638"/>
                  <a:gd name="connsiteX17" fmla="*/ 0 w 286602"/>
                  <a:gd name="connsiteY17" fmla="*/ 1214651 h 1696638"/>
                  <a:gd name="connsiteX18" fmla="*/ 13647 w 286602"/>
                  <a:gd name="connsiteY18" fmla="*/ 1255594 h 1696638"/>
                  <a:gd name="connsiteX19" fmla="*/ 95534 w 286602"/>
                  <a:gd name="connsiteY19" fmla="*/ 1282890 h 1696638"/>
                  <a:gd name="connsiteX20" fmla="*/ 136477 w 286602"/>
                  <a:gd name="connsiteY20" fmla="*/ 1364776 h 1696638"/>
                  <a:gd name="connsiteX21" fmla="*/ 163773 w 286602"/>
                  <a:gd name="connsiteY21" fmla="*/ 1405719 h 1696638"/>
                  <a:gd name="connsiteX22" fmla="*/ 191068 w 286602"/>
                  <a:gd name="connsiteY22" fmla="*/ 1473958 h 1696638"/>
                  <a:gd name="connsiteX23" fmla="*/ 177420 w 286602"/>
                  <a:gd name="connsiteY23" fmla="*/ 1555845 h 1696638"/>
                  <a:gd name="connsiteX24" fmla="*/ 163773 w 286602"/>
                  <a:gd name="connsiteY24" fmla="*/ 1596788 h 1696638"/>
                  <a:gd name="connsiteX25" fmla="*/ 150125 w 286602"/>
                  <a:gd name="connsiteY25" fmla="*/ 1651379 h 1696638"/>
                  <a:gd name="connsiteX26" fmla="*/ 150125 w 286602"/>
                  <a:gd name="connsiteY26" fmla="*/ 1692322 h 16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6602" h="1696638">
                    <a:moveTo>
                      <a:pt x="286602" y="0"/>
                    </a:moveTo>
                    <a:cubicBezTo>
                      <a:pt x="255165" y="20959"/>
                      <a:pt x="232011" y="24292"/>
                      <a:pt x="232011" y="68239"/>
                    </a:cubicBezTo>
                    <a:cubicBezTo>
                      <a:pt x="232011" y="82625"/>
                      <a:pt x="241110" y="95534"/>
                      <a:pt x="245659" y="109182"/>
                    </a:cubicBezTo>
                    <a:cubicBezTo>
                      <a:pt x="213177" y="206630"/>
                      <a:pt x="234324" y="167129"/>
                      <a:pt x="191068" y="232012"/>
                    </a:cubicBezTo>
                    <a:cubicBezTo>
                      <a:pt x="195617" y="245660"/>
                      <a:pt x="201481" y="258937"/>
                      <a:pt x="204716" y="272955"/>
                    </a:cubicBezTo>
                    <a:cubicBezTo>
                      <a:pt x="215148" y="318160"/>
                      <a:pt x="217340" y="365420"/>
                      <a:pt x="232011" y="409433"/>
                    </a:cubicBezTo>
                    <a:lnTo>
                      <a:pt x="259307" y="491319"/>
                    </a:lnTo>
                    <a:cubicBezTo>
                      <a:pt x="239929" y="497778"/>
                      <a:pt x="188003" y="511098"/>
                      <a:pt x="177420" y="532263"/>
                    </a:cubicBezTo>
                    <a:cubicBezTo>
                      <a:pt x="165045" y="557013"/>
                      <a:pt x="167981" y="586799"/>
                      <a:pt x="163773" y="614149"/>
                    </a:cubicBezTo>
                    <a:cubicBezTo>
                      <a:pt x="158882" y="645943"/>
                      <a:pt x="154674" y="677839"/>
                      <a:pt x="150125" y="709684"/>
                    </a:cubicBezTo>
                    <a:cubicBezTo>
                      <a:pt x="176856" y="816605"/>
                      <a:pt x="173285" y="725398"/>
                      <a:pt x="68238" y="777922"/>
                    </a:cubicBezTo>
                    <a:cubicBezTo>
                      <a:pt x="55371" y="784356"/>
                      <a:pt x="59140" y="805218"/>
                      <a:pt x="54591" y="818866"/>
                    </a:cubicBezTo>
                    <a:cubicBezTo>
                      <a:pt x="87989" y="919063"/>
                      <a:pt x="61542" y="880407"/>
                      <a:pt x="122829" y="941696"/>
                    </a:cubicBezTo>
                    <a:cubicBezTo>
                      <a:pt x="118280" y="955344"/>
                      <a:pt x="118169" y="971406"/>
                      <a:pt x="109182" y="982639"/>
                    </a:cubicBezTo>
                    <a:cubicBezTo>
                      <a:pt x="98935" y="995447"/>
                      <a:pt x="76931" y="996025"/>
                      <a:pt x="68238" y="1009934"/>
                    </a:cubicBezTo>
                    <a:cubicBezTo>
                      <a:pt x="52989" y="1034333"/>
                      <a:pt x="50041" y="1064525"/>
                      <a:pt x="40943" y="1091821"/>
                    </a:cubicBezTo>
                    <a:lnTo>
                      <a:pt x="13647" y="1173707"/>
                    </a:lnTo>
                    <a:lnTo>
                      <a:pt x="0" y="1214651"/>
                    </a:lnTo>
                    <a:cubicBezTo>
                      <a:pt x="4549" y="1228299"/>
                      <a:pt x="1941" y="1247232"/>
                      <a:pt x="13647" y="1255594"/>
                    </a:cubicBezTo>
                    <a:cubicBezTo>
                      <a:pt x="37060" y="1272318"/>
                      <a:pt x="95534" y="1282890"/>
                      <a:pt x="95534" y="1282890"/>
                    </a:cubicBezTo>
                    <a:cubicBezTo>
                      <a:pt x="173764" y="1400236"/>
                      <a:pt x="79968" y="1251760"/>
                      <a:pt x="136477" y="1364776"/>
                    </a:cubicBezTo>
                    <a:cubicBezTo>
                      <a:pt x="143813" y="1379447"/>
                      <a:pt x="156438" y="1391048"/>
                      <a:pt x="163773" y="1405719"/>
                    </a:cubicBezTo>
                    <a:cubicBezTo>
                      <a:pt x="174729" y="1427631"/>
                      <a:pt x="181970" y="1451212"/>
                      <a:pt x="191068" y="1473958"/>
                    </a:cubicBezTo>
                    <a:cubicBezTo>
                      <a:pt x="186519" y="1501254"/>
                      <a:pt x="183423" y="1528832"/>
                      <a:pt x="177420" y="1555845"/>
                    </a:cubicBezTo>
                    <a:cubicBezTo>
                      <a:pt x="174299" y="1569888"/>
                      <a:pt x="167725" y="1582956"/>
                      <a:pt x="163773" y="1596788"/>
                    </a:cubicBezTo>
                    <a:cubicBezTo>
                      <a:pt x="158620" y="1614823"/>
                      <a:pt x="155278" y="1633344"/>
                      <a:pt x="150125" y="1651379"/>
                    </a:cubicBezTo>
                    <a:cubicBezTo>
                      <a:pt x="137194" y="1696638"/>
                      <a:pt x="121409" y="1692322"/>
                      <a:pt x="150125" y="1692322"/>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sp>
          <p:nvSpPr>
            <p:cNvPr id="53" name="TextBox 5"/>
            <p:cNvSpPr txBox="1">
              <a:spLocks noChangeArrowheads="1"/>
            </p:cNvSpPr>
            <p:nvPr/>
          </p:nvSpPr>
          <p:spPr bwMode="auto">
            <a:xfrm>
              <a:off x="4908174" y="1895717"/>
              <a:ext cx="679038" cy="247768"/>
            </a:xfrm>
            <a:prstGeom prst="rect">
              <a:avLst/>
            </a:prstGeom>
            <a:noFill/>
            <a:ln w="9525">
              <a:noFill/>
              <a:miter lim="800000"/>
              <a:headEnd/>
              <a:tailEnd/>
            </a:ln>
          </p:spPr>
          <p:txBody>
            <a:bodyPr wrap="none">
              <a:spAutoFit/>
            </a:bodyPr>
            <a:lstStyle/>
            <a:p>
              <a:pPr algn="ctr"/>
              <a:r>
                <a:rPr lang="en-US" sz="1400" dirty="0">
                  <a:latin typeface="Arial" pitchFamily="34" charset="0"/>
                  <a:cs typeface="Arial" pitchFamily="34" charset="0"/>
                </a:rPr>
                <a:t>0 </a:t>
              </a:r>
              <a:r>
                <a:rPr lang="en-US" sz="1400" dirty="0" err="1">
                  <a:latin typeface="Arial" pitchFamily="34" charset="0"/>
                  <a:cs typeface="Arial" pitchFamily="34" charset="0"/>
                </a:rPr>
                <a:t>siRNA</a:t>
              </a:r>
              <a:endParaRPr lang="en-US" sz="1400" dirty="0">
                <a:latin typeface="Arial" pitchFamily="34" charset="0"/>
                <a:cs typeface="Arial" pitchFamily="34" charset="0"/>
              </a:endParaRPr>
            </a:p>
          </p:txBody>
        </p:sp>
        <p:sp>
          <p:nvSpPr>
            <p:cNvPr id="54" name="TextBox 6"/>
            <p:cNvSpPr txBox="1">
              <a:spLocks noChangeArrowheads="1"/>
            </p:cNvSpPr>
            <p:nvPr/>
          </p:nvSpPr>
          <p:spPr bwMode="auto">
            <a:xfrm>
              <a:off x="6265257" y="1895717"/>
              <a:ext cx="997781" cy="247768"/>
            </a:xfrm>
            <a:prstGeom prst="rect">
              <a:avLst/>
            </a:prstGeom>
            <a:noFill/>
            <a:ln w="9525">
              <a:noFill/>
              <a:miter lim="800000"/>
              <a:headEnd/>
              <a:tailEnd/>
            </a:ln>
          </p:spPr>
          <p:txBody>
            <a:bodyPr wrap="none">
              <a:spAutoFit/>
            </a:bodyPr>
            <a:lstStyle/>
            <a:p>
              <a:pPr algn="ctr"/>
              <a:r>
                <a:rPr lang="en-US" sz="1400" dirty="0">
                  <a:latin typeface="Arial" pitchFamily="34" charset="0"/>
                  <a:cs typeface="Arial" pitchFamily="34" charset="0"/>
                </a:rPr>
                <a:t>15 </a:t>
              </a:r>
              <a:r>
                <a:rPr lang="en-US" sz="1400" dirty="0" err="1">
                  <a:latin typeface="Arial" pitchFamily="34" charset="0"/>
                  <a:cs typeface="Arial" pitchFamily="34" charset="0"/>
                </a:rPr>
                <a:t>nM</a:t>
              </a:r>
              <a:r>
                <a:rPr lang="en-US" sz="1400" dirty="0">
                  <a:latin typeface="Arial" pitchFamily="34" charset="0"/>
                  <a:cs typeface="Arial" pitchFamily="34" charset="0"/>
                </a:rPr>
                <a:t> </a:t>
              </a:r>
              <a:r>
                <a:rPr lang="en-US" sz="1400" dirty="0" err="1" smtClean="0">
                  <a:latin typeface="Arial" pitchFamily="34" charset="0"/>
                  <a:cs typeface="Arial" pitchFamily="34" charset="0"/>
                </a:rPr>
                <a:t>siCont</a:t>
              </a:r>
              <a:endParaRPr lang="en-US" sz="1400" dirty="0">
                <a:latin typeface="Arial" pitchFamily="34" charset="0"/>
                <a:cs typeface="Arial" pitchFamily="34" charset="0"/>
              </a:endParaRPr>
            </a:p>
          </p:txBody>
        </p:sp>
        <p:sp>
          <p:nvSpPr>
            <p:cNvPr id="55" name="TextBox 9"/>
            <p:cNvSpPr txBox="1">
              <a:spLocks noChangeArrowheads="1"/>
            </p:cNvSpPr>
            <p:nvPr/>
          </p:nvSpPr>
          <p:spPr bwMode="auto">
            <a:xfrm>
              <a:off x="7712775" y="1895717"/>
              <a:ext cx="1134569" cy="247768"/>
            </a:xfrm>
            <a:prstGeom prst="rect">
              <a:avLst/>
            </a:prstGeom>
            <a:noFill/>
            <a:ln w="9525">
              <a:noFill/>
              <a:miter lim="800000"/>
              <a:headEnd/>
              <a:tailEnd/>
            </a:ln>
          </p:spPr>
          <p:txBody>
            <a:bodyPr wrap="none">
              <a:spAutoFit/>
            </a:bodyPr>
            <a:lstStyle/>
            <a:p>
              <a:pPr algn="ctr"/>
              <a:r>
                <a:rPr lang="en-US" sz="1400" dirty="0">
                  <a:latin typeface="Arial" pitchFamily="34" charset="0"/>
                  <a:cs typeface="Arial" pitchFamily="34" charset="0"/>
                </a:rPr>
                <a:t>15nM </a:t>
              </a:r>
              <a:r>
                <a:rPr lang="en-US" sz="1400" dirty="0" smtClean="0">
                  <a:latin typeface="Arial" pitchFamily="34" charset="0"/>
                  <a:cs typeface="Arial" pitchFamily="34" charset="0"/>
                </a:rPr>
                <a:t>siPoldip2</a:t>
              </a:r>
              <a:endParaRPr lang="en-US" sz="1400" dirty="0">
                <a:latin typeface="Arial" pitchFamily="34" charset="0"/>
                <a:cs typeface="Arial" pitchFamily="34" charset="0"/>
              </a:endParaRPr>
            </a:p>
          </p:txBody>
        </p:sp>
      </p:grpSp>
      <p:grpSp>
        <p:nvGrpSpPr>
          <p:cNvPr id="101" name="Group 100"/>
          <p:cNvGrpSpPr/>
          <p:nvPr/>
        </p:nvGrpSpPr>
        <p:grpSpPr>
          <a:xfrm>
            <a:off x="1395270" y="477090"/>
            <a:ext cx="5497873" cy="1046465"/>
            <a:chOff x="1386025" y="417715"/>
            <a:chExt cx="6144044" cy="1046465"/>
          </a:xfrm>
        </p:grpSpPr>
        <p:cxnSp>
          <p:nvCxnSpPr>
            <p:cNvPr id="4" name="Straight Connector 3"/>
            <p:cNvCxnSpPr/>
            <p:nvPr/>
          </p:nvCxnSpPr>
          <p:spPr bwMode="auto">
            <a:xfrm>
              <a:off x="1387191" y="939557"/>
              <a:ext cx="5934658" cy="2632"/>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bwMode="auto">
            <a:xfrm rot="5400000">
              <a:off x="1166096" y="939706"/>
              <a:ext cx="442191" cy="2334"/>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rot="5400000">
              <a:off x="2611538" y="940289"/>
              <a:ext cx="442191" cy="1167"/>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rot="5400000">
              <a:off x="4135759" y="940289"/>
              <a:ext cx="442191" cy="1167"/>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1399715" y="668327"/>
              <a:ext cx="2925898" cy="0"/>
            </a:xfrm>
            <a:prstGeom prst="straightConnector1">
              <a:avLst/>
            </a:prstGeom>
            <a:ln w="254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30"/>
            <p:cNvSpPr txBox="1">
              <a:spLocks noChangeArrowheads="1"/>
            </p:cNvSpPr>
            <p:nvPr/>
          </p:nvSpPr>
          <p:spPr bwMode="auto">
            <a:xfrm>
              <a:off x="1703565" y="421675"/>
              <a:ext cx="2249075" cy="276999"/>
            </a:xfrm>
            <a:prstGeom prst="rect">
              <a:avLst/>
            </a:prstGeom>
            <a:noFill/>
            <a:ln w="9525">
              <a:noFill/>
              <a:miter lim="800000"/>
              <a:headEnd/>
              <a:tailEnd/>
            </a:ln>
          </p:spPr>
          <p:txBody>
            <a:bodyPr wrap="none">
              <a:spAutoFit/>
            </a:bodyPr>
            <a:lstStyle/>
            <a:p>
              <a:r>
                <a:rPr lang="en-US" sz="1200" dirty="0">
                  <a:latin typeface="Arial" pitchFamily="34" charset="0"/>
                  <a:cs typeface="Arial" pitchFamily="34" charset="0"/>
                </a:rPr>
                <a:t>4 hours @ 19.5°C in TBSS</a:t>
              </a:r>
            </a:p>
          </p:txBody>
        </p:sp>
        <p:cxnSp>
          <p:nvCxnSpPr>
            <p:cNvPr id="20" name="Straight Arrow Connector 19"/>
            <p:cNvCxnSpPr/>
            <p:nvPr/>
          </p:nvCxnSpPr>
          <p:spPr bwMode="auto">
            <a:xfrm>
              <a:off x="2899740" y="1170379"/>
              <a:ext cx="1393506" cy="1316"/>
            </a:xfrm>
            <a:prstGeom prst="straightConnector1">
              <a:avLst/>
            </a:prstGeom>
            <a:ln w="254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33"/>
            <p:cNvSpPr txBox="1">
              <a:spLocks noChangeArrowheads="1"/>
            </p:cNvSpPr>
            <p:nvPr/>
          </p:nvSpPr>
          <p:spPr bwMode="auto">
            <a:xfrm>
              <a:off x="1933025" y="1187181"/>
              <a:ext cx="3326936" cy="276999"/>
            </a:xfrm>
            <a:prstGeom prst="rect">
              <a:avLst/>
            </a:prstGeom>
            <a:noFill/>
            <a:ln w="9525">
              <a:noFill/>
              <a:miter lim="800000"/>
              <a:headEnd/>
              <a:tailEnd/>
            </a:ln>
          </p:spPr>
          <p:txBody>
            <a:bodyPr wrap="square">
              <a:spAutoFit/>
            </a:bodyPr>
            <a:lstStyle/>
            <a:p>
              <a:pPr algn="ctr"/>
              <a:r>
                <a:rPr lang="en-US" sz="1200" dirty="0">
                  <a:latin typeface="Arial" pitchFamily="34" charset="0"/>
                  <a:cs typeface="Arial" pitchFamily="34" charset="0"/>
                </a:rPr>
                <a:t>2 hours 100µg/</a:t>
              </a:r>
              <a:r>
                <a:rPr lang="en-US" sz="1200" dirty="0" err="1">
                  <a:latin typeface="Arial" pitchFamily="34" charset="0"/>
                  <a:cs typeface="Arial" pitchFamily="34" charset="0"/>
                </a:rPr>
                <a:t>mL</a:t>
              </a:r>
              <a:r>
                <a:rPr lang="en-US" sz="1200" dirty="0">
                  <a:latin typeface="Arial" pitchFamily="34" charset="0"/>
                  <a:cs typeface="Arial" pitchFamily="34" charset="0"/>
                </a:rPr>
                <a:t> </a:t>
              </a:r>
              <a:r>
                <a:rPr lang="en-US" sz="1200" dirty="0" err="1" smtClean="0">
                  <a:latin typeface="Arial" pitchFamily="34" charset="0"/>
                  <a:cs typeface="Arial" pitchFamily="34" charset="0"/>
                </a:rPr>
                <a:t>Cycloheximide</a:t>
              </a:r>
              <a:endParaRPr lang="en-US" sz="1200" dirty="0" smtClean="0">
                <a:latin typeface="Arial" pitchFamily="34" charset="0"/>
                <a:cs typeface="Arial" pitchFamily="34" charset="0"/>
              </a:endParaRPr>
            </a:p>
          </p:txBody>
        </p:sp>
        <p:cxnSp>
          <p:nvCxnSpPr>
            <p:cNvPr id="18" name="Straight Arrow Connector 17"/>
            <p:cNvCxnSpPr/>
            <p:nvPr/>
          </p:nvCxnSpPr>
          <p:spPr bwMode="auto">
            <a:xfrm flipV="1">
              <a:off x="4356270" y="662587"/>
              <a:ext cx="2925898"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38"/>
            <p:cNvSpPr txBox="1">
              <a:spLocks noChangeArrowheads="1"/>
            </p:cNvSpPr>
            <p:nvPr/>
          </p:nvSpPr>
          <p:spPr bwMode="auto">
            <a:xfrm>
              <a:off x="5166797" y="417715"/>
              <a:ext cx="1278920" cy="276999"/>
            </a:xfrm>
            <a:prstGeom prst="rect">
              <a:avLst/>
            </a:prstGeom>
            <a:noFill/>
            <a:ln w="9525">
              <a:noFill/>
              <a:miter lim="800000"/>
              <a:headEnd/>
              <a:tailEnd/>
            </a:ln>
          </p:spPr>
          <p:txBody>
            <a:bodyPr wrap="none">
              <a:spAutoFit/>
            </a:bodyPr>
            <a:lstStyle/>
            <a:p>
              <a:r>
                <a:rPr lang="en-US" sz="1200">
                  <a:latin typeface="Arial" pitchFamily="34" charset="0"/>
                  <a:cs typeface="Arial" pitchFamily="34" charset="0"/>
                </a:rPr>
                <a:t> Time @ 37°C</a:t>
              </a:r>
            </a:p>
          </p:txBody>
        </p:sp>
        <p:sp>
          <p:nvSpPr>
            <p:cNvPr id="11" name="Flowchart: Connector 10"/>
            <p:cNvSpPr/>
            <p:nvPr/>
          </p:nvSpPr>
          <p:spPr bwMode="auto">
            <a:xfrm>
              <a:off x="4310754" y="893495"/>
              <a:ext cx="85197" cy="9607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itchFamily="34" charset="0"/>
              </a:endParaRPr>
            </a:p>
          </p:txBody>
        </p:sp>
        <p:sp>
          <p:nvSpPr>
            <p:cNvPr id="14" name="Flowchart: Connector 13"/>
            <p:cNvSpPr/>
            <p:nvPr/>
          </p:nvSpPr>
          <p:spPr bwMode="auto">
            <a:xfrm>
              <a:off x="7297358" y="893495"/>
              <a:ext cx="85197" cy="9607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cs typeface="Arial" pitchFamily="34" charset="0"/>
              </a:endParaRPr>
            </a:p>
          </p:txBody>
        </p:sp>
        <p:sp>
          <p:nvSpPr>
            <p:cNvPr id="15" name="TextBox 49"/>
            <p:cNvSpPr txBox="1">
              <a:spLocks noChangeArrowheads="1"/>
            </p:cNvSpPr>
            <p:nvPr/>
          </p:nvSpPr>
          <p:spPr bwMode="auto">
            <a:xfrm>
              <a:off x="7133810" y="983062"/>
              <a:ext cx="396259" cy="276999"/>
            </a:xfrm>
            <a:prstGeom prst="rect">
              <a:avLst/>
            </a:prstGeom>
            <a:noFill/>
            <a:ln w="9525">
              <a:noFill/>
              <a:miter lim="800000"/>
              <a:headEnd/>
              <a:tailEnd/>
            </a:ln>
          </p:spPr>
          <p:txBody>
            <a:bodyPr wrap="none">
              <a:spAutoFit/>
            </a:bodyPr>
            <a:lstStyle/>
            <a:p>
              <a:r>
                <a:rPr lang="en-US" sz="1200" dirty="0">
                  <a:latin typeface="Arial" pitchFamily="34" charset="0"/>
                  <a:cs typeface="Arial" pitchFamily="34" charset="0"/>
                </a:rPr>
                <a:t>90</a:t>
              </a:r>
            </a:p>
          </p:txBody>
        </p:sp>
      </p:grpSp>
      <p:sp>
        <p:nvSpPr>
          <p:cNvPr id="98" name="TextBox 97"/>
          <p:cNvSpPr txBox="1"/>
          <p:nvPr/>
        </p:nvSpPr>
        <p:spPr>
          <a:xfrm>
            <a:off x="1301871" y="346903"/>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sp>
        <p:nvSpPr>
          <p:cNvPr id="99" name="TextBox 98"/>
          <p:cNvSpPr txBox="1"/>
          <p:nvPr/>
        </p:nvSpPr>
        <p:spPr>
          <a:xfrm>
            <a:off x="1278121" y="1523944"/>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100" name="TextBox 99"/>
          <p:cNvSpPr txBox="1"/>
          <p:nvPr/>
        </p:nvSpPr>
        <p:spPr>
          <a:xfrm>
            <a:off x="1401006" y="7493343"/>
            <a:ext cx="5486400" cy="2308324"/>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6.1.  siPoldip2 Decreases the Trafficking of Nox4 to Focal Adhesions.  </a:t>
            </a:r>
            <a:r>
              <a:rPr lang="en-US" sz="1200" dirty="0" smtClean="0">
                <a:latin typeface="Arial" pitchFamily="34" charset="0"/>
                <a:cs typeface="Arial" pitchFamily="34" charset="0"/>
              </a:rPr>
              <a:t>Rat VSMCs were transiently transfected with no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(Untreated),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(siPoldip2) prior to transferring to 19.5°C and treating with </a:t>
            </a:r>
            <a:r>
              <a:rPr lang="en-US" sz="1200" dirty="0" err="1" smtClean="0">
                <a:latin typeface="Arial" pitchFamily="34" charset="0"/>
                <a:cs typeface="Arial" pitchFamily="34" charset="0"/>
              </a:rPr>
              <a:t>cycloheximide</a:t>
            </a:r>
            <a:r>
              <a:rPr lang="en-US" sz="1200" dirty="0" smtClean="0">
                <a:latin typeface="Arial" pitchFamily="34" charset="0"/>
                <a:cs typeface="Arial" pitchFamily="34" charset="0"/>
              </a:rPr>
              <a:t> or leaving at 37 °C (SS).  Cells were then released by transfer to 37°C for 0 or 90 min before fixing and double labeling with GM130, to label the Golgi (red), and Nox4 (green). Nuclei are labeled with DAPI (blue). The outlines of cells are shown in blue.</a:t>
            </a:r>
            <a:endParaRPr lang="en-US" sz="120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453773" y="2070841"/>
            <a:ext cx="3388944" cy="1627116"/>
            <a:chOff x="2367208" y="1952091"/>
            <a:chExt cx="3388944" cy="1627116"/>
          </a:xfrm>
        </p:grpSpPr>
        <p:cxnSp>
          <p:nvCxnSpPr>
            <p:cNvPr id="32" name="Straight Connector 31"/>
            <p:cNvCxnSpPr/>
            <p:nvPr/>
          </p:nvCxnSpPr>
          <p:spPr bwMode="auto">
            <a:xfrm>
              <a:off x="3379130" y="3266329"/>
              <a:ext cx="274320" cy="993"/>
            </a:xfrm>
            <a:prstGeom prst="line">
              <a:avLst/>
            </a:prstGeom>
            <a:solidFill>
              <a:schemeClr val="accent1"/>
            </a:solidFill>
            <a:ln w="44450" cap="flat" cmpd="sng" algn="ctr">
              <a:solidFill>
                <a:schemeClr val="tx1"/>
              </a:solidFill>
              <a:prstDash val="solid"/>
              <a:round/>
              <a:headEnd type="none" w="med" len="med"/>
              <a:tailEnd type="none" w="med" len="med"/>
            </a:ln>
            <a:effectLst/>
          </p:spPr>
        </p:cxnSp>
        <p:pic>
          <p:nvPicPr>
            <p:cNvPr id="33" name="Picture 32" descr="IBNoxR1BP Expt001.tif"/>
            <p:cNvPicPr>
              <a:picLocks noChangeAspect="1"/>
            </p:cNvPicPr>
            <p:nvPr/>
          </p:nvPicPr>
          <p:blipFill>
            <a:blip r:embed="rId2" cstate="print">
              <a:lum bright="-10000" contrast="20000"/>
            </a:blip>
            <a:srcRect l="16281" t="41491" r="73663" b="6480"/>
            <a:stretch>
              <a:fillRect/>
            </a:stretch>
          </p:blipFill>
          <p:spPr>
            <a:xfrm>
              <a:off x="3663649" y="2488227"/>
              <a:ext cx="825540" cy="1090979"/>
            </a:xfrm>
            <a:prstGeom prst="rect">
              <a:avLst/>
            </a:prstGeom>
            <a:ln>
              <a:solidFill>
                <a:schemeClr val="tx1"/>
              </a:solidFill>
            </a:ln>
          </p:spPr>
        </p:pic>
        <p:pic>
          <p:nvPicPr>
            <p:cNvPr id="34" name="Picture 33" descr="IBNoxR1BP Expt001.tif"/>
            <p:cNvPicPr>
              <a:picLocks noChangeAspect="1"/>
            </p:cNvPicPr>
            <p:nvPr/>
          </p:nvPicPr>
          <p:blipFill>
            <a:blip r:embed="rId2" cstate="print">
              <a:lum bright="-10000" contrast="20000"/>
            </a:blip>
            <a:srcRect l="65792" t="50238" r="25004"/>
            <a:stretch>
              <a:fillRect/>
            </a:stretch>
          </p:blipFill>
          <p:spPr>
            <a:xfrm>
              <a:off x="4568744" y="2481945"/>
              <a:ext cx="755581" cy="1097262"/>
            </a:xfrm>
            <a:prstGeom prst="rect">
              <a:avLst/>
            </a:prstGeom>
            <a:ln>
              <a:solidFill>
                <a:schemeClr val="tx1"/>
              </a:solidFill>
            </a:ln>
          </p:spPr>
        </p:pic>
        <p:sp>
          <p:nvSpPr>
            <p:cNvPr id="35" name="TextBox 34"/>
            <p:cNvSpPr txBox="1"/>
            <p:nvPr/>
          </p:nvSpPr>
          <p:spPr>
            <a:xfrm>
              <a:off x="2644561" y="3112937"/>
              <a:ext cx="752129" cy="307777"/>
            </a:xfrm>
            <a:prstGeom prst="rect">
              <a:avLst/>
            </a:prstGeom>
            <a:noFill/>
          </p:spPr>
          <p:txBody>
            <a:bodyPr wrap="none" rtlCol="0">
              <a:spAutoFit/>
            </a:bodyPr>
            <a:lstStyle/>
            <a:p>
              <a:r>
                <a:rPr lang="en-US" sz="1400" dirty="0" smtClean="0">
                  <a:latin typeface="Arial" pitchFamily="34" charset="0"/>
                  <a:cs typeface="Arial" pitchFamily="34" charset="0"/>
                </a:rPr>
                <a:t>37 </a:t>
              </a:r>
              <a:r>
                <a:rPr lang="en-US" sz="1400" dirty="0" err="1" smtClean="0">
                  <a:latin typeface="Arial" pitchFamily="34" charset="0"/>
                  <a:cs typeface="Arial" pitchFamily="34" charset="0"/>
                </a:rPr>
                <a:t>kDa</a:t>
              </a:r>
              <a:endParaRPr lang="en-US" sz="1400" dirty="0">
                <a:latin typeface="Arial" pitchFamily="34" charset="0"/>
                <a:cs typeface="Arial" pitchFamily="34" charset="0"/>
              </a:endParaRPr>
            </a:p>
          </p:txBody>
        </p:sp>
        <p:sp>
          <p:nvSpPr>
            <p:cNvPr id="36" name="TextBox 35"/>
            <p:cNvSpPr txBox="1"/>
            <p:nvPr/>
          </p:nvSpPr>
          <p:spPr>
            <a:xfrm>
              <a:off x="3765277" y="1952091"/>
              <a:ext cx="622285" cy="523220"/>
            </a:xfrm>
            <a:prstGeom prst="rect">
              <a:avLst/>
            </a:prstGeom>
            <a:noFill/>
          </p:spPr>
          <p:txBody>
            <a:bodyPr wrap="none" rtlCol="0">
              <a:spAutoFit/>
            </a:bodyPr>
            <a:lstStyle/>
            <a:p>
              <a:pPr algn="ctr"/>
              <a:r>
                <a:rPr lang="en-US" sz="1400" dirty="0" err="1" smtClean="0">
                  <a:latin typeface="Arial" pitchFamily="34" charset="0"/>
                  <a:cs typeface="Arial" pitchFamily="34" charset="0"/>
                </a:rPr>
                <a:t>Ab</a:t>
              </a:r>
              <a:r>
                <a:rPr lang="en-US" sz="1400" dirty="0" smtClean="0">
                  <a:latin typeface="Arial" pitchFamily="34" charset="0"/>
                  <a:cs typeface="Arial" pitchFamily="34" charset="0"/>
                </a:rPr>
                <a:t> </a:t>
              </a:r>
            </a:p>
            <a:p>
              <a:pPr algn="ctr"/>
              <a:r>
                <a:rPr lang="en-US" sz="1400" dirty="0" smtClean="0">
                  <a:latin typeface="Arial" pitchFamily="34" charset="0"/>
                  <a:cs typeface="Arial" pitchFamily="34" charset="0"/>
                </a:rPr>
                <a:t>alone</a:t>
              </a:r>
              <a:endParaRPr lang="en-US" sz="1400" dirty="0">
                <a:latin typeface="Arial" pitchFamily="34" charset="0"/>
                <a:cs typeface="Arial" pitchFamily="34" charset="0"/>
              </a:endParaRPr>
            </a:p>
          </p:txBody>
        </p:sp>
        <p:sp>
          <p:nvSpPr>
            <p:cNvPr id="37" name="TextBox 36"/>
            <p:cNvSpPr txBox="1"/>
            <p:nvPr/>
          </p:nvSpPr>
          <p:spPr>
            <a:xfrm>
              <a:off x="4509587" y="1952091"/>
              <a:ext cx="873894" cy="523220"/>
            </a:xfrm>
            <a:prstGeom prst="rect">
              <a:avLst/>
            </a:prstGeom>
            <a:noFill/>
          </p:spPr>
          <p:txBody>
            <a:bodyPr wrap="none" rtlCol="0">
              <a:spAutoFit/>
            </a:bodyPr>
            <a:lstStyle/>
            <a:p>
              <a:pPr algn="ctr"/>
              <a:r>
                <a:rPr lang="en-US" sz="1400" dirty="0" err="1" smtClean="0">
                  <a:latin typeface="Arial" pitchFamily="34" charset="0"/>
                  <a:cs typeface="Arial" pitchFamily="34" charset="0"/>
                </a:rPr>
                <a:t>Ab</a:t>
              </a:r>
              <a:endParaRPr lang="en-US" sz="1400" dirty="0" smtClean="0">
                <a:latin typeface="Arial" pitchFamily="34" charset="0"/>
                <a:cs typeface="Arial" pitchFamily="34" charset="0"/>
              </a:endParaRPr>
            </a:p>
            <a:p>
              <a:pPr algn="ctr"/>
              <a:r>
                <a:rPr lang="en-US" sz="1400" dirty="0" smtClean="0">
                  <a:latin typeface="Arial" pitchFamily="34" charset="0"/>
                  <a:cs typeface="Arial" pitchFamily="34" charset="0"/>
                </a:rPr>
                <a:t>+ BP 1:5</a:t>
              </a:r>
              <a:endParaRPr lang="en-US" sz="1400" dirty="0">
                <a:latin typeface="Arial" pitchFamily="34" charset="0"/>
                <a:cs typeface="Arial" pitchFamily="34" charset="0"/>
              </a:endParaRPr>
            </a:p>
          </p:txBody>
        </p:sp>
        <p:sp>
          <p:nvSpPr>
            <p:cNvPr id="38" name="Line 74"/>
            <p:cNvSpPr>
              <a:spLocks noChangeShapeType="1"/>
            </p:cNvSpPr>
            <p:nvPr/>
          </p:nvSpPr>
          <p:spPr bwMode="auto">
            <a:xfrm flipH="1">
              <a:off x="5353816" y="3227850"/>
              <a:ext cx="402336" cy="1800"/>
            </a:xfrm>
            <a:prstGeom prst="line">
              <a:avLst/>
            </a:prstGeom>
            <a:noFill/>
            <a:ln w="44450">
              <a:solidFill>
                <a:schemeClr val="tx1"/>
              </a:solidFill>
              <a:round/>
              <a:headEnd/>
              <a:tailEnd type="triangle" w="med" len="med"/>
            </a:ln>
          </p:spPr>
          <p:txBody>
            <a:bodyPr/>
            <a:lstStyle/>
            <a:p>
              <a:endParaRPr lang="en-US">
                <a:latin typeface="Arial" pitchFamily="34" charset="0"/>
                <a:cs typeface="Arial" pitchFamily="34" charset="0"/>
              </a:endParaRPr>
            </a:p>
          </p:txBody>
        </p:sp>
        <p:sp>
          <p:nvSpPr>
            <p:cNvPr id="31" name="TextBox 30"/>
            <p:cNvSpPr txBox="1"/>
            <p:nvPr/>
          </p:nvSpPr>
          <p:spPr>
            <a:xfrm>
              <a:off x="2367208" y="2582574"/>
              <a:ext cx="1002197" cy="307777"/>
            </a:xfrm>
            <a:prstGeom prst="rect">
              <a:avLst/>
            </a:prstGeom>
            <a:noFill/>
          </p:spPr>
          <p:txBody>
            <a:bodyPr wrap="none" rtlCol="0">
              <a:spAutoFit/>
            </a:bodyPr>
            <a:lstStyle/>
            <a:p>
              <a:r>
                <a:rPr lang="en-US" sz="1400" dirty="0" smtClean="0">
                  <a:latin typeface="Arial" pitchFamily="34" charset="0"/>
                  <a:cs typeface="Arial" pitchFamily="34" charset="0"/>
                </a:rPr>
                <a:t>IB Poldip2</a:t>
              </a:r>
              <a:endParaRPr lang="en-US" sz="1400" dirty="0">
                <a:latin typeface="Arial" pitchFamily="34" charset="0"/>
                <a:cs typeface="Arial" pitchFamily="34" charset="0"/>
              </a:endParaRPr>
            </a:p>
          </p:txBody>
        </p:sp>
      </p:grpSp>
      <p:grpSp>
        <p:nvGrpSpPr>
          <p:cNvPr id="49" name="Group 48"/>
          <p:cNvGrpSpPr/>
          <p:nvPr/>
        </p:nvGrpSpPr>
        <p:grpSpPr>
          <a:xfrm>
            <a:off x="1405045" y="954219"/>
            <a:ext cx="5486400" cy="932210"/>
            <a:chOff x="634960" y="1044520"/>
            <a:chExt cx="5949922" cy="932210"/>
          </a:xfrm>
        </p:grpSpPr>
        <p:sp>
          <p:nvSpPr>
            <p:cNvPr id="4" name="TextBox 3"/>
            <p:cNvSpPr txBox="1"/>
            <p:nvPr/>
          </p:nvSpPr>
          <p:spPr>
            <a:xfrm>
              <a:off x="2191411" y="1071631"/>
              <a:ext cx="895721" cy="461665"/>
            </a:xfrm>
            <a:prstGeom prst="rect">
              <a:avLst/>
            </a:prstGeom>
            <a:noFill/>
          </p:spPr>
          <p:txBody>
            <a:bodyPr wrap="square" rtlCol="0">
              <a:spAutoFit/>
            </a:bodyPr>
            <a:lstStyle/>
            <a:p>
              <a:r>
                <a:rPr lang="en-US" sz="1200" dirty="0" err="1" smtClean="0">
                  <a:latin typeface="Arial" pitchFamily="34" charset="0"/>
                  <a:cs typeface="Arial" pitchFamily="34" charset="0"/>
                </a:rPr>
                <a:t>Epitope</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117-130</a:t>
              </a:r>
              <a:endParaRPr lang="en-US" sz="1200" dirty="0">
                <a:latin typeface="Arial" pitchFamily="34" charset="0"/>
                <a:cs typeface="Arial" pitchFamily="34" charset="0"/>
              </a:endParaRPr>
            </a:p>
          </p:txBody>
        </p:sp>
        <p:sp>
          <p:nvSpPr>
            <p:cNvPr id="5" name="Chevron 4"/>
            <p:cNvSpPr/>
            <p:nvPr/>
          </p:nvSpPr>
          <p:spPr bwMode="auto">
            <a:xfrm rot="16200000">
              <a:off x="2481599" y="1393604"/>
              <a:ext cx="167425" cy="270456"/>
            </a:xfrm>
            <a:prstGeom prst="chevr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6" name="Straight Connector 5"/>
            <p:cNvCxnSpPr/>
            <p:nvPr/>
          </p:nvCxnSpPr>
          <p:spPr bwMode="auto">
            <a:xfrm rot="5400000" flipH="1" flipV="1">
              <a:off x="1507094" y="1281985"/>
              <a:ext cx="476518" cy="1588"/>
            </a:xfrm>
            <a:prstGeom prst="line">
              <a:avLst/>
            </a:prstGeom>
            <a:solidFill>
              <a:schemeClr val="accent1"/>
            </a:solidFill>
            <a:ln w="44450" cap="flat" cmpd="sng" algn="ctr">
              <a:solidFill>
                <a:srgbClr val="FF0000"/>
              </a:solidFill>
              <a:prstDash val="solid"/>
              <a:round/>
              <a:headEnd type="none" w="med" len="med"/>
              <a:tailEnd type="none" w="med" len="med"/>
            </a:ln>
            <a:effectLst/>
          </p:spPr>
        </p:cxnSp>
        <p:sp>
          <p:nvSpPr>
            <p:cNvPr id="15" name="AutoShape 5"/>
            <p:cNvSpPr>
              <a:spLocks noChangeArrowheads="1"/>
            </p:cNvSpPr>
            <p:nvPr/>
          </p:nvSpPr>
          <p:spPr bwMode="auto">
            <a:xfrm>
              <a:off x="974768" y="1612541"/>
              <a:ext cx="5339009" cy="347731"/>
            </a:xfrm>
            <a:prstGeom prst="cube">
              <a:avLst>
                <a:gd name="adj" fmla="val 25000"/>
              </a:avLst>
            </a:prstGeom>
            <a:gradFill rotWithShape="0">
              <a:gsLst>
                <a:gs pos="0">
                  <a:srgbClr val="CC99FF"/>
                </a:gs>
                <a:gs pos="100000">
                  <a:srgbClr val="CC99FF">
                    <a:gamma/>
                    <a:shade val="46275"/>
                    <a:invGamma/>
                  </a:srgbClr>
                </a:gs>
              </a:gsLst>
              <a:lin ang="5400000" scaled="1"/>
            </a:gradFill>
            <a:ln w="3175">
              <a:noFill/>
              <a:miter lim="800000"/>
              <a:headEnd/>
              <a:tailEnd/>
            </a:ln>
            <a:effectLst/>
          </p:spPr>
          <p:txBody>
            <a:bodyPr wrap="none" anchor="ctr"/>
            <a:lstStyle/>
            <a:p>
              <a:endParaRPr lang="en-US"/>
            </a:p>
          </p:txBody>
        </p:sp>
        <p:sp>
          <p:nvSpPr>
            <p:cNvPr id="16" name="AutoShape 6"/>
            <p:cNvSpPr>
              <a:spLocks noChangeArrowheads="1"/>
            </p:cNvSpPr>
            <p:nvPr/>
          </p:nvSpPr>
          <p:spPr bwMode="auto">
            <a:xfrm>
              <a:off x="3035388" y="1608430"/>
              <a:ext cx="1783904" cy="368300"/>
            </a:xfrm>
            <a:prstGeom prst="cube">
              <a:avLst>
                <a:gd name="adj" fmla="val 25000"/>
              </a:avLst>
            </a:prstGeom>
            <a:gradFill rotWithShape="0">
              <a:gsLst>
                <a:gs pos="0">
                  <a:srgbClr val="99FF33"/>
                </a:gs>
                <a:gs pos="100000">
                  <a:srgbClr val="99FF33">
                    <a:gamma/>
                    <a:shade val="46275"/>
                    <a:invGamma/>
                  </a:srgbClr>
                </a:gs>
              </a:gsLst>
              <a:lin ang="5400000" scaled="1"/>
            </a:gradFill>
            <a:ln w="3175">
              <a:noFill/>
              <a:miter lim="800000"/>
              <a:headEnd/>
              <a:tailEnd/>
            </a:ln>
            <a:effectLst/>
          </p:spPr>
          <p:txBody>
            <a:bodyPr wrap="none" anchor="ctr"/>
            <a:lstStyle/>
            <a:p>
              <a:pPr algn="ctr"/>
              <a:r>
                <a:rPr lang="en-US" sz="1600" b="1" dirty="0" err="1">
                  <a:solidFill>
                    <a:srgbClr val="000000"/>
                  </a:solidFill>
                  <a:latin typeface="Arial" pitchFamily="34" charset="0"/>
                  <a:cs typeface="Arial" pitchFamily="34" charset="0"/>
                </a:rPr>
                <a:t>ApaG</a:t>
              </a:r>
              <a:endParaRPr lang="en-US" sz="1600" b="1" dirty="0">
                <a:solidFill>
                  <a:srgbClr val="000000"/>
                </a:solidFill>
                <a:latin typeface="Arial" pitchFamily="34" charset="0"/>
                <a:cs typeface="Arial" pitchFamily="34" charset="0"/>
              </a:endParaRPr>
            </a:p>
          </p:txBody>
        </p:sp>
        <p:sp>
          <p:nvSpPr>
            <p:cNvPr id="8" name="Text Box 8"/>
            <p:cNvSpPr txBox="1">
              <a:spLocks noChangeArrowheads="1"/>
            </p:cNvSpPr>
            <p:nvPr/>
          </p:nvSpPr>
          <p:spPr bwMode="auto">
            <a:xfrm>
              <a:off x="6252740" y="1592528"/>
              <a:ext cx="332142" cy="338554"/>
            </a:xfrm>
            <a:prstGeom prst="rect">
              <a:avLst/>
            </a:prstGeom>
            <a:noFill/>
            <a:ln w="3175">
              <a:noFill/>
              <a:miter lim="800000"/>
              <a:headEnd/>
              <a:tailEnd/>
            </a:ln>
            <a:effectLst/>
          </p:spPr>
          <p:txBody>
            <a:bodyPr wrap="none">
              <a:spAutoFit/>
            </a:bodyPr>
            <a:lstStyle/>
            <a:p>
              <a:r>
                <a:rPr lang="en-US" sz="1600" dirty="0">
                  <a:latin typeface="Arial" pitchFamily="34" charset="0"/>
                  <a:cs typeface="Arial" pitchFamily="34" charset="0"/>
                </a:rPr>
                <a:t>C</a:t>
              </a:r>
            </a:p>
          </p:txBody>
        </p:sp>
        <p:cxnSp>
          <p:nvCxnSpPr>
            <p:cNvPr id="9" name="Straight Connector 8"/>
            <p:cNvCxnSpPr/>
            <p:nvPr/>
          </p:nvCxnSpPr>
          <p:spPr bwMode="auto">
            <a:xfrm rot="5400000" flipH="1" flipV="1">
              <a:off x="788026" y="1281985"/>
              <a:ext cx="476518" cy="1588"/>
            </a:xfrm>
            <a:prstGeom prst="line">
              <a:avLst/>
            </a:prstGeom>
            <a:solidFill>
              <a:schemeClr val="accent1"/>
            </a:solidFill>
            <a:ln w="44450" cap="flat" cmpd="sng" algn="ctr">
              <a:solidFill>
                <a:srgbClr val="FFFF00"/>
              </a:solidFill>
              <a:prstDash val="solid"/>
              <a:round/>
              <a:headEnd type="none" w="med" len="med"/>
              <a:tailEnd type="none" w="med" len="med"/>
            </a:ln>
            <a:effectLst/>
          </p:spPr>
        </p:cxnSp>
        <p:cxnSp>
          <p:nvCxnSpPr>
            <p:cNvPr id="10" name="Straight Connector 9"/>
            <p:cNvCxnSpPr/>
            <p:nvPr/>
          </p:nvCxnSpPr>
          <p:spPr bwMode="auto">
            <a:xfrm flipV="1">
              <a:off x="1013405" y="1058750"/>
              <a:ext cx="5280338" cy="2"/>
            </a:xfrm>
            <a:prstGeom prst="line">
              <a:avLst/>
            </a:prstGeom>
            <a:solidFill>
              <a:schemeClr val="accent1"/>
            </a:solidFill>
            <a:ln w="44450" cap="flat" cmpd="sng" algn="ctr">
              <a:solidFill>
                <a:srgbClr val="FFFF00"/>
              </a:solidFill>
              <a:prstDash val="solid"/>
              <a:round/>
              <a:headEnd type="none" w="med" len="med"/>
              <a:tailEnd type="none" w="med" len="med"/>
            </a:ln>
            <a:effectLst/>
          </p:spPr>
        </p:cxnSp>
        <p:cxnSp>
          <p:nvCxnSpPr>
            <p:cNvPr id="11" name="Straight Connector 10"/>
            <p:cNvCxnSpPr/>
            <p:nvPr/>
          </p:nvCxnSpPr>
          <p:spPr bwMode="auto">
            <a:xfrm rot="5400000" flipH="1" flipV="1">
              <a:off x="6053337" y="1281985"/>
              <a:ext cx="476518" cy="1588"/>
            </a:xfrm>
            <a:prstGeom prst="line">
              <a:avLst/>
            </a:prstGeom>
            <a:solidFill>
              <a:schemeClr val="accent1"/>
            </a:solidFill>
            <a:ln w="44450" cap="flat" cmpd="sng" algn="ctr">
              <a:solidFill>
                <a:srgbClr val="FFFF00"/>
              </a:solidFill>
              <a:prstDash val="solid"/>
              <a:round/>
              <a:headEnd type="none" w="med" len="med"/>
              <a:tailEnd type="none" w="med" len="med"/>
            </a:ln>
            <a:effectLst/>
          </p:spPr>
        </p:cxnSp>
        <p:sp>
          <p:nvSpPr>
            <p:cNvPr id="12" name="TextBox 11"/>
            <p:cNvSpPr txBox="1"/>
            <p:nvPr/>
          </p:nvSpPr>
          <p:spPr>
            <a:xfrm>
              <a:off x="1229457" y="1380721"/>
              <a:ext cx="994183" cy="276999"/>
            </a:xfrm>
            <a:prstGeom prst="rect">
              <a:avLst/>
            </a:prstGeom>
            <a:noFill/>
          </p:spPr>
          <p:txBody>
            <a:bodyPr wrap="none" rtlCol="0">
              <a:spAutoFit/>
            </a:bodyPr>
            <a:lstStyle/>
            <a:p>
              <a:r>
                <a:rPr lang="en-US" sz="1200" dirty="0" smtClean="0">
                  <a:latin typeface="Arial" pitchFamily="34" charset="0"/>
                  <a:cs typeface="Arial" pitchFamily="34" charset="0"/>
                </a:rPr>
                <a:t>aa48   aa49</a:t>
              </a:r>
              <a:endParaRPr lang="en-US" sz="1200" dirty="0">
                <a:latin typeface="Arial" pitchFamily="34" charset="0"/>
                <a:cs typeface="Arial" pitchFamily="34" charset="0"/>
              </a:endParaRPr>
            </a:p>
          </p:txBody>
        </p:sp>
        <p:sp>
          <p:nvSpPr>
            <p:cNvPr id="13" name="TextBox 12"/>
            <p:cNvSpPr txBox="1"/>
            <p:nvPr/>
          </p:nvSpPr>
          <p:spPr>
            <a:xfrm>
              <a:off x="2983872" y="1316327"/>
              <a:ext cx="609462" cy="276999"/>
            </a:xfrm>
            <a:prstGeom prst="rect">
              <a:avLst/>
            </a:prstGeom>
            <a:noFill/>
          </p:spPr>
          <p:txBody>
            <a:bodyPr wrap="none" rtlCol="0">
              <a:spAutoFit/>
            </a:bodyPr>
            <a:lstStyle/>
            <a:p>
              <a:r>
                <a:rPr lang="en-US" sz="1200" dirty="0" smtClean="0">
                  <a:latin typeface="Arial" pitchFamily="34" charset="0"/>
                  <a:cs typeface="Arial" pitchFamily="34" charset="0"/>
                </a:rPr>
                <a:t>aa238</a:t>
              </a:r>
              <a:endParaRPr lang="en-US" sz="1200" dirty="0">
                <a:latin typeface="Arial" pitchFamily="34" charset="0"/>
                <a:cs typeface="Arial" pitchFamily="34" charset="0"/>
              </a:endParaRPr>
            </a:p>
          </p:txBody>
        </p:sp>
        <p:sp>
          <p:nvSpPr>
            <p:cNvPr id="14" name="TextBox 13"/>
            <p:cNvSpPr txBox="1"/>
            <p:nvPr/>
          </p:nvSpPr>
          <p:spPr>
            <a:xfrm>
              <a:off x="4617344" y="1303448"/>
              <a:ext cx="609462" cy="276999"/>
            </a:xfrm>
            <a:prstGeom prst="rect">
              <a:avLst/>
            </a:prstGeom>
            <a:noFill/>
          </p:spPr>
          <p:txBody>
            <a:bodyPr wrap="none" rtlCol="0">
              <a:spAutoFit/>
            </a:bodyPr>
            <a:lstStyle/>
            <a:p>
              <a:r>
                <a:rPr lang="en-US" sz="1200" dirty="0" smtClean="0">
                  <a:latin typeface="Arial" pitchFamily="34" charset="0"/>
                  <a:cs typeface="Arial" pitchFamily="34" charset="0"/>
                </a:rPr>
                <a:t>aa363</a:t>
              </a:r>
              <a:endParaRPr lang="en-US" sz="1200" dirty="0">
                <a:latin typeface="Arial" pitchFamily="34" charset="0"/>
                <a:cs typeface="Arial" pitchFamily="34" charset="0"/>
              </a:endParaRPr>
            </a:p>
          </p:txBody>
        </p:sp>
        <p:sp>
          <p:nvSpPr>
            <p:cNvPr id="48" name="Text Box 8"/>
            <p:cNvSpPr txBox="1">
              <a:spLocks noChangeArrowheads="1"/>
            </p:cNvSpPr>
            <p:nvPr/>
          </p:nvSpPr>
          <p:spPr bwMode="auto">
            <a:xfrm>
              <a:off x="634960" y="1592528"/>
              <a:ext cx="332142" cy="338554"/>
            </a:xfrm>
            <a:prstGeom prst="rect">
              <a:avLst/>
            </a:prstGeom>
            <a:noFill/>
            <a:ln w="3175">
              <a:noFill/>
              <a:miter lim="800000"/>
              <a:headEnd/>
              <a:tailEnd/>
            </a:ln>
            <a:effectLst/>
          </p:spPr>
          <p:txBody>
            <a:bodyPr wrap="none">
              <a:spAutoFit/>
            </a:bodyPr>
            <a:lstStyle/>
            <a:p>
              <a:r>
                <a:rPr lang="en-US" sz="1600" dirty="0">
                  <a:latin typeface="Arial" pitchFamily="34" charset="0"/>
                  <a:cs typeface="Arial" pitchFamily="34" charset="0"/>
                </a:rPr>
                <a:t>N</a:t>
              </a:r>
            </a:p>
          </p:txBody>
        </p:sp>
      </p:grpSp>
      <p:sp>
        <p:nvSpPr>
          <p:cNvPr id="62" name="TextBox 61"/>
          <p:cNvSpPr txBox="1"/>
          <p:nvPr/>
        </p:nvSpPr>
        <p:spPr>
          <a:xfrm>
            <a:off x="1305601" y="860748"/>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sp>
        <p:nvSpPr>
          <p:cNvPr id="63" name="TextBox 62"/>
          <p:cNvSpPr txBox="1"/>
          <p:nvPr/>
        </p:nvSpPr>
        <p:spPr>
          <a:xfrm>
            <a:off x="1292777" y="2182255"/>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64" name="TextBox 63"/>
          <p:cNvSpPr txBox="1"/>
          <p:nvPr/>
        </p:nvSpPr>
        <p:spPr>
          <a:xfrm>
            <a:off x="1305601" y="3751722"/>
            <a:ext cx="377026" cy="369332"/>
          </a:xfrm>
          <a:prstGeom prst="rect">
            <a:avLst/>
          </a:prstGeom>
          <a:noFill/>
        </p:spPr>
        <p:txBody>
          <a:bodyPr wrap="none" rtlCol="0">
            <a:spAutoFit/>
          </a:bodyPr>
          <a:lstStyle/>
          <a:p>
            <a:r>
              <a:rPr lang="en-US" b="1" dirty="0" smtClean="0">
                <a:latin typeface="Arial" pitchFamily="34" charset="0"/>
                <a:cs typeface="Arial" pitchFamily="34" charset="0"/>
              </a:rPr>
              <a:t>c.</a:t>
            </a:r>
            <a:endParaRPr lang="en-US" b="1" dirty="0">
              <a:latin typeface="Arial" pitchFamily="34" charset="0"/>
              <a:cs typeface="Arial" pitchFamily="34" charset="0"/>
            </a:endParaRPr>
          </a:p>
        </p:txBody>
      </p:sp>
      <p:grpSp>
        <p:nvGrpSpPr>
          <p:cNvPr id="41" name="Group 40"/>
          <p:cNvGrpSpPr/>
          <p:nvPr/>
        </p:nvGrpSpPr>
        <p:grpSpPr>
          <a:xfrm>
            <a:off x="1731557" y="3884588"/>
            <a:ext cx="4833377" cy="3181807"/>
            <a:chOff x="1752273" y="4561463"/>
            <a:chExt cx="4833377" cy="3181807"/>
          </a:xfrm>
        </p:grpSpPr>
        <p:pic>
          <p:nvPicPr>
            <p:cNvPr id="66" name="Picture 1"/>
            <p:cNvPicPr>
              <a:picLocks noChangeAspect="1" noChangeArrowheads="1"/>
            </p:cNvPicPr>
            <p:nvPr/>
          </p:nvPicPr>
          <p:blipFill>
            <a:blip r:embed="rId3" cstate="print"/>
            <a:srcRect/>
            <a:stretch>
              <a:fillRect/>
            </a:stretch>
          </p:blipFill>
          <p:spPr bwMode="auto">
            <a:xfrm>
              <a:off x="2591538" y="6188790"/>
              <a:ext cx="1554480" cy="1554480"/>
            </a:xfrm>
            <a:prstGeom prst="rect">
              <a:avLst/>
            </a:prstGeom>
            <a:noFill/>
            <a:ln w="9525">
              <a:noFill/>
              <a:miter lim="800000"/>
              <a:headEnd/>
              <a:tailEnd/>
            </a:ln>
          </p:spPr>
        </p:pic>
        <p:pic>
          <p:nvPicPr>
            <p:cNvPr id="67" name="Picture 3"/>
            <p:cNvPicPr>
              <a:picLocks noChangeAspect="1" noChangeArrowheads="1"/>
            </p:cNvPicPr>
            <p:nvPr/>
          </p:nvPicPr>
          <p:blipFill>
            <a:blip r:embed="rId4" cstate="print"/>
            <a:srcRect/>
            <a:stretch>
              <a:fillRect/>
            </a:stretch>
          </p:blipFill>
          <p:spPr bwMode="auto">
            <a:xfrm>
              <a:off x="5017592" y="4561463"/>
              <a:ext cx="1554480" cy="1554480"/>
            </a:xfrm>
            <a:prstGeom prst="rect">
              <a:avLst/>
            </a:prstGeom>
            <a:noFill/>
            <a:ln w="9525">
              <a:noFill/>
              <a:miter lim="800000"/>
              <a:headEnd/>
              <a:tailEnd/>
            </a:ln>
          </p:spPr>
        </p:pic>
        <p:pic>
          <p:nvPicPr>
            <p:cNvPr id="68" name="Picture 13"/>
            <p:cNvPicPr>
              <a:picLocks noChangeAspect="1" noChangeArrowheads="1"/>
            </p:cNvPicPr>
            <p:nvPr/>
          </p:nvPicPr>
          <p:blipFill>
            <a:blip r:embed="rId5" cstate="print"/>
            <a:srcRect/>
            <a:stretch>
              <a:fillRect/>
            </a:stretch>
          </p:blipFill>
          <p:spPr bwMode="auto">
            <a:xfrm>
              <a:off x="3387639" y="4561463"/>
              <a:ext cx="1554480" cy="1554480"/>
            </a:xfrm>
            <a:prstGeom prst="rect">
              <a:avLst/>
            </a:prstGeom>
            <a:noFill/>
            <a:ln w="9525">
              <a:noFill/>
              <a:miter lim="800000"/>
              <a:headEnd/>
              <a:tailEnd/>
            </a:ln>
          </p:spPr>
        </p:pic>
        <p:pic>
          <p:nvPicPr>
            <p:cNvPr id="69" name="Picture 3"/>
            <p:cNvPicPr>
              <a:picLocks noChangeAspect="1" noChangeArrowheads="1"/>
            </p:cNvPicPr>
            <p:nvPr/>
          </p:nvPicPr>
          <p:blipFill>
            <a:blip r:embed="rId6" cstate="print"/>
            <a:srcRect/>
            <a:stretch>
              <a:fillRect/>
            </a:stretch>
          </p:blipFill>
          <p:spPr bwMode="auto">
            <a:xfrm>
              <a:off x="4230255" y="6188790"/>
              <a:ext cx="1554480" cy="1554480"/>
            </a:xfrm>
            <a:prstGeom prst="rect">
              <a:avLst/>
            </a:prstGeom>
            <a:noFill/>
            <a:ln w="9525">
              <a:noFill/>
              <a:miter lim="800000"/>
              <a:headEnd/>
              <a:tailEnd/>
            </a:ln>
          </p:spPr>
        </p:pic>
        <p:pic>
          <p:nvPicPr>
            <p:cNvPr id="70" name="Picture 2"/>
            <p:cNvPicPr>
              <a:picLocks noChangeAspect="1" noChangeArrowheads="1"/>
            </p:cNvPicPr>
            <p:nvPr/>
          </p:nvPicPr>
          <p:blipFill>
            <a:blip r:embed="rId7" cstate="print"/>
            <a:srcRect/>
            <a:stretch>
              <a:fillRect/>
            </a:stretch>
          </p:blipFill>
          <p:spPr bwMode="auto">
            <a:xfrm>
              <a:off x="1752273" y="4561463"/>
              <a:ext cx="1555431" cy="1554480"/>
            </a:xfrm>
            <a:prstGeom prst="rect">
              <a:avLst/>
            </a:prstGeom>
            <a:noFill/>
            <a:ln w="9525">
              <a:noFill/>
              <a:miter lim="800000"/>
              <a:headEnd/>
              <a:tailEnd/>
            </a:ln>
          </p:spPr>
        </p:pic>
        <p:sp>
          <p:nvSpPr>
            <p:cNvPr id="71" name="TextBox 8"/>
            <p:cNvSpPr txBox="1">
              <a:spLocks noChangeArrowheads="1"/>
            </p:cNvSpPr>
            <p:nvPr/>
          </p:nvSpPr>
          <p:spPr bwMode="auto">
            <a:xfrm>
              <a:off x="2591538" y="6188790"/>
              <a:ext cx="1459054" cy="307777"/>
            </a:xfrm>
            <a:prstGeom prst="rect">
              <a:avLst/>
            </a:prstGeom>
            <a:noFill/>
            <a:ln w="9525">
              <a:noFill/>
              <a:miter lim="800000"/>
              <a:headEnd/>
              <a:tailEnd/>
            </a:ln>
          </p:spPr>
          <p:txBody>
            <a:bodyPr wrap="none">
              <a:spAutoFit/>
            </a:bodyPr>
            <a:lstStyle/>
            <a:p>
              <a:pPr eaLnBrk="0" hangingPunct="0"/>
              <a:r>
                <a:rPr lang="en-US" sz="1400" b="1" dirty="0">
                  <a:solidFill>
                    <a:schemeClr val="bg1"/>
                  </a:solidFill>
                  <a:latin typeface="Arial" pitchFamily="34" charset="0"/>
                  <a:cs typeface="Arial" pitchFamily="34" charset="0"/>
                </a:rPr>
                <a:t>1° 1:10 </a:t>
              </a:r>
              <a:r>
                <a:rPr lang="en-US" sz="1400" b="1" dirty="0" smtClean="0">
                  <a:solidFill>
                    <a:schemeClr val="bg1"/>
                  </a:solidFill>
                  <a:latin typeface="Arial" pitchFamily="34" charset="0"/>
                  <a:cs typeface="Arial" pitchFamily="34" charset="0"/>
                </a:rPr>
                <a:t>Poldip2</a:t>
              </a:r>
              <a:endParaRPr lang="en-US" sz="1400" b="1" dirty="0">
                <a:solidFill>
                  <a:schemeClr val="bg1"/>
                </a:solidFill>
                <a:latin typeface="Arial" pitchFamily="34" charset="0"/>
                <a:cs typeface="Arial" pitchFamily="34" charset="0"/>
              </a:endParaRPr>
            </a:p>
          </p:txBody>
        </p:sp>
        <p:sp>
          <p:nvSpPr>
            <p:cNvPr id="72" name="TextBox 11"/>
            <p:cNvSpPr txBox="1">
              <a:spLocks noChangeArrowheads="1"/>
            </p:cNvSpPr>
            <p:nvPr/>
          </p:nvSpPr>
          <p:spPr bwMode="auto">
            <a:xfrm>
              <a:off x="5017592" y="4561463"/>
              <a:ext cx="1568058" cy="307777"/>
            </a:xfrm>
            <a:prstGeom prst="rect">
              <a:avLst/>
            </a:prstGeom>
            <a:noFill/>
            <a:ln w="9525">
              <a:noFill/>
              <a:miter lim="800000"/>
              <a:headEnd/>
              <a:tailEnd/>
            </a:ln>
          </p:spPr>
          <p:txBody>
            <a:bodyPr wrap="none">
              <a:spAutoFit/>
            </a:bodyPr>
            <a:lstStyle/>
            <a:p>
              <a:pPr eaLnBrk="0" hangingPunct="0"/>
              <a:r>
                <a:rPr lang="en-US" sz="1400" b="1" dirty="0">
                  <a:solidFill>
                    <a:schemeClr val="bg1"/>
                  </a:solidFill>
                  <a:latin typeface="Arial" pitchFamily="34" charset="0"/>
                  <a:cs typeface="Arial" pitchFamily="34" charset="0"/>
                </a:rPr>
                <a:t>1° 1:10 Goat </a:t>
              </a:r>
              <a:r>
                <a:rPr lang="en-US" sz="1400" b="1" dirty="0" err="1">
                  <a:solidFill>
                    <a:schemeClr val="bg1"/>
                  </a:solidFill>
                  <a:latin typeface="Arial" pitchFamily="34" charset="0"/>
                  <a:cs typeface="Arial" pitchFamily="34" charset="0"/>
                </a:rPr>
                <a:t>IgG</a:t>
              </a:r>
              <a:endParaRPr lang="en-US" sz="1400" b="1" dirty="0">
                <a:solidFill>
                  <a:schemeClr val="bg1"/>
                </a:solidFill>
                <a:latin typeface="Arial" pitchFamily="34" charset="0"/>
                <a:cs typeface="Arial" pitchFamily="34" charset="0"/>
              </a:endParaRPr>
            </a:p>
          </p:txBody>
        </p:sp>
        <p:sp>
          <p:nvSpPr>
            <p:cNvPr id="73" name="TextBox 14"/>
            <p:cNvSpPr txBox="1">
              <a:spLocks noChangeArrowheads="1"/>
            </p:cNvSpPr>
            <p:nvPr/>
          </p:nvSpPr>
          <p:spPr bwMode="auto">
            <a:xfrm>
              <a:off x="3387639" y="4561463"/>
              <a:ext cx="772969" cy="307777"/>
            </a:xfrm>
            <a:prstGeom prst="rect">
              <a:avLst/>
            </a:prstGeom>
            <a:noFill/>
            <a:ln w="9525">
              <a:noFill/>
              <a:miter lim="800000"/>
              <a:headEnd/>
              <a:tailEnd/>
            </a:ln>
          </p:spPr>
          <p:txBody>
            <a:bodyPr wrap="none">
              <a:spAutoFit/>
            </a:bodyPr>
            <a:lstStyle/>
            <a:p>
              <a:pPr eaLnBrk="0" hangingPunct="0"/>
              <a:r>
                <a:rPr lang="en-US" sz="1400" b="1" dirty="0">
                  <a:solidFill>
                    <a:schemeClr val="bg1"/>
                  </a:solidFill>
                  <a:latin typeface="Arial" pitchFamily="34" charset="0"/>
                  <a:cs typeface="Arial" pitchFamily="34" charset="0"/>
                </a:rPr>
                <a:t>2° only</a:t>
              </a:r>
            </a:p>
          </p:txBody>
        </p:sp>
        <p:sp>
          <p:nvSpPr>
            <p:cNvPr id="74" name="Rectangle 15"/>
            <p:cNvSpPr>
              <a:spLocks noChangeArrowheads="1"/>
            </p:cNvSpPr>
            <p:nvPr/>
          </p:nvSpPr>
          <p:spPr bwMode="auto">
            <a:xfrm>
              <a:off x="4230255" y="6188790"/>
              <a:ext cx="1459054" cy="307777"/>
            </a:xfrm>
            <a:prstGeom prst="rect">
              <a:avLst/>
            </a:prstGeom>
            <a:noFill/>
            <a:ln w="9525">
              <a:noFill/>
              <a:miter lim="800000"/>
              <a:headEnd/>
              <a:tailEnd/>
            </a:ln>
          </p:spPr>
          <p:txBody>
            <a:bodyPr wrap="none">
              <a:spAutoFit/>
            </a:bodyPr>
            <a:lstStyle/>
            <a:p>
              <a:pPr eaLnBrk="0" hangingPunct="0"/>
              <a:r>
                <a:rPr lang="en-US" sz="1400" b="1" dirty="0">
                  <a:solidFill>
                    <a:schemeClr val="bg1"/>
                  </a:solidFill>
                  <a:latin typeface="Arial" pitchFamily="34" charset="0"/>
                  <a:cs typeface="Arial" pitchFamily="34" charset="0"/>
                </a:rPr>
                <a:t>1° 1:25 </a:t>
              </a:r>
              <a:r>
                <a:rPr lang="en-US" sz="1400" b="1" dirty="0" smtClean="0">
                  <a:solidFill>
                    <a:schemeClr val="bg1"/>
                  </a:solidFill>
                  <a:latin typeface="Arial" pitchFamily="34" charset="0"/>
                  <a:cs typeface="Arial" pitchFamily="34" charset="0"/>
                </a:rPr>
                <a:t>Poldip2</a:t>
              </a:r>
              <a:endParaRPr lang="en-US" sz="1400" b="1" dirty="0">
                <a:solidFill>
                  <a:schemeClr val="bg1"/>
                </a:solidFill>
                <a:latin typeface="Arial" pitchFamily="34" charset="0"/>
                <a:cs typeface="Arial" pitchFamily="34" charset="0"/>
              </a:endParaRPr>
            </a:p>
          </p:txBody>
        </p:sp>
        <p:sp>
          <p:nvSpPr>
            <p:cNvPr id="75" name="TextBox 18"/>
            <p:cNvSpPr txBox="1">
              <a:spLocks noChangeArrowheads="1"/>
            </p:cNvSpPr>
            <p:nvPr/>
          </p:nvSpPr>
          <p:spPr bwMode="auto">
            <a:xfrm>
              <a:off x="1752273" y="4561463"/>
              <a:ext cx="1468672" cy="307777"/>
            </a:xfrm>
            <a:prstGeom prst="rect">
              <a:avLst/>
            </a:prstGeom>
            <a:noFill/>
            <a:ln w="9525">
              <a:noFill/>
              <a:miter lim="800000"/>
              <a:headEnd/>
              <a:tailEnd/>
            </a:ln>
          </p:spPr>
          <p:txBody>
            <a:bodyPr wrap="none">
              <a:spAutoFit/>
            </a:bodyPr>
            <a:lstStyle/>
            <a:p>
              <a:pPr eaLnBrk="0" hangingPunct="0"/>
              <a:r>
                <a:rPr lang="en-US" sz="1400" b="1" dirty="0">
                  <a:solidFill>
                    <a:schemeClr val="bg1"/>
                  </a:solidFill>
                  <a:latin typeface="Arial" pitchFamily="34" charset="0"/>
                  <a:cs typeface="Arial" pitchFamily="34" charset="0"/>
                </a:rPr>
                <a:t>1° </a:t>
              </a:r>
              <a:r>
                <a:rPr lang="en-US" sz="1400" b="1" dirty="0" smtClean="0">
                  <a:solidFill>
                    <a:schemeClr val="bg1"/>
                  </a:solidFill>
                  <a:latin typeface="Arial" pitchFamily="34" charset="0"/>
                  <a:cs typeface="Arial" pitchFamily="34" charset="0"/>
                </a:rPr>
                <a:t>Poldip2 </a:t>
              </a:r>
              <a:r>
                <a:rPr lang="en-US" sz="1400" b="1" dirty="0">
                  <a:solidFill>
                    <a:schemeClr val="bg1"/>
                  </a:solidFill>
                  <a:latin typeface="Arial" pitchFamily="34" charset="0"/>
                  <a:cs typeface="Arial" pitchFamily="34" charset="0"/>
                </a:rPr>
                <a:t>only</a:t>
              </a:r>
            </a:p>
          </p:txBody>
        </p:sp>
      </p:grpSp>
      <p:sp>
        <p:nvSpPr>
          <p:cNvPr id="40" name="TextBox 39"/>
          <p:cNvSpPr txBox="1"/>
          <p:nvPr/>
        </p:nvSpPr>
        <p:spPr>
          <a:xfrm>
            <a:off x="1398630" y="7030021"/>
            <a:ext cx="5486400" cy="2031325"/>
          </a:xfrm>
          <a:prstGeom prst="rect">
            <a:avLst/>
          </a:prstGeom>
          <a:noFill/>
        </p:spPr>
        <p:txBody>
          <a:bodyPr wrap="square" rtlCol="0">
            <a:spAutoFit/>
          </a:bodyPr>
          <a:lstStyle/>
          <a:p>
            <a:pPr>
              <a:lnSpc>
                <a:spcPct val="150000"/>
              </a:lnSpc>
            </a:pPr>
            <a:r>
              <a:rPr lang="en-US" sz="1200" b="1" dirty="0" smtClean="0">
                <a:latin typeface="Arial" pitchFamily="34" charset="0"/>
                <a:cs typeface="Arial" pitchFamily="34" charset="0"/>
              </a:rPr>
              <a:t>Figure 2.2.</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Poldip2 Antibody Characterization. a</a:t>
            </a:r>
            <a:r>
              <a:rPr lang="en-US" sz="1200" dirty="0" smtClean="0">
                <a:latin typeface="Arial" pitchFamily="34" charset="0"/>
                <a:cs typeface="Arial" pitchFamily="34" charset="0"/>
              </a:rPr>
              <a:t>, The Poldip2 goat antibody (</a:t>
            </a:r>
            <a:r>
              <a:rPr lang="en-US" sz="1200" dirty="0" err="1" smtClean="0">
                <a:latin typeface="Arial" pitchFamily="34" charset="0"/>
                <a:cs typeface="Arial" pitchFamily="34" charset="0"/>
              </a:rPr>
              <a:t>Ab</a:t>
            </a:r>
            <a:r>
              <a:rPr lang="en-US" sz="1200" dirty="0" smtClean="0">
                <a:latin typeface="Arial" pitchFamily="34" charset="0"/>
                <a:cs typeface="Arial" pitchFamily="34" charset="0"/>
              </a:rPr>
              <a:t>) was raised against amino acids 117-130 (peptide sequence NPAGHGSKEVKGKTC).  </a:t>
            </a:r>
            <a:r>
              <a:rPr lang="en-US" sz="1200" b="1" dirty="0" smtClean="0">
                <a:latin typeface="Arial" pitchFamily="34" charset="0"/>
                <a:cs typeface="Arial" pitchFamily="34" charset="0"/>
              </a:rPr>
              <a:t>b</a:t>
            </a:r>
            <a:r>
              <a:rPr lang="en-US" sz="1200" dirty="0" smtClean="0">
                <a:latin typeface="Arial" pitchFamily="34" charset="0"/>
                <a:cs typeface="Arial" pitchFamily="34" charset="0"/>
              </a:rPr>
              <a:t>, Western analysis of Poldip2 protein expression in rat VSMC </a:t>
            </a:r>
            <a:r>
              <a:rPr lang="en-US" sz="1200" dirty="0" err="1" smtClean="0">
                <a:latin typeface="Arial" pitchFamily="34" charset="0"/>
                <a:cs typeface="Arial" pitchFamily="34" charset="0"/>
              </a:rPr>
              <a:t>lysate</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with goat Poldip2 </a:t>
            </a:r>
            <a:r>
              <a:rPr lang="en-US" sz="1200" dirty="0" err="1" smtClean="0">
                <a:latin typeface="Arial" pitchFamily="34" charset="0"/>
                <a:cs typeface="Arial" pitchFamily="34" charset="0"/>
              </a:rPr>
              <a:t>Ab</a:t>
            </a:r>
            <a:r>
              <a:rPr lang="en-US" sz="1200" dirty="0" smtClean="0">
                <a:latin typeface="Arial" pitchFamily="34" charset="0"/>
                <a:cs typeface="Arial" pitchFamily="34" charset="0"/>
              </a:rPr>
              <a:t> alone or 1:5 ratio of goat anti-Poldip2 </a:t>
            </a:r>
            <a:r>
              <a:rPr lang="en-US" sz="1200" dirty="0" err="1" smtClean="0">
                <a:latin typeface="Arial" pitchFamily="34" charset="0"/>
                <a:cs typeface="Arial" pitchFamily="34" charset="0"/>
              </a:rPr>
              <a:t>Ab</a:t>
            </a:r>
            <a:r>
              <a:rPr lang="en-US" sz="1200" dirty="0" smtClean="0">
                <a:latin typeface="Arial" pitchFamily="34" charset="0"/>
                <a:cs typeface="Arial" pitchFamily="34" charset="0"/>
              </a:rPr>
              <a:t> to blocking peptide (BP).  </a:t>
            </a:r>
            <a:r>
              <a:rPr lang="en-US" sz="1200" b="1" dirty="0" smtClean="0">
                <a:latin typeface="Arial" pitchFamily="34" charset="0"/>
                <a:cs typeface="Arial" pitchFamily="34" charset="0"/>
              </a:rPr>
              <a:t>c,</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Immunocytochemistry</a:t>
            </a:r>
            <a:r>
              <a:rPr lang="en-US" sz="1200" dirty="0" smtClean="0">
                <a:latin typeface="Arial" pitchFamily="34" charset="0"/>
                <a:cs typeface="Arial" pitchFamily="34" charset="0"/>
              </a:rPr>
              <a:t> of rat VSMCs single labeled with Poldip2 </a:t>
            </a:r>
            <a:r>
              <a:rPr lang="en-US" sz="1200" dirty="0" err="1" smtClean="0">
                <a:latin typeface="Arial" pitchFamily="34" charset="0"/>
                <a:cs typeface="Arial" pitchFamily="34" charset="0"/>
              </a:rPr>
              <a:t>Ab</a:t>
            </a:r>
            <a:r>
              <a:rPr lang="en-US" sz="1200" dirty="0" smtClean="0">
                <a:latin typeface="Arial" pitchFamily="34" charset="0"/>
                <a:cs typeface="Arial" pitchFamily="34" charset="0"/>
              </a:rPr>
              <a:t> (red), or normal </a:t>
            </a:r>
            <a:r>
              <a:rPr lang="en-US" sz="1200" dirty="0" err="1" smtClean="0">
                <a:latin typeface="Arial" pitchFamily="34" charset="0"/>
                <a:cs typeface="Arial" pitchFamily="34" charset="0"/>
              </a:rPr>
              <a:t>IgG</a:t>
            </a:r>
            <a:r>
              <a:rPr lang="en-US" sz="1200" dirty="0" smtClean="0">
                <a:latin typeface="Arial" pitchFamily="34" charset="0"/>
                <a:cs typeface="Arial" pitchFamily="34" charset="0"/>
              </a:rPr>
              <a:t>, or 2° </a:t>
            </a:r>
            <a:r>
              <a:rPr lang="en-US" sz="1200" dirty="0" err="1" smtClean="0">
                <a:latin typeface="Arial" pitchFamily="34" charset="0"/>
                <a:cs typeface="Arial" pitchFamily="34" charset="0"/>
              </a:rPr>
              <a:t>Ab</a:t>
            </a:r>
            <a:r>
              <a:rPr lang="en-US" sz="1200" dirty="0" smtClean="0">
                <a:latin typeface="Arial" pitchFamily="34" charset="0"/>
                <a:cs typeface="Arial" pitchFamily="34" charset="0"/>
              </a:rPr>
              <a:t> alone as negative controls. Images acquired at the focal adhesion plane are shown.</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1285729" y="650925"/>
            <a:ext cx="5486400" cy="5841829"/>
            <a:chOff x="1356979" y="722175"/>
            <a:chExt cx="5860861" cy="5841829"/>
          </a:xfrm>
        </p:grpSpPr>
        <p:grpSp>
          <p:nvGrpSpPr>
            <p:cNvPr id="52" name="Group 51"/>
            <p:cNvGrpSpPr/>
            <p:nvPr/>
          </p:nvGrpSpPr>
          <p:grpSpPr>
            <a:xfrm>
              <a:off x="5412783" y="4770506"/>
              <a:ext cx="1793043" cy="1793495"/>
              <a:chOff x="5400961" y="4746759"/>
              <a:chExt cx="1793043" cy="1793495"/>
            </a:xfrm>
          </p:grpSpPr>
          <p:pic>
            <p:nvPicPr>
              <p:cNvPr id="4" name="Picture 18"/>
              <p:cNvPicPr>
                <a:picLocks noChangeAspect="1" noChangeArrowheads="1"/>
              </p:cNvPicPr>
              <p:nvPr/>
            </p:nvPicPr>
            <p:blipFill>
              <a:blip r:embed="rId3" cstate="print">
                <a:lum bright="3000" contrast="-3000"/>
              </a:blip>
              <a:srcRect/>
              <a:stretch>
                <a:fillRect/>
              </a:stretch>
            </p:blipFill>
            <p:spPr bwMode="auto">
              <a:xfrm>
                <a:off x="5400961" y="4746759"/>
                <a:ext cx="1793043" cy="1793495"/>
              </a:xfrm>
              <a:prstGeom prst="rect">
                <a:avLst/>
              </a:prstGeom>
              <a:noFill/>
              <a:ln w="9525">
                <a:noFill/>
                <a:miter lim="800000"/>
                <a:headEnd/>
                <a:tailEnd/>
              </a:ln>
            </p:spPr>
          </p:pic>
          <p:sp>
            <p:nvSpPr>
              <p:cNvPr id="5" name="Freeform 4"/>
              <p:cNvSpPr/>
              <p:nvPr/>
            </p:nvSpPr>
            <p:spPr bwMode="auto">
              <a:xfrm>
                <a:off x="5449402" y="5023600"/>
                <a:ext cx="1679823" cy="939856"/>
              </a:xfrm>
              <a:custGeom>
                <a:avLst/>
                <a:gdLst>
                  <a:gd name="connsiteX0" fmla="*/ 723313 w 6158450"/>
                  <a:gd name="connsiteY0" fmla="*/ 25048 h 3442992"/>
                  <a:gd name="connsiteX1" fmla="*/ 813465 w 6158450"/>
                  <a:gd name="connsiteY1" fmla="*/ 63685 h 3442992"/>
                  <a:gd name="connsiteX2" fmla="*/ 864980 w 6158450"/>
                  <a:gd name="connsiteY2" fmla="*/ 192474 h 3442992"/>
                  <a:gd name="connsiteX3" fmla="*/ 890738 w 6158450"/>
                  <a:gd name="connsiteY3" fmla="*/ 243989 h 3442992"/>
                  <a:gd name="connsiteX4" fmla="*/ 916496 w 6158450"/>
                  <a:gd name="connsiteY4" fmla="*/ 321262 h 3442992"/>
                  <a:gd name="connsiteX5" fmla="*/ 1019527 w 6158450"/>
                  <a:gd name="connsiteY5" fmla="*/ 347020 h 3442992"/>
                  <a:gd name="connsiteX6" fmla="*/ 1058164 w 6158450"/>
                  <a:gd name="connsiteY6" fmla="*/ 359899 h 3442992"/>
                  <a:gd name="connsiteX7" fmla="*/ 1122558 w 6158450"/>
                  <a:gd name="connsiteY7" fmla="*/ 372778 h 3442992"/>
                  <a:gd name="connsiteX8" fmla="*/ 1277104 w 6158450"/>
                  <a:gd name="connsiteY8" fmla="*/ 359899 h 3442992"/>
                  <a:gd name="connsiteX9" fmla="*/ 1315741 w 6158450"/>
                  <a:gd name="connsiteY9" fmla="*/ 334141 h 3442992"/>
                  <a:gd name="connsiteX10" fmla="*/ 1367256 w 6158450"/>
                  <a:gd name="connsiteY10" fmla="*/ 321262 h 3442992"/>
                  <a:gd name="connsiteX11" fmla="*/ 1405893 w 6158450"/>
                  <a:gd name="connsiteY11" fmla="*/ 282626 h 3442992"/>
                  <a:gd name="connsiteX12" fmla="*/ 1431651 w 6158450"/>
                  <a:gd name="connsiteY12" fmla="*/ 140958 h 3442992"/>
                  <a:gd name="connsiteX13" fmla="*/ 1483166 w 6158450"/>
                  <a:gd name="connsiteY13" fmla="*/ 153837 h 3442992"/>
                  <a:gd name="connsiteX14" fmla="*/ 1521803 w 6158450"/>
                  <a:gd name="connsiteY14" fmla="*/ 231110 h 3442992"/>
                  <a:gd name="connsiteX15" fmla="*/ 1573318 w 6158450"/>
                  <a:gd name="connsiteY15" fmla="*/ 256868 h 3442992"/>
                  <a:gd name="connsiteX16" fmla="*/ 1650592 w 6158450"/>
                  <a:gd name="connsiteY16" fmla="*/ 411414 h 3442992"/>
                  <a:gd name="connsiteX17" fmla="*/ 1727865 w 6158450"/>
                  <a:gd name="connsiteY17" fmla="*/ 488688 h 3442992"/>
                  <a:gd name="connsiteX18" fmla="*/ 1740744 w 6158450"/>
                  <a:gd name="connsiteY18" fmla="*/ 527324 h 3442992"/>
                  <a:gd name="connsiteX19" fmla="*/ 1766502 w 6158450"/>
                  <a:gd name="connsiteY19" fmla="*/ 617476 h 3442992"/>
                  <a:gd name="connsiteX20" fmla="*/ 1792259 w 6158450"/>
                  <a:gd name="connsiteY20" fmla="*/ 668992 h 3442992"/>
                  <a:gd name="connsiteX21" fmla="*/ 1895290 w 6158450"/>
                  <a:gd name="connsiteY21" fmla="*/ 784902 h 3442992"/>
                  <a:gd name="connsiteX22" fmla="*/ 1933927 w 6158450"/>
                  <a:gd name="connsiteY22" fmla="*/ 797781 h 3442992"/>
                  <a:gd name="connsiteX23" fmla="*/ 1972564 w 6158450"/>
                  <a:gd name="connsiteY23" fmla="*/ 875054 h 3442992"/>
                  <a:gd name="connsiteX24" fmla="*/ 1959685 w 6158450"/>
                  <a:gd name="connsiteY24" fmla="*/ 913690 h 3442992"/>
                  <a:gd name="connsiteX25" fmla="*/ 1985442 w 6158450"/>
                  <a:gd name="connsiteY25" fmla="*/ 952327 h 3442992"/>
                  <a:gd name="connsiteX26" fmla="*/ 1998321 w 6158450"/>
                  <a:gd name="connsiteY26" fmla="*/ 990964 h 3442992"/>
                  <a:gd name="connsiteX27" fmla="*/ 2036958 w 6158450"/>
                  <a:gd name="connsiteY27" fmla="*/ 1029600 h 3442992"/>
                  <a:gd name="connsiteX28" fmla="*/ 2088473 w 6158450"/>
                  <a:gd name="connsiteY28" fmla="*/ 1106874 h 3442992"/>
                  <a:gd name="connsiteX29" fmla="*/ 2101352 w 6158450"/>
                  <a:gd name="connsiteY29" fmla="*/ 1145510 h 3442992"/>
                  <a:gd name="connsiteX30" fmla="*/ 2165747 w 6158450"/>
                  <a:gd name="connsiteY30" fmla="*/ 1222783 h 3442992"/>
                  <a:gd name="connsiteX31" fmla="*/ 2294535 w 6158450"/>
                  <a:gd name="connsiteY31" fmla="*/ 1261420 h 3442992"/>
                  <a:gd name="connsiteX32" fmla="*/ 2320293 w 6158450"/>
                  <a:gd name="connsiteY32" fmla="*/ 1300057 h 3442992"/>
                  <a:gd name="connsiteX33" fmla="*/ 2358930 w 6158450"/>
                  <a:gd name="connsiteY33" fmla="*/ 1312936 h 3442992"/>
                  <a:gd name="connsiteX34" fmla="*/ 2397566 w 6158450"/>
                  <a:gd name="connsiteY34" fmla="*/ 1338693 h 3442992"/>
                  <a:gd name="connsiteX35" fmla="*/ 2436203 w 6158450"/>
                  <a:gd name="connsiteY35" fmla="*/ 1377330 h 3442992"/>
                  <a:gd name="connsiteX36" fmla="*/ 2552113 w 6158450"/>
                  <a:gd name="connsiteY36" fmla="*/ 1441724 h 3442992"/>
                  <a:gd name="connsiteX37" fmla="*/ 2668023 w 6158450"/>
                  <a:gd name="connsiteY37" fmla="*/ 1506119 h 3442992"/>
                  <a:gd name="connsiteX38" fmla="*/ 2758175 w 6158450"/>
                  <a:gd name="connsiteY38" fmla="*/ 1518997 h 3442992"/>
                  <a:gd name="connsiteX39" fmla="*/ 2796811 w 6158450"/>
                  <a:gd name="connsiteY39" fmla="*/ 1544755 h 3442992"/>
                  <a:gd name="connsiteX40" fmla="*/ 2899842 w 6158450"/>
                  <a:gd name="connsiteY40" fmla="*/ 1570513 h 3442992"/>
                  <a:gd name="connsiteX41" fmla="*/ 2977116 w 6158450"/>
                  <a:gd name="connsiteY41" fmla="*/ 1622028 h 3442992"/>
                  <a:gd name="connsiteX42" fmla="*/ 3015752 w 6158450"/>
                  <a:gd name="connsiteY42" fmla="*/ 1647786 h 3442992"/>
                  <a:gd name="connsiteX43" fmla="*/ 3067268 w 6158450"/>
                  <a:gd name="connsiteY43" fmla="*/ 1660665 h 3442992"/>
                  <a:gd name="connsiteX44" fmla="*/ 3324845 w 6158450"/>
                  <a:gd name="connsiteY44" fmla="*/ 1686423 h 3442992"/>
                  <a:gd name="connsiteX45" fmla="*/ 3389240 w 6158450"/>
                  <a:gd name="connsiteY45" fmla="*/ 1737938 h 3442992"/>
                  <a:gd name="connsiteX46" fmla="*/ 3414997 w 6158450"/>
                  <a:gd name="connsiteY46" fmla="*/ 1776575 h 3442992"/>
                  <a:gd name="connsiteX47" fmla="*/ 3453634 w 6158450"/>
                  <a:gd name="connsiteY47" fmla="*/ 1789454 h 3442992"/>
                  <a:gd name="connsiteX48" fmla="*/ 3492271 w 6158450"/>
                  <a:gd name="connsiteY48" fmla="*/ 1815212 h 3442992"/>
                  <a:gd name="connsiteX49" fmla="*/ 3633938 w 6158450"/>
                  <a:gd name="connsiteY49" fmla="*/ 1853848 h 3442992"/>
                  <a:gd name="connsiteX50" fmla="*/ 3672575 w 6158450"/>
                  <a:gd name="connsiteY50" fmla="*/ 1866727 h 3442992"/>
                  <a:gd name="connsiteX51" fmla="*/ 3724090 w 6158450"/>
                  <a:gd name="connsiteY51" fmla="*/ 1879606 h 3442992"/>
                  <a:gd name="connsiteX52" fmla="*/ 3775606 w 6158450"/>
                  <a:gd name="connsiteY52" fmla="*/ 1905364 h 3442992"/>
                  <a:gd name="connsiteX53" fmla="*/ 3788485 w 6158450"/>
                  <a:gd name="connsiteY53" fmla="*/ 1944000 h 3442992"/>
                  <a:gd name="connsiteX54" fmla="*/ 3827121 w 6158450"/>
                  <a:gd name="connsiteY54" fmla="*/ 1969758 h 3442992"/>
                  <a:gd name="connsiteX55" fmla="*/ 3904395 w 6158450"/>
                  <a:gd name="connsiteY55" fmla="*/ 1995516 h 3442992"/>
                  <a:gd name="connsiteX56" fmla="*/ 4007426 w 6158450"/>
                  <a:gd name="connsiteY56" fmla="*/ 2021274 h 3442992"/>
                  <a:gd name="connsiteX57" fmla="*/ 4097578 w 6158450"/>
                  <a:gd name="connsiteY57" fmla="*/ 2059910 h 3442992"/>
                  <a:gd name="connsiteX58" fmla="*/ 4252124 w 6158450"/>
                  <a:gd name="connsiteY58" fmla="*/ 2072789 h 3442992"/>
                  <a:gd name="connsiteX59" fmla="*/ 4368034 w 6158450"/>
                  <a:gd name="connsiteY59" fmla="*/ 2137183 h 3442992"/>
                  <a:gd name="connsiteX60" fmla="*/ 4445307 w 6158450"/>
                  <a:gd name="connsiteY60" fmla="*/ 2162941 h 3442992"/>
                  <a:gd name="connsiteX61" fmla="*/ 4483944 w 6158450"/>
                  <a:gd name="connsiteY61" fmla="*/ 2175820 h 3442992"/>
                  <a:gd name="connsiteX62" fmla="*/ 4522580 w 6158450"/>
                  <a:gd name="connsiteY62" fmla="*/ 2201578 h 3442992"/>
                  <a:gd name="connsiteX63" fmla="*/ 4574096 w 6158450"/>
                  <a:gd name="connsiteY63" fmla="*/ 2240214 h 3442992"/>
                  <a:gd name="connsiteX64" fmla="*/ 4612733 w 6158450"/>
                  <a:gd name="connsiteY64" fmla="*/ 2253093 h 3442992"/>
                  <a:gd name="connsiteX65" fmla="*/ 4702885 w 6158450"/>
                  <a:gd name="connsiteY65" fmla="*/ 2278851 h 3442992"/>
                  <a:gd name="connsiteX66" fmla="*/ 4754400 w 6158450"/>
                  <a:gd name="connsiteY66" fmla="*/ 2330367 h 3442992"/>
                  <a:gd name="connsiteX67" fmla="*/ 4831673 w 6158450"/>
                  <a:gd name="connsiteY67" fmla="*/ 2381882 h 3442992"/>
                  <a:gd name="connsiteX68" fmla="*/ 4857431 w 6158450"/>
                  <a:gd name="connsiteY68" fmla="*/ 2420519 h 3442992"/>
                  <a:gd name="connsiteX69" fmla="*/ 4908947 w 6158450"/>
                  <a:gd name="connsiteY69" fmla="*/ 2446276 h 3442992"/>
                  <a:gd name="connsiteX70" fmla="*/ 4999099 w 6158450"/>
                  <a:gd name="connsiteY70" fmla="*/ 2472034 h 3442992"/>
                  <a:gd name="connsiteX71" fmla="*/ 5037735 w 6158450"/>
                  <a:gd name="connsiteY71" fmla="*/ 2484913 h 3442992"/>
                  <a:gd name="connsiteX72" fmla="*/ 5076372 w 6158450"/>
                  <a:gd name="connsiteY72" fmla="*/ 2575065 h 3442992"/>
                  <a:gd name="connsiteX73" fmla="*/ 5153645 w 6158450"/>
                  <a:gd name="connsiteY73" fmla="*/ 2665217 h 3442992"/>
                  <a:gd name="connsiteX74" fmla="*/ 5192282 w 6158450"/>
                  <a:gd name="connsiteY74" fmla="*/ 2690975 h 3442992"/>
                  <a:gd name="connsiteX75" fmla="*/ 5282434 w 6158450"/>
                  <a:gd name="connsiteY75" fmla="*/ 2716733 h 3442992"/>
                  <a:gd name="connsiteX76" fmla="*/ 5333949 w 6158450"/>
                  <a:gd name="connsiteY76" fmla="*/ 2742490 h 3442992"/>
                  <a:gd name="connsiteX77" fmla="*/ 5411223 w 6158450"/>
                  <a:gd name="connsiteY77" fmla="*/ 2794006 h 3442992"/>
                  <a:gd name="connsiteX78" fmla="*/ 5449859 w 6158450"/>
                  <a:gd name="connsiteY78" fmla="*/ 2806885 h 3442992"/>
                  <a:gd name="connsiteX79" fmla="*/ 5527133 w 6158450"/>
                  <a:gd name="connsiteY79" fmla="*/ 2858400 h 3442992"/>
                  <a:gd name="connsiteX80" fmla="*/ 5694558 w 6158450"/>
                  <a:gd name="connsiteY80" fmla="*/ 2884158 h 3442992"/>
                  <a:gd name="connsiteX81" fmla="*/ 5771831 w 6158450"/>
                  <a:gd name="connsiteY81" fmla="*/ 2948552 h 3442992"/>
                  <a:gd name="connsiteX82" fmla="*/ 5836226 w 6158450"/>
                  <a:gd name="connsiteY82" fmla="*/ 2961431 h 3442992"/>
                  <a:gd name="connsiteX83" fmla="*/ 5913499 w 6158450"/>
                  <a:gd name="connsiteY83" fmla="*/ 2987189 h 3442992"/>
                  <a:gd name="connsiteX84" fmla="*/ 5952135 w 6158450"/>
                  <a:gd name="connsiteY84" fmla="*/ 3000068 h 3442992"/>
                  <a:gd name="connsiteX85" fmla="*/ 6003651 w 6158450"/>
                  <a:gd name="connsiteY85" fmla="*/ 3025826 h 3442992"/>
                  <a:gd name="connsiteX86" fmla="*/ 6029409 w 6158450"/>
                  <a:gd name="connsiteY86" fmla="*/ 3064462 h 3442992"/>
                  <a:gd name="connsiteX87" fmla="*/ 6106682 w 6158450"/>
                  <a:gd name="connsiteY87" fmla="*/ 3090220 h 3442992"/>
                  <a:gd name="connsiteX88" fmla="*/ 6145318 w 6158450"/>
                  <a:gd name="connsiteY88" fmla="*/ 3180372 h 3442992"/>
                  <a:gd name="connsiteX89" fmla="*/ 6093803 w 6158450"/>
                  <a:gd name="connsiteY89" fmla="*/ 3193251 h 3442992"/>
                  <a:gd name="connsiteX90" fmla="*/ 6016530 w 6158450"/>
                  <a:gd name="connsiteY90" fmla="*/ 3219009 h 3442992"/>
                  <a:gd name="connsiteX91" fmla="*/ 5977893 w 6158450"/>
                  <a:gd name="connsiteY91" fmla="*/ 3206130 h 3442992"/>
                  <a:gd name="connsiteX92" fmla="*/ 5836226 w 6158450"/>
                  <a:gd name="connsiteY92" fmla="*/ 3193251 h 3442992"/>
                  <a:gd name="connsiteX93" fmla="*/ 5797589 w 6158450"/>
                  <a:gd name="connsiteY93" fmla="*/ 3154614 h 3442992"/>
                  <a:gd name="connsiteX94" fmla="*/ 5758952 w 6158450"/>
                  <a:gd name="connsiteY94" fmla="*/ 3128857 h 3442992"/>
                  <a:gd name="connsiteX95" fmla="*/ 5733195 w 6158450"/>
                  <a:gd name="connsiteY95" fmla="*/ 3090220 h 3442992"/>
                  <a:gd name="connsiteX96" fmla="*/ 5694558 w 6158450"/>
                  <a:gd name="connsiteY96" fmla="*/ 3077341 h 3442992"/>
                  <a:gd name="connsiteX97" fmla="*/ 5591527 w 6158450"/>
                  <a:gd name="connsiteY97" fmla="*/ 3051583 h 3442992"/>
                  <a:gd name="connsiteX98" fmla="*/ 5514254 w 6158450"/>
                  <a:gd name="connsiteY98" fmla="*/ 3025826 h 3442992"/>
                  <a:gd name="connsiteX99" fmla="*/ 5424102 w 6158450"/>
                  <a:gd name="connsiteY99" fmla="*/ 2974310 h 3442992"/>
                  <a:gd name="connsiteX100" fmla="*/ 5243797 w 6158450"/>
                  <a:gd name="connsiteY100" fmla="*/ 2948552 h 3442992"/>
                  <a:gd name="connsiteX101" fmla="*/ 5153645 w 6158450"/>
                  <a:gd name="connsiteY101" fmla="*/ 2897037 h 3442992"/>
                  <a:gd name="connsiteX102" fmla="*/ 5115009 w 6158450"/>
                  <a:gd name="connsiteY102" fmla="*/ 2871279 h 3442992"/>
                  <a:gd name="connsiteX103" fmla="*/ 5063493 w 6158450"/>
                  <a:gd name="connsiteY103" fmla="*/ 2858400 h 3442992"/>
                  <a:gd name="connsiteX104" fmla="*/ 4960462 w 6158450"/>
                  <a:gd name="connsiteY104" fmla="*/ 2806885 h 3442992"/>
                  <a:gd name="connsiteX105" fmla="*/ 4857431 w 6158450"/>
                  <a:gd name="connsiteY105" fmla="*/ 2781127 h 3442992"/>
                  <a:gd name="connsiteX106" fmla="*/ 4805916 w 6158450"/>
                  <a:gd name="connsiteY106" fmla="*/ 2755369 h 3442992"/>
                  <a:gd name="connsiteX107" fmla="*/ 4690006 w 6158450"/>
                  <a:gd name="connsiteY107" fmla="*/ 2742490 h 3442992"/>
                  <a:gd name="connsiteX108" fmla="*/ 4638490 w 6158450"/>
                  <a:gd name="connsiteY108" fmla="*/ 2729612 h 3442992"/>
                  <a:gd name="connsiteX109" fmla="*/ 4574096 w 6158450"/>
                  <a:gd name="connsiteY109" fmla="*/ 2742490 h 3442992"/>
                  <a:gd name="connsiteX110" fmla="*/ 4535459 w 6158450"/>
                  <a:gd name="connsiteY110" fmla="*/ 2755369 h 3442992"/>
                  <a:gd name="connsiteX111" fmla="*/ 4496823 w 6158450"/>
                  <a:gd name="connsiteY111" fmla="*/ 2742490 h 3442992"/>
                  <a:gd name="connsiteX112" fmla="*/ 4471065 w 6158450"/>
                  <a:gd name="connsiteY112" fmla="*/ 2703854 h 3442992"/>
                  <a:gd name="connsiteX113" fmla="*/ 4393792 w 6158450"/>
                  <a:gd name="connsiteY113" fmla="*/ 2639459 h 3442992"/>
                  <a:gd name="connsiteX114" fmla="*/ 4342276 w 6158450"/>
                  <a:gd name="connsiteY114" fmla="*/ 2626581 h 3442992"/>
                  <a:gd name="connsiteX115" fmla="*/ 4303640 w 6158450"/>
                  <a:gd name="connsiteY115" fmla="*/ 2587944 h 3442992"/>
                  <a:gd name="connsiteX116" fmla="*/ 4265003 w 6158450"/>
                  <a:gd name="connsiteY116" fmla="*/ 2536428 h 3442992"/>
                  <a:gd name="connsiteX117" fmla="*/ 4226366 w 6158450"/>
                  <a:gd name="connsiteY117" fmla="*/ 2523550 h 3442992"/>
                  <a:gd name="connsiteX118" fmla="*/ 4187730 w 6158450"/>
                  <a:gd name="connsiteY118" fmla="*/ 2497792 h 3442992"/>
                  <a:gd name="connsiteX119" fmla="*/ 4136214 w 6158450"/>
                  <a:gd name="connsiteY119" fmla="*/ 2484913 h 3442992"/>
                  <a:gd name="connsiteX120" fmla="*/ 4097578 w 6158450"/>
                  <a:gd name="connsiteY120" fmla="*/ 2472034 h 3442992"/>
                  <a:gd name="connsiteX121" fmla="*/ 3968789 w 6158450"/>
                  <a:gd name="connsiteY121" fmla="*/ 2420519 h 3442992"/>
                  <a:gd name="connsiteX122" fmla="*/ 3852879 w 6158450"/>
                  <a:gd name="connsiteY122" fmla="*/ 2394761 h 3442992"/>
                  <a:gd name="connsiteX123" fmla="*/ 3775606 w 6158450"/>
                  <a:gd name="connsiteY123" fmla="*/ 2343245 h 3442992"/>
                  <a:gd name="connsiteX124" fmla="*/ 3698333 w 6158450"/>
                  <a:gd name="connsiteY124" fmla="*/ 2291730 h 3442992"/>
                  <a:gd name="connsiteX125" fmla="*/ 3659696 w 6158450"/>
                  <a:gd name="connsiteY125" fmla="*/ 2265972 h 3442992"/>
                  <a:gd name="connsiteX126" fmla="*/ 3569544 w 6158450"/>
                  <a:gd name="connsiteY126" fmla="*/ 2240214 h 3442992"/>
                  <a:gd name="connsiteX127" fmla="*/ 3299087 w 6158450"/>
                  <a:gd name="connsiteY127" fmla="*/ 2227336 h 3442992"/>
                  <a:gd name="connsiteX128" fmla="*/ 3144541 w 6158450"/>
                  <a:gd name="connsiteY128" fmla="*/ 2227336 h 3442992"/>
                  <a:gd name="connsiteX129" fmla="*/ 2861206 w 6158450"/>
                  <a:gd name="connsiteY129" fmla="*/ 2240214 h 3442992"/>
                  <a:gd name="connsiteX130" fmla="*/ 2783933 w 6158450"/>
                  <a:gd name="connsiteY130" fmla="*/ 2227336 h 3442992"/>
                  <a:gd name="connsiteX131" fmla="*/ 2745296 w 6158450"/>
                  <a:gd name="connsiteY131" fmla="*/ 2214457 h 3442992"/>
                  <a:gd name="connsiteX132" fmla="*/ 2668023 w 6158450"/>
                  <a:gd name="connsiteY132" fmla="*/ 2240214 h 3442992"/>
                  <a:gd name="connsiteX133" fmla="*/ 2616507 w 6158450"/>
                  <a:gd name="connsiteY133" fmla="*/ 2253093 h 3442992"/>
                  <a:gd name="connsiteX134" fmla="*/ 2539234 w 6158450"/>
                  <a:gd name="connsiteY134" fmla="*/ 2278851 h 3442992"/>
                  <a:gd name="connsiteX135" fmla="*/ 2500597 w 6158450"/>
                  <a:gd name="connsiteY135" fmla="*/ 2291730 h 3442992"/>
                  <a:gd name="connsiteX136" fmla="*/ 2461961 w 6158450"/>
                  <a:gd name="connsiteY136" fmla="*/ 2317488 h 3442992"/>
                  <a:gd name="connsiteX137" fmla="*/ 2423324 w 6158450"/>
                  <a:gd name="connsiteY137" fmla="*/ 2304609 h 3442992"/>
                  <a:gd name="connsiteX138" fmla="*/ 2371809 w 6158450"/>
                  <a:gd name="connsiteY138" fmla="*/ 2317488 h 3442992"/>
                  <a:gd name="connsiteX139" fmla="*/ 2281656 w 6158450"/>
                  <a:gd name="connsiteY139" fmla="*/ 2356124 h 3442992"/>
                  <a:gd name="connsiteX140" fmla="*/ 2243020 w 6158450"/>
                  <a:gd name="connsiteY140" fmla="*/ 2381882 h 3442992"/>
                  <a:gd name="connsiteX141" fmla="*/ 2152868 w 6158450"/>
                  <a:gd name="connsiteY141" fmla="*/ 2407640 h 3442992"/>
                  <a:gd name="connsiteX142" fmla="*/ 2114231 w 6158450"/>
                  <a:gd name="connsiteY142" fmla="*/ 2420519 h 3442992"/>
                  <a:gd name="connsiteX143" fmla="*/ 2036958 w 6158450"/>
                  <a:gd name="connsiteY143" fmla="*/ 2484913 h 3442992"/>
                  <a:gd name="connsiteX144" fmla="*/ 1985442 w 6158450"/>
                  <a:gd name="connsiteY144" fmla="*/ 2497792 h 3442992"/>
                  <a:gd name="connsiteX145" fmla="*/ 1946806 w 6158450"/>
                  <a:gd name="connsiteY145" fmla="*/ 2510671 h 3442992"/>
                  <a:gd name="connsiteX146" fmla="*/ 1882411 w 6158450"/>
                  <a:gd name="connsiteY146" fmla="*/ 2587944 h 3442992"/>
                  <a:gd name="connsiteX147" fmla="*/ 1856654 w 6158450"/>
                  <a:gd name="connsiteY147" fmla="*/ 2626581 h 3442992"/>
                  <a:gd name="connsiteX148" fmla="*/ 1843775 w 6158450"/>
                  <a:gd name="connsiteY148" fmla="*/ 2806885 h 3442992"/>
                  <a:gd name="connsiteX149" fmla="*/ 1856654 w 6158450"/>
                  <a:gd name="connsiteY149" fmla="*/ 2845521 h 3442992"/>
                  <a:gd name="connsiteX150" fmla="*/ 1895290 w 6158450"/>
                  <a:gd name="connsiteY150" fmla="*/ 2871279 h 3442992"/>
                  <a:gd name="connsiteX151" fmla="*/ 1933927 w 6158450"/>
                  <a:gd name="connsiteY151" fmla="*/ 2961431 h 3442992"/>
                  <a:gd name="connsiteX152" fmla="*/ 1882411 w 6158450"/>
                  <a:gd name="connsiteY152" fmla="*/ 3077341 h 3442992"/>
                  <a:gd name="connsiteX153" fmla="*/ 1830896 w 6158450"/>
                  <a:gd name="connsiteY153" fmla="*/ 3283403 h 3442992"/>
                  <a:gd name="connsiteX154" fmla="*/ 1779380 w 6158450"/>
                  <a:gd name="connsiteY154" fmla="*/ 3347797 h 3442992"/>
                  <a:gd name="connsiteX155" fmla="*/ 1740744 w 6158450"/>
                  <a:gd name="connsiteY155" fmla="*/ 3437950 h 3442992"/>
                  <a:gd name="connsiteX156" fmla="*/ 1702107 w 6158450"/>
                  <a:gd name="connsiteY156" fmla="*/ 3425071 h 3442992"/>
                  <a:gd name="connsiteX157" fmla="*/ 1611955 w 6158450"/>
                  <a:gd name="connsiteY157" fmla="*/ 3412192 h 3442992"/>
                  <a:gd name="connsiteX158" fmla="*/ 1573318 w 6158450"/>
                  <a:gd name="connsiteY158" fmla="*/ 3386434 h 3442992"/>
                  <a:gd name="connsiteX159" fmla="*/ 1534682 w 6158450"/>
                  <a:gd name="connsiteY159" fmla="*/ 3399313 h 3442992"/>
                  <a:gd name="connsiteX160" fmla="*/ 1264226 w 6158450"/>
                  <a:gd name="connsiteY160" fmla="*/ 3412192 h 3442992"/>
                  <a:gd name="connsiteX161" fmla="*/ 1238468 w 6158450"/>
                  <a:gd name="connsiteY161" fmla="*/ 3373555 h 3442992"/>
                  <a:gd name="connsiteX162" fmla="*/ 1225589 w 6158450"/>
                  <a:gd name="connsiteY162" fmla="*/ 3283403 h 3442992"/>
                  <a:gd name="connsiteX163" fmla="*/ 1148316 w 6158450"/>
                  <a:gd name="connsiteY163" fmla="*/ 3231888 h 3442992"/>
                  <a:gd name="connsiteX164" fmla="*/ 1071042 w 6158450"/>
                  <a:gd name="connsiteY164" fmla="*/ 3206130 h 3442992"/>
                  <a:gd name="connsiteX165" fmla="*/ 1058164 w 6158450"/>
                  <a:gd name="connsiteY165" fmla="*/ 3167493 h 3442992"/>
                  <a:gd name="connsiteX166" fmla="*/ 968011 w 6158450"/>
                  <a:gd name="connsiteY166" fmla="*/ 3115978 h 3442992"/>
                  <a:gd name="connsiteX167" fmla="*/ 890738 w 6158450"/>
                  <a:gd name="connsiteY167" fmla="*/ 3051583 h 3442992"/>
                  <a:gd name="connsiteX168" fmla="*/ 813465 w 6158450"/>
                  <a:gd name="connsiteY168" fmla="*/ 3025826 h 3442992"/>
                  <a:gd name="connsiteX169" fmla="*/ 774828 w 6158450"/>
                  <a:gd name="connsiteY169" fmla="*/ 3012947 h 3442992"/>
                  <a:gd name="connsiteX170" fmla="*/ 684676 w 6158450"/>
                  <a:gd name="connsiteY170" fmla="*/ 3000068 h 3442992"/>
                  <a:gd name="connsiteX171" fmla="*/ 658918 w 6158450"/>
                  <a:gd name="connsiteY171" fmla="*/ 2961431 h 3442992"/>
                  <a:gd name="connsiteX172" fmla="*/ 543009 w 6158450"/>
                  <a:gd name="connsiteY172" fmla="*/ 2922795 h 3442992"/>
                  <a:gd name="connsiteX173" fmla="*/ 504372 w 6158450"/>
                  <a:gd name="connsiteY173" fmla="*/ 2909916 h 3442992"/>
                  <a:gd name="connsiteX174" fmla="*/ 439978 w 6158450"/>
                  <a:gd name="connsiteY174" fmla="*/ 2922795 h 3442992"/>
                  <a:gd name="connsiteX175" fmla="*/ 272552 w 6158450"/>
                  <a:gd name="connsiteY175" fmla="*/ 2897037 h 3442992"/>
                  <a:gd name="connsiteX176" fmla="*/ 92248 w 6158450"/>
                  <a:gd name="connsiteY176" fmla="*/ 2909916 h 3442992"/>
                  <a:gd name="connsiteX177" fmla="*/ 66490 w 6158450"/>
                  <a:gd name="connsiteY177" fmla="*/ 2858400 h 3442992"/>
                  <a:gd name="connsiteX178" fmla="*/ 92248 w 6158450"/>
                  <a:gd name="connsiteY178" fmla="*/ 2665217 h 3442992"/>
                  <a:gd name="connsiteX179" fmla="*/ 105127 w 6158450"/>
                  <a:gd name="connsiteY179" fmla="*/ 2459155 h 3442992"/>
                  <a:gd name="connsiteX180" fmla="*/ 118006 w 6158450"/>
                  <a:gd name="connsiteY180" fmla="*/ 2369003 h 3442992"/>
                  <a:gd name="connsiteX181" fmla="*/ 156642 w 6158450"/>
                  <a:gd name="connsiteY181" fmla="*/ 2356124 h 3442992"/>
                  <a:gd name="connsiteX182" fmla="*/ 195279 w 6158450"/>
                  <a:gd name="connsiteY182" fmla="*/ 2330367 h 3442992"/>
                  <a:gd name="connsiteX183" fmla="*/ 182400 w 6158450"/>
                  <a:gd name="connsiteY183" fmla="*/ 2201578 h 3442992"/>
                  <a:gd name="connsiteX184" fmla="*/ 143764 w 6158450"/>
                  <a:gd name="connsiteY184" fmla="*/ 2162941 h 3442992"/>
                  <a:gd name="connsiteX185" fmla="*/ 130885 w 6158450"/>
                  <a:gd name="connsiteY185" fmla="*/ 2072789 h 3442992"/>
                  <a:gd name="connsiteX186" fmla="*/ 66490 w 6158450"/>
                  <a:gd name="connsiteY186" fmla="*/ 1995516 h 3442992"/>
                  <a:gd name="connsiteX187" fmla="*/ 53611 w 6158450"/>
                  <a:gd name="connsiteY187" fmla="*/ 1944000 h 3442992"/>
                  <a:gd name="connsiteX188" fmla="*/ 40733 w 6158450"/>
                  <a:gd name="connsiteY188" fmla="*/ 1879606 h 3442992"/>
                  <a:gd name="connsiteX189" fmla="*/ 2096 w 6158450"/>
                  <a:gd name="connsiteY189" fmla="*/ 1866727 h 3442992"/>
                  <a:gd name="connsiteX190" fmla="*/ 14975 w 6158450"/>
                  <a:gd name="connsiteY190" fmla="*/ 1673544 h 3442992"/>
                  <a:gd name="connsiteX191" fmla="*/ 2096 w 6158450"/>
                  <a:gd name="connsiteY191" fmla="*/ 1634907 h 3442992"/>
                  <a:gd name="connsiteX192" fmla="*/ 14975 w 6158450"/>
                  <a:gd name="connsiteY192" fmla="*/ 1557634 h 3442992"/>
                  <a:gd name="connsiteX193" fmla="*/ 92248 w 6158450"/>
                  <a:gd name="connsiteY193" fmla="*/ 1506119 h 3442992"/>
                  <a:gd name="connsiteX194" fmla="*/ 118006 w 6158450"/>
                  <a:gd name="connsiteY194" fmla="*/ 1467482 h 3442992"/>
                  <a:gd name="connsiteX195" fmla="*/ 156642 w 6158450"/>
                  <a:gd name="connsiteY195" fmla="*/ 1454603 h 3442992"/>
                  <a:gd name="connsiteX196" fmla="*/ 246795 w 6158450"/>
                  <a:gd name="connsiteY196" fmla="*/ 1403088 h 3442992"/>
                  <a:gd name="connsiteX197" fmla="*/ 285431 w 6158450"/>
                  <a:gd name="connsiteY197" fmla="*/ 1364451 h 3442992"/>
                  <a:gd name="connsiteX198" fmla="*/ 336947 w 6158450"/>
                  <a:gd name="connsiteY198" fmla="*/ 1287178 h 3442992"/>
                  <a:gd name="connsiteX199" fmla="*/ 414220 w 6158450"/>
                  <a:gd name="connsiteY199" fmla="*/ 1171268 h 3442992"/>
                  <a:gd name="connsiteX200" fmla="*/ 478614 w 6158450"/>
                  <a:gd name="connsiteY200" fmla="*/ 1081116 h 3442992"/>
                  <a:gd name="connsiteX201" fmla="*/ 517251 w 6158450"/>
                  <a:gd name="connsiteY201" fmla="*/ 1042479 h 3442992"/>
                  <a:gd name="connsiteX202" fmla="*/ 568766 w 6158450"/>
                  <a:gd name="connsiteY202" fmla="*/ 1029600 h 3442992"/>
                  <a:gd name="connsiteX203" fmla="*/ 633161 w 6158450"/>
                  <a:gd name="connsiteY203" fmla="*/ 965206 h 3442992"/>
                  <a:gd name="connsiteX204" fmla="*/ 684676 w 6158450"/>
                  <a:gd name="connsiteY204" fmla="*/ 887933 h 3442992"/>
                  <a:gd name="connsiteX205" fmla="*/ 710434 w 6158450"/>
                  <a:gd name="connsiteY205" fmla="*/ 836417 h 3442992"/>
                  <a:gd name="connsiteX206" fmla="*/ 736192 w 6158450"/>
                  <a:gd name="connsiteY206" fmla="*/ 797781 h 3442992"/>
                  <a:gd name="connsiteX207" fmla="*/ 749071 w 6158450"/>
                  <a:gd name="connsiteY207" fmla="*/ 578840 h 3442992"/>
                  <a:gd name="connsiteX208" fmla="*/ 787707 w 6158450"/>
                  <a:gd name="connsiteY208" fmla="*/ 462930 h 3442992"/>
                  <a:gd name="connsiteX209" fmla="*/ 800586 w 6158450"/>
                  <a:gd name="connsiteY209" fmla="*/ 424293 h 3442992"/>
                  <a:gd name="connsiteX210" fmla="*/ 787707 w 6158450"/>
                  <a:gd name="connsiteY210" fmla="*/ 359899 h 3442992"/>
                  <a:gd name="connsiteX211" fmla="*/ 761949 w 6158450"/>
                  <a:gd name="connsiteY211" fmla="*/ 166716 h 3442992"/>
                  <a:gd name="connsiteX212" fmla="*/ 749071 w 6158450"/>
                  <a:gd name="connsiteY212" fmla="*/ 76564 h 3442992"/>
                  <a:gd name="connsiteX213" fmla="*/ 723313 w 6158450"/>
                  <a:gd name="connsiteY213" fmla="*/ 25048 h 344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158450" h="3442992">
                    <a:moveTo>
                      <a:pt x="723313" y="25048"/>
                    </a:moveTo>
                    <a:cubicBezTo>
                      <a:pt x="734045" y="22902"/>
                      <a:pt x="803583" y="38979"/>
                      <a:pt x="813465" y="63685"/>
                    </a:cubicBezTo>
                    <a:cubicBezTo>
                      <a:pt x="872661" y="211674"/>
                      <a:pt x="777691" y="134280"/>
                      <a:pt x="864980" y="192474"/>
                    </a:cubicBezTo>
                    <a:cubicBezTo>
                      <a:pt x="873566" y="209646"/>
                      <a:pt x="883608" y="226164"/>
                      <a:pt x="890738" y="243989"/>
                    </a:cubicBezTo>
                    <a:cubicBezTo>
                      <a:pt x="900822" y="269198"/>
                      <a:pt x="890156" y="314677"/>
                      <a:pt x="916496" y="321262"/>
                    </a:cubicBezTo>
                    <a:cubicBezTo>
                      <a:pt x="950840" y="329848"/>
                      <a:pt x="985943" y="335825"/>
                      <a:pt x="1019527" y="347020"/>
                    </a:cubicBezTo>
                    <a:cubicBezTo>
                      <a:pt x="1032406" y="351313"/>
                      <a:pt x="1044994" y="356606"/>
                      <a:pt x="1058164" y="359899"/>
                    </a:cubicBezTo>
                    <a:cubicBezTo>
                      <a:pt x="1079400" y="365208"/>
                      <a:pt x="1101093" y="368485"/>
                      <a:pt x="1122558" y="372778"/>
                    </a:cubicBezTo>
                    <a:cubicBezTo>
                      <a:pt x="1174073" y="368485"/>
                      <a:pt x="1226414" y="370037"/>
                      <a:pt x="1277104" y="359899"/>
                    </a:cubicBezTo>
                    <a:cubicBezTo>
                      <a:pt x="1292282" y="356863"/>
                      <a:pt x="1301514" y="340238"/>
                      <a:pt x="1315741" y="334141"/>
                    </a:cubicBezTo>
                    <a:cubicBezTo>
                      <a:pt x="1332010" y="327168"/>
                      <a:pt x="1350084" y="325555"/>
                      <a:pt x="1367256" y="321262"/>
                    </a:cubicBezTo>
                    <a:cubicBezTo>
                      <a:pt x="1380135" y="308383"/>
                      <a:pt x="1396857" y="298440"/>
                      <a:pt x="1405893" y="282626"/>
                    </a:cubicBezTo>
                    <a:cubicBezTo>
                      <a:pt x="1417459" y="262385"/>
                      <a:pt x="1431146" y="144492"/>
                      <a:pt x="1431651" y="140958"/>
                    </a:cubicBezTo>
                    <a:cubicBezTo>
                      <a:pt x="1448823" y="145251"/>
                      <a:pt x="1468439" y="144019"/>
                      <a:pt x="1483166" y="153837"/>
                    </a:cubicBezTo>
                    <a:cubicBezTo>
                      <a:pt x="1554826" y="201611"/>
                      <a:pt x="1470376" y="179683"/>
                      <a:pt x="1521803" y="231110"/>
                    </a:cubicBezTo>
                    <a:cubicBezTo>
                      <a:pt x="1535378" y="244685"/>
                      <a:pt x="1556146" y="248282"/>
                      <a:pt x="1573318" y="256868"/>
                    </a:cubicBezTo>
                    <a:cubicBezTo>
                      <a:pt x="1589402" y="305120"/>
                      <a:pt x="1606207" y="378125"/>
                      <a:pt x="1650592" y="411414"/>
                    </a:cubicBezTo>
                    <a:cubicBezTo>
                      <a:pt x="1693598" y="443669"/>
                      <a:pt x="1705266" y="443491"/>
                      <a:pt x="1727865" y="488688"/>
                    </a:cubicBezTo>
                    <a:cubicBezTo>
                      <a:pt x="1733936" y="500830"/>
                      <a:pt x="1737015" y="514271"/>
                      <a:pt x="1740744" y="527324"/>
                    </a:cubicBezTo>
                    <a:cubicBezTo>
                      <a:pt x="1750082" y="560008"/>
                      <a:pt x="1753266" y="586592"/>
                      <a:pt x="1766502" y="617476"/>
                    </a:cubicBezTo>
                    <a:cubicBezTo>
                      <a:pt x="1774065" y="635122"/>
                      <a:pt x="1782381" y="652529"/>
                      <a:pt x="1792259" y="668992"/>
                    </a:cubicBezTo>
                    <a:cubicBezTo>
                      <a:pt x="1828091" y="728712"/>
                      <a:pt x="1838140" y="752245"/>
                      <a:pt x="1895290" y="784902"/>
                    </a:cubicBezTo>
                    <a:cubicBezTo>
                      <a:pt x="1907077" y="791637"/>
                      <a:pt x="1921048" y="793488"/>
                      <a:pt x="1933927" y="797781"/>
                    </a:cubicBezTo>
                    <a:cubicBezTo>
                      <a:pt x="1946951" y="817316"/>
                      <a:pt x="1972564" y="848393"/>
                      <a:pt x="1972564" y="875054"/>
                    </a:cubicBezTo>
                    <a:cubicBezTo>
                      <a:pt x="1972564" y="888629"/>
                      <a:pt x="1963978" y="900811"/>
                      <a:pt x="1959685" y="913690"/>
                    </a:cubicBezTo>
                    <a:cubicBezTo>
                      <a:pt x="1968271" y="926569"/>
                      <a:pt x="1978520" y="938483"/>
                      <a:pt x="1985442" y="952327"/>
                    </a:cubicBezTo>
                    <a:cubicBezTo>
                      <a:pt x="1991513" y="964470"/>
                      <a:pt x="1990791" y="979668"/>
                      <a:pt x="1998321" y="990964"/>
                    </a:cubicBezTo>
                    <a:cubicBezTo>
                      <a:pt x="2008424" y="1006118"/>
                      <a:pt x="2024079" y="1016721"/>
                      <a:pt x="2036958" y="1029600"/>
                    </a:cubicBezTo>
                    <a:cubicBezTo>
                      <a:pt x="2067581" y="1121468"/>
                      <a:pt x="2024160" y="1010403"/>
                      <a:pt x="2088473" y="1106874"/>
                    </a:cubicBezTo>
                    <a:cubicBezTo>
                      <a:pt x="2096003" y="1118169"/>
                      <a:pt x="2095281" y="1133368"/>
                      <a:pt x="2101352" y="1145510"/>
                    </a:cubicBezTo>
                    <a:cubicBezTo>
                      <a:pt x="2111835" y="1166476"/>
                      <a:pt x="2146026" y="1211827"/>
                      <a:pt x="2165747" y="1222783"/>
                    </a:cubicBezTo>
                    <a:cubicBezTo>
                      <a:pt x="2191402" y="1237035"/>
                      <a:pt x="2261277" y="1253105"/>
                      <a:pt x="2294535" y="1261420"/>
                    </a:cubicBezTo>
                    <a:cubicBezTo>
                      <a:pt x="2303121" y="1274299"/>
                      <a:pt x="2308206" y="1290388"/>
                      <a:pt x="2320293" y="1300057"/>
                    </a:cubicBezTo>
                    <a:cubicBezTo>
                      <a:pt x="2330894" y="1308538"/>
                      <a:pt x="2346788" y="1306865"/>
                      <a:pt x="2358930" y="1312936"/>
                    </a:cubicBezTo>
                    <a:cubicBezTo>
                      <a:pt x="2372774" y="1319858"/>
                      <a:pt x="2385675" y="1328784"/>
                      <a:pt x="2397566" y="1338693"/>
                    </a:cubicBezTo>
                    <a:cubicBezTo>
                      <a:pt x="2411558" y="1350353"/>
                      <a:pt x="2421826" y="1366148"/>
                      <a:pt x="2436203" y="1377330"/>
                    </a:cubicBezTo>
                    <a:cubicBezTo>
                      <a:pt x="2502629" y="1428994"/>
                      <a:pt x="2493818" y="1422292"/>
                      <a:pt x="2552113" y="1441724"/>
                    </a:cubicBezTo>
                    <a:cubicBezTo>
                      <a:pt x="2596374" y="1471232"/>
                      <a:pt x="2619448" y="1496404"/>
                      <a:pt x="2668023" y="1506119"/>
                    </a:cubicBezTo>
                    <a:cubicBezTo>
                      <a:pt x="2697789" y="1512072"/>
                      <a:pt x="2728124" y="1514704"/>
                      <a:pt x="2758175" y="1518997"/>
                    </a:cubicBezTo>
                    <a:cubicBezTo>
                      <a:pt x="2771054" y="1527583"/>
                      <a:pt x="2782265" y="1539465"/>
                      <a:pt x="2796811" y="1544755"/>
                    </a:cubicBezTo>
                    <a:cubicBezTo>
                      <a:pt x="2830080" y="1556853"/>
                      <a:pt x="2899842" y="1570513"/>
                      <a:pt x="2899842" y="1570513"/>
                    </a:cubicBezTo>
                    <a:cubicBezTo>
                      <a:pt x="2945116" y="1638424"/>
                      <a:pt x="2899494" y="1588762"/>
                      <a:pt x="2977116" y="1622028"/>
                    </a:cubicBezTo>
                    <a:cubicBezTo>
                      <a:pt x="2991343" y="1628125"/>
                      <a:pt x="3001525" y="1641689"/>
                      <a:pt x="3015752" y="1647786"/>
                    </a:cubicBezTo>
                    <a:cubicBezTo>
                      <a:pt x="3032021" y="1654759"/>
                      <a:pt x="3049704" y="1658470"/>
                      <a:pt x="3067268" y="1660665"/>
                    </a:cubicBezTo>
                    <a:cubicBezTo>
                      <a:pt x="3152889" y="1671368"/>
                      <a:pt x="3238986" y="1677837"/>
                      <a:pt x="3324845" y="1686423"/>
                    </a:cubicBezTo>
                    <a:cubicBezTo>
                      <a:pt x="3398667" y="1797153"/>
                      <a:pt x="3300368" y="1666839"/>
                      <a:pt x="3389240" y="1737938"/>
                    </a:cubicBezTo>
                    <a:cubicBezTo>
                      <a:pt x="3401327" y="1747607"/>
                      <a:pt x="3402910" y="1766906"/>
                      <a:pt x="3414997" y="1776575"/>
                    </a:cubicBezTo>
                    <a:cubicBezTo>
                      <a:pt x="3425598" y="1785056"/>
                      <a:pt x="3441492" y="1783383"/>
                      <a:pt x="3453634" y="1789454"/>
                    </a:cubicBezTo>
                    <a:cubicBezTo>
                      <a:pt x="3467479" y="1796376"/>
                      <a:pt x="3478126" y="1808926"/>
                      <a:pt x="3492271" y="1815212"/>
                    </a:cubicBezTo>
                    <a:cubicBezTo>
                      <a:pt x="3563314" y="1846786"/>
                      <a:pt x="3564685" y="1836535"/>
                      <a:pt x="3633938" y="1853848"/>
                    </a:cubicBezTo>
                    <a:cubicBezTo>
                      <a:pt x="3647108" y="1857141"/>
                      <a:pt x="3659522" y="1862997"/>
                      <a:pt x="3672575" y="1866727"/>
                    </a:cubicBezTo>
                    <a:cubicBezTo>
                      <a:pt x="3689594" y="1871590"/>
                      <a:pt x="3707517" y="1873391"/>
                      <a:pt x="3724090" y="1879606"/>
                    </a:cubicBezTo>
                    <a:cubicBezTo>
                      <a:pt x="3742066" y="1886347"/>
                      <a:pt x="3758434" y="1896778"/>
                      <a:pt x="3775606" y="1905364"/>
                    </a:cubicBezTo>
                    <a:cubicBezTo>
                      <a:pt x="3779899" y="1918243"/>
                      <a:pt x="3780005" y="1933399"/>
                      <a:pt x="3788485" y="1944000"/>
                    </a:cubicBezTo>
                    <a:cubicBezTo>
                      <a:pt x="3798154" y="1956087"/>
                      <a:pt x="3812977" y="1963472"/>
                      <a:pt x="3827121" y="1969758"/>
                    </a:cubicBezTo>
                    <a:cubicBezTo>
                      <a:pt x="3851932" y="1980785"/>
                      <a:pt x="3877771" y="1990191"/>
                      <a:pt x="3904395" y="1995516"/>
                    </a:cubicBezTo>
                    <a:cubicBezTo>
                      <a:pt x="3928888" y="2000415"/>
                      <a:pt x="3981024" y="2008073"/>
                      <a:pt x="4007426" y="2021274"/>
                    </a:cubicBezTo>
                    <a:cubicBezTo>
                      <a:pt x="4065114" y="2050118"/>
                      <a:pt x="4026101" y="2050975"/>
                      <a:pt x="4097578" y="2059910"/>
                    </a:cubicBezTo>
                    <a:cubicBezTo>
                      <a:pt x="4148873" y="2066322"/>
                      <a:pt x="4200609" y="2068496"/>
                      <a:pt x="4252124" y="2072789"/>
                    </a:cubicBezTo>
                    <a:cubicBezTo>
                      <a:pt x="4277590" y="2149188"/>
                      <a:pt x="4248201" y="2097238"/>
                      <a:pt x="4368034" y="2137183"/>
                    </a:cubicBezTo>
                    <a:lnTo>
                      <a:pt x="4445307" y="2162941"/>
                    </a:lnTo>
                    <a:lnTo>
                      <a:pt x="4483944" y="2175820"/>
                    </a:lnTo>
                    <a:cubicBezTo>
                      <a:pt x="4496823" y="2184406"/>
                      <a:pt x="4509985" y="2192581"/>
                      <a:pt x="4522580" y="2201578"/>
                    </a:cubicBezTo>
                    <a:cubicBezTo>
                      <a:pt x="4540047" y="2214054"/>
                      <a:pt x="4555459" y="2229565"/>
                      <a:pt x="4574096" y="2240214"/>
                    </a:cubicBezTo>
                    <a:cubicBezTo>
                      <a:pt x="4585883" y="2246949"/>
                      <a:pt x="4599680" y="2249363"/>
                      <a:pt x="4612733" y="2253093"/>
                    </a:cubicBezTo>
                    <a:cubicBezTo>
                      <a:pt x="4725933" y="2285436"/>
                      <a:pt x="4610246" y="2247971"/>
                      <a:pt x="4702885" y="2278851"/>
                    </a:cubicBezTo>
                    <a:cubicBezTo>
                      <a:pt x="4724740" y="2344416"/>
                      <a:pt x="4698202" y="2299146"/>
                      <a:pt x="4754400" y="2330367"/>
                    </a:cubicBezTo>
                    <a:cubicBezTo>
                      <a:pt x="4781461" y="2345401"/>
                      <a:pt x="4831673" y="2381882"/>
                      <a:pt x="4831673" y="2381882"/>
                    </a:cubicBezTo>
                    <a:cubicBezTo>
                      <a:pt x="4840259" y="2394761"/>
                      <a:pt x="4845540" y="2410610"/>
                      <a:pt x="4857431" y="2420519"/>
                    </a:cubicBezTo>
                    <a:cubicBezTo>
                      <a:pt x="4872180" y="2432810"/>
                      <a:pt x="4891301" y="2438713"/>
                      <a:pt x="4908947" y="2446276"/>
                    </a:cubicBezTo>
                    <a:cubicBezTo>
                      <a:pt x="4939831" y="2459512"/>
                      <a:pt x="4966415" y="2462696"/>
                      <a:pt x="4999099" y="2472034"/>
                    </a:cubicBezTo>
                    <a:cubicBezTo>
                      <a:pt x="5012152" y="2475763"/>
                      <a:pt x="5024856" y="2480620"/>
                      <a:pt x="5037735" y="2484913"/>
                    </a:cubicBezTo>
                    <a:cubicBezTo>
                      <a:pt x="5071804" y="2621185"/>
                      <a:pt x="5025549" y="2460713"/>
                      <a:pt x="5076372" y="2575065"/>
                    </a:cubicBezTo>
                    <a:cubicBezTo>
                      <a:pt x="5119485" y="2672069"/>
                      <a:pt x="5068124" y="2643836"/>
                      <a:pt x="5153645" y="2665217"/>
                    </a:cubicBezTo>
                    <a:cubicBezTo>
                      <a:pt x="5166524" y="2673803"/>
                      <a:pt x="5178438" y="2684053"/>
                      <a:pt x="5192282" y="2690975"/>
                    </a:cubicBezTo>
                    <a:cubicBezTo>
                      <a:pt x="5223418" y="2706543"/>
                      <a:pt x="5249422" y="2704354"/>
                      <a:pt x="5282434" y="2716733"/>
                    </a:cubicBezTo>
                    <a:cubicBezTo>
                      <a:pt x="5300410" y="2723474"/>
                      <a:pt x="5317486" y="2732613"/>
                      <a:pt x="5333949" y="2742490"/>
                    </a:cubicBezTo>
                    <a:cubicBezTo>
                      <a:pt x="5360495" y="2758417"/>
                      <a:pt x="5381854" y="2784216"/>
                      <a:pt x="5411223" y="2794006"/>
                    </a:cubicBezTo>
                    <a:cubicBezTo>
                      <a:pt x="5424102" y="2798299"/>
                      <a:pt x="5437992" y="2800292"/>
                      <a:pt x="5449859" y="2806885"/>
                    </a:cubicBezTo>
                    <a:cubicBezTo>
                      <a:pt x="5476920" y="2821919"/>
                      <a:pt x="5496487" y="2854022"/>
                      <a:pt x="5527133" y="2858400"/>
                    </a:cubicBezTo>
                    <a:cubicBezTo>
                      <a:pt x="5643136" y="2874972"/>
                      <a:pt x="5587342" y="2866288"/>
                      <a:pt x="5694558" y="2884158"/>
                    </a:cubicBezTo>
                    <a:cubicBezTo>
                      <a:pt x="5714602" y="2904202"/>
                      <a:pt x="5743142" y="2937794"/>
                      <a:pt x="5771831" y="2948552"/>
                    </a:cubicBezTo>
                    <a:cubicBezTo>
                      <a:pt x="5792327" y="2956238"/>
                      <a:pt x="5815107" y="2955671"/>
                      <a:pt x="5836226" y="2961431"/>
                    </a:cubicBezTo>
                    <a:cubicBezTo>
                      <a:pt x="5862420" y="2968575"/>
                      <a:pt x="5887741" y="2978603"/>
                      <a:pt x="5913499" y="2987189"/>
                    </a:cubicBezTo>
                    <a:cubicBezTo>
                      <a:pt x="5926378" y="2991482"/>
                      <a:pt x="5939993" y="2993997"/>
                      <a:pt x="5952135" y="3000068"/>
                    </a:cubicBezTo>
                    <a:lnTo>
                      <a:pt x="6003651" y="3025826"/>
                    </a:lnTo>
                    <a:cubicBezTo>
                      <a:pt x="6012237" y="3038705"/>
                      <a:pt x="6016283" y="3056259"/>
                      <a:pt x="6029409" y="3064462"/>
                    </a:cubicBezTo>
                    <a:cubicBezTo>
                      <a:pt x="6052433" y="3078852"/>
                      <a:pt x="6106682" y="3090220"/>
                      <a:pt x="6106682" y="3090220"/>
                    </a:cubicBezTo>
                    <a:cubicBezTo>
                      <a:pt x="6116230" y="3104542"/>
                      <a:pt x="6158450" y="3158486"/>
                      <a:pt x="6145318" y="3180372"/>
                    </a:cubicBezTo>
                    <a:cubicBezTo>
                      <a:pt x="6136211" y="3195550"/>
                      <a:pt x="6110757" y="3188165"/>
                      <a:pt x="6093803" y="3193251"/>
                    </a:cubicBezTo>
                    <a:cubicBezTo>
                      <a:pt x="6067797" y="3201053"/>
                      <a:pt x="6016530" y="3219009"/>
                      <a:pt x="6016530" y="3219009"/>
                    </a:cubicBezTo>
                    <a:cubicBezTo>
                      <a:pt x="6003651" y="3214716"/>
                      <a:pt x="5991332" y="3208050"/>
                      <a:pt x="5977893" y="3206130"/>
                    </a:cubicBezTo>
                    <a:cubicBezTo>
                      <a:pt x="5930953" y="3199424"/>
                      <a:pt x="5881819" y="3206278"/>
                      <a:pt x="5836226" y="3193251"/>
                    </a:cubicBezTo>
                    <a:cubicBezTo>
                      <a:pt x="5818713" y="3188247"/>
                      <a:pt x="5811581" y="3166274"/>
                      <a:pt x="5797589" y="3154614"/>
                    </a:cubicBezTo>
                    <a:cubicBezTo>
                      <a:pt x="5785698" y="3144705"/>
                      <a:pt x="5771831" y="3137443"/>
                      <a:pt x="5758952" y="3128857"/>
                    </a:cubicBezTo>
                    <a:cubicBezTo>
                      <a:pt x="5750366" y="3115978"/>
                      <a:pt x="5745282" y="3099889"/>
                      <a:pt x="5733195" y="3090220"/>
                    </a:cubicBezTo>
                    <a:cubicBezTo>
                      <a:pt x="5722594" y="3081739"/>
                      <a:pt x="5707655" y="3080913"/>
                      <a:pt x="5694558" y="3077341"/>
                    </a:cubicBezTo>
                    <a:cubicBezTo>
                      <a:pt x="5660405" y="3068026"/>
                      <a:pt x="5625111" y="3062777"/>
                      <a:pt x="5591527" y="3051583"/>
                    </a:cubicBezTo>
                    <a:cubicBezTo>
                      <a:pt x="5565769" y="3042997"/>
                      <a:pt x="5536845" y="3040887"/>
                      <a:pt x="5514254" y="3025826"/>
                    </a:cubicBezTo>
                    <a:cubicBezTo>
                      <a:pt x="5482228" y="3004475"/>
                      <a:pt x="5461449" y="2988315"/>
                      <a:pt x="5424102" y="2974310"/>
                    </a:cubicBezTo>
                    <a:cubicBezTo>
                      <a:pt x="5373173" y="2955211"/>
                      <a:pt x="5286748" y="2952847"/>
                      <a:pt x="5243797" y="2948552"/>
                    </a:cubicBezTo>
                    <a:cubicBezTo>
                      <a:pt x="5119226" y="2855124"/>
                      <a:pt x="5251982" y="2946206"/>
                      <a:pt x="5153645" y="2897037"/>
                    </a:cubicBezTo>
                    <a:cubicBezTo>
                      <a:pt x="5139801" y="2890115"/>
                      <a:pt x="5129236" y="2877376"/>
                      <a:pt x="5115009" y="2871279"/>
                    </a:cubicBezTo>
                    <a:cubicBezTo>
                      <a:pt x="5098740" y="2864306"/>
                      <a:pt x="5079832" y="2865208"/>
                      <a:pt x="5063493" y="2858400"/>
                    </a:cubicBezTo>
                    <a:cubicBezTo>
                      <a:pt x="5028049" y="2843632"/>
                      <a:pt x="4997713" y="2816198"/>
                      <a:pt x="4960462" y="2806885"/>
                    </a:cubicBezTo>
                    <a:lnTo>
                      <a:pt x="4857431" y="2781127"/>
                    </a:lnTo>
                    <a:cubicBezTo>
                      <a:pt x="4840259" y="2772541"/>
                      <a:pt x="4824623" y="2759686"/>
                      <a:pt x="4805916" y="2755369"/>
                    </a:cubicBezTo>
                    <a:cubicBezTo>
                      <a:pt x="4768037" y="2746628"/>
                      <a:pt x="4728428" y="2748401"/>
                      <a:pt x="4690006" y="2742490"/>
                    </a:cubicBezTo>
                    <a:cubicBezTo>
                      <a:pt x="4672511" y="2739799"/>
                      <a:pt x="4655662" y="2733905"/>
                      <a:pt x="4638490" y="2729612"/>
                    </a:cubicBezTo>
                    <a:cubicBezTo>
                      <a:pt x="4617025" y="2733905"/>
                      <a:pt x="4595332" y="2737181"/>
                      <a:pt x="4574096" y="2742490"/>
                    </a:cubicBezTo>
                    <a:cubicBezTo>
                      <a:pt x="4560926" y="2745782"/>
                      <a:pt x="4549035" y="2755369"/>
                      <a:pt x="4535459" y="2755369"/>
                    </a:cubicBezTo>
                    <a:cubicBezTo>
                      <a:pt x="4521884" y="2755369"/>
                      <a:pt x="4509702" y="2746783"/>
                      <a:pt x="4496823" y="2742490"/>
                    </a:cubicBezTo>
                    <a:cubicBezTo>
                      <a:pt x="4488237" y="2729611"/>
                      <a:pt x="4480974" y="2715745"/>
                      <a:pt x="4471065" y="2703854"/>
                    </a:cubicBezTo>
                    <a:cubicBezTo>
                      <a:pt x="4453875" y="2683226"/>
                      <a:pt x="4420055" y="2650715"/>
                      <a:pt x="4393792" y="2639459"/>
                    </a:cubicBezTo>
                    <a:cubicBezTo>
                      <a:pt x="4377523" y="2632487"/>
                      <a:pt x="4359448" y="2630874"/>
                      <a:pt x="4342276" y="2626581"/>
                    </a:cubicBezTo>
                    <a:cubicBezTo>
                      <a:pt x="4329397" y="2613702"/>
                      <a:pt x="4315493" y="2601773"/>
                      <a:pt x="4303640" y="2587944"/>
                    </a:cubicBezTo>
                    <a:cubicBezTo>
                      <a:pt x="4289671" y="2571646"/>
                      <a:pt x="4281493" y="2550169"/>
                      <a:pt x="4265003" y="2536428"/>
                    </a:cubicBezTo>
                    <a:cubicBezTo>
                      <a:pt x="4254574" y="2527737"/>
                      <a:pt x="4239245" y="2527843"/>
                      <a:pt x="4226366" y="2523550"/>
                    </a:cubicBezTo>
                    <a:cubicBezTo>
                      <a:pt x="4213487" y="2514964"/>
                      <a:pt x="4201957" y="2503889"/>
                      <a:pt x="4187730" y="2497792"/>
                    </a:cubicBezTo>
                    <a:cubicBezTo>
                      <a:pt x="4171461" y="2490819"/>
                      <a:pt x="4153233" y="2489776"/>
                      <a:pt x="4136214" y="2484913"/>
                    </a:cubicBezTo>
                    <a:cubicBezTo>
                      <a:pt x="4123161" y="2481184"/>
                      <a:pt x="4110056" y="2477382"/>
                      <a:pt x="4097578" y="2472034"/>
                    </a:cubicBezTo>
                    <a:cubicBezTo>
                      <a:pt x="4044071" y="2449102"/>
                      <a:pt x="4032749" y="2431179"/>
                      <a:pt x="3968789" y="2420519"/>
                    </a:cubicBezTo>
                    <a:cubicBezTo>
                      <a:pt x="3878125" y="2405408"/>
                      <a:pt x="3916289" y="2415898"/>
                      <a:pt x="3852879" y="2394761"/>
                    </a:cubicBezTo>
                    <a:cubicBezTo>
                      <a:pt x="3802758" y="2319579"/>
                      <a:pt x="3858770" y="2384827"/>
                      <a:pt x="3775606" y="2343245"/>
                    </a:cubicBezTo>
                    <a:cubicBezTo>
                      <a:pt x="3747917" y="2329401"/>
                      <a:pt x="3724091" y="2308902"/>
                      <a:pt x="3698333" y="2291730"/>
                    </a:cubicBezTo>
                    <a:cubicBezTo>
                      <a:pt x="3685454" y="2283144"/>
                      <a:pt x="3674380" y="2270867"/>
                      <a:pt x="3659696" y="2265972"/>
                    </a:cubicBezTo>
                    <a:cubicBezTo>
                      <a:pt x="3637561" y="2258594"/>
                      <a:pt x="3590821" y="2241916"/>
                      <a:pt x="3569544" y="2240214"/>
                    </a:cubicBezTo>
                    <a:cubicBezTo>
                      <a:pt x="3479577" y="2233017"/>
                      <a:pt x="3389239" y="2231629"/>
                      <a:pt x="3299087" y="2227336"/>
                    </a:cubicBezTo>
                    <a:cubicBezTo>
                      <a:pt x="3218279" y="2200399"/>
                      <a:pt x="3289099" y="2218010"/>
                      <a:pt x="3144541" y="2227336"/>
                    </a:cubicBezTo>
                    <a:cubicBezTo>
                      <a:pt x="3050195" y="2233423"/>
                      <a:pt x="2955651" y="2235921"/>
                      <a:pt x="2861206" y="2240214"/>
                    </a:cubicBezTo>
                    <a:cubicBezTo>
                      <a:pt x="2835448" y="2235921"/>
                      <a:pt x="2809424" y="2233001"/>
                      <a:pt x="2783933" y="2227336"/>
                    </a:cubicBezTo>
                    <a:cubicBezTo>
                      <a:pt x="2770681" y="2224391"/>
                      <a:pt x="2758789" y="2212958"/>
                      <a:pt x="2745296" y="2214457"/>
                    </a:cubicBezTo>
                    <a:cubicBezTo>
                      <a:pt x="2718311" y="2217455"/>
                      <a:pt x="2694363" y="2233629"/>
                      <a:pt x="2668023" y="2240214"/>
                    </a:cubicBezTo>
                    <a:cubicBezTo>
                      <a:pt x="2650851" y="2244507"/>
                      <a:pt x="2633461" y="2248007"/>
                      <a:pt x="2616507" y="2253093"/>
                    </a:cubicBezTo>
                    <a:cubicBezTo>
                      <a:pt x="2590501" y="2260895"/>
                      <a:pt x="2564992" y="2270265"/>
                      <a:pt x="2539234" y="2278851"/>
                    </a:cubicBezTo>
                    <a:lnTo>
                      <a:pt x="2500597" y="2291730"/>
                    </a:lnTo>
                    <a:cubicBezTo>
                      <a:pt x="2487718" y="2300316"/>
                      <a:pt x="2477229" y="2314943"/>
                      <a:pt x="2461961" y="2317488"/>
                    </a:cubicBezTo>
                    <a:cubicBezTo>
                      <a:pt x="2448570" y="2319720"/>
                      <a:pt x="2436900" y="2304609"/>
                      <a:pt x="2423324" y="2304609"/>
                    </a:cubicBezTo>
                    <a:cubicBezTo>
                      <a:pt x="2405624" y="2304609"/>
                      <a:pt x="2388981" y="2313195"/>
                      <a:pt x="2371809" y="2317488"/>
                    </a:cubicBezTo>
                    <a:cubicBezTo>
                      <a:pt x="2274802" y="2382157"/>
                      <a:pt x="2398095" y="2306221"/>
                      <a:pt x="2281656" y="2356124"/>
                    </a:cubicBezTo>
                    <a:cubicBezTo>
                      <a:pt x="2267429" y="2362221"/>
                      <a:pt x="2257391" y="2376133"/>
                      <a:pt x="2243020" y="2381882"/>
                    </a:cubicBezTo>
                    <a:cubicBezTo>
                      <a:pt x="2214002" y="2393489"/>
                      <a:pt x="2182803" y="2398659"/>
                      <a:pt x="2152868" y="2407640"/>
                    </a:cubicBezTo>
                    <a:cubicBezTo>
                      <a:pt x="2139865" y="2411541"/>
                      <a:pt x="2127110" y="2416226"/>
                      <a:pt x="2114231" y="2420519"/>
                    </a:cubicBezTo>
                    <a:cubicBezTo>
                      <a:pt x="2091023" y="2443727"/>
                      <a:pt x="2068336" y="2471465"/>
                      <a:pt x="2036958" y="2484913"/>
                    </a:cubicBezTo>
                    <a:cubicBezTo>
                      <a:pt x="2020689" y="2491886"/>
                      <a:pt x="2002461" y="2492929"/>
                      <a:pt x="1985442" y="2497792"/>
                    </a:cubicBezTo>
                    <a:cubicBezTo>
                      <a:pt x="1972389" y="2501521"/>
                      <a:pt x="1959685" y="2506378"/>
                      <a:pt x="1946806" y="2510671"/>
                    </a:cubicBezTo>
                    <a:cubicBezTo>
                      <a:pt x="1882846" y="2606608"/>
                      <a:pt x="1965057" y="2488767"/>
                      <a:pt x="1882411" y="2587944"/>
                    </a:cubicBezTo>
                    <a:cubicBezTo>
                      <a:pt x="1872502" y="2599835"/>
                      <a:pt x="1865240" y="2613702"/>
                      <a:pt x="1856654" y="2626581"/>
                    </a:cubicBezTo>
                    <a:cubicBezTo>
                      <a:pt x="1829036" y="2737051"/>
                      <a:pt x="1821776" y="2707892"/>
                      <a:pt x="1843775" y="2806885"/>
                    </a:cubicBezTo>
                    <a:cubicBezTo>
                      <a:pt x="1846720" y="2820137"/>
                      <a:pt x="1848174" y="2834920"/>
                      <a:pt x="1856654" y="2845521"/>
                    </a:cubicBezTo>
                    <a:cubicBezTo>
                      <a:pt x="1866323" y="2857608"/>
                      <a:pt x="1882411" y="2862693"/>
                      <a:pt x="1895290" y="2871279"/>
                    </a:cubicBezTo>
                    <a:cubicBezTo>
                      <a:pt x="1897882" y="2876464"/>
                      <a:pt x="1935650" y="2945927"/>
                      <a:pt x="1933927" y="2961431"/>
                    </a:cubicBezTo>
                    <a:cubicBezTo>
                      <a:pt x="1927796" y="3016607"/>
                      <a:pt x="1909251" y="3037083"/>
                      <a:pt x="1882411" y="3077341"/>
                    </a:cubicBezTo>
                    <a:cubicBezTo>
                      <a:pt x="1857686" y="3398792"/>
                      <a:pt x="1912513" y="3160979"/>
                      <a:pt x="1830896" y="3283403"/>
                    </a:cubicBezTo>
                    <a:cubicBezTo>
                      <a:pt x="1781129" y="3358052"/>
                      <a:pt x="1865790" y="3290193"/>
                      <a:pt x="1779380" y="3347797"/>
                    </a:cubicBezTo>
                    <a:cubicBezTo>
                      <a:pt x="1775178" y="3364606"/>
                      <a:pt x="1765451" y="3428067"/>
                      <a:pt x="1740744" y="3437950"/>
                    </a:cubicBezTo>
                    <a:cubicBezTo>
                      <a:pt x="1728139" y="3442992"/>
                      <a:pt x="1715419" y="3427733"/>
                      <a:pt x="1702107" y="3425071"/>
                    </a:cubicBezTo>
                    <a:cubicBezTo>
                      <a:pt x="1672341" y="3419118"/>
                      <a:pt x="1642006" y="3416485"/>
                      <a:pt x="1611955" y="3412192"/>
                    </a:cubicBezTo>
                    <a:cubicBezTo>
                      <a:pt x="1599076" y="3403606"/>
                      <a:pt x="1588586" y="3388979"/>
                      <a:pt x="1573318" y="3386434"/>
                    </a:cubicBezTo>
                    <a:cubicBezTo>
                      <a:pt x="1559927" y="3384202"/>
                      <a:pt x="1548210" y="3398186"/>
                      <a:pt x="1534682" y="3399313"/>
                    </a:cubicBezTo>
                    <a:cubicBezTo>
                      <a:pt x="1444740" y="3406808"/>
                      <a:pt x="1354378" y="3407899"/>
                      <a:pt x="1264226" y="3412192"/>
                    </a:cubicBezTo>
                    <a:cubicBezTo>
                      <a:pt x="1255640" y="3399313"/>
                      <a:pt x="1242916" y="3388381"/>
                      <a:pt x="1238468" y="3373555"/>
                    </a:cubicBezTo>
                    <a:cubicBezTo>
                      <a:pt x="1229745" y="3344479"/>
                      <a:pt x="1241886" y="3309013"/>
                      <a:pt x="1225589" y="3283403"/>
                    </a:cubicBezTo>
                    <a:cubicBezTo>
                      <a:pt x="1208969" y="3257286"/>
                      <a:pt x="1177684" y="3241677"/>
                      <a:pt x="1148316" y="3231888"/>
                    </a:cubicBezTo>
                    <a:lnTo>
                      <a:pt x="1071042" y="3206130"/>
                    </a:lnTo>
                    <a:cubicBezTo>
                      <a:pt x="1066749" y="3193251"/>
                      <a:pt x="1066855" y="3177922"/>
                      <a:pt x="1058164" y="3167493"/>
                    </a:cubicBezTo>
                    <a:cubicBezTo>
                      <a:pt x="1028177" y="3131508"/>
                      <a:pt x="1006526" y="3128816"/>
                      <a:pt x="968011" y="3115978"/>
                    </a:cubicBezTo>
                    <a:cubicBezTo>
                      <a:pt x="943747" y="3091714"/>
                      <a:pt x="923014" y="3065928"/>
                      <a:pt x="890738" y="3051583"/>
                    </a:cubicBezTo>
                    <a:cubicBezTo>
                      <a:pt x="865927" y="3040556"/>
                      <a:pt x="839223" y="3034412"/>
                      <a:pt x="813465" y="3025826"/>
                    </a:cubicBezTo>
                    <a:cubicBezTo>
                      <a:pt x="800586" y="3021533"/>
                      <a:pt x="788267" y="3014867"/>
                      <a:pt x="774828" y="3012947"/>
                    </a:cubicBezTo>
                    <a:lnTo>
                      <a:pt x="684676" y="3000068"/>
                    </a:lnTo>
                    <a:cubicBezTo>
                      <a:pt x="676090" y="2987189"/>
                      <a:pt x="670809" y="2971340"/>
                      <a:pt x="658918" y="2961431"/>
                    </a:cubicBezTo>
                    <a:cubicBezTo>
                      <a:pt x="622194" y="2930828"/>
                      <a:pt x="587040" y="2933803"/>
                      <a:pt x="543009" y="2922795"/>
                    </a:cubicBezTo>
                    <a:cubicBezTo>
                      <a:pt x="529839" y="2919502"/>
                      <a:pt x="517251" y="2914209"/>
                      <a:pt x="504372" y="2909916"/>
                    </a:cubicBezTo>
                    <a:cubicBezTo>
                      <a:pt x="482907" y="2914209"/>
                      <a:pt x="461868" y="2922795"/>
                      <a:pt x="439978" y="2922795"/>
                    </a:cubicBezTo>
                    <a:cubicBezTo>
                      <a:pt x="340370" y="2922795"/>
                      <a:pt x="338686" y="2919082"/>
                      <a:pt x="272552" y="2897037"/>
                    </a:cubicBezTo>
                    <a:cubicBezTo>
                      <a:pt x="212451" y="2901330"/>
                      <a:pt x="151470" y="2921020"/>
                      <a:pt x="92248" y="2909916"/>
                    </a:cubicBezTo>
                    <a:cubicBezTo>
                      <a:pt x="73378" y="2906378"/>
                      <a:pt x="67688" y="2877561"/>
                      <a:pt x="66490" y="2858400"/>
                    </a:cubicBezTo>
                    <a:cubicBezTo>
                      <a:pt x="59855" y="2752248"/>
                      <a:pt x="68443" y="2736633"/>
                      <a:pt x="92248" y="2665217"/>
                    </a:cubicBezTo>
                    <a:cubicBezTo>
                      <a:pt x="96541" y="2596530"/>
                      <a:pt x="99165" y="2527718"/>
                      <a:pt x="105127" y="2459155"/>
                    </a:cubicBezTo>
                    <a:cubicBezTo>
                      <a:pt x="107757" y="2428913"/>
                      <a:pt x="104431" y="2396154"/>
                      <a:pt x="118006" y="2369003"/>
                    </a:cubicBezTo>
                    <a:cubicBezTo>
                      <a:pt x="124077" y="2356861"/>
                      <a:pt x="144500" y="2362195"/>
                      <a:pt x="156642" y="2356124"/>
                    </a:cubicBezTo>
                    <a:cubicBezTo>
                      <a:pt x="170486" y="2349202"/>
                      <a:pt x="182400" y="2338953"/>
                      <a:pt x="195279" y="2330367"/>
                    </a:cubicBezTo>
                    <a:cubicBezTo>
                      <a:pt x="190986" y="2287437"/>
                      <a:pt x="195088" y="2242814"/>
                      <a:pt x="182400" y="2201578"/>
                    </a:cubicBezTo>
                    <a:cubicBezTo>
                      <a:pt x="177044" y="2184170"/>
                      <a:pt x="150528" y="2179852"/>
                      <a:pt x="143764" y="2162941"/>
                    </a:cubicBezTo>
                    <a:cubicBezTo>
                      <a:pt x="132490" y="2134756"/>
                      <a:pt x="139608" y="2101865"/>
                      <a:pt x="130885" y="2072789"/>
                    </a:cubicBezTo>
                    <a:cubicBezTo>
                      <a:pt x="123200" y="2047173"/>
                      <a:pt x="82918" y="2011943"/>
                      <a:pt x="66490" y="1995516"/>
                    </a:cubicBezTo>
                    <a:cubicBezTo>
                      <a:pt x="62197" y="1978344"/>
                      <a:pt x="57451" y="1961279"/>
                      <a:pt x="53611" y="1944000"/>
                    </a:cubicBezTo>
                    <a:cubicBezTo>
                      <a:pt x="48863" y="1922632"/>
                      <a:pt x="52875" y="1897819"/>
                      <a:pt x="40733" y="1879606"/>
                    </a:cubicBezTo>
                    <a:cubicBezTo>
                      <a:pt x="33203" y="1868310"/>
                      <a:pt x="14975" y="1871020"/>
                      <a:pt x="2096" y="1866727"/>
                    </a:cubicBezTo>
                    <a:cubicBezTo>
                      <a:pt x="30581" y="1752787"/>
                      <a:pt x="36835" y="1782843"/>
                      <a:pt x="14975" y="1673544"/>
                    </a:cubicBezTo>
                    <a:cubicBezTo>
                      <a:pt x="12313" y="1660232"/>
                      <a:pt x="6389" y="1647786"/>
                      <a:pt x="2096" y="1634907"/>
                    </a:cubicBezTo>
                    <a:cubicBezTo>
                      <a:pt x="6389" y="1609149"/>
                      <a:pt x="0" y="1579027"/>
                      <a:pt x="14975" y="1557634"/>
                    </a:cubicBezTo>
                    <a:cubicBezTo>
                      <a:pt x="32728" y="1532273"/>
                      <a:pt x="92248" y="1506119"/>
                      <a:pt x="92248" y="1506119"/>
                    </a:cubicBezTo>
                    <a:cubicBezTo>
                      <a:pt x="100834" y="1493240"/>
                      <a:pt x="105919" y="1477152"/>
                      <a:pt x="118006" y="1467482"/>
                    </a:cubicBezTo>
                    <a:cubicBezTo>
                      <a:pt x="128606" y="1459001"/>
                      <a:pt x="144164" y="1459951"/>
                      <a:pt x="156642" y="1454603"/>
                    </a:cubicBezTo>
                    <a:cubicBezTo>
                      <a:pt x="182572" y="1443490"/>
                      <a:pt x="223973" y="1422107"/>
                      <a:pt x="246795" y="1403088"/>
                    </a:cubicBezTo>
                    <a:cubicBezTo>
                      <a:pt x="260787" y="1391428"/>
                      <a:pt x="274249" y="1378828"/>
                      <a:pt x="285431" y="1364451"/>
                    </a:cubicBezTo>
                    <a:cubicBezTo>
                      <a:pt x="304437" y="1340015"/>
                      <a:pt x="336947" y="1287178"/>
                      <a:pt x="336947" y="1287178"/>
                    </a:cubicBezTo>
                    <a:cubicBezTo>
                      <a:pt x="369492" y="1189541"/>
                      <a:pt x="340983" y="1226196"/>
                      <a:pt x="414220" y="1171268"/>
                    </a:cubicBezTo>
                    <a:cubicBezTo>
                      <a:pt x="444271" y="1081116"/>
                      <a:pt x="414220" y="1102581"/>
                      <a:pt x="478614" y="1081116"/>
                    </a:cubicBezTo>
                    <a:cubicBezTo>
                      <a:pt x="491493" y="1068237"/>
                      <a:pt x="501437" y="1051516"/>
                      <a:pt x="517251" y="1042479"/>
                    </a:cubicBezTo>
                    <a:cubicBezTo>
                      <a:pt x="532619" y="1033697"/>
                      <a:pt x="555168" y="1040931"/>
                      <a:pt x="568766" y="1029600"/>
                    </a:cubicBezTo>
                    <a:cubicBezTo>
                      <a:pt x="674862" y="941187"/>
                      <a:pt x="523796" y="1001661"/>
                      <a:pt x="633161" y="965206"/>
                    </a:cubicBezTo>
                    <a:cubicBezTo>
                      <a:pt x="660788" y="882325"/>
                      <a:pt x="624381" y="972346"/>
                      <a:pt x="684676" y="887933"/>
                    </a:cubicBezTo>
                    <a:cubicBezTo>
                      <a:pt x="695835" y="872310"/>
                      <a:pt x="700909" y="853086"/>
                      <a:pt x="710434" y="836417"/>
                    </a:cubicBezTo>
                    <a:cubicBezTo>
                      <a:pt x="718113" y="822978"/>
                      <a:pt x="727606" y="810660"/>
                      <a:pt x="736192" y="797781"/>
                    </a:cubicBezTo>
                    <a:cubicBezTo>
                      <a:pt x="740485" y="724801"/>
                      <a:pt x="739616" y="651332"/>
                      <a:pt x="749071" y="578840"/>
                    </a:cubicBezTo>
                    <a:cubicBezTo>
                      <a:pt x="749071" y="578836"/>
                      <a:pt x="781267" y="482250"/>
                      <a:pt x="787707" y="462930"/>
                    </a:cubicBezTo>
                    <a:lnTo>
                      <a:pt x="800586" y="424293"/>
                    </a:lnTo>
                    <a:cubicBezTo>
                      <a:pt x="796293" y="402828"/>
                      <a:pt x="790265" y="381639"/>
                      <a:pt x="787707" y="359899"/>
                    </a:cubicBezTo>
                    <a:cubicBezTo>
                      <a:pt x="764787" y="165085"/>
                      <a:pt x="793516" y="261415"/>
                      <a:pt x="761949" y="166716"/>
                    </a:cubicBezTo>
                    <a:cubicBezTo>
                      <a:pt x="757656" y="136665"/>
                      <a:pt x="754501" y="106430"/>
                      <a:pt x="749071" y="76564"/>
                    </a:cubicBezTo>
                    <a:cubicBezTo>
                      <a:pt x="735151" y="0"/>
                      <a:pt x="712581" y="27194"/>
                      <a:pt x="723313" y="25048"/>
                    </a:cubicBezTo>
                    <a:close/>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grpSp>
          <p:nvGrpSpPr>
            <p:cNvPr id="50" name="Group 49"/>
            <p:cNvGrpSpPr/>
            <p:nvPr/>
          </p:nvGrpSpPr>
          <p:grpSpPr>
            <a:xfrm>
              <a:off x="1707019" y="4770506"/>
              <a:ext cx="1781489" cy="1783199"/>
              <a:chOff x="1742891" y="4751277"/>
              <a:chExt cx="1781489" cy="1783199"/>
            </a:xfrm>
          </p:grpSpPr>
          <p:pic>
            <p:nvPicPr>
              <p:cNvPr id="6" name="Picture 4"/>
              <p:cNvPicPr>
                <a:picLocks noChangeAspect="1" noChangeArrowheads="1"/>
              </p:cNvPicPr>
              <p:nvPr/>
            </p:nvPicPr>
            <p:blipFill>
              <a:blip r:embed="rId4" cstate="print">
                <a:lum bright="3000" contrast="-3000"/>
              </a:blip>
              <a:srcRect/>
              <a:stretch>
                <a:fillRect/>
              </a:stretch>
            </p:blipFill>
            <p:spPr bwMode="auto">
              <a:xfrm>
                <a:off x="1742891" y="4752535"/>
                <a:ext cx="1781489" cy="1781941"/>
              </a:xfrm>
              <a:prstGeom prst="rect">
                <a:avLst/>
              </a:prstGeom>
              <a:noFill/>
              <a:ln w="9525">
                <a:noFill/>
                <a:miter lim="800000"/>
                <a:headEnd/>
                <a:tailEnd/>
              </a:ln>
            </p:spPr>
          </p:pic>
          <p:grpSp>
            <p:nvGrpSpPr>
              <p:cNvPr id="7" name="Group 21"/>
              <p:cNvGrpSpPr>
                <a:grpSpLocks/>
              </p:cNvGrpSpPr>
              <p:nvPr/>
            </p:nvGrpSpPr>
            <p:grpSpPr bwMode="auto">
              <a:xfrm>
                <a:off x="2102083" y="5014671"/>
                <a:ext cx="1051223" cy="1514994"/>
                <a:chOff x="2152232" y="1160632"/>
                <a:chExt cx="3961916" cy="5708354"/>
              </a:xfrm>
              <a:noFill/>
            </p:grpSpPr>
            <p:sp>
              <p:nvSpPr>
                <p:cNvPr id="43" name="Freeform 42"/>
                <p:cNvSpPr/>
                <p:nvPr/>
              </p:nvSpPr>
              <p:spPr>
                <a:xfrm>
                  <a:off x="2152232" y="1160632"/>
                  <a:ext cx="3961916" cy="5708354"/>
                </a:xfrm>
                <a:custGeom>
                  <a:avLst/>
                  <a:gdLst>
                    <a:gd name="connsiteX0" fmla="*/ 1365160 w 3966693"/>
                    <a:gd name="connsiteY0" fmla="*/ 0 h 5707204"/>
                    <a:gd name="connsiteX1" fmla="*/ 1352282 w 3966693"/>
                    <a:gd name="connsiteY1" fmla="*/ 38636 h 5707204"/>
                    <a:gd name="connsiteX2" fmla="*/ 1287887 w 3966693"/>
                    <a:gd name="connsiteY2" fmla="*/ 115909 h 5707204"/>
                    <a:gd name="connsiteX3" fmla="*/ 1275008 w 3966693"/>
                    <a:gd name="connsiteY3" fmla="*/ 154546 h 5707204"/>
                    <a:gd name="connsiteX4" fmla="*/ 1184856 w 3966693"/>
                    <a:gd name="connsiteY4" fmla="*/ 180304 h 5707204"/>
                    <a:gd name="connsiteX5" fmla="*/ 1133341 w 3966693"/>
                    <a:gd name="connsiteY5" fmla="*/ 257577 h 5707204"/>
                    <a:gd name="connsiteX6" fmla="*/ 1094704 w 3966693"/>
                    <a:gd name="connsiteY6" fmla="*/ 296214 h 5707204"/>
                    <a:gd name="connsiteX7" fmla="*/ 1081825 w 3966693"/>
                    <a:gd name="connsiteY7" fmla="*/ 347729 h 5707204"/>
                    <a:gd name="connsiteX8" fmla="*/ 965915 w 3966693"/>
                    <a:gd name="connsiteY8" fmla="*/ 347729 h 5707204"/>
                    <a:gd name="connsiteX9" fmla="*/ 824248 w 3966693"/>
                    <a:gd name="connsiteY9" fmla="*/ 334850 h 5707204"/>
                    <a:gd name="connsiteX10" fmla="*/ 850005 w 3966693"/>
                    <a:gd name="connsiteY10" fmla="*/ 373487 h 5707204"/>
                    <a:gd name="connsiteX11" fmla="*/ 798490 w 3966693"/>
                    <a:gd name="connsiteY11" fmla="*/ 489397 h 5707204"/>
                    <a:gd name="connsiteX12" fmla="*/ 772732 w 3966693"/>
                    <a:gd name="connsiteY12" fmla="*/ 566670 h 5707204"/>
                    <a:gd name="connsiteX13" fmla="*/ 734096 w 3966693"/>
                    <a:gd name="connsiteY13" fmla="*/ 592428 h 5707204"/>
                    <a:gd name="connsiteX14" fmla="*/ 656822 w 3966693"/>
                    <a:gd name="connsiteY14" fmla="*/ 618186 h 5707204"/>
                    <a:gd name="connsiteX15" fmla="*/ 631065 w 3966693"/>
                    <a:gd name="connsiteY15" fmla="*/ 746974 h 5707204"/>
                    <a:gd name="connsiteX16" fmla="*/ 592428 w 3966693"/>
                    <a:gd name="connsiteY16" fmla="*/ 785611 h 5707204"/>
                    <a:gd name="connsiteX17" fmla="*/ 528034 w 3966693"/>
                    <a:gd name="connsiteY17" fmla="*/ 837126 h 5707204"/>
                    <a:gd name="connsiteX18" fmla="*/ 502276 w 3966693"/>
                    <a:gd name="connsiteY18" fmla="*/ 888642 h 5707204"/>
                    <a:gd name="connsiteX19" fmla="*/ 476518 w 3966693"/>
                    <a:gd name="connsiteY19" fmla="*/ 927278 h 5707204"/>
                    <a:gd name="connsiteX20" fmla="*/ 450760 w 3966693"/>
                    <a:gd name="connsiteY20" fmla="*/ 1030309 h 5707204"/>
                    <a:gd name="connsiteX21" fmla="*/ 425003 w 3966693"/>
                    <a:gd name="connsiteY21" fmla="*/ 1068946 h 5707204"/>
                    <a:gd name="connsiteX22" fmla="*/ 347729 w 3966693"/>
                    <a:gd name="connsiteY22" fmla="*/ 1094704 h 5707204"/>
                    <a:gd name="connsiteX23" fmla="*/ 270456 w 3966693"/>
                    <a:gd name="connsiteY23" fmla="*/ 1171977 h 5707204"/>
                    <a:gd name="connsiteX24" fmla="*/ 231820 w 3966693"/>
                    <a:gd name="connsiteY24" fmla="*/ 1210614 h 5707204"/>
                    <a:gd name="connsiteX25" fmla="*/ 218941 w 3966693"/>
                    <a:gd name="connsiteY25" fmla="*/ 1275008 h 5707204"/>
                    <a:gd name="connsiteX26" fmla="*/ 180304 w 3966693"/>
                    <a:gd name="connsiteY26" fmla="*/ 1313645 h 5707204"/>
                    <a:gd name="connsiteX27" fmla="*/ 115910 w 3966693"/>
                    <a:gd name="connsiteY27" fmla="*/ 1378039 h 5707204"/>
                    <a:gd name="connsiteX28" fmla="*/ 103031 w 3966693"/>
                    <a:gd name="connsiteY28" fmla="*/ 1416676 h 5707204"/>
                    <a:gd name="connsiteX29" fmla="*/ 64394 w 3966693"/>
                    <a:gd name="connsiteY29" fmla="*/ 1429555 h 5707204"/>
                    <a:gd name="connsiteX30" fmla="*/ 51515 w 3966693"/>
                    <a:gd name="connsiteY30" fmla="*/ 1481070 h 5707204"/>
                    <a:gd name="connsiteX31" fmla="*/ 38636 w 3966693"/>
                    <a:gd name="connsiteY31" fmla="*/ 1584101 h 5707204"/>
                    <a:gd name="connsiteX32" fmla="*/ 25758 w 3966693"/>
                    <a:gd name="connsiteY32" fmla="*/ 1622738 h 5707204"/>
                    <a:gd name="connsiteX33" fmla="*/ 38636 w 3966693"/>
                    <a:gd name="connsiteY33" fmla="*/ 1687132 h 5707204"/>
                    <a:gd name="connsiteX34" fmla="*/ 25758 w 3966693"/>
                    <a:gd name="connsiteY34" fmla="*/ 1777284 h 5707204"/>
                    <a:gd name="connsiteX35" fmla="*/ 0 w 3966693"/>
                    <a:gd name="connsiteY35" fmla="*/ 1854557 h 5707204"/>
                    <a:gd name="connsiteX36" fmla="*/ 51515 w 3966693"/>
                    <a:gd name="connsiteY36" fmla="*/ 1970467 h 5707204"/>
                    <a:gd name="connsiteX37" fmla="*/ 64394 w 3966693"/>
                    <a:gd name="connsiteY37" fmla="*/ 2034862 h 5707204"/>
                    <a:gd name="connsiteX38" fmla="*/ 77273 w 3966693"/>
                    <a:gd name="connsiteY38" fmla="*/ 2073498 h 5707204"/>
                    <a:gd name="connsiteX39" fmla="*/ 90152 w 3966693"/>
                    <a:gd name="connsiteY39" fmla="*/ 2163650 h 5707204"/>
                    <a:gd name="connsiteX40" fmla="*/ 115910 w 3966693"/>
                    <a:gd name="connsiteY40" fmla="*/ 2240924 h 5707204"/>
                    <a:gd name="connsiteX41" fmla="*/ 128789 w 3966693"/>
                    <a:gd name="connsiteY41" fmla="*/ 2408349 h 5707204"/>
                    <a:gd name="connsiteX42" fmla="*/ 167425 w 3966693"/>
                    <a:gd name="connsiteY42" fmla="*/ 2421228 h 5707204"/>
                    <a:gd name="connsiteX43" fmla="*/ 218941 w 3966693"/>
                    <a:gd name="connsiteY43" fmla="*/ 2472743 h 5707204"/>
                    <a:gd name="connsiteX44" fmla="*/ 296214 w 3966693"/>
                    <a:gd name="connsiteY44" fmla="*/ 2550016 h 5707204"/>
                    <a:gd name="connsiteX45" fmla="*/ 360608 w 3966693"/>
                    <a:gd name="connsiteY45" fmla="*/ 2627290 h 5707204"/>
                    <a:gd name="connsiteX46" fmla="*/ 386366 w 3966693"/>
                    <a:gd name="connsiteY46" fmla="*/ 2704563 h 5707204"/>
                    <a:gd name="connsiteX47" fmla="*/ 412124 w 3966693"/>
                    <a:gd name="connsiteY47" fmla="*/ 2807594 h 5707204"/>
                    <a:gd name="connsiteX48" fmla="*/ 425003 w 3966693"/>
                    <a:gd name="connsiteY48" fmla="*/ 3052293 h 5707204"/>
                    <a:gd name="connsiteX49" fmla="*/ 463639 w 3966693"/>
                    <a:gd name="connsiteY49" fmla="*/ 3065171 h 5707204"/>
                    <a:gd name="connsiteX50" fmla="*/ 489397 w 3966693"/>
                    <a:gd name="connsiteY50" fmla="*/ 3155324 h 5707204"/>
                    <a:gd name="connsiteX51" fmla="*/ 579549 w 3966693"/>
                    <a:gd name="connsiteY51" fmla="*/ 3193960 h 5707204"/>
                    <a:gd name="connsiteX52" fmla="*/ 605307 w 3966693"/>
                    <a:gd name="connsiteY52" fmla="*/ 3400022 h 5707204"/>
                    <a:gd name="connsiteX53" fmla="*/ 631065 w 3966693"/>
                    <a:gd name="connsiteY53" fmla="*/ 3580326 h 5707204"/>
                    <a:gd name="connsiteX54" fmla="*/ 656822 w 3966693"/>
                    <a:gd name="connsiteY54" fmla="*/ 3631842 h 5707204"/>
                    <a:gd name="connsiteX55" fmla="*/ 669701 w 3966693"/>
                    <a:gd name="connsiteY55" fmla="*/ 3721994 h 5707204"/>
                    <a:gd name="connsiteX56" fmla="*/ 682580 w 3966693"/>
                    <a:gd name="connsiteY56" fmla="*/ 3825025 h 5707204"/>
                    <a:gd name="connsiteX57" fmla="*/ 708338 w 3966693"/>
                    <a:gd name="connsiteY57" fmla="*/ 3940935 h 5707204"/>
                    <a:gd name="connsiteX58" fmla="*/ 695459 w 3966693"/>
                    <a:gd name="connsiteY58" fmla="*/ 4185633 h 5707204"/>
                    <a:gd name="connsiteX59" fmla="*/ 682580 w 3966693"/>
                    <a:gd name="connsiteY59" fmla="*/ 4224270 h 5707204"/>
                    <a:gd name="connsiteX60" fmla="*/ 669701 w 3966693"/>
                    <a:gd name="connsiteY60" fmla="*/ 4507605 h 5707204"/>
                    <a:gd name="connsiteX61" fmla="*/ 643943 w 3966693"/>
                    <a:gd name="connsiteY61" fmla="*/ 4584878 h 5707204"/>
                    <a:gd name="connsiteX62" fmla="*/ 618186 w 3966693"/>
                    <a:gd name="connsiteY62" fmla="*/ 4623515 h 5707204"/>
                    <a:gd name="connsiteX63" fmla="*/ 631065 w 3966693"/>
                    <a:gd name="connsiteY63" fmla="*/ 4700788 h 5707204"/>
                    <a:gd name="connsiteX64" fmla="*/ 605307 w 3966693"/>
                    <a:gd name="connsiteY64" fmla="*/ 4790940 h 5707204"/>
                    <a:gd name="connsiteX65" fmla="*/ 566670 w 3966693"/>
                    <a:gd name="connsiteY65" fmla="*/ 4829577 h 5707204"/>
                    <a:gd name="connsiteX66" fmla="*/ 502276 w 3966693"/>
                    <a:gd name="connsiteY66" fmla="*/ 4906850 h 5707204"/>
                    <a:gd name="connsiteX67" fmla="*/ 450760 w 3966693"/>
                    <a:gd name="connsiteY67" fmla="*/ 4971245 h 5707204"/>
                    <a:gd name="connsiteX68" fmla="*/ 386366 w 3966693"/>
                    <a:gd name="connsiteY68" fmla="*/ 5022760 h 5707204"/>
                    <a:gd name="connsiteX69" fmla="*/ 373487 w 3966693"/>
                    <a:gd name="connsiteY69" fmla="*/ 5100033 h 5707204"/>
                    <a:gd name="connsiteX70" fmla="*/ 257577 w 3966693"/>
                    <a:gd name="connsiteY70" fmla="*/ 5164428 h 5707204"/>
                    <a:gd name="connsiteX71" fmla="*/ 270456 w 3966693"/>
                    <a:gd name="connsiteY71" fmla="*/ 5267459 h 5707204"/>
                    <a:gd name="connsiteX72" fmla="*/ 283335 w 3966693"/>
                    <a:gd name="connsiteY72" fmla="*/ 5331853 h 5707204"/>
                    <a:gd name="connsiteX73" fmla="*/ 347729 w 3966693"/>
                    <a:gd name="connsiteY73" fmla="*/ 5318974 h 5707204"/>
                    <a:gd name="connsiteX74" fmla="*/ 360608 w 3966693"/>
                    <a:gd name="connsiteY74" fmla="*/ 5357611 h 5707204"/>
                    <a:gd name="connsiteX75" fmla="*/ 373487 w 3966693"/>
                    <a:gd name="connsiteY75" fmla="*/ 5499278 h 5707204"/>
                    <a:gd name="connsiteX76" fmla="*/ 412124 w 3966693"/>
                    <a:gd name="connsiteY76" fmla="*/ 5512157 h 5707204"/>
                    <a:gd name="connsiteX77" fmla="*/ 450760 w 3966693"/>
                    <a:gd name="connsiteY77" fmla="*/ 5486400 h 5707204"/>
                    <a:gd name="connsiteX78" fmla="*/ 489397 w 3966693"/>
                    <a:gd name="connsiteY78" fmla="*/ 5499278 h 5707204"/>
                    <a:gd name="connsiteX79" fmla="*/ 669701 w 3966693"/>
                    <a:gd name="connsiteY79" fmla="*/ 5486400 h 5707204"/>
                    <a:gd name="connsiteX80" fmla="*/ 708338 w 3966693"/>
                    <a:gd name="connsiteY80" fmla="*/ 5460642 h 5707204"/>
                    <a:gd name="connsiteX81" fmla="*/ 824248 w 3966693"/>
                    <a:gd name="connsiteY81" fmla="*/ 5434884 h 5707204"/>
                    <a:gd name="connsiteX82" fmla="*/ 862884 w 3966693"/>
                    <a:gd name="connsiteY82" fmla="*/ 5422005 h 5707204"/>
                    <a:gd name="connsiteX83" fmla="*/ 1043189 w 3966693"/>
                    <a:gd name="connsiteY83" fmla="*/ 5409126 h 5707204"/>
                    <a:gd name="connsiteX84" fmla="*/ 1056067 w 3966693"/>
                    <a:gd name="connsiteY84" fmla="*/ 5370490 h 5707204"/>
                    <a:gd name="connsiteX85" fmla="*/ 1094704 w 3966693"/>
                    <a:gd name="connsiteY85" fmla="*/ 5344732 h 5707204"/>
                    <a:gd name="connsiteX86" fmla="*/ 1275008 w 3966693"/>
                    <a:gd name="connsiteY86" fmla="*/ 5434884 h 5707204"/>
                    <a:gd name="connsiteX87" fmla="*/ 1326524 w 3966693"/>
                    <a:gd name="connsiteY87" fmla="*/ 5473521 h 5707204"/>
                    <a:gd name="connsiteX88" fmla="*/ 1455313 w 3966693"/>
                    <a:gd name="connsiteY88" fmla="*/ 5499278 h 5707204"/>
                    <a:gd name="connsiteX89" fmla="*/ 1661374 w 3966693"/>
                    <a:gd name="connsiteY89" fmla="*/ 5512157 h 5707204"/>
                    <a:gd name="connsiteX90" fmla="*/ 1712890 w 3966693"/>
                    <a:gd name="connsiteY90" fmla="*/ 5537915 h 5707204"/>
                    <a:gd name="connsiteX91" fmla="*/ 1841679 w 3966693"/>
                    <a:gd name="connsiteY91" fmla="*/ 5525036 h 5707204"/>
                    <a:gd name="connsiteX92" fmla="*/ 2034862 w 3966693"/>
                    <a:gd name="connsiteY92" fmla="*/ 5525036 h 5707204"/>
                    <a:gd name="connsiteX93" fmla="*/ 2125014 w 3966693"/>
                    <a:gd name="connsiteY93" fmla="*/ 5512157 h 5707204"/>
                    <a:gd name="connsiteX94" fmla="*/ 2163651 w 3966693"/>
                    <a:gd name="connsiteY94" fmla="*/ 5525036 h 5707204"/>
                    <a:gd name="connsiteX95" fmla="*/ 2202287 w 3966693"/>
                    <a:gd name="connsiteY95" fmla="*/ 5550794 h 5707204"/>
                    <a:gd name="connsiteX96" fmla="*/ 2305318 w 3966693"/>
                    <a:gd name="connsiteY96" fmla="*/ 5537915 h 5707204"/>
                    <a:gd name="connsiteX97" fmla="*/ 2395470 w 3966693"/>
                    <a:gd name="connsiteY97" fmla="*/ 5512157 h 5707204"/>
                    <a:gd name="connsiteX98" fmla="*/ 2434107 w 3966693"/>
                    <a:gd name="connsiteY98" fmla="*/ 5499278 h 5707204"/>
                    <a:gd name="connsiteX99" fmla="*/ 2498501 w 3966693"/>
                    <a:gd name="connsiteY99" fmla="*/ 5473521 h 5707204"/>
                    <a:gd name="connsiteX100" fmla="*/ 2537138 w 3966693"/>
                    <a:gd name="connsiteY100" fmla="*/ 5525036 h 5707204"/>
                    <a:gd name="connsiteX101" fmla="*/ 2562896 w 3966693"/>
                    <a:gd name="connsiteY101" fmla="*/ 5563673 h 5707204"/>
                    <a:gd name="connsiteX102" fmla="*/ 2614411 w 3966693"/>
                    <a:gd name="connsiteY102" fmla="*/ 5576552 h 5707204"/>
                    <a:gd name="connsiteX103" fmla="*/ 2794715 w 3966693"/>
                    <a:gd name="connsiteY103" fmla="*/ 5589431 h 5707204"/>
                    <a:gd name="connsiteX104" fmla="*/ 2923504 w 3966693"/>
                    <a:gd name="connsiteY104" fmla="*/ 5602309 h 5707204"/>
                    <a:gd name="connsiteX105" fmla="*/ 2962141 w 3966693"/>
                    <a:gd name="connsiteY105" fmla="*/ 5615188 h 5707204"/>
                    <a:gd name="connsiteX106" fmla="*/ 3065172 w 3966693"/>
                    <a:gd name="connsiteY106" fmla="*/ 5666704 h 5707204"/>
                    <a:gd name="connsiteX107" fmla="*/ 3361386 w 3966693"/>
                    <a:gd name="connsiteY107" fmla="*/ 5692462 h 5707204"/>
                    <a:gd name="connsiteX108" fmla="*/ 3554569 w 3966693"/>
                    <a:gd name="connsiteY108" fmla="*/ 5705340 h 5707204"/>
                    <a:gd name="connsiteX109" fmla="*/ 3606084 w 3966693"/>
                    <a:gd name="connsiteY109" fmla="*/ 5679583 h 5707204"/>
                    <a:gd name="connsiteX110" fmla="*/ 3657600 w 3966693"/>
                    <a:gd name="connsiteY110" fmla="*/ 5692462 h 5707204"/>
                    <a:gd name="connsiteX111" fmla="*/ 3837904 w 3966693"/>
                    <a:gd name="connsiteY111" fmla="*/ 5705340 h 5707204"/>
                    <a:gd name="connsiteX112" fmla="*/ 3928056 w 3966693"/>
                    <a:gd name="connsiteY112" fmla="*/ 5692462 h 5707204"/>
                    <a:gd name="connsiteX113" fmla="*/ 3966693 w 3966693"/>
                    <a:gd name="connsiteY113" fmla="*/ 5602309 h 5707204"/>
                    <a:gd name="connsiteX114" fmla="*/ 3940935 w 3966693"/>
                    <a:gd name="connsiteY114" fmla="*/ 5473521 h 5707204"/>
                    <a:gd name="connsiteX115" fmla="*/ 3902298 w 3966693"/>
                    <a:gd name="connsiteY115" fmla="*/ 5434884 h 5707204"/>
                    <a:gd name="connsiteX116" fmla="*/ 3889420 w 3966693"/>
                    <a:gd name="connsiteY116" fmla="*/ 5370490 h 570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966693" h="5707204">
                      <a:moveTo>
                        <a:pt x="1365160" y="0"/>
                      </a:moveTo>
                      <a:cubicBezTo>
                        <a:pt x="1360867" y="12879"/>
                        <a:pt x="1358353" y="26494"/>
                        <a:pt x="1352282" y="38636"/>
                      </a:cubicBezTo>
                      <a:cubicBezTo>
                        <a:pt x="1334352" y="74497"/>
                        <a:pt x="1316371" y="87426"/>
                        <a:pt x="1287887" y="115909"/>
                      </a:cubicBezTo>
                      <a:cubicBezTo>
                        <a:pt x="1283594" y="128788"/>
                        <a:pt x="1284607" y="144946"/>
                        <a:pt x="1275008" y="154546"/>
                      </a:cubicBezTo>
                      <a:cubicBezTo>
                        <a:pt x="1268849" y="160705"/>
                        <a:pt x="1185302" y="180193"/>
                        <a:pt x="1184856" y="180304"/>
                      </a:cubicBezTo>
                      <a:cubicBezTo>
                        <a:pt x="1061604" y="303556"/>
                        <a:pt x="1207895" y="145746"/>
                        <a:pt x="1133341" y="257577"/>
                      </a:cubicBezTo>
                      <a:cubicBezTo>
                        <a:pt x="1123238" y="272732"/>
                        <a:pt x="1107583" y="283335"/>
                        <a:pt x="1094704" y="296214"/>
                      </a:cubicBezTo>
                      <a:cubicBezTo>
                        <a:pt x="1090411" y="313386"/>
                        <a:pt x="1094341" y="335213"/>
                        <a:pt x="1081825" y="347729"/>
                      </a:cubicBezTo>
                      <a:cubicBezTo>
                        <a:pt x="1054543" y="375011"/>
                        <a:pt x="991434" y="352833"/>
                        <a:pt x="965915" y="347729"/>
                      </a:cubicBezTo>
                      <a:cubicBezTo>
                        <a:pt x="922147" y="325844"/>
                        <a:pt x="878228" y="291666"/>
                        <a:pt x="824248" y="334850"/>
                      </a:cubicBezTo>
                      <a:cubicBezTo>
                        <a:pt x="812161" y="344519"/>
                        <a:pt x="841419" y="360608"/>
                        <a:pt x="850005" y="373487"/>
                      </a:cubicBezTo>
                      <a:cubicBezTo>
                        <a:pt x="818541" y="562283"/>
                        <a:pt x="866467" y="367040"/>
                        <a:pt x="798490" y="489397"/>
                      </a:cubicBezTo>
                      <a:cubicBezTo>
                        <a:pt x="785304" y="513131"/>
                        <a:pt x="795323" y="551609"/>
                        <a:pt x="772732" y="566670"/>
                      </a:cubicBezTo>
                      <a:cubicBezTo>
                        <a:pt x="759853" y="575256"/>
                        <a:pt x="748240" y="586142"/>
                        <a:pt x="734096" y="592428"/>
                      </a:cubicBezTo>
                      <a:cubicBezTo>
                        <a:pt x="709285" y="603455"/>
                        <a:pt x="656822" y="618186"/>
                        <a:pt x="656822" y="618186"/>
                      </a:cubicBezTo>
                      <a:cubicBezTo>
                        <a:pt x="655732" y="625814"/>
                        <a:pt x="647411" y="722455"/>
                        <a:pt x="631065" y="746974"/>
                      </a:cubicBezTo>
                      <a:cubicBezTo>
                        <a:pt x="620962" y="762129"/>
                        <a:pt x="604088" y="771619"/>
                        <a:pt x="592428" y="785611"/>
                      </a:cubicBezTo>
                      <a:cubicBezTo>
                        <a:pt x="547617" y="839383"/>
                        <a:pt x="591460" y="815984"/>
                        <a:pt x="528034" y="837126"/>
                      </a:cubicBezTo>
                      <a:cubicBezTo>
                        <a:pt x="519448" y="854298"/>
                        <a:pt x="511801" y="871973"/>
                        <a:pt x="502276" y="888642"/>
                      </a:cubicBezTo>
                      <a:cubicBezTo>
                        <a:pt x="494597" y="902081"/>
                        <a:pt x="481953" y="912785"/>
                        <a:pt x="476518" y="927278"/>
                      </a:cubicBezTo>
                      <a:cubicBezTo>
                        <a:pt x="454470" y="986071"/>
                        <a:pt x="474596" y="982636"/>
                        <a:pt x="450760" y="1030309"/>
                      </a:cubicBezTo>
                      <a:cubicBezTo>
                        <a:pt x="443838" y="1044153"/>
                        <a:pt x="438129" y="1060742"/>
                        <a:pt x="425003" y="1068946"/>
                      </a:cubicBezTo>
                      <a:cubicBezTo>
                        <a:pt x="401979" y="1083336"/>
                        <a:pt x="347729" y="1094704"/>
                        <a:pt x="347729" y="1094704"/>
                      </a:cubicBezTo>
                      <a:lnTo>
                        <a:pt x="270456" y="1171977"/>
                      </a:lnTo>
                      <a:lnTo>
                        <a:pt x="231820" y="1210614"/>
                      </a:lnTo>
                      <a:cubicBezTo>
                        <a:pt x="227527" y="1232079"/>
                        <a:pt x="228730" y="1255429"/>
                        <a:pt x="218941" y="1275008"/>
                      </a:cubicBezTo>
                      <a:cubicBezTo>
                        <a:pt x="210796" y="1291299"/>
                        <a:pt x="191964" y="1299653"/>
                        <a:pt x="180304" y="1313645"/>
                      </a:cubicBezTo>
                      <a:cubicBezTo>
                        <a:pt x="126642" y="1378039"/>
                        <a:pt x="186743" y="1330816"/>
                        <a:pt x="115910" y="1378039"/>
                      </a:cubicBezTo>
                      <a:cubicBezTo>
                        <a:pt x="111617" y="1390918"/>
                        <a:pt x="112630" y="1407077"/>
                        <a:pt x="103031" y="1416676"/>
                      </a:cubicBezTo>
                      <a:cubicBezTo>
                        <a:pt x="93432" y="1426275"/>
                        <a:pt x="72875" y="1418954"/>
                        <a:pt x="64394" y="1429555"/>
                      </a:cubicBezTo>
                      <a:cubicBezTo>
                        <a:pt x="53337" y="1443376"/>
                        <a:pt x="55808" y="1463898"/>
                        <a:pt x="51515" y="1481070"/>
                      </a:cubicBezTo>
                      <a:cubicBezTo>
                        <a:pt x="47222" y="1515414"/>
                        <a:pt x="44827" y="1550048"/>
                        <a:pt x="38636" y="1584101"/>
                      </a:cubicBezTo>
                      <a:cubicBezTo>
                        <a:pt x="36208" y="1597458"/>
                        <a:pt x="25758" y="1609162"/>
                        <a:pt x="25758" y="1622738"/>
                      </a:cubicBezTo>
                      <a:cubicBezTo>
                        <a:pt x="25758" y="1644628"/>
                        <a:pt x="34343" y="1665667"/>
                        <a:pt x="38636" y="1687132"/>
                      </a:cubicBezTo>
                      <a:cubicBezTo>
                        <a:pt x="34343" y="1717183"/>
                        <a:pt x="32584" y="1747706"/>
                        <a:pt x="25758" y="1777284"/>
                      </a:cubicBezTo>
                      <a:cubicBezTo>
                        <a:pt x="19653" y="1803740"/>
                        <a:pt x="0" y="1854557"/>
                        <a:pt x="0" y="1854557"/>
                      </a:cubicBezTo>
                      <a:cubicBezTo>
                        <a:pt x="30653" y="1946515"/>
                        <a:pt x="10697" y="1909240"/>
                        <a:pt x="51515" y="1970467"/>
                      </a:cubicBezTo>
                      <a:cubicBezTo>
                        <a:pt x="55808" y="1991932"/>
                        <a:pt x="59085" y="2013626"/>
                        <a:pt x="64394" y="2034862"/>
                      </a:cubicBezTo>
                      <a:cubicBezTo>
                        <a:pt x="67687" y="2048032"/>
                        <a:pt x="74611" y="2060186"/>
                        <a:pt x="77273" y="2073498"/>
                      </a:cubicBezTo>
                      <a:cubicBezTo>
                        <a:pt x="83226" y="2103264"/>
                        <a:pt x="83326" y="2134072"/>
                        <a:pt x="90152" y="2163650"/>
                      </a:cubicBezTo>
                      <a:cubicBezTo>
                        <a:pt x="96257" y="2190106"/>
                        <a:pt x="115910" y="2240924"/>
                        <a:pt x="115910" y="2240924"/>
                      </a:cubicBezTo>
                      <a:cubicBezTo>
                        <a:pt x="120203" y="2296732"/>
                        <a:pt x="113412" y="2354529"/>
                        <a:pt x="128789" y="2408349"/>
                      </a:cubicBezTo>
                      <a:cubicBezTo>
                        <a:pt x="132518" y="2421402"/>
                        <a:pt x="157826" y="2411629"/>
                        <a:pt x="167425" y="2421228"/>
                      </a:cubicBezTo>
                      <a:cubicBezTo>
                        <a:pt x="236111" y="2489914"/>
                        <a:pt x="115910" y="2438399"/>
                        <a:pt x="218941" y="2472743"/>
                      </a:cubicBezTo>
                      <a:cubicBezTo>
                        <a:pt x="286956" y="2518087"/>
                        <a:pt x="232315" y="2475469"/>
                        <a:pt x="296214" y="2550016"/>
                      </a:cubicBezTo>
                      <a:cubicBezTo>
                        <a:pt x="324212" y="2582680"/>
                        <a:pt x="343090" y="2587875"/>
                        <a:pt x="360608" y="2627290"/>
                      </a:cubicBezTo>
                      <a:cubicBezTo>
                        <a:pt x="371635" y="2652101"/>
                        <a:pt x="377780" y="2678805"/>
                        <a:pt x="386366" y="2704563"/>
                      </a:cubicBezTo>
                      <a:cubicBezTo>
                        <a:pt x="406167" y="2763965"/>
                        <a:pt x="396583" y="2729890"/>
                        <a:pt x="412124" y="2807594"/>
                      </a:cubicBezTo>
                      <a:cubicBezTo>
                        <a:pt x="416417" y="2889160"/>
                        <a:pt x="408985" y="2972200"/>
                        <a:pt x="425003" y="3052293"/>
                      </a:cubicBezTo>
                      <a:cubicBezTo>
                        <a:pt x="427665" y="3065605"/>
                        <a:pt x="455159" y="3054571"/>
                        <a:pt x="463639" y="3065171"/>
                      </a:cubicBezTo>
                      <a:cubicBezTo>
                        <a:pt x="464975" y="3066841"/>
                        <a:pt x="482299" y="3148226"/>
                        <a:pt x="489397" y="3155324"/>
                      </a:cubicBezTo>
                      <a:cubicBezTo>
                        <a:pt x="505309" y="3171236"/>
                        <a:pt x="556460" y="3186264"/>
                        <a:pt x="579549" y="3193960"/>
                      </a:cubicBezTo>
                      <a:cubicBezTo>
                        <a:pt x="595391" y="3304852"/>
                        <a:pt x="592322" y="3276665"/>
                        <a:pt x="605307" y="3400022"/>
                      </a:cubicBezTo>
                      <a:cubicBezTo>
                        <a:pt x="609917" y="3443819"/>
                        <a:pt x="611837" y="3529050"/>
                        <a:pt x="631065" y="3580326"/>
                      </a:cubicBezTo>
                      <a:cubicBezTo>
                        <a:pt x="637806" y="3598302"/>
                        <a:pt x="648236" y="3614670"/>
                        <a:pt x="656822" y="3631842"/>
                      </a:cubicBezTo>
                      <a:cubicBezTo>
                        <a:pt x="661115" y="3661893"/>
                        <a:pt x="665689" y="3691905"/>
                        <a:pt x="669701" y="3721994"/>
                      </a:cubicBezTo>
                      <a:cubicBezTo>
                        <a:pt x="674275" y="3756301"/>
                        <a:pt x="677317" y="3790817"/>
                        <a:pt x="682580" y="3825025"/>
                      </a:cubicBezTo>
                      <a:cubicBezTo>
                        <a:pt x="689120" y="3867534"/>
                        <a:pt x="698083" y="3899915"/>
                        <a:pt x="708338" y="3940935"/>
                      </a:cubicBezTo>
                      <a:cubicBezTo>
                        <a:pt x="704045" y="4022501"/>
                        <a:pt x="702854" y="4104290"/>
                        <a:pt x="695459" y="4185633"/>
                      </a:cubicBezTo>
                      <a:cubicBezTo>
                        <a:pt x="694230" y="4199153"/>
                        <a:pt x="683663" y="4210738"/>
                        <a:pt x="682580" y="4224270"/>
                      </a:cubicBezTo>
                      <a:cubicBezTo>
                        <a:pt x="675041" y="4318511"/>
                        <a:pt x="679773" y="4413601"/>
                        <a:pt x="669701" y="4507605"/>
                      </a:cubicBezTo>
                      <a:cubicBezTo>
                        <a:pt x="666808" y="4534601"/>
                        <a:pt x="659003" y="4562287"/>
                        <a:pt x="643943" y="4584878"/>
                      </a:cubicBezTo>
                      <a:lnTo>
                        <a:pt x="618186" y="4623515"/>
                      </a:lnTo>
                      <a:cubicBezTo>
                        <a:pt x="622479" y="4649273"/>
                        <a:pt x="631065" y="4674675"/>
                        <a:pt x="631065" y="4700788"/>
                      </a:cubicBezTo>
                      <a:cubicBezTo>
                        <a:pt x="631065" y="4705082"/>
                        <a:pt x="611381" y="4781829"/>
                        <a:pt x="605307" y="4790940"/>
                      </a:cubicBezTo>
                      <a:cubicBezTo>
                        <a:pt x="595204" y="4806095"/>
                        <a:pt x="578330" y="4815585"/>
                        <a:pt x="566670" y="4829577"/>
                      </a:cubicBezTo>
                      <a:cubicBezTo>
                        <a:pt x="477026" y="4937152"/>
                        <a:pt x="615146" y="4793983"/>
                        <a:pt x="502276" y="4906850"/>
                      </a:cubicBezTo>
                      <a:cubicBezTo>
                        <a:pt x="477203" y="4982068"/>
                        <a:pt x="509015" y="4912990"/>
                        <a:pt x="450760" y="4971245"/>
                      </a:cubicBezTo>
                      <a:cubicBezTo>
                        <a:pt x="392506" y="5029499"/>
                        <a:pt x="461585" y="4997687"/>
                        <a:pt x="386366" y="5022760"/>
                      </a:cubicBezTo>
                      <a:cubicBezTo>
                        <a:pt x="382073" y="5048518"/>
                        <a:pt x="388462" y="5078640"/>
                        <a:pt x="373487" y="5100033"/>
                      </a:cubicBezTo>
                      <a:cubicBezTo>
                        <a:pt x="346531" y="5138542"/>
                        <a:pt x="298563" y="5150766"/>
                        <a:pt x="257577" y="5164428"/>
                      </a:cubicBezTo>
                      <a:cubicBezTo>
                        <a:pt x="261870" y="5198772"/>
                        <a:pt x="265193" y="5233251"/>
                        <a:pt x="270456" y="5267459"/>
                      </a:cubicBezTo>
                      <a:cubicBezTo>
                        <a:pt x="273785" y="5289094"/>
                        <a:pt x="265122" y="5319711"/>
                        <a:pt x="283335" y="5331853"/>
                      </a:cubicBezTo>
                      <a:cubicBezTo>
                        <a:pt x="301548" y="5343995"/>
                        <a:pt x="326264" y="5323267"/>
                        <a:pt x="347729" y="5318974"/>
                      </a:cubicBezTo>
                      <a:cubicBezTo>
                        <a:pt x="352022" y="5331853"/>
                        <a:pt x="358688" y="5344172"/>
                        <a:pt x="360608" y="5357611"/>
                      </a:cubicBezTo>
                      <a:cubicBezTo>
                        <a:pt x="367314" y="5404551"/>
                        <a:pt x="358492" y="5454294"/>
                        <a:pt x="373487" y="5499278"/>
                      </a:cubicBezTo>
                      <a:cubicBezTo>
                        <a:pt x="377780" y="5512157"/>
                        <a:pt x="399245" y="5507864"/>
                        <a:pt x="412124" y="5512157"/>
                      </a:cubicBezTo>
                      <a:cubicBezTo>
                        <a:pt x="425003" y="5503571"/>
                        <a:pt x="435492" y="5488945"/>
                        <a:pt x="450760" y="5486400"/>
                      </a:cubicBezTo>
                      <a:cubicBezTo>
                        <a:pt x="464151" y="5484168"/>
                        <a:pt x="475821" y="5499278"/>
                        <a:pt x="489397" y="5499278"/>
                      </a:cubicBezTo>
                      <a:cubicBezTo>
                        <a:pt x="549651" y="5499278"/>
                        <a:pt x="609600" y="5490693"/>
                        <a:pt x="669701" y="5486400"/>
                      </a:cubicBezTo>
                      <a:cubicBezTo>
                        <a:pt x="682580" y="5477814"/>
                        <a:pt x="694494" y="5467564"/>
                        <a:pt x="708338" y="5460642"/>
                      </a:cubicBezTo>
                      <a:cubicBezTo>
                        <a:pt x="740044" y="5444789"/>
                        <a:pt x="794568" y="5439831"/>
                        <a:pt x="824248" y="5434884"/>
                      </a:cubicBezTo>
                      <a:cubicBezTo>
                        <a:pt x="837127" y="5430591"/>
                        <a:pt x="849402" y="5423591"/>
                        <a:pt x="862884" y="5422005"/>
                      </a:cubicBezTo>
                      <a:cubicBezTo>
                        <a:pt x="922726" y="5414965"/>
                        <a:pt x="984969" y="5424651"/>
                        <a:pt x="1043189" y="5409126"/>
                      </a:cubicBezTo>
                      <a:cubicBezTo>
                        <a:pt x="1056306" y="5405628"/>
                        <a:pt x="1047587" y="5381090"/>
                        <a:pt x="1056067" y="5370490"/>
                      </a:cubicBezTo>
                      <a:cubicBezTo>
                        <a:pt x="1065736" y="5358403"/>
                        <a:pt x="1081825" y="5353318"/>
                        <a:pt x="1094704" y="5344732"/>
                      </a:cubicBezTo>
                      <a:cubicBezTo>
                        <a:pt x="1136809" y="5471046"/>
                        <a:pt x="1093405" y="5419750"/>
                        <a:pt x="1275008" y="5434884"/>
                      </a:cubicBezTo>
                      <a:cubicBezTo>
                        <a:pt x="1292180" y="5447763"/>
                        <a:pt x="1307325" y="5463921"/>
                        <a:pt x="1326524" y="5473521"/>
                      </a:cubicBezTo>
                      <a:cubicBezTo>
                        <a:pt x="1345739" y="5483129"/>
                        <a:pt x="1445607" y="5497660"/>
                        <a:pt x="1455313" y="5499278"/>
                      </a:cubicBezTo>
                      <a:cubicBezTo>
                        <a:pt x="1573515" y="5538679"/>
                        <a:pt x="1505570" y="5527738"/>
                        <a:pt x="1661374" y="5512157"/>
                      </a:cubicBezTo>
                      <a:cubicBezTo>
                        <a:pt x="1806831" y="5463671"/>
                        <a:pt x="1601777" y="5517713"/>
                        <a:pt x="1712890" y="5537915"/>
                      </a:cubicBezTo>
                      <a:cubicBezTo>
                        <a:pt x="1755338" y="5545633"/>
                        <a:pt x="1798749" y="5529329"/>
                        <a:pt x="1841679" y="5525036"/>
                      </a:cubicBezTo>
                      <a:cubicBezTo>
                        <a:pt x="1940391" y="5492131"/>
                        <a:pt x="1824769" y="5525036"/>
                        <a:pt x="2034862" y="5525036"/>
                      </a:cubicBezTo>
                      <a:cubicBezTo>
                        <a:pt x="2065218" y="5525036"/>
                        <a:pt x="2094963" y="5516450"/>
                        <a:pt x="2125014" y="5512157"/>
                      </a:cubicBezTo>
                      <a:cubicBezTo>
                        <a:pt x="2137893" y="5516450"/>
                        <a:pt x="2151509" y="5518965"/>
                        <a:pt x="2163651" y="5525036"/>
                      </a:cubicBezTo>
                      <a:cubicBezTo>
                        <a:pt x="2177495" y="5531958"/>
                        <a:pt x="2186872" y="5549393"/>
                        <a:pt x="2202287" y="5550794"/>
                      </a:cubicBezTo>
                      <a:cubicBezTo>
                        <a:pt x="2236756" y="5553928"/>
                        <a:pt x="2270974" y="5542208"/>
                        <a:pt x="2305318" y="5537915"/>
                      </a:cubicBezTo>
                      <a:cubicBezTo>
                        <a:pt x="2397957" y="5507035"/>
                        <a:pt x="2282270" y="5544500"/>
                        <a:pt x="2395470" y="5512157"/>
                      </a:cubicBezTo>
                      <a:cubicBezTo>
                        <a:pt x="2408523" y="5508427"/>
                        <a:pt x="2421228" y="5503571"/>
                        <a:pt x="2434107" y="5499278"/>
                      </a:cubicBezTo>
                      <a:cubicBezTo>
                        <a:pt x="2454368" y="5468887"/>
                        <a:pt x="2456607" y="5438609"/>
                        <a:pt x="2498501" y="5473521"/>
                      </a:cubicBezTo>
                      <a:cubicBezTo>
                        <a:pt x="2514991" y="5487262"/>
                        <a:pt x="2524662" y="5507569"/>
                        <a:pt x="2537138" y="5525036"/>
                      </a:cubicBezTo>
                      <a:cubicBezTo>
                        <a:pt x="2546135" y="5537631"/>
                        <a:pt x="2550017" y="5555087"/>
                        <a:pt x="2562896" y="5563673"/>
                      </a:cubicBezTo>
                      <a:cubicBezTo>
                        <a:pt x="2577623" y="5573491"/>
                        <a:pt x="2596819" y="5574597"/>
                        <a:pt x="2614411" y="5576552"/>
                      </a:cubicBezTo>
                      <a:cubicBezTo>
                        <a:pt x="2674297" y="5583206"/>
                        <a:pt x="2734669" y="5584427"/>
                        <a:pt x="2794715" y="5589431"/>
                      </a:cubicBezTo>
                      <a:cubicBezTo>
                        <a:pt x="2837710" y="5593014"/>
                        <a:pt x="2880574" y="5598016"/>
                        <a:pt x="2923504" y="5602309"/>
                      </a:cubicBezTo>
                      <a:cubicBezTo>
                        <a:pt x="2936383" y="5606602"/>
                        <a:pt x="2949782" y="5609570"/>
                        <a:pt x="2962141" y="5615188"/>
                      </a:cubicBezTo>
                      <a:cubicBezTo>
                        <a:pt x="2997097" y="5631077"/>
                        <a:pt x="3027520" y="5659174"/>
                        <a:pt x="3065172" y="5666704"/>
                      </a:cubicBezTo>
                      <a:cubicBezTo>
                        <a:pt x="3208054" y="5695281"/>
                        <a:pt x="3098523" y="5676531"/>
                        <a:pt x="3361386" y="5692462"/>
                      </a:cubicBezTo>
                      <a:lnTo>
                        <a:pt x="3554569" y="5705340"/>
                      </a:lnTo>
                      <a:cubicBezTo>
                        <a:pt x="3571741" y="5696754"/>
                        <a:pt x="3587034" y="5681964"/>
                        <a:pt x="3606084" y="5679583"/>
                      </a:cubicBezTo>
                      <a:cubicBezTo>
                        <a:pt x="3623648" y="5677388"/>
                        <a:pt x="3640008" y="5690507"/>
                        <a:pt x="3657600" y="5692462"/>
                      </a:cubicBezTo>
                      <a:cubicBezTo>
                        <a:pt x="3717486" y="5699116"/>
                        <a:pt x="3777803" y="5701047"/>
                        <a:pt x="3837904" y="5705340"/>
                      </a:cubicBezTo>
                      <a:cubicBezTo>
                        <a:pt x="3867955" y="5701047"/>
                        <a:pt x="3901520" y="5707204"/>
                        <a:pt x="3928056" y="5692462"/>
                      </a:cubicBezTo>
                      <a:cubicBezTo>
                        <a:pt x="3941077" y="5685228"/>
                        <a:pt x="3961042" y="5619261"/>
                        <a:pt x="3966693" y="5602309"/>
                      </a:cubicBezTo>
                      <a:cubicBezTo>
                        <a:pt x="3965602" y="5594673"/>
                        <a:pt x="3957283" y="5498043"/>
                        <a:pt x="3940935" y="5473521"/>
                      </a:cubicBezTo>
                      <a:cubicBezTo>
                        <a:pt x="3930832" y="5458366"/>
                        <a:pt x="3915177" y="5447763"/>
                        <a:pt x="3902298" y="5434884"/>
                      </a:cubicBezTo>
                      <a:lnTo>
                        <a:pt x="3889420" y="5370490"/>
                      </a:ln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Freeform 43"/>
                <p:cNvSpPr/>
                <p:nvPr/>
              </p:nvSpPr>
              <p:spPr>
                <a:xfrm>
                  <a:off x="3513914" y="1175120"/>
                  <a:ext cx="2535045" cy="5382367"/>
                </a:xfrm>
                <a:custGeom>
                  <a:avLst/>
                  <a:gdLst>
                    <a:gd name="connsiteX0" fmla="*/ 0 w 2537138"/>
                    <a:gd name="connsiteY0" fmla="*/ 0 h 5383369"/>
                    <a:gd name="connsiteX1" fmla="*/ 38637 w 2537138"/>
                    <a:gd name="connsiteY1" fmla="*/ 12879 h 5383369"/>
                    <a:gd name="connsiteX2" fmla="*/ 64395 w 2537138"/>
                    <a:gd name="connsiteY2" fmla="*/ 90153 h 5383369"/>
                    <a:gd name="connsiteX3" fmla="*/ 90153 w 2537138"/>
                    <a:gd name="connsiteY3" fmla="*/ 128789 h 5383369"/>
                    <a:gd name="connsiteX4" fmla="*/ 103031 w 2537138"/>
                    <a:gd name="connsiteY4" fmla="*/ 270457 h 5383369"/>
                    <a:gd name="connsiteX5" fmla="*/ 77274 w 2537138"/>
                    <a:gd name="connsiteY5" fmla="*/ 309093 h 5383369"/>
                    <a:gd name="connsiteX6" fmla="*/ 90153 w 2537138"/>
                    <a:gd name="connsiteY6" fmla="*/ 347730 h 5383369"/>
                    <a:gd name="connsiteX7" fmla="*/ 115910 w 2537138"/>
                    <a:gd name="connsiteY7" fmla="*/ 476519 h 5383369"/>
                    <a:gd name="connsiteX8" fmla="*/ 154547 w 2537138"/>
                    <a:gd name="connsiteY8" fmla="*/ 746975 h 5383369"/>
                    <a:gd name="connsiteX9" fmla="*/ 167426 w 2537138"/>
                    <a:gd name="connsiteY9" fmla="*/ 798491 h 5383369"/>
                    <a:gd name="connsiteX10" fmla="*/ 206062 w 2537138"/>
                    <a:gd name="connsiteY10" fmla="*/ 824248 h 5383369"/>
                    <a:gd name="connsiteX11" fmla="*/ 218941 w 2537138"/>
                    <a:gd name="connsiteY11" fmla="*/ 875764 h 5383369"/>
                    <a:gd name="connsiteX12" fmla="*/ 244699 w 2537138"/>
                    <a:gd name="connsiteY12" fmla="*/ 953037 h 5383369"/>
                    <a:gd name="connsiteX13" fmla="*/ 296214 w 2537138"/>
                    <a:gd name="connsiteY13" fmla="*/ 1017431 h 5383369"/>
                    <a:gd name="connsiteX14" fmla="*/ 347730 w 2537138"/>
                    <a:gd name="connsiteY14" fmla="*/ 1030310 h 5383369"/>
                    <a:gd name="connsiteX15" fmla="*/ 386367 w 2537138"/>
                    <a:gd name="connsiteY15" fmla="*/ 1043189 h 5383369"/>
                    <a:gd name="connsiteX16" fmla="*/ 399245 w 2537138"/>
                    <a:gd name="connsiteY16" fmla="*/ 1107584 h 5383369"/>
                    <a:gd name="connsiteX17" fmla="*/ 412124 w 2537138"/>
                    <a:gd name="connsiteY17" fmla="*/ 1390919 h 5383369"/>
                    <a:gd name="connsiteX18" fmla="*/ 437882 w 2537138"/>
                    <a:gd name="connsiteY18" fmla="*/ 1468192 h 5383369"/>
                    <a:gd name="connsiteX19" fmla="*/ 463640 w 2537138"/>
                    <a:gd name="connsiteY19" fmla="*/ 1545465 h 5383369"/>
                    <a:gd name="connsiteX20" fmla="*/ 476519 w 2537138"/>
                    <a:gd name="connsiteY20" fmla="*/ 1584102 h 5383369"/>
                    <a:gd name="connsiteX21" fmla="*/ 528034 w 2537138"/>
                    <a:gd name="connsiteY21" fmla="*/ 1661375 h 5383369"/>
                    <a:gd name="connsiteX22" fmla="*/ 579550 w 2537138"/>
                    <a:gd name="connsiteY22" fmla="*/ 1712891 h 5383369"/>
                    <a:gd name="connsiteX23" fmla="*/ 631065 w 2537138"/>
                    <a:gd name="connsiteY23" fmla="*/ 1854558 h 5383369"/>
                    <a:gd name="connsiteX24" fmla="*/ 656823 w 2537138"/>
                    <a:gd name="connsiteY24" fmla="*/ 1893195 h 5383369"/>
                    <a:gd name="connsiteX25" fmla="*/ 708338 w 2537138"/>
                    <a:gd name="connsiteY25" fmla="*/ 1983347 h 5383369"/>
                    <a:gd name="connsiteX26" fmla="*/ 798491 w 2537138"/>
                    <a:gd name="connsiteY26" fmla="*/ 2060620 h 5383369"/>
                    <a:gd name="connsiteX27" fmla="*/ 824248 w 2537138"/>
                    <a:gd name="connsiteY27" fmla="*/ 2099257 h 5383369"/>
                    <a:gd name="connsiteX28" fmla="*/ 862885 w 2537138"/>
                    <a:gd name="connsiteY28" fmla="*/ 2112136 h 5383369"/>
                    <a:gd name="connsiteX29" fmla="*/ 927279 w 2537138"/>
                    <a:gd name="connsiteY29" fmla="*/ 2202288 h 5383369"/>
                    <a:gd name="connsiteX30" fmla="*/ 978795 w 2537138"/>
                    <a:gd name="connsiteY30" fmla="*/ 2266682 h 5383369"/>
                    <a:gd name="connsiteX31" fmla="*/ 991674 w 2537138"/>
                    <a:gd name="connsiteY31" fmla="*/ 2305319 h 5383369"/>
                    <a:gd name="connsiteX32" fmla="*/ 1017431 w 2537138"/>
                    <a:gd name="connsiteY32" fmla="*/ 2343955 h 5383369"/>
                    <a:gd name="connsiteX33" fmla="*/ 1043189 w 2537138"/>
                    <a:gd name="connsiteY33" fmla="*/ 2434108 h 5383369"/>
                    <a:gd name="connsiteX34" fmla="*/ 1081826 w 2537138"/>
                    <a:gd name="connsiteY34" fmla="*/ 2446986 h 5383369"/>
                    <a:gd name="connsiteX35" fmla="*/ 1197736 w 2537138"/>
                    <a:gd name="connsiteY35" fmla="*/ 2550017 h 5383369"/>
                    <a:gd name="connsiteX36" fmla="*/ 1262130 w 2537138"/>
                    <a:gd name="connsiteY36" fmla="*/ 2627291 h 5383369"/>
                    <a:gd name="connsiteX37" fmla="*/ 1275009 w 2537138"/>
                    <a:gd name="connsiteY37" fmla="*/ 2678806 h 5383369"/>
                    <a:gd name="connsiteX38" fmla="*/ 1249251 w 2537138"/>
                    <a:gd name="connsiteY38" fmla="*/ 2781837 h 5383369"/>
                    <a:gd name="connsiteX39" fmla="*/ 1262130 w 2537138"/>
                    <a:gd name="connsiteY39" fmla="*/ 2833353 h 5383369"/>
                    <a:gd name="connsiteX40" fmla="*/ 1287888 w 2537138"/>
                    <a:gd name="connsiteY40" fmla="*/ 2871989 h 5383369"/>
                    <a:gd name="connsiteX41" fmla="*/ 1275009 w 2537138"/>
                    <a:gd name="connsiteY41" fmla="*/ 3039415 h 5383369"/>
                    <a:gd name="connsiteX42" fmla="*/ 1236372 w 2537138"/>
                    <a:gd name="connsiteY42" fmla="*/ 3065172 h 5383369"/>
                    <a:gd name="connsiteX43" fmla="*/ 1159099 w 2537138"/>
                    <a:gd name="connsiteY43" fmla="*/ 3103809 h 5383369"/>
                    <a:gd name="connsiteX44" fmla="*/ 1107583 w 2537138"/>
                    <a:gd name="connsiteY44" fmla="*/ 3193961 h 5383369"/>
                    <a:gd name="connsiteX45" fmla="*/ 1081826 w 2537138"/>
                    <a:gd name="connsiteY45" fmla="*/ 3232598 h 5383369"/>
                    <a:gd name="connsiteX46" fmla="*/ 1043189 w 2537138"/>
                    <a:gd name="connsiteY46" fmla="*/ 3258355 h 5383369"/>
                    <a:gd name="connsiteX47" fmla="*/ 1030310 w 2537138"/>
                    <a:gd name="connsiteY47" fmla="*/ 3296992 h 5383369"/>
                    <a:gd name="connsiteX48" fmla="*/ 1056068 w 2537138"/>
                    <a:gd name="connsiteY48" fmla="*/ 3528812 h 5383369"/>
                    <a:gd name="connsiteX49" fmla="*/ 1030310 w 2537138"/>
                    <a:gd name="connsiteY49" fmla="*/ 3580327 h 5383369"/>
                    <a:gd name="connsiteX50" fmla="*/ 1056068 w 2537138"/>
                    <a:gd name="connsiteY50" fmla="*/ 3709116 h 5383369"/>
                    <a:gd name="connsiteX51" fmla="*/ 1068947 w 2537138"/>
                    <a:gd name="connsiteY51" fmla="*/ 3773510 h 5383369"/>
                    <a:gd name="connsiteX52" fmla="*/ 1081826 w 2537138"/>
                    <a:gd name="connsiteY52" fmla="*/ 3812147 h 5383369"/>
                    <a:gd name="connsiteX53" fmla="*/ 1107583 w 2537138"/>
                    <a:gd name="connsiteY53" fmla="*/ 3915178 h 5383369"/>
                    <a:gd name="connsiteX54" fmla="*/ 1120462 w 2537138"/>
                    <a:gd name="connsiteY54" fmla="*/ 3966693 h 5383369"/>
                    <a:gd name="connsiteX55" fmla="*/ 1146220 w 2537138"/>
                    <a:gd name="connsiteY55" fmla="*/ 4056846 h 5383369"/>
                    <a:gd name="connsiteX56" fmla="*/ 1171978 w 2537138"/>
                    <a:gd name="connsiteY56" fmla="*/ 4108361 h 5383369"/>
                    <a:gd name="connsiteX57" fmla="*/ 1197736 w 2537138"/>
                    <a:gd name="connsiteY57" fmla="*/ 4211392 h 5383369"/>
                    <a:gd name="connsiteX58" fmla="*/ 1223493 w 2537138"/>
                    <a:gd name="connsiteY58" fmla="*/ 4250029 h 5383369"/>
                    <a:gd name="connsiteX59" fmla="*/ 1236372 w 2537138"/>
                    <a:gd name="connsiteY59" fmla="*/ 4288665 h 5383369"/>
                    <a:gd name="connsiteX60" fmla="*/ 1275009 w 2537138"/>
                    <a:gd name="connsiteY60" fmla="*/ 4327302 h 5383369"/>
                    <a:gd name="connsiteX61" fmla="*/ 1326524 w 2537138"/>
                    <a:gd name="connsiteY61" fmla="*/ 4391696 h 5383369"/>
                    <a:gd name="connsiteX62" fmla="*/ 1403798 w 2537138"/>
                    <a:gd name="connsiteY62" fmla="*/ 4468969 h 5383369"/>
                    <a:gd name="connsiteX63" fmla="*/ 1455313 w 2537138"/>
                    <a:gd name="connsiteY63" fmla="*/ 4533364 h 5383369"/>
                    <a:gd name="connsiteX64" fmla="*/ 1493950 w 2537138"/>
                    <a:gd name="connsiteY64" fmla="*/ 4572000 h 5383369"/>
                    <a:gd name="connsiteX65" fmla="*/ 1584102 w 2537138"/>
                    <a:gd name="connsiteY65" fmla="*/ 4597758 h 5383369"/>
                    <a:gd name="connsiteX66" fmla="*/ 1700012 w 2537138"/>
                    <a:gd name="connsiteY66" fmla="*/ 4649274 h 5383369"/>
                    <a:gd name="connsiteX67" fmla="*/ 1764406 w 2537138"/>
                    <a:gd name="connsiteY67" fmla="*/ 4713668 h 5383369"/>
                    <a:gd name="connsiteX68" fmla="*/ 1828800 w 2537138"/>
                    <a:gd name="connsiteY68" fmla="*/ 4765184 h 5383369"/>
                    <a:gd name="connsiteX69" fmla="*/ 1867437 w 2537138"/>
                    <a:gd name="connsiteY69" fmla="*/ 4803820 h 5383369"/>
                    <a:gd name="connsiteX70" fmla="*/ 1893195 w 2537138"/>
                    <a:gd name="connsiteY70" fmla="*/ 4881093 h 5383369"/>
                    <a:gd name="connsiteX71" fmla="*/ 1944710 w 2537138"/>
                    <a:gd name="connsiteY71" fmla="*/ 4906851 h 5383369"/>
                    <a:gd name="connsiteX72" fmla="*/ 2163651 w 2537138"/>
                    <a:gd name="connsiteY72" fmla="*/ 4958367 h 5383369"/>
                    <a:gd name="connsiteX73" fmla="*/ 2202288 w 2537138"/>
                    <a:gd name="connsiteY73" fmla="*/ 4984124 h 5383369"/>
                    <a:gd name="connsiteX74" fmla="*/ 2240924 w 2537138"/>
                    <a:gd name="connsiteY74" fmla="*/ 5022761 h 5383369"/>
                    <a:gd name="connsiteX75" fmla="*/ 2318198 w 2537138"/>
                    <a:gd name="connsiteY75" fmla="*/ 5035640 h 5383369"/>
                    <a:gd name="connsiteX76" fmla="*/ 2369713 w 2537138"/>
                    <a:gd name="connsiteY76" fmla="*/ 5048519 h 5383369"/>
                    <a:gd name="connsiteX77" fmla="*/ 2382592 w 2537138"/>
                    <a:gd name="connsiteY77" fmla="*/ 5100034 h 5383369"/>
                    <a:gd name="connsiteX78" fmla="*/ 2434107 w 2537138"/>
                    <a:gd name="connsiteY78" fmla="*/ 5177308 h 5383369"/>
                    <a:gd name="connsiteX79" fmla="*/ 2446986 w 2537138"/>
                    <a:gd name="connsiteY79" fmla="*/ 5215944 h 5383369"/>
                    <a:gd name="connsiteX80" fmla="*/ 2485623 w 2537138"/>
                    <a:gd name="connsiteY80" fmla="*/ 5228823 h 5383369"/>
                    <a:gd name="connsiteX81" fmla="*/ 2537138 w 2537138"/>
                    <a:gd name="connsiteY81" fmla="*/ 5344733 h 5383369"/>
                    <a:gd name="connsiteX82" fmla="*/ 2537138 w 2537138"/>
                    <a:gd name="connsiteY82" fmla="*/ 5383369 h 53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537138" h="5383369">
                      <a:moveTo>
                        <a:pt x="0" y="0"/>
                      </a:moveTo>
                      <a:cubicBezTo>
                        <a:pt x="12879" y="4293"/>
                        <a:pt x="30746" y="1832"/>
                        <a:pt x="38637" y="12879"/>
                      </a:cubicBezTo>
                      <a:cubicBezTo>
                        <a:pt x="54418" y="34973"/>
                        <a:pt x="49334" y="67562"/>
                        <a:pt x="64395" y="90153"/>
                      </a:cubicBezTo>
                      <a:lnTo>
                        <a:pt x="90153" y="128789"/>
                      </a:lnTo>
                      <a:cubicBezTo>
                        <a:pt x="94446" y="176012"/>
                        <a:pt x="106409" y="223160"/>
                        <a:pt x="103031" y="270457"/>
                      </a:cubicBezTo>
                      <a:cubicBezTo>
                        <a:pt x="101928" y="285896"/>
                        <a:pt x="79818" y="293825"/>
                        <a:pt x="77274" y="309093"/>
                      </a:cubicBezTo>
                      <a:cubicBezTo>
                        <a:pt x="75042" y="322484"/>
                        <a:pt x="86424" y="334677"/>
                        <a:pt x="90153" y="347730"/>
                      </a:cubicBezTo>
                      <a:cubicBezTo>
                        <a:pt x="105520" y="401517"/>
                        <a:pt x="105792" y="415810"/>
                        <a:pt x="115910" y="476519"/>
                      </a:cubicBezTo>
                      <a:cubicBezTo>
                        <a:pt x="140269" y="890625"/>
                        <a:pt x="93375" y="583852"/>
                        <a:pt x="154547" y="746975"/>
                      </a:cubicBezTo>
                      <a:cubicBezTo>
                        <a:pt x="160762" y="763548"/>
                        <a:pt x="157608" y="783763"/>
                        <a:pt x="167426" y="798491"/>
                      </a:cubicBezTo>
                      <a:cubicBezTo>
                        <a:pt x="176012" y="811370"/>
                        <a:pt x="193183" y="815662"/>
                        <a:pt x="206062" y="824248"/>
                      </a:cubicBezTo>
                      <a:cubicBezTo>
                        <a:pt x="210355" y="841420"/>
                        <a:pt x="213855" y="858810"/>
                        <a:pt x="218941" y="875764"/>
                      </a:cubicBezTo>
                      <a:cubicBezTo>
                        <a:pt x="226743" y="901770"/>
                        <a:pt x="236113" y="927279"/>
                        <a:pt x="244699" y="953037"/>
                      </a:cubicBezTo>
                      <a:cubicBezTo>
                        <a:pt x="258418" y="994193"/>
                        <a:pt x="250905" y="998013"/>
                        <a:pt x="296214" y="1017431"/>
                      </a:cubicBezTo>
                      <a:cubicBezTo>
                        <a:pt x="312483" y="1024403"/>
                        <a:pt x="330711" y="1025447"/>
                        <a:pt x="347730" y="1030310"/>
                      </a:cubicBezTo>
                      <a:cubicBezTo>
                        <a:pt x="360783" y="1034040"/>
                        <a:pt x="373488" y="1038896"/>
                        <a:pt x="386367" y="1043189"/>
                      </a:cubicBezTo>
                      <a:cubicBezTo>
                        <a:pt x="390660" y="1064654"/>
                        <a:pt x="397628" y="1085754"/>
                        <a:pt x="399245" y="1107584"/>
                      </a:cubicBezTo>
                      <a:cubicBezTo>
                        <a:pt x="406229" y="1201868"/>
                        <a:pt x="402052" y="1296915"/>
                        <a:pt x="412124" y="1390919"/>
                      </a:cubicBezTo>
                      <a:cubicBezTo>
                        <a:pt x="415017" y="1417915"/>
                        <a:pt x="429296" y="1442434"/>
                        <a:pt x="437882" y="1468192"/>
                      </a:cubicBezTo>
                      <a:lnTo>
                        <a:pt x="463640" y="1545465"/>
                      </a:lnTo>
                      <a:cubicBezTo>
                        <a:pt x="467933" y="1558344"/>
                        <a:pt x="468989" y="1572806"/>
                        <a:pt x="476519" y="1584102"/>
                      </a:cubicBezTo>
                      <a:cubicBezTo>
                        <a:pt x="493691" y="1609860"/>
                        <a:pt x="518245" y="1632007"/>
                        <a:pt x="528034" y="1661375"/>
                      </a:cubicBezTo>
                      <a:cubicBezTo>
                        <a:pt x="545206" y="1712891"/>
                        <a:pt x="528034" y="1695719"/>
                        <a:pt x="579550" y="1712891"/>
                      </a:cubicBezTo>
                      <a:cubicBezTo>
                        <a:pt x="591573" y="1748962"/>
                        <a:pt x="613142" y="1818712"/>
                        <a:pt x="631065" y="1854558"/>
                      </a:cubicBezTo>
                      <a:cubicBezTo>
                        <a:pt x="637987" y="1868402"/>
                        <a:pt x="649143" y="1879756"/>
                        <a:pt x="656823" y="1893195"/>
                      </a:cubicBezTo>
                      <a:cubicBezTo>
                        <a:pt x="677700" y="1929729"/>
                        <a:pt x="681448" y="1951975"/>
                        <a:pt x="708338" y="1983347"/>
                      </a:cubicBezTo>
                      <a:cubicBezTo>
                        <a:pt x="749976" y="2031925"/>
                        <a:pt x="752920" y="2030239"/>
                        <a:pt x="798491" y="2060620"/>
                      </a:cubicBezTo>
                      <a:cubicBezTo>
                        <a:pt x="807077" y="2073499"/>
                        <a:pt x="812161" y="2089588"/>
                        <a:pt x="824248" y="2099257"/>
                      </a:cubicBezTo>
                      <a:cubicBezTo>
                        <a:pt x="834849" y="2107738"/>
                        <a:pt x="854994" y="2101089"/>
                        <a:pt x="862885" y="2112136"/>
                      </a:cubicBezTo>
                      <a:cubicBezTo>
                        <a:pt x="938013" y="2217314"/>
                        <a:pt x="840347" y="2173310"/>
                        <a:pt x="927279" y="2202288"/>
                      </a:cubicBezTo>
                      <a:cubicBezTo>
                        <a:pt x="959651" y="2299402"/>
                        <a:pt x="912218" y="2183460"/>
                        <a:pt x="978795" y="2266682"/>
                      </a:cubicBezTo>
                      <a:cubicBezTo>
                        <a:pt x="987276" y="2277283"/>
                        <a:pt x="985603" y="2293177"/>
                        <a:pt x="991674" y="2305319"/>
                      </a:cubicBezTo>
                      <a:cubicBezTo>
                        <a:pt x="998596" y="2319163"/>
                        <a:pt x="1008845" y="2331076"/>
                        <a:pt x="1017431" y="2343955"/>
                      </a:cubicBezTo>
                      <a:cubicBezTo>
                        <a:pt x="1017542" y="2344400"/>
                        <a:pt x="1037030" y="2427949"/>
                        <a:pt x="1043189" y="2434108"/>
                      </a:cubicBezTo>
                      <a:cubicBezTo>
                        <a:pt x="1052788" y="2443707"/>
                        <a:pt x="1068947" y="2442693"/>
                        <a:pt x="1081826" y="2446986"/>
                      </a:cubicBezTo>
                      <a:cubicBezTo>
                        <a:pt x="1150769" y="2492949"/>
                        <a:pt x="1109521" y="2461802"/>
                        <a:pt x="1197736" y="2550017"/>
                      </a:cubicBezTo>
                      <a:cubicBezTo>
                        <a:pt x="1247314" y="2599595"/>
                        <a:pt x="1226271" y="2573503"/>
                        <a:pt x="1262130" y="2627291"/>
                      </a:cubicBezTo>
                      <a:cubicBezTo>
                        <a:pt x="1266423" y="2644463"/>
                        <a:pt x="1275009" y="2661106"/>
                        <a:pt x="1275009" y="2678806"/>
                      </a:cubicBezTo>
                      <a:cubicBezTo>
                        <a:pt x="1275009" y="2709888"/>
                        <a:pt x="1259414" y="2751349"/>
                        <a:pt x="1249251" y="2781837"/>
                      </a:cubicBezTo>
                      <a:cubicBezTo>
                        <a:pt x="1253544" y="2799009"/>
                        <a:pt x="1255157" y="2817084"/>
                        <a:pt x="1262130" y="2833353"/>
                      </a:cubicBezTo>
                      <a:cubicBezTo>
                        <a:pt x="1268227" y="2847580"/>
                        <a:pt x="1286922" y="2856541"/>
                        <a:pt x="1287888" y="2871989"/>
                      </a:cubicBezTo>
                      <a:cubicBezTo>
                        <a:pt x="1291380" y="2927854"/>
                        <a:pt x="1289431" y="2985331"/>
                        <a:pt x="1275009" y="3039415"/>
                      </a:cubicBezTo>
                      <a:cubicBezTo>
                        <a:pt x="1271021" y="3054371"/>
                        <a:pt x="1250216" y="3058250"/>
                        <a:pt x="1236372" y="3065172"/>
                      </a:cubicBezTo>
                      <a:cubicBezTo>
                        <a:pt x="1129738" y="3118488"/>
                        <a:pt x="1269819" y="3029995"/>
                        <a:pt x="1159099" y="3103809"/>
                      </a:cubicBezTo>
                      <a:cubicBezTo>
                        <a:pt x="1138199" y="3166510"/>
                        <a:pt x="1156316" y="3125735"/>
                        <a:pt x="1107583" y="3193961"/>
                      </a:cubicBezTo>
                      <a:cubicBezTo>
                        <a:pt x="1098586" y="3206556"/>
                        <a:pt x="1092771" y="3221653"/>
                        <a:pt x="1081826" y="3232598"/>
                      </a:cubicBezTo>
                      <a:cubicBezTo>
                        <a:pt x="1070881" y="3243543"/>
                        <a:pt x="1056068" y="3249769"/>
                        <a:pt x="1043189" y="3258355"/>
                      </a:cubicBezTo>
                      <a:cubicBezTo>
                        <a:pt x="1038896" y="3271234"/>
                        <a:pt x="1030310" y="3283416"/>
                        <a:pt x="1030310" y="3296992"/>
                      </a:cubicBezTo>
                      <a:cubicBezTo>
                        <a:pt x="1030310" y="3413453"/>
                        <a:pt x="1037905" y="3437997"/>
                        <a:pt x="1056068" y="3528812"/>
                      </a:cubicBezTo>
                      <a:cubicBezTo>
                        <a:pt x="1047482" y="3545984"/>
                        <a:pt x="1032220" y="3561224"/>
                        <a:pt x="1030310" y="3580327"/>
                      </a:cubicBezTo>
                      <a:cubicBezTo>
                        <a:pt x="1027699" y="3606433"/>
                        <a:pt x="1049328" y="3678785"/>
                        <a:pt x="1056068" y="3709116"/>
                      </a:cubicBezTo>
                      <a:cubicBezTo>
                        <a:pt x="1060817" y="3730484"/>
                        <a:pt x="1063638" y="3752274"/>
                        <a:pt x="1068947" y="3773510"/>
                      </a:cubicBezTo>
                      <a:cubicBezTo>
                        <a:pt x="1072240" y="3786680"/>
                        <a:pt x="1078254" y="3799050"/>
                        <a:pt x="1081826" y="3812147"/>
                      </a:cubicBezTo>
                      <a:cubicBezTo>
                        <a:pt x="1091140" y="3846300"/>
                        <a:pt x="1098997" y="3880834"/>
                        <a:pt x="1107583" y="3915178"/>
                      </a:cubicBezTo>
                      <a:lnTo>
                        <a:pt x="1120462" y="3966693"/>
                      </a:lnTo>
                      <a:cubicBezTo>
                        <a:pt x="1126997" y="3992834"/>
                        <a:pt x="1135134" y="4030979"/>
                        <a:pt x="1146220" y="4056846"/>
                      </a:cubicBezTo>
                      <a:cubicBezTo>
                        <a:pt x="1153783" y="4074492"/>
                        <a:pt x="1163392" y="4091189"/>
                        <a:pt x="1171978" y="4108361"/>
                      </a:cubicBezTo>
                      <a:cubicBezTo>
                        <a:pt x="1176877" y="4132855"/>
                        <a:pt x="1184535" y="4184990"/>
                        <a:pt x="1197736" y="4211392"/>
                      </a:cubicBezTo>
                      <a:cubicBezTo>
                        <a:pt x="1204658" y="4225236"/>
                        <a:pt x="1216571" y="4236185"/>
                        <a:pt x="1223493" y="4250029"/>
                      </a:cubicBezTo>
                      <a:cubicBezTo>
                        <a:pt x="1229564" y="4262171"/>
                        <a:pt x="1228842" y="4277370"/>
                        <a:pt x="1236372" y="4288665"/>
                      </a:cubicBezTo>
                      <a:cubicBezTo>
                        <a:pt x="1246475" y="4303820"/>
                        <a:pt x="1262130" y="4314423"/>
                        <a:pt x="1275009" y="4327302"/>
                      </a:cubicBezTo>
                      <a:cubicBezTo>
                        <a:pt x="1297392" y="4394450"/>
                        <a:pt x="1271337" y="4342641"/>
                        <a:pt x="1326524" y="4391696"/>
                      </a:cubicBezTo>
                      <a:cubicBezTo>
                        <a:pt x="1353750" y="4415897"/>
                        <a:pt x="1403798" y="4468969"/>
                        <a:pt x="1403798" y="4468969"/>
                      </a:cubicBezTo>
                      <a:cubicBezTo>
                        <a:pt x="1424939" y="4532395"/>
                        <a:pt x="1401540" y="4488554"/>
                        <a:pt x="1455313" y="4533364"/>
                      </a:cubicBezTo>
                      <a:cubicBezTo>
                        <a:pt x="1469305" y="4545024"/>
                        <a:pt x="1478795" y="4561897"/>
                        <a:pt x="1493950" y="4572000"/>
                      </a:cubicBezTo>
                      <a:cubicBezTo>
                        <a:pt x="1505756" y="4579870"/>
                        <a:pt x="1576294" y="4595416"/>
                        <a:pt x="1584102" y="4597758"/>
                      </a:cubicBezTo>
                      <a:cubicBezTo>
                        <a:pt x="1667699" y="4622837"/>
                        <a:pt x="1643550" y="4611633"/>
                        <a:pt x="1700012" y="4649274"/>
                      </a:cubicBezTo>
                      <a:cubicBezTo>
                        <a:pt x="1768696" y="4752302"/>
                        <a:pt x="1678548" y="4627810"/>
                        <a:pt x="1764406" y="4713668"/>
                      </a:cubicBezTo>
                      <a:cubicBezTo>
                        <a:pt x="1822661" y="4771923"/>
                        <a:pt x="1753583" y="4740111"/>
                        <a:pt x="1828800" y="4765184"/>
                      </a:cubicBezTo>
                      <a:cubicBezTo>
                        <a:pt x="1841679" y="4778063"/>
                        <a:pt x="1858592" y="4787899"/>
                        <a:pt x="1867437" y="4803820"/>
                      </a:cubicBezTo>
                      <a:cubicBezTo>
                        <a:pt x="1880623" y="4827554"/>
                        <a:pt x="1868911" y="4868951"/>
                        <a:pt x="1893195" y="4881093"/>
                      </a:cubicBezTo>
                      <a:cubicBezTo>
                        <a:pt x="1910367" y="4889679"/>
                        <a:pt x="1926885" y="4899721"/>
                        <a:pt x="1944710" y="4906851"/>
                      </a:cubicBezTo>
                      <a:cubicBezTo>
                        <a:pt x="2029992" y="4940964"/>
                        <a:pt x="2061605" y="4939813"/>
                        <a:pt x="2163651" y="4958367"/>
                      </a:cubicBezTo>
                      <a:cubicBezTo>
                        <a:pt x="2176530" y="4966953"/>
                        <a:pt x="2190397" y="4974215"/>
                        <a:pt x="2202288" y="4984124"/>
                      </a:cubicBezTo>
                      <a:cubicBezTo>
                        <a:pt x="2216280" y="4995784"/>
                        <a:pt x="2224280" y="5015364"/>
                        <a:pt x="2240924" y="5022761"/>
                      </a:cubicBezTo>
                      <a:cubicBezTo>
                        <a:pt x="2264787" y="5033367"/>
                        <a:pt x="2292592" y="5030519"/>
                        <a:pt x="2318198" y="5035640"/>
                      </a:cubicBezTo>
                      <a:cubicBezTo>
                        <a:pt x="2335554" y="5039111"/>
                        <a:pt x="2352541" y="5044226"/>
                        <a:pt x="2369713" y="5048519"/>
                      </a:cubicBezTo>
                      <a:cubicBezTo>
                        <a:pt x="2374006" y="5065691"/>
                        <a:pt x="2374676" y="5084202"/>
                        <a:pt x="2382592" y="5100034"/>
                      </a:cubicBezTo>
                      <a:cubicBezTo>
                        <a:pt x="2396436" y="5127723"/>
                        <a:pt x="2424317" y="5147940"/>
                        <a:pt x="2434107" y="5177308"/>
                      </a:cubicBezTo>
                      <a:cubicBezTo>
                        <a:pt x="2438400" y="5190187"/>
                        <a:pt x="2437387" y="5206345"/>
                        <a:pt x="2446986" y="5215944"/>
                      </a:cubicBezTo>
                      <a:cubicBezTo>
                        <a:pt x="2456586" y="5225543"/>
                        <a:pt x="2472744" y="5224530"/>
                        <a:pt x="2485623" y="5228823"/>
                      </a:cubicBezTo>
                      <a:cubicBezTo>
                        <a:pt x="2508967" y="5263839"/>
                        <a:pt x="2537138" y="5298753"/>
                        <a:pt x="2537138" y="5344733"/>
                      </a:cubicBezTo>
                      <a:lnTo>
                        <a:pt x="2537138" y="5383369"/>
                      </a:ln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8" name="Group 26"/>
              <p:cNvGrpSpPr>
                <a:grpSpLocks/>
              </p:cNvGrpSpPr>
              <p:nvPr/>
            </p:nvGrpSpPr>
            <p:grpSpPr bwMode="auto">
              <a:xfrm>
                <a:off x="2519116" y="4751277"/>
                <a:ext cx="970509" cy="1774544"/>
                <a:chOff x="3723960" y="168182"/>
                <a:chExt cx="3657709" cy="6686313"/>
              </a:xfrm>
              <a:noFill/>
            </p:grpSpPr>
            <p:sp>
              <p:nvSpPr>
                <p:cNvPr id="40" name="Freeform 39"/>
                <p:cNvSpPr/>
                <p:nvPr/>
              </p:nvSpPr>
              <p:spPr>
                <a:xfrm>
                  <a:off x="4600360" y="255112"/>
                  <a:ext cx="2781309" cy="6599383"/>
                </a:xfrm>
                <a:custGeom>
                  <a:avLst/>
                  <a:gdLst>
                    <a:gd name="connsiteX0" fmla="*/ 1081825 w 2785348"/>
                    <a:gd name="connsiteY0" fmla="*/ 0 h 6593984"/>
                    <a:gd name="connsiteX1" fmla="*/ 1030310 w 2785348"/>
                    <a:gd name="connsiteY1" fmla="*/ 51516 h 6593984"/>
                    <a:gd name="connsiteX2" fmla="*/ 1068946 w 2785348"/>
                    <a:gd name="connsiteY2" fmla="*/ 77274 h 6593984"/>
                    <a:gd name="connsiteX3" fmla="*/ 1081825 w 2785348"/>
                    <a:gd name="connsiteY3" fmla="*/ 180305 h 6593984"/>
                    <a:gd name="connsiteX4" fmla="*/ 1043188 w 2785348"/>
                    <a:gd name="connsiteY4" fmla="*/ 193184 h 6593984"/>
                    <a:gd name="connsiteX5" fmla="*/ 1056067 w 2785348"/>
                    <a:gd name="connsiteY5" fmla="*/ 244699 h 6593984"/>
                    <a:gd name="connsiteX6" fmla="*/ 1068946 w 2785348"/>
                    <a:gd name="connsiteY6" fmla="*/ 386367 h 6593984"/>
                    <a:gd name="connsiteX7" fmla="*/ 1030310 w 2785348"/>
                    <a:gd name="connsiteY7" fmla="*/ 412124 h 6593984"/>
                    <a:gd name="connsiteX8" fmla="*/ 1017431 w 2785348"/>
                    <a:gd name="connsiteY8" fmla="*/ 450761 h 6593984"/>
                    <a:gd name="connsiteX9" fmla="*/ 965915 w 2785348"/>
                    <a:gd name="connsiteY9" fmla="*/ 528034 h 6593984"/>
                    <a:gd name="connsiteX10" fmla="*/ 953036 w 2785348"/>
                    <a:gd name="connsiteY10" fmla="*/ 631065 h 6593984"/>
                    <a:gd name="connsiteX11" fmla="*/ 940157 w 2785348"/>
                    <a:gd name="connsiteY11" fmla="*/ 669702 h 6593984"/>
                    <a:gd name="connsiteX12" fmla="*/ 901521 w 2785348"/>
                    <a:gd name="connsiteY12" fmla="*/ 682581 h 6593984"/>
                    <a:gd name="connsiteX13" fmla="*/ 901521 w 2785348"/>
                    <a:gd name="connsiteY13" fmla="*/ 1107584 h 6593984"/>
                    <a:gd name="connsiteX14" fmla="*/ 875763 w 2785348"/>
                    <a:gd name="connsiteY14" fmla="*/ 1197736 h 6593984"/>
                    <a:gd name="connsiteX15" fmla="*/ 850005 w 2785348"/>
                    <a:gd name="connsiteY15" fmla="*/ 1236372 h 6593984"/>
                    <a:gd name="connsiteX16" fmla="*/ 850005 w 2785348"/>
                    <a:gd name="connsiteY16" fmla="*/ 1313646 h 6593984"/>
                    <a:gd name="connsiteX17" fmla="*/ 875763 w 2785348"/>
                    <a:gd name="connsiteY17" fmla="*/ 1403798 h 6593984"/>
                    <a:gd name="connsiteX18" fmla="*/ 901521 w 2785348"/>
                    <a:gd name="connsiteY18" fmla="*/ 1493950 h 6593984"/>
                    <a:gd name="connsiteX19" fmla="*/ 927279 w 2785348"/>
                    <a:gd name="connsiteY19" fmla="*/ 1751527 h 6593984"/>
                    <a:gd name="connsiteX20" fmla="*/ 940157 w 2785348"/>
                    <a:gd name="connsiteY20" fmla="*/ 1790164 h 6593984"/>
                    <a:gd name="connsiteX21" fmla="*/ 953036 w 2785348"/>
                    <a:gd name="connsiteY21" fmla="*/ 1880316 h 6593984"/>
                    <a:gd name="connsiteX22" fmla="*/ 965915 w 2785348"/>
                    <a:gd name="connsiteY22" fmla="*/ 1918953 h 6593984"/>
                    <a:gd name="connsiteX23" fmla="*/ 991673 w 2785348"/>
                    <a:gd name="connsiteY23" fmla="*/ 2086378 h 6593984"/>
                    <a:gd name="connsiteX24" fmla="*/ 1004552 w 2785348"/>
                    <a:gd name="connsiteY24" fmla="*/ 2215167 h 6593984"/>
                    <a:gd name="connsiteX25" fmla="*/ 1017431 w 2785348"/>
                    <a:gd name="connsiteY25" fmla="*/ 2331077 h 6593984"/>
                    <a:gd name="connsiteX26" fmla="*/ 1056067 w 2785348"/>
                    <a:gd name="connsiteY26" fmla="*/ 2369713 h 6593984"/>
                    <a:gd name="connsiteX27" fmla="*/ 1081825 w 2785348"/>
                    <a:gd name="connsiteY27" fmla="*/ 2446986 h 6593984"/>
                    <a:gd name="connsiteX28" fmla="*/ 1094704 w 2785348"/>
                    <a:gd name="connsiteY28" fmla="*/ 2485623 h 6593984"/>
                    <a:gd name="connsiteX29" fmla="*/ 1120462 w 2785348"/>
                    <a:gd name="connsiteY29" fmla="*/ 2524260 h 6593984"/>
                    <a:gd name="connsiteX30" fmla="*/ 1133341 w 2785348"/>
                    <a:gd name="connsiteY30" fmla="*/ 2614412 h 6593984"/>
                    <a:gd name="connsiteX31" fmla="*/ 1146219 w 2785348"/>
                    <a:gd name="connsiteY31" fmla="*/ 2794716 h 6593984"/>
                    <a:gd name="connsiteX32" fmla="*/ 1171977 w 2785348"/>
                    <a:gd name="connsiteY32" fmla="*/ 2833353 h 6593984"/>
                    <a:gd name="connsiteX33" fmla="*/ 1197735 w 2785348"/>
                    <a:gd name="connsiteY33" fmla="*/ 2910626 h 6593984"/>
                    <a:gd name="connsiteX34" fmla="*/ 1171977 w 2785348"/>
                    <a:gd name="connsiteY34" fmla="*/ 2949262 h 6593984"/>
                    <a:gd name="connsiteX35" fmla="*/ 1197735 w 2785348"/>
                    <a:gd name="connsiteY35" fmla="*/ 2987899 h 6593984"/>
                    <a:gd name="connsiteX36" fmla="*/ 1236372 w 2785348"/>
                    <a:gd name="connsiteY36" fmla="*/ 3078051 h 6593984"/>
                    <a:gd name="connsiteX37" fmla="*/ 1287887 w 2785348"/>
                    <a:gd name="connsiteY37" fmla="*/ 3168203 h 6593984"/>
                    <a:gd name="connsiteX38" fmla="*/ 1313645 w 2785348"/>
                    <a:gd name="connsiteY38" fmla="*/ 3245477 h 6593984"/>
                    <a:gd name="connsiteX39" fmla="*/ 1339403 w 2785348"/>
                    <a:gd name="connsiteY39" fmla="*/ 3284113 h 6593984"/>
                    <a:gd name="connsiteX40" fmla="*/ 1378039 w 2785348"/>
                    <a:gd name="connsiteY40" fmla="*/ 3412902 h 6593984"/>
                    <a:gd name="connsiteX41" fmla="*/ 1416676 w 2785348"/>
                    <a:gd name="connsiteY41" fmla="*/ 3438660 h 6593984"/>
                    <a:gd name="connsiteX42" fmla="*/ 1442434 w 2785348"/>
                    <a:gd name="connsiteY42" fmla="*/ 3490175 h 6593984"/>
                    <a:gd name="connsiteX43" fmla="*/ 1532586 w 2785348"/>
                    <a:gd name="connsiteY43" fmla="*/ 3606085 h 6593984"/>
                    <a:gd name="connsiteX44" fmla="*/ 1622738 w 2785348"/>
                    <a:gd name="connsiteY44" fmla="*/ 3657600 h 6593984"/>
                    <a:gd name="connsiteX45" fmla="*/ 1648496 w 2785348"/>
                    <a:gd name="connsiteY45" fmla="*/ 3709116 h 6593984"/>
                    <a:gd name="connsiteX46" fmla="*/ 1674253 w 2785348"/>
                    <a:gd name="connsiteY46" fmla="*/ 3812147 h 6593984"/>
                    <a:gd name="connsiteX47" fmla="*/ 1738648 w 2785348"/>
                    <a:gd name="connsiteY47" fmla="*/ 3889420 h 6593984"/>
                    <a:gd name="connsiteX48" fmla="*/ 1777284 w 2785348"/>
                    <a:gd name="connsiteY48" fmla="*/ 3902299 h 6593984"/>
                    <a:gd name="connsiteX49" fmla="*/ 1854557 w 2785348"/>
                    <a:gd name="connsiteY49" fmla="*/ 3966693 h 6593984"/>
                    <a:gd name="connsiteX50" fmla="*/ 1931831 w 2785348"/>
                    <a:gd name="connsiteY50" fmla="*/ 3992451 h 6593984"/>
                    <a:gd name="connsiteX51" fmla="*/ 1970467 w 2785348"/>
                    <a:gd name="connsiteY51" fmla="*/ 4005330 h 6593984"/>
                    <a:gd name="connsiteX52" fmla="*/ 2060619 w 2785348"/>
                    <a:gd name="connsiteY52" fmla="*/ 4018209 h 6593984"/>
                    <a:gd name="connsiteX53" fmla="*/ 2112135 w 2785348"/>
                    <a:gd name="connsiteY53" fmla="*/ 4043967 h 6593984"/>
                    <a:gd name="connsiteX54" fmla="*/ 2240924 w 2785348"/>
                    <a:gd name="connsiteY54" fmla="*/ 4146998 h 6593984"/>
                    <a:gd name="connsiteX55" fmla="*/ 2318197 w 2785348"/>
                    <a:gd name="connsiteY55" fmla="*/ 4172755 h 6593984"/>
                    <a:gd name="connsiteX56" fmla="*/ 2356834 w 2785348"/>
                    <a:gd name="connsiteY56" fmla="*/ 4185634 h 6593984"/>
                    <a:gd name="connsiteX57" fmla="*/ 2369712 w 2785348"/>
                    <a:gd name="connsiteY57" fmla="*/ 4288665 h 6593984"/>
                    <a:gd name="connsiteX58" fmla="*/ 2395470 w 2785348"/>
                    <a:gd name="connsiteY58" fmla="*/ 4404575 h 6593984"/>
                    <a:gd name="connsiteX59" fmla="*/ 2408349 w 2785348"/>
                    <a:gd name="connsiteY59" fmla="*/ 4443212 h 6593984"/>
                    <a:gd name="connsiteX60" fmla="*/ 2395470 w 2785348"/>
                    <a:gd name="connsiteY60" fmla="*/ 4520485 h 6593984"/>
                    <a:gd name="connsiteX61" fmla="*/ 2421228 w 2785348"/>
                    <a:gd name="connsiteY61" fmla="*/ 4687910 h 6593984"/>
                    <a:gd name="connsiteX62" fmla="*/ 2408349 w 2785348"/>
                    <a:gd name="connsiteY62" fmla="*/ 4816699 h 6593984"/>
                    <a:gd name="connsiteX63" fmla="*/ 2395470 w 2785348"/>
                    <a:gd name="connsiteY63" fmla="*/ 4855336 h 6593984"/>
                    <a:gd name="connsiteX64" fmla="*/ 2369712 w 2785348"/>
                    <a:gd name="connsiteY64" fmla="*/ 4997003 h 6593984"/>
                    <a:gd name="connsiteX65" fmla="*/ 2343955 w 2785348"/>
                    <a:gd name="connsiteY65" fmla="*/ 5100034 h 6593984"/>
                    <a:gd name="connsiteX66" fmla="*/ 2292439 w 2785348"/>
                    <a:gd name="connsiteY66" fmla="*/ 5177308 h 6593984"/>
                    <a:gd name="connsiteX67" fmla="*/ 2318197 w 2785348"/>
                    <a:gd name="connsiteY67" fmla="*/ 5241702 h 6593984"/>
                    <a:gd name="connsiteX68" fmla="*/ 2331076 w 2785348"/>
                    <a:gd name="connsiteY68" fmla="*/ 5280338 h 6593984"/>
                    <a:gd name="connsiteX69" fmla="*/ 2318197 w 2785348"/>
                    <a:gd name="connsiteY69" fmla="*/ 5318975 h 6593984"/>
                    <a:gd name="connsiteX70" fmla="*/ 2331076 w 2785348"/>
                    <a:gd name="connsiteY70" fmla="*/ 5357612 h 6593984"/>
                    <a:gd name="connsiteX71" fmla="*/ 2382591 w 2785348"/>
                    <a:gd name="connsiteY71" fmla="*/ 5447764 h 6593984"/>
                    <a:gd name="connsiteX72" fmla="*/ 2421228 w 2785348"/>
                    <a:gd name="connsiteY72" fmla="*/ 5563674 h 6593984"/>
                    <a:gd name="connsiteX73" fmla="*/ 2446986 w 2785348"/>
                    <a:gd name="connsiteY73" fmla="*/ 5602310 h 6593984"/>
                    <a:gd name="connsiteX74" fmla="*/ 2524259 w 2785348"/>
                    <a:gd name="connsiteY74" fmla="*/ 5628068 h 6593984"/>
                    <a:gd name="connsiteX75" fmla="*/ 2511380 w 2785348"/>
                    <a:gd name="connsiteY75" fmla="*/ 5666705 h 6593984"/>
                    <a:gd name="connsiteX76" fmla="*/ 2537138 w 2785348"/>
                    <a:gd name="connsiteY76" fmla="*/ 5782615 h 6593984"/>
                    <a:gd name="connsiteX77" fmla="*/ 2562896 w 2785348"/>
                    <a:gd name="connsiteY77" fmla="*/ 5821251 h 6593984"/>
                    <a:gd name="connsiteX78" fmla="*/ 2575774 w 2785348"/>
                    <a:gd name="connsiteY78" fmla="*/ 5859888 h 6593984"/>
                    <a:gd name="connsiteX79" fmla="*/ 2601532 w 2785348"/>
                    <a:gd name="connsiteY79" fmla="*/ 5975798 h 6593984"/>
                    <a:gd name="connsiteX80" fmla="*/ 2627290 w 2785348"/>
                    <a:gd name="connsiteY80" fmla="*/ 6027313 h 6593984"/>
                    <a:gd name="connsiteX81" fmla="*/ 2665927 w 2785348"/>
                    <a:gd name="connsiteY81" fmla="*/ 6053071 h 6593984"/>
                    <a:gd name="connsiteX82" fmla="*/ 2678805 w 2785348"/>
                    <a:gd name="connsiteY82" fmla="*/ 6117465 h 6593984"/>
                    <a:gd name="connsiteX83" fmla="*/ 2743200 w 2785348"/>
                    <a:gd name="connsiteY83" fmla="*/ 6233375 h 6593984"/>
                    <a:gd name="connsiteX84" fmla="*/ 2781836 w 2785348"/>
                    <a:gd name="connsiteY84" fmla="*/ 6259133 h 6593984"/>
                    <a:gd name="connsiteX85" fmla="*/ 2756079 w 2785348"/>
                    <a:gd name="connsiteY85" fmla="*/ 6478074 h 6593984"/>
                    <a:gd name="connsiteX86" fmla="*/ 2730321 w 2785348"/>
                    <a:gd name="connsiteY86" fmla="*/ 6516710 h 6593984"/>
                    <a:gd name="connsiteX87" fmla="*/ 2653048 w 2785348"/>
                    <a:gd name="connsiteY87" fmla="*/ 6568226 h 6593984"/>
                    <a:gd name="connsiteX88" fmla="*/ 2614411 w 2785348"/>
                    <a:gd name="connsiteY88" fmla="*/ 6593984 h 6593984"/>
                    <a:gd name="connsiteX89" fmla="*/ 2550017 w 2785348"/>
                    <a:gd name="connsiteY89" fmla="*/ 6581105 h 6593984"/>
                    <a:gd name="connsiteX90" fmla="*/ 2511380 w 2785348"/>
                    <a:gd name="connsiteY90" fmla="*/ 6555347 h 6593984"/>
                    <a:gd name="connsiteX91" fmla="*/ 2408349 w 2785348"/>
                    <a:gd name="connsiteY91" fmla="*/ 6542468 h 6593984"/>
                    <a:gd name="connsiteX92" fmla="*/ 2331076 w 2785348"/>
                    <a:gd name="connsiteY92" fmla="*/ 6503831 h 6593984"/>
                    <a:gd name="connsiteX93" fmla="*/ 2228045 w 2785348"/>
                    <a:gd name="connsiteY93" fmla="*/ 6529589 h 6593984"/>
                    <a:gd name="connsiteX94" fmla="*/ 2099256 w 2785348"/>
                    <a:gd name="connsiteY94" fmla="*/ 6542468 h 6593984"/>
                    <a:gd name="connsiteX95" fmla="*/ 1880315 w 2785348"/>
                    <a:gd name="connsiteY95" fmla="*/ 6529589 h 6593984"/>
                    <a:gd name="connsiteX96" fmla="*/ 1841679 w 2785348"/>
                    <a:gd name="connsiteY96" fmla="*/ 6516710 h 6593984"/>
                    <a:gd name="connsiteX97" fmla="*/ 1738648 w 2785348"/>
                    <a:gd name="connsiteY97" fmla="*/ 6465195 h 6593984"/>
                    <a:gd name="connsiteX98" fmla="*/ 1622738 w 2785348"/>
                    <a:gd name="connsiteY98" fmla="*/ 6439437 h 6593984"/>
                    <a:gd name="connsiteX99" fmla="*/ 1506828 w 2785348"/>
                    <a:gd name="connsiteY99" fmla="*/ 6336406 h 6593984"/>
                    <a:gd name="connsiteX100" fmla="*/ 1481070 w 2785348"/>
                    <a:gd name="connsiteY100" fmla="*/ 6297769 h 6593984"/>
                    <a:gd name="connsiteX101" fmla="*/ 1468191 w 2785348"/>
                    <a:gd name="connsiteY101" fmla="*/ 6259133 h 6593984"/>
                    <a:gd name="connsiteX102" fmla="*/ 1429555 w 2785348"/>
                    <a:gd name="connsiteY102" fmla="*/ 6220496 h 6593984"/>
                    <a:gd name="connsiteX103" fmla="*/ 1416676 w 2785348"/>
                    <a:gd name="connsiteY103" fmla="*/ 6181860 h 6593984"/>
                    <a:gd name="connsiteX104" fmla="*/ 1390918 w 2785348"/>
                    <a:gd name="connsiteY104" fmla="*/ 6143223 h 6593984"/>
                    <a:gd name="connsiteX105" fmla="*/ 1378039 w 2785348"/>
                    <a:gd name="connsiteY105" fmla="*/ 6053071 h 6593984"/>
                    <a:gd name="connsiteX106" fmla="*/ 1326524 w 2785348"/>
                    <a:gd name="connsiteY106" fmla="*/ 6027313 h 6593984"/>
                    <a:gd name="connsiteX107" fmla="*/ 1287887 w 2785348"/>
                    <a:gd name="connsiteY107" fmla="*/ 6001555 h 6593984"/>
                    <a:gd name="connsiteX108" fmla="*/ 1249250 w 2785348"/>
                    <a:gd name="connsiteY108" fmla="*/ 5924282 h 6593984"/>
                    <a:gd name="connsiteX109" fmla="*/ 1146219 w 2785348"/>
                    <a:gd name="connsiteY109" fmla="*/ 5898524 h 6593984"/>
                    <a:gd name="connsiteX110" fmla="*/ 1107583 w 2785348"/>
                    <a:gd name="connsiteY110" fmla="*/ 5885646 h 6593984"/>
                    <a:gd name="connsiteX111" fmla="*/ 978794 w 2785348"/>
                    <a:gd name="connsiteY111" fmla="*/ 5808372 h 6593984"/>
                    <a:gd name="connsiteX112" fmla="*/ 824248 w 2785348"/>
                    <a:gd name="connsiteY112" fmla="*/ 5769736 h 6593984"/>
                    <a:gd name="connsiteX113" fmla="*/ 785611 w 2785348"/>
                    <a:gd name="connsiteY113" fmla="*/ 5731099 h 6593984"/>
                    <a:gd name="connsiteX114" fmla="*/ 772732 w 2785348"/>
                    <a:gd name="connsiteY114" fmla="*/ 5679584 h 6593984"/>
                    <a:gd name="connsiteX115" fmla="*/ 695459 w 2785348"/>
                    <a:gd name="connsiteY115" fmla="*/ 5628068 h 6593984"/>
                    <a:gd name="connsiteX116" fmla="*/ 669701 w 2785348"/>
                    <a:gd name="connsiteY116" fmla="*/ 5589431 h 6593984"/>
                    <a:gd name="connsiteX117" fmla="*/ 592428 w 2785348"/>
                    <a:gd name="connsiteY117" fmla="*/ 5550795 h 6593984"/>
                    <a:gd name="connsiteX118" fmla="*/ 515155 w 2785348"/>
                    <a:gd name="connsiteY118" fmla="*/ 5473522 h 6593984"/>
                    <a:gd name="connsiteX119" fmla="*/ 437881 w 2785348"/>
                    <a:gd name="connsiteY119" fmla="*/ 5447764 h 6593984"/>
                    <a:gd name="connsiteX120" fmla="*/ 399245 w 2785348"/>
                    <a:gd name="connsiteY120" fmla="*/ 5434885 h 6593984"/>
                    <a:gd name="connsiteX121" fmla="*/ 373487 w 2785348"/>
                    <a:gd name="connsiteY121" fmla="*/ 5396248 h 6593984"/>
                    <a:gd name="connsiteX122" fmla="*/ 334850 w 2785348"/>
                    <a:gd name="connsiteY122" fmla="*/ 5370491 h 6593984"/>
                    <a:gd name="connsiteX123" fmla="*/ 296214 w 2785348"/>
                    <a:gd name="connsiteY123" fmla="*/ 5280338 h 6593984"/>
                    <a:gd name="connsiteX124" fmla="*/ 244698 w 2785348"/>
                    <a:gd name="connsiteY124" fmla="*/ 5254581 h 6593984"/>
                    <a:gd name="connsiteX125" fmla="*/ 206062 w 2785348"/>
                    <a:gd name="connsiteY125" fmla="*/ 5125792 h 6593984"/>
                    <a:gd name="connsiteX126" fmla="*/ 115910 w 2785348"/>
                    <a:gd name="connsiteY126" fmla="*/ 4997003 h 6593984"/>
                    <a:gd name="connsiteX127" fmla="*/ 103031 w 2785348"/>
                    <a:gd name="connsiteY127" fmla="*/ 4958367 h 6593984"/>
                    <a:gd name="connsiteX128" fmla="*/ 90152 w 2785348"/>
                    <a:gd name="connsiteY128" fmla="*/ 4842457 h 6593984"/>
                    <a:gd name="connsiteX129" fmla="*/ 51515 w 2785348"/>
                    <a:gd name="connsiteY129" fmla="*/ 4752305 h 6593984"/>
                    <a:gd name="connsiteX130" fmla="*/ 0 w 2785348"/>
                    <a:gd name="connsiteY130" fmla="*/ 4675031 h 6593984"/>
                    <a:gd name="connsiteX131" fmla="*/ 38636 w 2785348"/>
                    <a:gd name="connsiteY131" fmla="*/ 4391696 h 6593984"/>
                    <a:gd name="connsiteX132" fmla="*/ 64394 w 2785348"/>
                    <a:gd name="connsiteY132" fmla="*/ 4314423 h 6593984"/>
                    <a:gd name="connsiteX133" fmla="*/ 77273 w 2785348"/>
                    <a:gd name="connsiteY133" fmla="*/ 4237150 h 6593984"/>
                    <a:gd name="connsiteX134" fmla="*/ 90152 w 2785348"/>
                    <a:gd name="connsiteY134" fmla="*/ 4146998 h 6593984"/>
                    <a:gd name="connsiteX135" fmla="*/ 115910 w 2785348"/>
                    <a:gd name="connsiteY135" fmla="*/ 4095482 h 659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785348" h="6593984">
                      <a:moveTo>
                        <a:pt x="1081825" y="0"/>
                      </a:moveTo>
                      <a:cubicBezTo>
                        <a:pt x="1063642" y="6061"/>
                        <a:pt x="1014148" y="11111"/>
                        <a:pt x="1030310" y="51516"/>
                      </a:cubicBezTo>
                      <a:cubicBezTo>
                        <a:pt x="1036059" y="65887"/>
                        <a:pt x="1056067" y="68688"/>
                        <a:pt x="1068946" y="77274"/>
                      </a:cubicBezTo>
                      <a:cubicBezTo>
                        <a:pt x="1086526" y="112434"/>
                        <a:pt x="1114198" y="139839"/>
                        <a:pt x="1081825" y="180305"/>
                      </a:cubicBezTo>
                      <a:cubicBezTo>
                        <a:pt x="1073344" y="190906"/>
                        <a:pt x="1056067" y="188891"/>
                        <a:pt x="1043188" y="193184"/>
                      </a:cubicBezTo>
                      <a:cubicBezTo>
                        <a:pt x="1047481" y="210356"/>
                        <a:pt x="1049852" y="228126"/>
                        <a:pt x="1056067" y="244699"/>
                      </a:cubicBezTo>
                      <a:cubicBezTo>
                        <a:pt x="1080539" y="309957"/>
                        <a:pt x="1108038" y="298410"/>
                        <a:pt x="1068946" y="386367"/>
                      </a:cubicBezTo>
                      <a:cubicBezTo>
                        <a:pt x="1062660" y="400511"/>
                        <a:pt x="1043189" y="403538"/>
                        <a:pt x="1030310" y="412124"/>
                      </a:cubicBezTo>
                      <a:cubicBezTo>
                        <a:pt x="1026017" y="425003"/>
                        <a:pt x="1024024" y="438894"/>
                        <a:pt x="1017431" y="450761"/>
                      </a:cubicBezTo>
                      <a:cubicBezTo>
                        <a:pt x="1002397" y="477822"/>
                        <a:pt x="965915" y="528034"/>
                        <a:pt x="965915" y="528034"/>
                      </a:cubicBezTo>
                      <a:cubicBezTo>
                        <a:pt x="961622" y="562378"/>
                        <a:pt x="959227" y="597012"/>
                        <a:pt x="953036" y="631065"/>
                      </a:cubicBezTo>
                      <a:cubicBezTo>
                        <a:pt x="950607" y="644422"/>
                        <a:pt x="949756" y="660102"/>
                        <a:pt x="940157" y="669702"/>
                      </a:cubicBezTo>
                      <a:cubicBezTo>
                        <a:pt x="930558" y="679301"/>
                        <a:pt x="914400" y="678288"/>
                        <a:pt x="901521" y="682581"/>
                      </a:cubicBezTo>
                      <a:cubicBezTo>
                        <a:pt x="916738" y="895616"/>
                        <a:pt x="922286" y="868785"/>
                        <a:pt x="901521" y="1107584"/>
                      </a:cubicBezTo>
                      <a:cubicBezTo>
                        <a:pt x="900652" y="1117573"/>
                        <a:pt x="882502" y="1184258"/>
                        <a:pt x="875763" y="1197736"/>
                      </a:cubicBezTo>
                      <a:cubicBezTo>
                        <a:pt x="868841" y="1211580"/>
                        <a:pt x="858591" y="1223493"/>
                        <a:pt x="850005" y="1236372"/>
                      </a:cubicBezTo>
                      <a:cubicBezTo>
                        <a:pt x="884349" y="1339404"/>
                        <a:pt x="850005" y="1210614"/>
                        <a:pt x="850005" y="1313646"/>
                      </a:cubicBezTo>
                      <a:cubicBezTo>
                        <a:pt x="850005" y="1333775"/>
                        <a:pt x="869690" y="1382543"/>
                        <a:pt x="875763" y="1403798"/>
                      </a:cubicBezTo>
                      <a:cubicBezTo>
                        <a:pt x="908106" y="1516998"/>
                        <a:pt x="870641" y="1401311"/>
                        <a:pt x="901521" y="1493950"/>
                      </a:cubicBezTo>
                      <a:cubicBezTo>
                        <a:pt x="909013" y="1606328"/>
                        <a:pt x="904064" y="1658665"/>
                        <a:pt x="927279" y="1751527"/>
                      </a:cubicBezTo>
                      <a:cubicBezTo>
                        <a:pt x="930571" y="1764697"/>
                        <a:pt x="935864" y="1777285"/>
                        <a:pt x="940157" y="1790164"/>
                      </a:cubicBezTo>
                      <a:cubicBezTo>
                        <a:pt x="944450" y="1820215"/>
                        <a:pt x="947083" y="1850550"/>
                        <a:pt x="953036" y="1880316"/>
                      </a:cubicBezTo>
                      <a:cubicBezTo>
                        <a:pt x="955698" y="1893628"/>
                        <a:pt x="963683" y="1905562"/>
                        <a:pt x="965915" y="1918953"/>
                      </a:cubicBezTo>
                      <a:cubicBezTo>
                        <a:pt x="1003000" y="2141458"/>
                        <a:pt x="959234" y="1956623"/>
                        <a:pt x="991673" y="2086378"/>
                      </a:cubicBezTo>
                      <a:cubicBezTo>
                        <a:pt x="995966" y="2129308"/>
                        <a:pt x="1000035" y="2172260"/>
                        <a:pt x="1004552" y="2215167"/>
                      </a:cubicBezTo>
                      <a:cubicBezTo>
                        <a:pt x="1008622" y="2253828"/>
                        <a:pt x="1005138" y="2294197"/>
                        <a:pt x="1017431" y="2331077"/>
                      </a:cubicBezTo>
                      <a:cubicBezTo>
                        <a:pt x="1023190" y="2348356"/>
                        <a:pt x="1043188" y="2356834"/>
                        <a:pt x="1056067" y="2369713"/>
                      </a:cubicBezTo>
                      <a:lnTo>
                        <a:pt x="1081825" y="2446986"/>
                      </a:lnTo>
                      <a:cubicBezTo>
                        <a:pt x="1086118" y="2459865"/>
                        <a:pt x="1087174" y="2474327"/>
                        <a:pt x="1094704" y="2485623"/>
                      </a:cubicBezTo>
                      <a:lnTo>
                        <a:pt x="1120462" y="2524260"/>
                      </a:lnTo>
                      <a:cubicBezTo>
                        <a:pt x="1124755" y="2554311"/>
                        <a:pt x="1130463" y="2584193"/>
                        <a:pt x="1133341" y="2614412"/>
                      </a:cubicBezTo>
                      <a:cubicBezTo>
                        <a:pt x="1139054" y="2674395"/>
                        <a:pt x="1135748" y="2735378"/>
                        <a:pt x="1146219" y="2794716"/>
                      </a:cubicBezTo>
                      <a:cubicBezTo>
                        <a:pt x="1148909" y="2809959"/>
                        <a:pt x="1165690" y="2819208"/>
                        <a:pt x="1171977" y="2833353"/>
                      </a:cubicBezTo>
                      <a:cubicBezTo>
                        <a:pt x="1183004" y="2858164"/>
                        <a:pt x="1197735" y="2910626"/>
                        <a:pt x="1197735" y="2910626"/>
                      </a:cubicBezTo>
                      <a:cubicBezTo>
                        <a:pt x="1189149" y="2923505"/>
                        <a:pt x="1171977" y="2933784"/>
                        <a:pt x="1171977" y="2949262"/>
                      </a:cubicBezTo>
                      <a:cubicBezTo>
                        <a:pt x="1171977" y="2964741"/>
                        <a:pt x="1191638" y="2973672"/>
                        <a:pt x="1197735" y="2987899"/>
                      </a:cubicBezTo>
                      <a:cubicBezTo>
                        <a:pt x="1247633" y="3104327"/>
                        <a:pt x="1171707" y="2981056"/>
                        <a:pt x="1236372" y="3078051"/>
                      </a:cubicBezTo>
                      <a:cubicBezTo>
                        <a:pt x="1271742" y="3219542"/>
                        <a:pt x="1218135" y="3042651"/>
                        <a:pt x="1287887" y="3168203"/>
                      </a:cubicBezTo>
                      <a:cubicBezTo>
                        <a:pt x="1301073" y="3191937"/>
                        <a:pt x="1298584" y="3222886"/>
                        <a:pt x="1313645" y="3245477"/>
                      </a:cubicBezTo>
                      <a:lnTo>
                        <a:pt x="1339403" y="3284113"/>
                      </a:lnTo>
                      <a:cubicBezTo>
                        <a:pt x="1347509" y="3340859"/>
                        <a:pt x="1338992" y="3373855"/>
                        <a:pt x="1378039" y="3412902"/>
                      </a:cubicBezTo>
                      <a:cubicBezTo>
                        <a:pt x="1388984" y="3423847"/>
                        <a:pt x="1403797" y="3430074"/>
                        <a:pt x="1416676" y="3438660"/>
                      </a:cubicBezTo>
                      <a:cubicBezTo>
                        <a:pt x="1425262" y="3455832"/>
                        <a:pt x="1432556" y="3473712"/>
                        <a:pt x="1442434" y="3490175"/>
                      </a:cubicBezTo>
                      <a:cubicBezTo>
                        <a:pt x="1471155" y="3538044"/>
                        <a:pt x="1491414" y="3571775"/>
                        <a:pt x="1532586" y="3606085"/>
                      </a:cubicBezTo>
                      <a:cubicBezTo>
                        <a:pt x="1559895" y="3628842"/>
                        <a:pt x="1591241" y="3641852"/>
                        <a:pt x="1622738" y="3657600"/>
                      </a:cubicBezTo>
                      <a:cubicBezTo>
                        <a:pt x="1631324" y="3674772"/>
                        <a:pt x="1642425" y="3690902"/>
                        <a:pt x="1648496" y="3709116"/>
                      </a:cubicBezTo>
                      <a:cubicBezTo>
                        <a:pt x="1659691" y="3742700"/>
                        <a:pt x="1662155" y="3778878"/>
                        <a:pt x="1674253" y="3812147"/>
                      </a:cubicBezTo>
                      <a:cubicBezTo>
                        <a:pt x="1681856" y="3833055"/>
                        <a:pt x="1722317" y="3878533"/>
                        <a:pt x="1738648" y="3889420"/>
                      </a:cubicBezTo>
                      <a:cubicBezTo>
                        <a:pt x="1749943" y="3896950"/>
                        <a:pt x="1764405" y="3898006"/>
                        <a:pt x="1777284" y="3902299"/>
                      </a:cubicBezTo>
                      <a:cubicBezTo>
                        <a:pt x="1801547" y="3926562"/>
                        <a:pt x="1822282" y="3952349"/>
                        <a:pt x="1854557" y="3966693"/>
                      </a:cubicBezTo>
                      <a:cubicBezTo>
                        <a:pt x="1879368" y="3977720"/>
                        <a:pt x="1906073" y="3983865"/>
                        <a:pt x="1931831" y="3992451"/>
                      </a:cubicBezTo>
                      <a:cubicBezTo>
                        <a:pt x="1944710" y="3996744"/>
                        <a:pt x="1957028" y="4003410"/>
                        <a:pt x="1970467" y="4005330"/>
                      </a:cubicBezTo>
                      <a:lnTo>
                        <a:pt x="2060619" y="4018209"/>
                      </a:lnTo>
                      <a:cubicBezTo>
                        <a:pt x="2077791" y="4026795"/>
                        <a:pt x="2097143" y="4031974"/>
                        <a:pt x="2112135" y="4043967"/>
                      </a:cubicBezTo>
                      <a:cubicBezTo>
                        <a:pt x="2208516" y="4121072"/>
                        <a:pt x="2153911" y="4112193"/>
                        <a:pt x="2240924" y="4146998"/>
                      </a:cubicBezTo>
                      <a:cubicBezTo>
                        <a:pt x="2266133" y="4157081"/>
                        <a:pt x="2292439" y="4164169"/>
                        <a:pt x="2318197" y="4172755"/>
                      </a:cubicBezTo>
                      <a:lnTo>
                        <a:pt x="2356834" y="4185634"/>
                      </a:lnTo>
                      <a:cubicBezTo>
                        <a:pt x="2361127" y="4219978"/>
                        <a:pt x="2364449" y="4254457"/>
                        <a:pt x="2369712" y="4288665"/>
                      </a:cubicBezTo>
                      <a:cubicBezTo>
                        <a:pt x="2374138" y="4317437"/>
                        <a:pt x="2386923" y="4374662"/>
                        <a:pt x="2395470" y="4404575"/>
                      </a:cubicBezTo>
                      <a:cubicBezTo>
                        <a:pt x="2399200" y="4417628"/>
                        <a:pt x="2404056" y="4430333"/>
                        <a:pt x="2408349" y="4443212"/>
                      </a:cubicBezTo>
                      <a:cubicBezTo>
                        <a:pt x="2404056" y="4468970"/>
                        <a:pt x="2395470" y="4494372"/>
                        <a:pt x="2395470" y="4520485"/>
                      </a:cubicBezTo>
                      <a:cubicBezTo>
                        <a:pt x="2395470" y="4567267"/>
                        <a:pt x="2411424" y="4638889"/>
                        <a:pt x="2421228" y="4687910"/>
                      </a:cubicBezTo>
                      <a:cubicBezTo>
                        <a:pt x="2416935" y="4730840"/>
                        <a:pt x="2414909" y="4774057"/>
                        <a:pt x="2408349" y="4816699"/>
                      </a:cubicBezTo>
                      <a:cubicBezTo>
                        <a:pt x="2406285" y="4830117"/>
                        <a:pt x="2398315" y="4842062"/>
                        <a:pt x="2395470" y="4855336"/>
                      </a:cubicBezTo>
                      <a:cubicBezTo>
                        <a:pt x="2385413" y="4902267"/>
                        <a:pt x="2379600" y="4950036"/>
                        <a:pt x="2369712" y="4997003"/>
                      </a:cubicBezTo>
                      <a:cubicBezTo>
                        <a:pt x="2362419" y="5031644"/>
                        <a:pt x="2363592" y="5070579"/>
                        <a:pt x="2343955" y="5100034"/>
                      </a:cubicBezTo>
                      <a:lnTo>
                        <a:pt x="2292439" y="5177308"/>
                      </a:lnTo>
                      <a:cubicBezTo>
                        <a:pt x="2301025" y="5198773"/>
                        <a:pt x="2310080" y="5220056"/>
                        <a:pt x="2318197" y="5241702"/>
                      </a:cubicBezTo>
                      <a:cubicBezTo>
                        <a:pt x="2322964" y="5254413"/>
                        <a:pt x="2331076" y="5266763"/>
                        <a:pt x="2331076" y="5280338"/>
                      </a:cubicBezTo>
                      <a:cubicBezTo>
                        <a:pt x="2331076" y="5293914"/>
                        <a:pt x="2322490" y="5306096"/>
                        <a:pt x="2318197" y="5318975"/>
                      </a:cubicBezTo>
                      <a:cubicBezTo>
                        <a:pt x="2322490" y="5331854"/>
                        <a:pt x="2325005" y="5345470"/>
                        <a:pt x="2331076" y="5357612"/>
                      </a:cubicBezTo>
                      <a:cubicBezTo>
                        <a:pt x="2371480" y="5438419"/>
                        <a:pt x="2344955" y="5349910"/>
                        <a:pt x="2382591" y="5447764"/>
                      </a:cubicBezTo>
                      <a:cubicBezTo>
                        <a:pt x="2397211" y="5485776"/>
                        <a:pt x="2398637" y="5529788"/>
                        <a:pt x="2421228" y="5563674"/>
                      </a:cubicBezTo>
                      <a:cubicBezTo>
                        <a:pt x="2429814" y="5576553"/>
                        <a:pt x="2433860" y="5594107"/>
                        <a:pt x="2446986" y="5602310"/>
                      </a:cubicBezTo>
                      <a:cubicBezTo>
                        <a:pt x="2470010" y="5616700"/>
                        <a:pt x="2524259" y="5628068"/>
                        <a:pt x="2524259" y="5628068"/>
                      </a:cubicBezTo>
                      <a:cubicBezTo>
                        <a:pt x="2519966" y="5640947"/>
                        <a:pt x="2511380" y="5653129"/>
                        <a:pt x="2511380" y="5666705"/>
                      </a:cubicBezTo>
                      <a:cubicBezTo>
                        <a:pt x="2511380" y="5686490"/>
                        <a:pt x="2523857" y="5756054"/>
                        <a:pt x="2537138" y="5782615"/>
                      </a:cubicBezTo>
                      <a:cubicBezTo>
                        <a:pt x="2544060" y="5796459"/>
                        <a:pt x="2554310" y="5808372"/>
                        <a:pt x="2562896" y="5821251"/>
                      </a:cubicBezTo>
                      <a:cubicBezTo>
                        <a:pt x="2567189" y="5834130"/>
                        <a:pt x="2572829" y="5846636"/>
                        <a:pt x="2575774" y="5859888"/>
                      </a:cubicBezTo>
                      <a:cubicBezTo>
                        <a:pt x="2588835" y="5918663"/>
                        <a:pt x="2581461" y="5928967"/>
                        <a:pt x="2601532" y="5975798"/>
                      </a:cubicBezTo>
                      <a:cubicBezTo>
                        <a:pt x="2609095" y="5993444"/>
                        <a:pt x="2614999" y="6012564"/>
                        <a:pt x="2627290" y="6027313"/>
                      </a:cubicBezTo>
                      <a:cubicBezTo>
                        <a:pt x="2637199" y="6039204"/>
                        <a:pt x="2653048" y="6044485"/>
                        <a:pt x="2665927" y="6053071"/>
                      </a:cubicBezTo>
                      <a:cubicBezTo>
                        <a:pt x="2670220" y="6074536"/>
                        <a:pt x="2673046" y="6096347"/>
                        <a:pt x="2678805" y="6117465"/>
                      </a:cubicBezTo>
                      <a:cubicBezTo>
                        <a:pt x="2697835" y="6187242"/>
                        <a:pt x="2693742" y="6192159"/>
                        <a:pt x="2743200" y="6233375"/>
                      </a:cubicBezTo>
                      <a:cubicBezTo>
                        <a:pt x="2755091" y="6243284"/>
                        <a:pt x="2768957" y="6250547"/>
                        <a:pt x="2781836" y="6259133"/>
                      </a:cubicBezTo>
                      <a:cubicBezTo>
                        <a:pt x="2779803" y="6287599"/>
                        <a:pt x="2785348" y="6419535"/>
                        <a:pt x="2756079" y="6478074"/>
                      </a:cubicBezTo>
                      <a:cubicBezTo>
                        <a:pt x="2749157" y="6491918"/>
                        <a:pt x="2741970" y="6506517"/>
                        <a:pt x="2730321" y="6516710"/>
                      </a:cubicBezTo>
                      <a:cubicBezTo>
                        <a:pt x="2707023" y="6537095"/>
                        <a:pt x="2678806" y="6551054"/>
                        <a:pt x="2653048" y="6568226"/>
                      </a:cubicBezTo>
                      <a:lnTo>
                        <a:pt x="2614411" y="6593984"/>
                      </a:lnTo>
                      <a:cubicBezTo>
                        <a:pt x="2592946" y="6589691"/>
                        <a:pt x="2570513" y="6588791"/>
                        <a:pt x="2550017" y="6581105"/>
                      </a:cubicBezTo>
                      <a:cubicBezTo>
                        <a:pt x="2535524" y="6575670"/>
                        <a:pt x="2526313" y="6559420"/>
                        <a:pt x="2511380" y="6555347"/>
                      </a:cubicBezTo>
                      <a:cubicBezTo>
                        <a:pt x="2477989" y="6546240"/>
                        <a:pt x="2442693" y="6546761"/>
                        <a:pt x="2408349" y="6542468"/>
                      </a:cubicBezTo>
                      <a:cubicBezTo>
                        <a:pt x="2392463" y="6531877"/>
                        <a:pt x="2354536" y="6501698"/>
                        <a:pt x="2331076" y="6503831"/>
                      </a:cubicBezTo>
                      <a:cubicBezTo>
                        <a:pt x="2295821" y="6507036"/>
                        <a:pt x="2263270" y="6526066"/>
                        <a:pt x="2228045" y="6529589"/>
                      </a:cubicBezTo>
                      <a:lnTo>
                        <a:pt x="2099256" y="6542468"/>
                      </a:lnTo>
                      <a:cubicBezTo>
                        <a:pt x="2026276" y="6538175"/>
                        <a:pt x="1953059" y="6536863"/>
                        <a:pt x="1880315" y="6529589"/>
                      </a:cubicBezTo>
                      <a:cubicBezTo>
                        <a:pt x="1866807" y="6528238"/>
                        <a:pt x="1854038" y="6522328"/>
                        <a:pt x="1841679" y="6516710"/>
                      </a:cubicBezTo>
                      <a:cubicBezTo>
                        <a:pt x="1806723" y="6500821"/>
                        <a:pt x="1775075" y="6477337"/>
                        <a:pt x="1738648" y="6465195"/>
                      </a:cubicBezTo>
                      <a:cubicBezTo>
                        <a:pt x="1675238" y="6444058"/>
                        <a:pt x="1713402" y="6454548"/>
                        <a:pt x="1622738" y="6439437"/>
                      </a:cubicBezTo>
                      <a:cubicBezTo>
                        <a:pt x="1534520" y="6351219"/>
                        <a:pt x="1575774" y="6382370"/>
                        <a:pt x="1506828" y="6336406"/>
                      </a:cubicBezTo>
                      <a:cubicBezTo>
                        <a:pt x="1498242" y="6323527"/>
                        <a:pt x="1487992" y="6311613"/>
                        <a:pt x="1481070" y="6297769"/>
                      </a:cubicBezTo>
                      <a:cubicBezTo>
                        <a:pt x="1474999" y="6285627"/>
                        <a:pt x="1475721" y="6270428"/>
                        <a:pt x="1468191" y="6259133"/>
                      </a:cubicBezTo>
                      <a:cubicBezTo>
                        <a:pt x="1458088" y="6243978"/>
                        <a:pt x="1442434" y="6233375"/>
                        <a:pt x="1429555" y="6220496"/>
                      </a:cubicBezTo>
                      <a:cubicBezTo>
                        <a:pt x="1425262" y="6207617"/>
                        <a:pt x="1422747" y="6194002"/>
                        <a:pt x="1416676" y="6181860"/>
                      </a:cubicBezTo>
                      <a:cubicBezTo>
                        <a:pt x="1409754" y="6168016"/>
                        <a:pt x="1395366" y="6158049"/>
                        <a:pt x="1390918" y="6143223"/>
                      </a:cubicBezTo>
                      <a:cubicBezTo>
                        <a:pt x="1382195" y="6114147"/>
                        <a:pt x="1392781" y="6079607"/>
                        <a:pt x="1378039" y="6053071"/>
                      </a:cubicBezTo>
                      <a:cubicBezTo>
                        <a:pt x="1368715" y="6036288"/>
                        <a:pt x="1343193" y="6036838"/>
                        <a:pt x="1326524" y="6027313"/>
                      </a:cubicBezTo>
                      <a:cubicBezTo>
                        <a:pt x="1313085" y="6019633"/>
                        <a:pt x="1300766" y="6010141"/>
                        <a:pt x="1287887" y="6001555"/>
                      </a:cubicBezTo>
                      <a:cubicBezTo>
                        <a:pt x="1281791" y="5983269"/>
                        <a:pt x="1269223" y="5934268"/>
                        <a:pt x="1249250" y="5924282"/>
                      </a:cubicBezTo>
                      <a:cubicBezTo>
                        <a:pt x="1217587" y="5908450"/>
                        <a:pt x="1179803" y="5909718"/>
                        <a:pt x="1146219" y="5898524"/>
                      </a:cubicBezTo>
                      <a:lnTo>
                        <a:pt x="1107583" y="5885646"/>
                      </a:lnTo>
                      <a:cubicBezTo>
                        <a:pt x="1062228" y="5855409"/>
                        <a:pt x="1028297" y="5828173"/>
                        <a:pt x="978794" y="5808372"/>
                      </a:cubicBezTo>
                      <a:cubicBezTo>
                        <a:pt x="905907" y="5779217"/>
                        <a:pt x="900259" y="5782405"/>
                        <a:pt x="824248" y="5769736"/>
                      </a:cubicBezTo>
                      <a:cubicBezTo>
                        <a:pt x="811369" y="5756857"/>
                        <a:pt x="794648" y="5746913"/>
                        <a:pt x="785611" y="5731099"/>
                      </a:cubicBezTo>
                      <a:cubicBezTo>
                        <a:pt x="776829" y="5715731"/>
                        <a:pt x="781514" y="5694952"/>
                        <a:pt x="772732" y="5679584"/>
                      </a:cubicBezTo>
                      <a:cubicBezTo>
                        <a:pt x="750032" y="5639859"/>
                        <a:pt x="732341" y="5640362"/>
                        <a:pt x="695459" y="5628068"/>
                      </a:cubicBezTo>
                      <a:cubicBezTo>
                        <a:pt x="686873" y="5615189"/>
                        <a:pt x="680646" y="5600376"/>
                        <a:pt x="669701" y="5589431"/>
                      </a:cubicBezTo>
                      <a:cubicBezTo>
                        <a:pt x="644736" y="5564466"/>
                        <a:pt x="623851" y="5561269"/>
                        <a:pt x="592428" y="5550795"/>
                      </a:cubicBezTo>
                      <a:cubicBezTo>
                        <a:pt x="566670" y="5525037"/>
                        <a:pt x="549713" y="5485041"/>
                        <a:pt x="515155" y="5473522"/>
                      </a:cubicBezTo>
                      <a:lnTo>
                        <a:pt x="437881" y="5447764"/>
                      </a:lnTo>
                      <a:lnTo>
                        <a:pt x="399245" y="5434885"/>
                      </a:lnTo>
                      <a:cubicBezTo>
                        <a:pt x="390659" y="5422006"/>
                        <a:pt x="384432" y="5407193"/>
                        <a:pt x="373487" y="5396248"/>
                      </a:cubicBezTo>
                      <a:cubicBezTo>
                        <a:pt x="362542" y="5385303"/>
                        <a:pt x="344519" y="5382578"/>
                        <a:pt x="334850" y="5370491"/>
                      </a:cubicBezTo>
                      <a:cubicBezTo>
                        <a:pt x="273272" y="5293519"/>
                        <a:pt x="388330" y="5372453"/>
                        <a:pt x="296214" y="5280338"/>
                      </a:cubicBezTo>
                      <a:cubicBezTo>
                        <a:pt x="282638" y="5266763"/>
                        <a:pt x="261870" y="5263167"/>
                        <a:pt x="244698" y="5254581"/>
                      </a:cubicBezTo>
                      <a:cubicBezTo>
                        <a:pt x="238010" y="5227829"/>
                        <a:pt x="217819" y="5141467"/>
                        <a:pt x="206062" y="5125792"/>
                      </a:cubicBezTo>
                      <a:cubicBezTo>
                        <a:pt x="188426" y="5102278"/>
                        <a:pt x="122254" y="5016036"/>
                        <a:pt x="115910" y="4997003"/>
                      </a:cubicBezTo>
                      <a:lnTo>
                        <a:pt x="103031" y="4958367"/>
                      </a:lnTo>
                      <a:cubicBezTo>
                        <a:pt x="98738" y="4919730"/>
                        <a:pt x="96543" y="4880803"/>
                        <a:pt x="90152" y="4842457"/>
                      </a:cubicBezTo>
                      <a:cubicBezTo>
                        <a:pt x="86052" y="4817859"/>
                        <a:pt x="62343" y="4770352"/>
                        <a:pt x="51515" y="4752305"/>
                      </a:cubicBezTo>
                      <a:cubicBezTo>
                        <a:pt x="35588" y="4725759"/>
                        <a:pt x="0" y="4675031"/>
                        <a:pt x="0" y="4675031"/>
                      </a:cubicBezTo>
                      <a:cubicBezTo>
                        <a:pt x="3043" y="4649162"/>
                        <a:pt x="18874" y="4464157"/>
                        <a:pt x="38636" y="4391696"/>
                      </a:cubicBezTo>
                      <a:cubicBezTo>
                        <a:pt x="45780" y="4365502"/>
                        <a:pt x="59930" y="4341205"/>
                        <a:pt x="64394" y="4314423"/>
                      </a:cubicBezTo>
                      <a:cubicBezTo>
                        <a:pt x="68687" y="4288665"/>
                        <a:pt x="73302" y="4262959"/>
                        <a:pt x="77273" y="4237150"/>
                      </a:cubicBezTo>
                      <a:cubicBezTo>
                        <a:pt x="81889" y="4207147"/>
                        <a:pt x="82165" y="4176284"/>
                        <a:pt x="90152" y="4146998"/>
                      </a:cubicBezTo>
                      <a:cubicBezTo>
                        <a:pt x="95204" y="4128476"/>
                        <a:pt x="115910" y="4095482"/>
                        <a:pt x="115910" y="4095482"/>
                      </a:cubicBez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 name="Freeform 40"/>
                <p:cNvSpPr/>
                <p:nvPr/>
              </p:nvSpPr>
              <p:spPr>
                <a:xfrm>
                  <a:off x="3723960" y="168182"/>
                  <a:ext cx="1970094" cy="3506148"/>
                </a:xfrm>
                <a:custGeom>
                  <a:avLst/>
                  <a:gdLst>
                    <a:gd name="connsiteX0" fmla="*/ 1970468 w 1970468"/>
                    <a:gd name="connsiteY0" fmla="*/ 77274 h 3504203"/>
                    <a:gd name="connsiteX1" fmla="*/ 1957589 w 1970468"/>
                    <a:gd name="connsiteY1" fmla="*/ 38637 h 3504203"/>
                    <a:gd name="connsiteX2" fmla="*/ 1854558 w 1970468"/>
                    <a:gd name="connsiteY2" fmla="*/ 0 h 3504203"/>
                    <a:gd name="connsiteX3" fmla="*/ 1674254 w 1970468"/>
                    <a:gd name="connsiteY3" fmla="*/ 12879 h 3504203"/>
                    <a:gd name="connsiteX4" fmla="*/ 1468192 w 1970468"/>
                    <a:gd name="connsiteY4" fmla="*/ 25758 h 3504203"/>
                    <a:gd name="connsiteX5" fmla="*/ 1365161 w 1970468"/>
                    <a:gd name="connsiteY5" fmla="*/ 38637 h 3504203"/>
                    <a:gd name="connsiteX6" fmla="*/ 1300767 w 1970468"/>
                    <a:gd name="connsiteY6" fmla="*/ 51516 h 3504203"/>
                    <a:gd name="connsiteX7" fmla="*/ 978795 w 1970468"/>
                    <a:gd name="connsiteY7" fmla="*/ 64395 h 3504203"/>
                    <a:gd name="connsiteX8" fmla="*/ 927279 w 1970468"/>
                    <a:gd name="connsiteY8" fmla="*/ 77274 h 3504203"/>
                    <a:gd name="connsiteX9" fmla="*/ 888643 w 1970468"/>
                    <a:gd name="connsiteY9" fmla="*/ 90152 h 3504203"/>
                    <a:gd name="connsiteX10" fmla="*/ 875764 w 1970468"/>
                    <a:gd name="connsiteY10" fmla="*/ 141668 h 3504203"/>
                    <a:gd name="connsiteX11" fmla="*/ 785612 w 1970468"/>
                    <a:gd name="connsiteY11" fmla="*/ 231820 h 3504203"/>
                    <a:gd name="connsiteX12" fmla="*/ 772733 w 1970468"/>
                    <a:gd name="connsiteY12" fmla="*/ 270457 h 3504203"/>
                    <a:gd name="connsiteX13" fmla="*/ 695460 w 1970468"/>
                    <a:gd name="connsiteY13" fmla="*/ 309093 h 3504203"/>
                    <a:gd name="connsiteX14" fmla="*/ 618186 w 1970468"/>
                    <a:gd name="connsiteY14" fmla="*/ 360609 h 3504203"/>
                    <a:gd name="connsiteX15" fmla="*/ 592429 w 1970468"/>
                    <a:gd name="connsiteY15" fmla="*/ 399245 h 3504203"/>
                    <a:gd name="connsiteX16" fmla="*/ 553792 w 1970468"/>
                    <a:gd name="connsiteY16" fmla="*/ 437882 h 3504203"/>
                    <a:gd name="connsiteX17" fmla="*/ 528034 w 1970468"/>
                    <a:gd name="connsiteY17" fmla="*/ 489398 h 3504203"/>
                    <a:gd name="connsiteX18" fmla="*/ 489398 w 1970468"/>
                    <a:gd name="connsiteY18" fmla="*/ 618186 h 3504203"/>
                    <a:gd name="connsiteX19" fmla="*/ 476519 w 1970468"/>
                    <a:gd name="connsiteY19" fmla="*/ 656823 h 3504203"/>
                    <a:gd name="connsiteX20" fmla="*/ 489398 w 1970468"/>
                    <a:gd name="connsiteY20" fmla="*/ 695460 h 3504203"/>
                    <a:gd name="connsiteX21" fmla="*/ 437882 w 1970468"/>
                    <a:gd name="connsiteY21" fmla="*/ 785612 h 3504203"/>
                    <a:gd name="connsiteX22" fmla="*/ 412124 w 1970468"/>
                    <a:gd name="connsiteY22" fmla="*/ 862885 h 3504203"/>
                    <a:gd name="connsiteX23" fmla="*/ 373488 w 1970468"/>
                    <a:gd name="connsiteY23" fmla="*/ 965916 h 3504203"/>
                    <a:gd name="connsiteX24" fmla="*/ 283336 w 1970468"/>
                    <a:gd name="connsiteY24" fmla="*/ 1017431 h 3504203"/>
                    <a:gd name="connsiteX25" fmla="*/ 244699 w 1970468"/>
                    <a:gd name="connsiteY25" fmla="*/ 1043189 h 3504203"/>
                    <a:gd name="connsiteX26" fmla="*/ 206062 w 1970468"/>
                    <a:gd name="connsiteY26" fmla="*/ 1030310 h 3504203"/>
                    <a:gd name="connsiteX27" fmla="*/ 128789 w 1970468"/>
                    <a:gd name="connsiteY27" fmla="*/ 1107583 h 3504203"/>
                    <a:gd name="connsiteX28" fmla="*/ 90152 w 1970468"/>
                    <a:gd name="connsiteY28" fmla="*/ 1133341 h 3504203"/>
                    <a:gd name="connsiteX29" fmla="*/ 25758 w 1970468"/>
                    <a:gd name="connsiteY29" fmla="*/ 1210614 h 3504203"/>
                    <a:gd name="connsiteX30" fmla="*/ 12879 w 1970468"/>
                    <a:gd name="connsiteY30" fmla="*/ 1275009 h 3504203"/>
                    <a:gd name="connsiteX31" fmla="*/ 0 w 1970468"/>
                    <a:gd name="connsiteY31" fmla="*/ 1326524 h 3504203"/>
                    <a:gd name="connsiteX32" fmla="*/ 38637 w 1970468"/>
                    <a:gd name="connsiteY32" fmla="*/ 1429555 h 3504203"/>
                    <a:gd name="connsiteX33" fmla="*/ 77274 w 1970468"/>
                    <a:gd name="connsiteY33" fmla="*/ 1455313 h 3504203"/>
                    <a:gd name="connsiteX34" fmla="*/ 115910 w 1970468"/>
                    <a:gd name="connsiteY34" fmla="*/ 1493950 h 3504203"/>
                    <a:gd name="connsiteX35" fmla="*/ 128789 w 1970468"/>
                    <a:gd name="connsiteY35" fmla="*/ 1545465 h 3504203"/>
                    <a:gd name="connsiteX36" fmla="*/ 180305 w 1970468"/>
                    <a:gd name="connsiteY36" fmla="*/ 1558344 h 3504203"/>
                    <a:gd name="connsiteX37" fmla="*/ 244699 w 1970468"/>
                    <a:gd name="connsiteY37" fmla="*/ 1571223 h 3504203"/>
                    <a:gd name="connsiteX38" fmla="*/ 321972 w 1970468"/>
                    <a:gd name="connsiteY38" fmla="*/ 1635617 h 3504203"/>
                    <a:gd name="connsiteX39" fmla="*/ 360609 w 1970468"/>
                    <a:gd name="connsiteY39" fmla="*/ 1661375 h 3504203"/>
                    <a:gd name="connsiteX40" fmla="*/ 386367 w 1970468"/>
                    <a:gd name="connsiteY40" fmla="*/ 1712890 h 3504203"/>
                    <a:gd name="connsiteX41" fmla="*/ 399245 w 1970468"/>
                    <a:gd name="connsiteY41" fmla="*/ 1751527 h 3504203"/>
                    <a:gd name="connsiteX42" fmla="*/ 437882 w 1970468"/>
                    <a:gd name="connsiteY42" fmla="*/ 1777285 h 3504203"/>
                    <a:gd name="connsiteX43" fmla="*/ 489398 w 1970468"/>
                    <a:gd name="connsiteY43" fmla="*/ 1893195 h 3504203"/>
                    <a:gd name="connsiteX44" fmla="*/ 528034 w 1970468"/>
                    <a:gd name="connsiteY44" fmla="*/ 1970468 h 3504203"/>
                    <a:gd name="connsiteX45" fmla="*/ 566671 w 1970468"/>
                    <a:gd name="connsiteY45" fmla="*/ 2047741 h 3504203"/>
                    <a:gd name="connsiteX46" fmla="*/ 643944 w 1970468"/>
                    <a:gd name="connsiteY46" fmla="*/ 2073499 h 3504203"/>
                    <a:gd name="connsiteX47" fmla="*/ 708338 w 1970468"/>
                    <a:gd name="connsiteY47" fmla="*/ 2137893 h 3504203"/>
                    <a:gd name="connsiteX48" fmla="*/ 772733 w 1970468"/>
                    <a:gd name="connsiteY48" fmla="*/ 2202288 h 3504203"/>
                    <a:gd name="connsiteX49" fmla="*/ 785612 w 1970468"/>
                    <a:gd name="connsiteY49" fmla="*/ 2266682 h 3504203"/>
                    <a:gd name="connsiteX50" fmla="*/ 811369 w 1970468"/>
                    <a:gd name="connsiteY50" fmla="*/ 2305319 h 3504203"/>
                    <a:gd name="connsiteX51" fmla="*/ 850006 w 1970468"/>
                    <a:gd name="connsiteY51" fmla="*/ 2408350 h 3504203"/>
                    <a:gd name="connsiteX52" fmla="*/ 875764 w 1970468"/>
                    <a:gd name="connsiteY52" fmla="*/ 2498502 h 3504203"/>
                    <a:gd name="connsiteX53" fmla="*/ 888643 w 1970468"/>
                    <a:gd name="connsiteY53" fmla="*/ 2550017 h 3504203"/>
                    <a:gd name="connsiteX54" fmla="*/ 901521 w 1970468"/>
                    <a:gd name="connsiteY54" fmla="*/ 2588654 h 3504203"/>
                    <a:gd name="connsiteX55" fmla="*/ 914400 w 1970468"/>
                    <a:gd name="connsiteY55" fmla="*/ 2665927 h 3504203"/>
                    <a:gd name="connsiteX56" fmla="*/ 940158 w 1970468"/>
                    <a:gd name="connsiteY56" fmla="*/ 2743200 h 3504203"/>
                    <a:gd name="connsiteX57" fmla="*/ 953037 w 1970468"/>
                    <a:gd name="connsiteY57" fmla="*/ 2781837 h 3504203"/>
                    <a:gd name="connsiteX58" fmla="*/ 978795 w 1970468"/>
                    <a:gd name="connsiteY58" fmla="*/ 2871989 h 3504203"/>
                    <a:gd name="connsiteX59" fmla="*/ 1004552 w 1970468"/>
                    <a:gd name="connsiteY59" fmla="*/ 2949262 h 3504203"/>
                    <a:gd name="connsiteX60" fmla="*/ 978795 w 1970468"/>
                    <a:gd name="connsiteY60" fmla="*/ 3232598 h 3504203"/>
                    <a:gd name="connsiteX61" fmla="*/ 965916 w 1970468"/>
                    <a:gd name="connsiteY61" fmla="*/ 3271234 h 3504203"/>
                    <a:gd name="connsiteX62" fmla="*/ 940158 w 1970468"/>
                    <a:gd name="connsiteY62" fmla="*/ 3309871 h 3504203"/>
                    <a:gd name="connsiteX63" fmla="*/ 927279 w 1970468"/>
                    <a:gd name="connsiteY63" fmla="*/ 3400023 h 3504203"/>
                    <a:gd name="connsiteX64" fmla="*/ 888643 w 1970468"/>
                    <a:gd name="connsiteY64" fmla="*/ 3451538 h 35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70468" h="3504203">
                      <a:moveTo>
                        <a:pt x="1970468" y="77274"/>
                      </a:moveTo>
                      <a:cubicBezTo>
                        <a:pt x="1966175" y="64395"/>
                        <a:pt x="1966070" y="49238"/>
                        <a:pt x="1957589" y="38637"/>
                      </a:cubicBezTo>
                      <a:cubicBezTo>
                        <a:pt x="1932322" y="7054"/>
                        <a:pt x="1889465" y="6981"/>
                        <a:pt x="1854558" y="0"/>
                      </a:cubicBezTo>
                      <a:lnTo>
                        <a:pt x="1674254" y="12879"/>
                      </a:lnTo>
                      <a:cubicBezTo>
                        <a:pt x="1605585" y="17457"/>
                        <a:pt x="1536776" y="20043"/>
                        <a:pt x="1468192" y="25758"/>
                      </a:cubicBezTo>
                      <a:cubicBezTo>
                        <a:pt x="1433701" y="28632"/>
                        <a:pt x="1399369" y="33374"/>
                        <a:pt x="1365161" y="38637"/>
                      </a:cubicBezTo>
                      <a:cubicBezTo>
                        <a:pt x="1343526" y="41966"/>
                        <a:pt x="1322608" y="50060"/>
                        <a:pt x="1300767" y="51516"/>
                      </a:cubicBezTo>
                      <a:cubicBezTo>
                        <a:pt x="1193595" y="58661"/>
                        <a:pt x="1086119" y="60102"/>
                        <a:pt x="978795" y="64395"/>
                      </a:cubicBezTo>
                      <a:cubicBezTo>
                        <a:pt x="961623" y="68688"/>
                        <a:pt x="944298" y="72411"/>
                        <a:pt x="927279" y="77274"/>
                      </a:cubicBezTo>
                      <a:cubicBezTo>
                        <a:pt x="914226" y="81003"/>
                        <a:pt x="897123" y="79552"/>
                        <a:pt x="888643" y="90152"/>
                      </a:cubicBezTo>
                      <a:cubicBezTo>
                        <a:pt x="877586" y="103974"/>
                        <a:pt x="883680" y="125836"/>
                        <a:pt x="875764" y="141668"/>
                      </a:cubicBezTo>
                      <a:cubicBezTo>
                        <a:pt x="834432" y="224331"/>
                        <a:pt x="845848" y="211741"/>
                        <a:pt x="785612" y="231820"/>
                      </a:cubicBezTo>
                      <a:cubicBezTo>
                        <a:pt x="781319" y="244699"/>
                        <a:pt x="781214" y="259856"/>
                        <a:pt x="772733" y="270457"/>
                      </a:cubicBezTo>
                      <a:cubicBezTo>
                        <a:pt x="745291" y="304759"/>
                        <a:pt x="729055" y="290429"/>
                        <a:pt x="695460" y="309093"/>
                      </a:cubicBezTo>
                      <a:cubicBezTo>
                        <a:pt x="668399" y="324127"/>
                        <a:pt x="618186" y="360609"/>
                        <a:pt x="618186" y="360609"/>
                      </a:cubicBezTo>
                      <a:cubicBezTo>
                        <a:pt x="609600" y="373488"/>
                        <a:pt x="602338" y="387354"/>
                        <a:pt x="592429" y="399245"/>
                      </a:cubicBezTo>
                      <a:cubicBezTo>
                        <a:pt x="580769" y="413237"/>
                        <a:pt x="564378" y="423061"/>
                        <a:pt x="553792" y="437882"/>
                      </a:cubicBezTo>
                      <a:cubicBezTo>
                        <a:pt x="542633" y="453505"/>
                        <a:pt x="535164" y="471572"/>
                        <a:pt x="528034" y="489398"/>
                      </a:cubicBezTo>
                      <a:cubicBezTo>
                        <a:pt x="497424" y="565922"/>
                        <a:pt x="508375" y="551766"/>
                        <a:pt x="489398" y="618186"/>
                      </a:cubicBezTo>
                      <a:cubicBezTo>
                        <a:pt x="485669" y="631239"/>
                        <a:pt x="480812" y="643944"/>
                        <a:pt x="476519" y="656823"/>
                      </a:cubicBezTo>
                      <a:cubicBezTo>
                        <a:pt x="480812" y="669702"/>
                        <a:pt x="491318" y="682021"/>
                        <a:pt x="489398" y="695460"/>
                      </a:cubicBezTo>
                      <a:cubicBezTo>
                        <a:pt x="483988" y="733328"/>
                        <a:pt x="452303" y="753165"/>
                        <a:pt x="437882" y="785612"/>
                      </a:cubicBezTo>
                      <a:cubicBezTo>
                        <a:pt x="426855" y="810423"/>
                        <a:pt x="417449" y="836261"/>
                        <a:pt x="412124" y="862885"/>
                      </a:cubicBezTo>
                      <a:cubicBezTo>
                        <a:pt x="402910" y="908956"/>
                        <a:pt x="406649" y="932754"/>
                        <a:pt x="373488" y="965916"/>
                      </a:cubicBezTo>
                      <a:cubicBezTo>
                        <a:pt x="352569" y="986835"/>
                        <a:pt x="306906" y="1003962"/>
                        <a:pt x="283336" y="1017431"/>
                      </a:cubicBezTo>
                      <a:cubicBezTo>
                        <a:pt x="269897" y="1025111"/>
                        <a:pt x="257578" y="1034603"/>
                        <a:pt x="244699" y="1043189"/>
                      </a:cubicBezTo>
                      <a:cubicBezTo>
                        <a:pt x="231820" y="1038896"/>
                        <a:pt x="219453" y="1028078"/>
                        <a:pt x="206062" y="1030310"/>
                      </a:cubicBezTo>
                      <a:cubicBezTo>
                        <a:pt x="169642" y="1036380"/>
                        <a:pt x="148873" y="1087500"/>
                        <a:pt x="128789" y="1107583"/>
                      </a:cubicBezTo>
                      <a:cubicBezTo>
                        <a:pt x="117844" y="1118528"/>
                        <a:pt x="102043" y="1123432"/>
                        <a:pt x="90152" y="1133341"/>
                      </a:cubicBezTo>
                      <a:cubicBezTo>
                        <a:pt x="52969" y="1164328"/>
                        <a:pt x="51084" y="1172627"/>
                        <a:pt x="25758" y="1210614"/>
                      </a:cubicBezTo>
                      <a:cubicBezTo>
                        <a:pt x="21465" y="1232079"/>
                        <a:pt x="17628" y="1253640"/>
                        <a:pt x="12879" y="1275009"/>
                      </a:cubicBezTo>
                      <a:cubicBezTo>
                        <a:pt x="9039" y="1292288"/>
                        <a:pt x="0" y="1308824"/>
                        <a:pt x="0" y="1326524"/>
                      </a:cubicBezTo>
                      <a:cubicBezTo>
                        <a:pt x="0" y="1363383"/>
                        <a:pt x="11989" y="1402908"/>
                        <a:pt x="38637" y="1429555"/>
                      </a:cubicBezTo>
                      <a:cubicBezTo>
                        <a:pt x="49582" y="1440500"/>
                        <a:pt x="65383" y="1445404"/>
                        <a:pt x="77274" y="1455313"/>
                      </a:cubicBezTo>
                      <a:cubicBezTo>
                        <a:pt x="91266" y="1466973"/>
                        <a:pt x="103031" y="1481071"/>
                        <a:pt x="115910" y="1493950"/>
                      </a:cubicBezTo>
                      <a:cubicBezTo>
                        <a:pt x="120203" y="1511122"/>
                        <a:pt x="116273" y="1532949"/>
                        <a:pt x="128789" y="1545465"/>
                      </a:cubicBezTo>
                      <a:cubicBezTo>
                        <a:pt x="141305" y="1557981"/>
                        <a:pt x="163026" y="1554504"/>
                        <a:pt x="180305" y="1558344"/>
                      </a:cubicBezTo>
                      <a:cubicBezTo>
                        <a:pt x="201673" y="1563093"/>
                        <a:pt x="223234" y="1566930"/>
                        <a:pt x="244699" y="1571223"/>
                      </a:cubicBezTo>
                      <a:cubicBezTo>
                        <a:pt x="340628" y="1635176"/>
                        <a:pt x="222809" y="1552981"/>
                        <a:pt x="321972" y="1635617"/>
                      </a:cubicBezTo>
                      <a:cubicBezTo>
                        <a:pt x="333863" y="1645526"/>
                        <a:pt x="347730" y="1652789"/>
                        <a:pt x="360609" y="1661375"/>
                      </a:cubicBezTo>
                      <a:cubicBezTo>
                        <a:pt x="369195" y="1678547"/>
                        <a:pt x="378804" y="1695244"/>
                        <a:pt x="386367" y="1712890"/>
                      </a:cubicBezTo>
                      <a:cubicBezTo>
                        <a:pt x="391715" y="1725368"/>
                        <a:pt x="390765" y="1740926"/>
                        <a:pt x="399245" y="1751527"/>
                      </a:cubicBezTo>
                      <a:cubicBezTo>
                        <a:pt x="408914" y="1763614"/>
                        <a:pt x="425003" y="1768699"/>
                        <a:pt x="437882" y="1777285"/>
                      </a:cubicBezTo>
                      <a:cubicBezTo>
                        <a:pt x="468535" y="1869242"/>
                        <a:pt x="448579" y="1831967"/>
                        <a:pt x="489398" y="1893195"/>
                      </a:cubicBezTo>
                      <a:cubicBezTo>
                        <a:pt x="521766" y="1990303"/>
                        <a:pt x="478104" y="1870609"/>
                        <a:pt x="528034" y="1970468"/>
                      </a:cubicBezTo>
                      <a:cubicBezTo>
                        <a:pt x="540155" y="1994710"/>
                        <a:pt x="539827" y="2030964"/>
                        <a:pt x="566671" y="2047741"/>
                      </a:cubicBezTo>
                      <a:cubicBezTo>
                        <a:pt x="589695" y="2062131"/>
                        <a:pt x="643944" y="2073499"/>
                        <a:pt x="643944" y="2073499"/>
                      </a:cubicBezTo>
                      <a:cubicBezTo>
                        <a:pt x="712633" y="2176533"/>
                        <a:pt x="622479" y="2052034"/>
                        <a:pt x="708338" y="2137893"/>
                      </a:cubicBezTo>
                      <a:cubicBezTo>
                        <a:pt x="794198" y="2223753"/>
                        <a:pt x="669701" y="2133600"/>
                        <a:pt x="772733" y="2202288"/>
                      </a:cubicBezTo>
                      <a:cubicBezTo>
                        <a:pt x="777026" y="2223753"/>
                        <a:pt x="777926" y="2246186"/>
                        <a:pt x="785612" y="2266682"/>
                      </a:cubicBezTo>
                      <a:cubicBezTo>
                        <a:pt x="791047" y="2281175"/>
                        <a:pt x="805934" y="2290826"/>
                        <a:pt x="811369" y="2305319"/>
                      </a:cubicBezTo>
                      <a:cubicBezTo>
                        <a:pt x="859110" y="2432631"/>
                        <a:pt x="789601" y="2317742"/>
                        <a:pt x="850006" y="2408350"/>
                      </a:cubicBezTo>
                      <a:cubicBezTo>
                        <a:pt x="890267" y="2569392"/>
                        <a:pt x="838811" y="2369169"/>
                        <a:pt x="875764" y="2498502"/>
                      </a:cubicBezTo>
                      <a:cubicBezTo>
                        <a:pt x="880627" y="2515521"/>
                        <a:pt x="883781" y="2532998"/>
                        <a:pt x="888643" y="2550017"/>
                      </a:cubicBezTo>
                      <a:cubicBezTo>
                        <a:pt x="892372" y="2563070"/>
                        <a:pt x="898576" y="2575402"/>
                        <a:pt x="901521" y="2588654"/>
                      </a:cubicBezTo>
                      <a:cubicBezTo>
                        <a:pt x="907186" y="2614145"/>
                        <a:pt x="908067" y="2640594"/>
                        <a:pt x="914400" y="2665927"/>
                      </a:cubicBezTo>
                      <a:cubicBezTo>
                        <a:pt x="920985" y="2692267"/>
                        <a:pt x="931572" y="2717442"/>
                        <a:pt x="940158" y="2743200"/>
                      </a:cubicBezTo>
                      <a:lnTo>
                        <a:pt x="953037" y="2781837"/>
                      </a:lnTo>
                      <a:cubicBezTo>
                        <a:pt x="996313" y="2911665"/>
                        <a:pt x="930289" y="2710300"/>
                        <a:pt x="978795" y="2871989"/>
                      </a:cubicBezTo>
                      <a:cubicBezTo>
                        <a:pt x="986597" y="2897995"/>
                        <a:pt x="1004552" y="2949262"/>
                        <a:pt x="1004552" y="2949262"/>
                      </a:cubicBezTo>
                      <a:cubicBezTo>
                        <a:pt x="997380" y="3071191"/>
                        <a:pt x="1003918" y="3132107"/>
                        <a:pt x="978795" y="3232598"/>
                      </a:cubicBezTo>
                      <a:cubicBezTo>
                        <a:pt x="975502" y="3245768"/>
                        <a:pt x="971987" y="3259092"/>
                        <a:pt x="965916" y="3271234"/>
                      </a:cubicBezTo>
                      <a:cubicBezTo>
                        <a:pt x="958994" y="3285078"/>
                        <a:pt x="948744" y="3296992"/>
                        <a:pt x="940158" y="3309871"/>
                      </a:cubicBezTo>
                      <a:cubicBezTo>
                        <a:pt x="935865" y="3339922"/>
                        <a:pt x="938553" y="3371838"/>
                        <a:pt x="927279" y="3400023"/>
                      </a:cubicBezTo>
                      <a:cubicBezTo>
                        <a:pt x="885608" y="3504203"/>
                        <a:pt x="888643" y="3405714"/>
                        <a:pt x="888643" y="3451538"/>
                      </a:cubicBez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Freeform 41"/>
                <p:cNvSpPr/>
                <p:nvPr/>
              </p:nvSpPr>
              <p:spPr>
                <a:xfrm>
                  <a:off x="4709007" y="4224882"/>
                  <a:ext cx="123129" cy="144882"/>
                </a:xfrm>
                <a:custGeom>
                  <a:avLst/>
                  <a:gdLst>
                    <a:gd name="connsiteX0" fmla="*/ 81346 w 122421"/>
                    <a:gd name="connsiteY0" fmla="*/ 0 h 141668"/>
                    <a:gd name="connsiteX1" fmla="*/ 42709 w 122421"/>
                    <a:gd name="connsiteY1" fmla="*/ 115910 h 141668"/>
                    <a:gd name="connsiteX2" fmla="*/ 4073 w 122421"/>
                    <a:gd name="connsiteY2" fmla="*/ 141668 h 141668"/>
                  </a:gdLst>
                  <a:ahLst/>
                  <a:cxnLst>
                    <a:cxn ang="0">
                      <a:pos x="connsiteX0" y="connsiteY0"/>
                    </a:cxn>
                    <a:cxn ang="0">
                      <a:pos x="connsiteX1" y="connsiteY1"/>
                    </a:cxn>
                    <a:cxn ang="0">
                      <a:pos x="connsiteX2" y="connsiteY2"/>
                    </a:cxn>
                  </a:cxnLst>
                  <a:rect l="l" t="t" r="r" b="b"/>
                  <a:pathLst>
                    <a:path w="122421" h="141668">
                      <a:moveTo>
                        <a:pt x="81346" y="0"/>
                      </a:moveTo>
                      <a:cubicBezTo>
                        <a:pt x="94952" y="40818"/>
                        <a:pt x="122421" y="89339"/>
                        <a:pt x="42709" y="115910"/>
                      </a:cubicBezTo>
                      <a:cubicBezTo>
                        <a:pt x="0" y="130147"/>
                        <a:pt x="4073" y="115214"/>
                        <a:pt x="4073" y="141668"/>
                      </a:cubicBez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51" name="Group 50"/>
            <p:cNvGrpSpPr/>
            <p:nvPr/>
          </p:nvGrpSpPr>
          <p:grpSpPr>
            <a:xfrm>
              <a:off x="3555703" y="4770506"/>
              <a:ext cx="1793044" cy="1793498"/>
              <a:chOff x="3555566" y="4746756"/>
              <a:chExt cx="1793044" cy="1793498"/>
            </a:xfrm>
          </p:grpSpPr>
          <p:pic>
            <p:nvPicPr>
              <p:cNvPr id="9" name="Picture 10"/>
              <p:cNvPicPr>
                <a:picLocks noChangeAspect="1" noChangeArrowheads="1"/>
              </p:cNvPicPr>
              <p:nvPr/>
            </p:nvPicPr>
            <p:blipFill>
              <a:blip r:embed="rId5" cstate="print">
                <a:lum bright="3000" contrast="-3000"/>
              </a:blip>
              <a:srcRect/>
              <a:stretch>
                <a:fillRect/>
              </a:stretch>
            </p:blipFill>
            <p:spPr bwMode="auto">
              <a:xfrm>
                <a:off x="3555566" y="4746756"/>
                <a:ext cx="1793044" cy="1793498"/>
              </a:xfrm>
              <a:prstGeom prst="rect">
                <a:avLst/>
              </a:prstGeom>
              <a:noFill/>
              <a:ln w="9525">
                <a:noFill/>
                <a:miter lim="800000"/>
                <a:headEnd/>
                <a:tailEnd/>
              </a:ln>
            </p:spPr>
          </p:pic>
          <p:grpSp>
            <p:nvGrpSpPr>
              <p:cNvPr id="10" name="Group 48"/>
              <p:cNvGrpSpPr>
                <a:grpSpLocks/>
              </p:cNvGrpSpPr>
              <p:nvPr/>
            </p:nvGrpSpPr>
            <p:grpSpPr bwMode="auto">
              <a:xfrm>
                <a:off x="3614539" y="5226154"/>
                <a:ext cx="1072362" cy="857471"/>
                <a:chOff x="1342984" y="1817949"/>
                <a:chExt cx="4046351" cy="3234682"/>
              </a:xfrm>
              <a:noFill/>
            </p:grpSpPr>
            <p:sp>
              <p:nvSpPr>
                <p:cNvPr id="38" name="Freeform 37"/>
                <p:cNvSpPr/>
                <p:nvPr/>
              </p:nvSpPr>
              <p:spPr>
                <a:xfrm>
                  <a:off x="1836088" y="1817949"/>
                  <a:ext cx="3553247" cy="3234682"/>
                </a:xfrm>
                <a:custGeom>
                  <a:avLst/>
                  <a:gdLst>
                    <a:gd name="connsiteX0" fmla="*/ 0 w 3550894"/>
                    <a:gd name="connsiteY0" fmla="*/ 0 h 3234728"/>
                    <a:gd name="connsiteX1" fmla="*/ 25758 w 3550894"/>
                    <a:gd name="connsiteY1" fmla="*/ 38636 h 3234728"/>
                    <a:gd name="connsiteX2" fmla="*/ 64394 w 3550894"/>
                    <a:gd name="connsiteY2" fmla="*/ 51515 h 3234728"/>
                    <a:gd name="connsiteX3" fmla="*/ 103031 w 3550894"/>
                    <a:gd name="connsiteY3" fmla="*/ 77273 h 3234728"/>
                    <a:gd name="connsiteX4" fmla="*/ 218941 w 3550894"/>
                    <a:gd name="connsiteY4" fmla="*/ 51515 h 3234728"/>
                    <a:gd name="connsiteX5" fmla="*/ 296214 w 3550894"/>
                    <a:gd name="connsiteY5" fmla="*/ 25758 h 3234728"/>
                    <a:gd name="connsiteX6" fmla="*/ 283335 w 3550894"/>
                    <a:gd name="connsiteY6" fmla="*/ 77273 h 3234728"/>
                    <a:gd name="connsiteX7" fmla="*/ 321972 w 3550894"/>
                    <a:gd name="connsiteY7" fmla="*/ 206062 h 3234728"/>
                    <a:gd name="connsiteX8" fmla="*/ 360608 w 3550894"/>
                    <a:gd name="connsiteY8" fmla="*/ 244698 h 3234728"/>
                    <a:gd name="connsiteX9" fmla="*/ 412124 w 3550894"/>
                    <a:gd name="connsiteY9" fmla="*/ 321972 h 3234728"/>
                    <a:gd name="connsiteX10" fmla="*/ 425003 w 3550894"/>
                    <a:gd name="connsiteY10" fmla="*/ 386366 h 3234728"/>
                    <a:gd name="connsiteX11" fmla="*/ 450760 w 3550894"/>
                    <a:gd name="connsiteY11" fmla="*/ 425003 h 3234728"/>
                    <a:gd name="connsiteX12" fmla="*/ 463639 w 3550894"/>
                    <a:gd name="connsiteY12" fmla="*/ 489397 h 3234728"/>
                    <a:gd name="connsiteX13" fmla="*/ 502276 w 3550894"/>
                    <a:gd name="connsiteY13" fmla="*/ 502276 h 3234728"/>
                    <a:gd name="connsiteX14" fmla="*/ 553791 w 3550894"/>
                    <a:gd name="connsiteY14" fmla="*/ 476518 h 3234728"/>
                    <a:gd name="connsiteX15" fmla="*/ 605307 w 3550894"/>
                    <a:gd name="connsiteY15" fmla="*/ 463639 h 3234728"/>
                    <a:gd name="connsiteX16" fmla="*/ 669701 w 3550894"/>
                    <a:gd name="connsiteY16" fmla="*/ 412124 h 3234728"/>
                    <a:gd name="connsiteX17" fmla="*/ 798490 w 3550894"/>
                    <a:gd name="connsiteY17" fmla="*/ 450760 h 3234728"/>
                    <a:gd name="connsiteX18" fmla="*/ 785611 w 3550894"/>
                    <a:gd name="connsiteY18" fmla="*/ 592428 h 3234728"/>
                    <a:gd name="connsiteX19" fmla="*/ 746975 w 3550894"/>
                    <a:gd name="connsiteY19" fmla="*/ 631065 h 3234728"/>
                    <a:gd name="connsiteX20" fmla="*/ 734096 w 3550894"/>
                    <a:gd name="connsiteY20" fmla="*/ 669701 h 3234728"/>
                    <a:gd name="connsiteX21" fmla="*/ 785611 w 3550894"/>
                    <a:gd name="connsiteY21" fmla="*/ 682580 h 3234728"/>
                    <a:gd name="connsiteX22" fmla="*/ 850006 w 3550894"/>
                    <a:gd name="connsiteY22" fmla="*/ 695459 h 3234728"/>
                    <a:gd name="connsiteX23" fmla="*/ 862884 w 3550894"/>
                    <a:gd name="connsiteY23" fmla="*/ 734096 h 3234728"/>
                    <a:gd name="connsiteX24" fmla="*/ 1043189 w 3550894"/>
                    <a:gd name="connsiteY24" fmla="*/ 746975 h 3234728"/>
                    <a:gd name="connsiteX25" fmla="*/ 1171977 w 3550894"/>
                    <a:gd name="connsiteY25" fmla="*/ 759853 h 3234728"/>
                    <a:gd name="connsiteX26" fmla="*/ 1210614 w 3550894"/>
                    <a:gd name="connsiteY26" fmla="*/ 734096 h 3234728"/>
                    <a:gd name="connsiteX27" fmla="*/ 1416676 w 3550894"/>
                    <a:gd name="connsiteY27" fmla="*/ 746975 h 3234728"/>
                    <a:gd name="connsiteX28" fmla="*/ 1700011 w 3550894"/>
                    <a:gd name="connsiteY28" fmla="*/ 734096 h 3234728"/>
                    <a:gd name="connsiteX29" fmla="*/ 1738648 w 3550894"/>
                    <a:gd name="connsiteY29" fmla="*/ 721217 h 3234728"/>
                    <a:gd name="connsiteX30" fmla="*/ 1777284 w 3550894"/>
                    <a:gd name="connsiteY30" fmla="*/ 631065 h 3234728"/>
                    <a:gd name="connsiteX31" fmla="*/ 1828800 w 3550894"/>
                    <a:gd name="connsiteY31" fmla="*/ 618186 h 3234728"/>
                    <a:gd name="connsiteX32" fmla="*/ 1957589 w 3550894"/>
                    <a:gd name="connsiteY32" fmla="*/ 579549 h 3234728"/>
                    <a:gd name="connsiteX33" fmla="*/ 2073498 w 3550894"/>
                    <a:gd name="connsiteY33" fmla="*/ 502276 h 3234728"/>
                    <a:gd name="connsiteX34" fmla="*/ 2163651 w 3550894"/>
                    <a:gd name="connsiteY34" fmla="*/ 450760 h 3234728"/>
                    <a:gd name="connsiteX35" fmla="*/ 2240924 w 3550894"/>
                    <a:gd name="connsiteY35" fmla="*/ 425003 h 3234728"/>
                    <a:gd name="connsiteX36" fmla="*/ 2279560 w 3550894"/>
                    <a:gd name="connsiteY36" fmla="*/ 412124 h 3234728"/>
                    <a:gd name="connsiteX37" fmla="*/ 2550017 w 3550894"/>
                    <a:gd name="connsiteY37" fmla="*/ 399245 h 3234728"/>
                    <a:gd name="connsiteX38" fmla="*/ 2691684 w 3550894"/>
                    <a:gd name="connsiteY38" fmla="*/ 360608 h 3234728"/>
                    <a:gd name="connsiteX39" fmla="*/ 2730321 w 3550894"/>
                    <a:gd name="connsiteY39" fmla="*/ 321972 h 3234728"/>
                    <a:gd name="connsiteX40" fmla="*/ 2781836 w 3550894"/>
                    <a:gd name="connsiteY40" fmla="*/ 309093 h 3234728"/>
                    <a:gd name="connsiteX41" fmla="*/ 2768958 w 3550894"/>
                    <a:gd name="connsiteY41" fmla="*/ 244698 h 3234728"/>
                    <a:gd name="connsiteX42" fmla="*/ 2807594 w 3550894"/>
                    <a:gd name="connsiteY42" fmla="*/ 218941 h 3234728"/>
                    <a:gd name="connsiteX43" fmla="*/ 2897746 w 3550894"/>
                    <a:gd name="connsiteY43" fmla="*/ 206062 h 3234728"/>
                    <a:gd name="connsiteX44" fmla="*/ 2987898 w 3550894"/>
                    <a:gd name="connsiteY44" fmla="*/ 218941 h 3234728"/>
                    <a:gd name="connsiteX45" fmla="*/ 3013656 w 3550894"/>
                    <a:gd name="connsiteY45" fmla="*/ 257577 h 3234728"/>
                    <a:gd name="connsiteX46" fmla="*/ 2987898 w 3550894"/>
                    <a:gd name="connsiteY46" fmla="*/ 347729 h 3234728"/>
                    <a:gd name="connsiteX47" fmla="*/ 3000777 w 3550894"/>
                    <a:gd name="connsiteY47" fmla="*/ 399245 h 3234728"/>
                    <a:gd name="connsiteX48" fmla="*/ 3013656 w 3550894"/>
                    <a:gd name="connsiteY48" fmla="*/ 437882 h 3234728"/>
                    <a:gd name="connsiteX49" fmla="*/ 3000777 w 3550894"/>
                    <a:gd name="connsiteY49" fmla="*/ 502276 h 3234728"/>
                    <a:gd name="connsiteX50" fmla="*/ 2975020 w 3550894"/>
                    <a:gd name="connsiteY50" fmla="*/ 540913 h 3234728"/>
                    <a:gd name="connsiteX51" fmla="*/ 3026535 w 3550894"/>
                    <a:gd name="connsiteY51" fmla="*/ 592428 h 3234728"/>
                    <a:gd name="connsiteX52" fmla="*/ 3039414 w 3550894"/>
                    <a:gd name="connsiteY52" fmla="*/ 631065 h 3234728"/>
                    <a:gd name="connsiteX53" fmla="*/ 3065172 w 3550894"/>
                    <a:gd name="connsiteY53" fmla="*/ 721217 h 3234728"/>
                    <a:gd name="connsiteX54" fmla="*/ 3142445 w 3550894"/>
                    <a:gd name="connsiteY54" fmla="*/ 759853 h 3234728"/>
                    <a:gd name="connsiteX55" fmla="*/ 3155324 w 3550894"/>
                    <a:gd name="connsiteY55" fmla="*/ 940158 h 3234728"/>
                    <a:gd name="connsiteX56" fmla="*/ 3168203 w 3550894"/>
                    <a:gd name="connsiteY56" fmla="*/ 1030310 h 3234728"/>
                    <a:gd name="connsiteX57" fmla="*/ 3142445 w 3550894"/>
                    <a:gd name="connsiteY57" fmla="*/ 1068946 h 3234728"/>
                    <a:gd name="connsiteX58" fmla="*/ 3155324 w 3550894"/>
                    <a:gd name="connsiteY58" fmla="*/ 1133341 h 3234728"/>
                    <a:gd name="connsiteX59" fmla="*/ 3181082 w 3550894"/>
                    <a:gd name="connsiteY59" fmla="*/ 1275008 h 3234728"/>
                    <a:gd name="connsiteX60" fmla="*/ 3155324 w 3550894"/>
                    <a:gd name="connsiteY60" fmla="*/ 1313645 h 3234728"/>
                    <a:gd name="connsiteX61" fmla="*/ 3168203 w 3550894"/>
                    <a:gd name="connsiteY61" fmla="*/ 1365160 h 3234728"/>
                    <a:gd name="connsiteX62" fmla="*/ 3181082 w 3550894"/>
                    <a:gd name="connsiteY62" fmla="*/ 1403797 h 3234728"/>
                    <a:gd name="connsiteX63" fmla="*/ 3258355 w 3550894"/>
                    <a:gd name="connsiteY63" fmla="*/ 1442434 h 3234728"/>
                    <a:gd name="connsiteX64" fmla="*/ 3245476 w 3550894"/>
                    <a:gd name="connsiteY64" fmla="*/ 1584101 h 3234728"/>
                    <a:gd name="connsiteX65" fmla="*/ 3168203 w 3550894"/>
                    <a:gd name="connsiteY65" fmla="*/ 1609859 h 3234728"/>
                    <a:gd name="connsiteX66" fmla="*/ 3155324 w 3550894"/>
                    <a:gd name="connsiteY66" fmla="*/ 1764406 h 3234728"/>
                    <a:gd name="connsiteX67" fmla="*/ 3103808 w 3550894"/>
                    <a:gd name="connsiteY67" fmla="*/ 1777284 h 3234728"/>
                    <a:gd name="connsiteX68" fmla="*/ 3090929 w 3550894"/>
                    <a:gd name="connsiteY68" fmla="*/ 1867436 h 3234728"/>
                    <a:gd name="connsiteX69" fmla="*/ 3078051 w 3550894"/>
                    <a:gd name="connsiteY69" fmla="*/ 1906073 h 3234728"/>
                    <a:gd name="connsiteX70" fmla="*/ 3116687 w 3550894"/>
                    <a:gd name="connsiteY70" fmla="*/ 1996225 h 3234728"/>
                    <a:gd name="connsiteX71" fmla="*/ 3129566 w 3550894"/>
                    <a:gd name="connsiteY71" fmla="*/ 2112135 h 3234728"/>
                    <a:gd name="connsiteX72" fmla="*/ 3142445 w 3550894"/>
                    <a:gd name="connsiteY72" fmla="*/ 2189408 h 3234728"/>
                    <a:gd name="connsiteX73" fmla="*/ 3155324 w 3550894"/>
                    <a:gd name="connsiteY73" fmla="*/ 2343955 h 3234728"/>
                    <a:gd name="connsiteX74" fmla="*/ 3168203 w 3550894"/>
                    <a:gd name="connsiteY74" fmla="*/ 2382591 h 3234728"/>
                    <a:gd name="connsiteX75" fmla="*/ 3206839 w 3550894"/>
                    <a:gd name="connsiteY75" fmla="*/ 2408349 h 3234728"/>
                    <a:gd name="connsiteX76" fmla="*/ 3284113 w 3550894"/>
                    <a:gd name="connsiteY76" fmla="*/ 2459865 h 3234728"/>
                    <a:gd name="connsiteX77" fmla="*/ 3296991 w 3550894"/>
                    <a:gd name="connsiteY77" fmla="*/ 2498501 h 3234728"/>
                    <a:gd name="connsiteX78" fmla="*/ 3322749 w 3550894"/>
                    <a:gd name="connsiteY78" fmla="*/ 2588653 h 3234728"/>
                    <a:gd name="connsiteX79" fmla="*/ 3361386 w 3550894"/>
                    <a:gd name="connsiteY79" fmla="*/ 2601532 h 3234728"/>
                    <a:gd name="connsiteX80" fmla="*/ 3451538 w 3550894"/>
                    <a:gd name="connsiteY80" fmla="*/ 2691684 h 3234728"/>
                    <a:gd name="connsiteX81" fmla="*/ 3464417 w 3550894"/>
                    <a:gd name="connsiteY81" fmla="*/ 2743200 h 3234728"/>
                    <a:gd name="connsiteX82" fmla="*/ 3477296 w 3550894"/>
                    <a:gd name="connsiteY82" fmla="*/ 2820473 h 3234728"/>
                    <a:gd name="connsiteX83" fmla="*/ 3515932 w 3550894"/>
                    <a:gd name="connsiteY83" fmla="*/ 2859110 h 3234728"/>
                    <a:gd name="connsiteX84" fmla="*/ 3541690 w 3550894"/>
                    <a:gd name="connsiteY84" fmla="*/ 3129566 h 3234728"/>
                    <a:gd name="connsiteX85" fmla="*/ 3528811 w 3550894"/>
                    <a:gd name="connsiteY85" fmla="*/ 3219718 h 3234728"/>
                    <a:gd name="connsiteX86" fmla="*/ 3477296 w 3550894"/>
                    <a:gd name="connsiteY86" fmla="*/ 3232597 h 3234728"/>
                    <a:gd name="connsiteX87" fmla="*/ 3451538 w 3550894"/>
                    <a:gd name="connsiteY87" fmla="*/ 3181082 h 3234728"/>
                    <a:gd name="connsiteX88" fmla="*/ 3438659 w 3550894"/>
                    <a:gd name="connsiteY88" fmla="*/ 3129566 h 3234728"/>
                    <a:gd name="connsiteX89" fmla="*/ 3400022 w 3550894"/>
                    <a:gd name="connsiteY89" fmla="*/ 3103808 h 3234728"/>
                    <a:gd name="connsiteX90" fmla="*/ 3361386 w 3550894"/>
                    <a:gd name="connsiteY90" fmla="*/ 3065172 h 3234728"/>
                    <a:gd name="connsiteX91" fmla="*/ 3322749 w 3550894"/>
                    <a:gd name="connsiteY91" fmla="*/ 3039414 h 3234728"/>
                    <a:gd name="connsiteX92" fmla="*/ 3245476 w 3550894"/>
                    <a:gd name="connsiteY92" fmla="*/ 2975020 h 3234728"/>
                    <a:gd name="connsiteX93" fmla="*/ 3168203 w 3550894"/>
                    <a:gd name="connsiteY93" fmla="*/ 2897746 h 3234728"/>
                    <a:gd name="connsiteX94" fmla="*/ 3116687 w 3550894"/>
                    <a:gd name="connsiteY94" fmla="*/ 2884867 h 3234728"/>
                    <a:gd name="connsiteX95" fmla="*/ 3039414 w 3550894"/>
                    <a:gd name="connsiteY95" fmla="*/ 2846231 h 3234728"/>
                    <a:gd name="connsiteX96" fmla="*/ 3000777 w 3550894"/>
                    <a:gd name="connsiteY96" fmla="*/ 2820473 h 3234728"/>
                    <a:gd name="connsiteX97" fmla="*/ 2923504 w 3550894"/>
                    <a:gd name="connsiteY97" fmla="*/ 2794715 h 3234728"/>
                    <a:gd name="connsiteX98" fmla="*/ 2871989 w 3550894"/>
                    <a:gd name="connsiteY98" fmla="*/ 2756079 h 323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550894" h="3234728">
                      <a:moveTo>
                        <a:pt x="0" y="0"/>
                      </a:moveTo>
                      <a:cubicBezTo>
                        <a:pt x="8586" y="12879"/>
                        <a:pt x="13671" y="28967"/>
                        <a:pt x="25758" y="38636"/>
                      </a:cubicBezTo>
                      <a:cubicBezTo>
                        <a:pt x="36359" y="47116"/>
                        <a:pt x="52252" y="45444"/>
                        <a:pt x="64394" y="51515"/>
                      </a:cubicBezTo>
                      <a:cubicBezTo>
                        <a:pt x="78238" y="58437"/>
                        <a:pt x="90152" y="68687"/>
                        <a:pt x="103031" y="77273"/>
                      </a:cubicBezTo>
                      <a:cubicBezTo>
                        <a:pt x="139797" y="69920"/>
                        <a:pt x="182564" y="62428"/>
                        <a:pt x="218941" y="51515"/>
                      </a:cubicBezTo>
                      <a:cubicBezTo>
                        <a:pt x="244947" y="43713"/>
                        <a:pt x="296214" y="25758"/>
                        <a:pt x="296214" y="25758"/>
                      </a:cubicBezTo>
                      <a:cubicBezTo>
                        <a:pt x="291921" y="42930"/>
                        <a:pt x="283335" y="59573"/>
                        <a:pt x="283335" y="77273"/>
                      </a:cubicBezTo>
                      <a:cubicBezTo>
                        <a:pt x="283335" y="139605"/>
                        <a:pt x="287059" y="164166"/>
                        <a:pt x="321972" y="206062"/>
                      </a:cubicBezTo>
                      <a:cubicBezTo>
                        <a:pt x="333632" y="220054"/>
                        <a:pt x="349426" y="230321"/>
                        <a:pt x="360608" y="244698"/>
                      </a:cubicBezTo>
                      <a:cubicBezTo>
                        <a:pt x="379614" y="269134"/>
                        <a:pt x="412124" y="321972"/>
                        <a:pt x="412124" y="321972"/>
                      </a:cubicBezTo>
                      <a:cubicBezTo>
                        <a:pt x="416417" y="343437"/>
                        <a:pt x="417317" y="365870"/>
                        <a:pt x="425003" y="386366"/>
                      </a:cubicBezTo>
                      <a:cubicBezTo>
                        <a:pt x="430438" y="400859"/>
                        <a:pt x="445325" y="410510"/>
                        <a:pt x="450760" y="425003"/>
                      </a:cubicBezTo>
                      <a:cubicBezTo>
                        <a:pt x="458446" y="445499"/>
                        <a:pt x="451497" y="471184"/>
                        <a:pt x="463639" y="489397"/>
                      </a:cubicBezTo>
                      <a:cubicBezTo>
                        <a:pt x="471169" y="500693"/>
                        <a:pt x="489397" y="497983"/>
                        <a:pt x="502276" y="502276"/>
                      </a:cubicBezTo>
                      <a:cubicBezTo>
                        <a:pt x="519448" y="493690"/>
                        <a:pt x="535815" y="483259"/>
                        <a:pt x="553791" y="476518"/>
                      </a:cubicBezTo>
                      <a:cubicBezTo>
                        <a:pt x="570364" y="470303"/>
                        <a:pt x="590579" y="473457"/>
                        <a:pt x="605307" y="463639"/>
                      </a:cubicBezTo>
                      <a:cubicBezTo>
                        <a:pt x="721819" y="385966"/>
                        <a:pt x="543389" y="454229"/>
                        <a:pt x="669701" y="412124"/>
                      </a:cubicBezTo>
                      <a:cubicBezTo>
                        <a:pt x="763767" y="443479"/>
                        <a:pt x="720634" y="431297"/>
                        <a:pt x="798490" y="450760"/>
                      </a:cubicBezTo>
                      <a:cubicBezTo>
                        <a:pt x="794197" y="497983"/>
                        <a:pt x="798637" y="546835"/>
                        <a:pt x="785611" y="592428"/>
                      </a:cubicBezTo>
                      <a:cubicBezTo>
                        <a:pt x="780607" y="609941"/>
                        <a:pt x="757078" y="615910"/>
                        <a:pt x="746975" y="631065"/>
                      </a:cubicBezTo>
                      <a:cubicBezTo>
                        <a:pt x="739445" y="642360"/>
                        <a:pt x="738389" y="656822"/>
                        <a:pt x="734096" y="669701"/>
                      </a:cubicBezTo>
                      <a:cubicBezTo>
                        <a:pt x="751268" y="673994"/>
                        <a:pt x="768332" y="678740"/>
                        <a:pt x="785611" y="682580"/>
                      </a:cubicBezTo>
                      <a:cubicBezTo>
                        <a:pt x="806980" y="687329"/>
                        <a:pt x="831792" y="683316"/>
                        <a:pt x="850006" y="695459"/>
                      </a:cubicBezTo>
                      <a:cubicBezTo>
                        <a:pt x="861301" y="702989"/>
                        <a:pt x="849767" y="730598"/>
                        <a:pt x="862884" y="734096"/>
                      </a:cubicBezTo>
                      <a:cubicBezTo>
                        <a:pt x="921104" y="749622"/>
                        <a:pt x="983142" y="741971"/>
                        <a:pt x="1043189" y="746975"/>
                      </a:cubicBezTo>
                      <a:cubicBezTo>
                        <a:pt x="1086183" y="750558"/>
                        <a:pt x="1129048" y="755560"/>
                        <a:pt x="1171977" y="759853"/>
                      </a:cubicBezTo>
                      <a:cubicBezTo>
                        <a:pt x="1184856" y="751267"/>
                        <a:pt x="1195157" y="734909"/>
                        <a:pt x="1210614" y="734096"/>
                      </a:cubicBezTo>
                      <a:cubicBezTo>
                        <a:pt x="1279340" y="730479"/>
                        <a:pt x="1347855" y="746975"/>
                        <a:pt x="1416676" y="746975"/>
                      </a:cubicBezTo>
                      <a:cubicBezTo>
                        <a:pt x="1511219" y="746975"/>
                        <a:pt x="1605566" y="738389"/>
                        <a:pt x="1700011" y="734096"/>
                      </a:cubicBezTo>
                      <a:cubicBezTo>
                        <a:pt x="1712890" y="729803"/>
                        <a:pt x="1730167" y="731818"/>
                        <a:pt x="1738648" y="721217"/>
                      </a:cubicBezTo>
                      <a:cubicBezTo>
                        <a:pt x="1775573" y="675061"/>
                        <a:pt x="1723964" y="666611"/>
                        <a:pt x="1777284" y="631065"/>
                      </a:cubicBezTo>
                      <a:cubicBezTo>
                        <a:pt x="1792012" y="621247"/>
                        <a:pt x="1811846" y="623272"/>
                        <a:pt x="1828800" y="618186"/>
                      </a:cubicBezTo>
                      <a:cubicBezTo>
                        <a:pt x="1985576" y="571153"/>
                        <a:pt x="1838850" y="609234"/>
                        <a:pt x="1957589" y="579549"/>
                      </a:cubicBezTo>
                      <a:lnTo>
                        <a:pt x="2073498" y="502276"/>
                      </a:lnTo>
                      <a:cubicBezTo>
                        <a:pt x="2108347" y="479043"/>
                        <a:pt x="2122803" y="467099"/>
                        <a:pt x="2163651" y="450760"/>
                      </a:cubicBezTo>
                      <a:cubicBezTo>
                        <a:pt x="2188860" y="440677"/>
                        <a:pt x="2215166" y="433589"/>
                        <a:pt x="2240924" y="425003"/>
                      </a:cubicBezTo>
                      <a:cubicBezTo>
                        <a:pt x="2253803" y="420710"/>
                        <a:pt x="2266000" y="412770"/>
                        <a:pt x="2279560" y="412124"/>
                      </a:cubicBezTo>
                      <a:lnTo>
                        <a:pt x="2550017" y="399245"/>
                      </a:lnTo>
                      <a:cubicBezTo>
                        <a:pt x="2659141" y="326494"/>
                        <a:pt x="2480071" y="437557"/>
                        <a:pt x="2691684" y="360608"/>
                      </a:cubicBezTo>
                      <a:cubicBezTo>
                        <a:pt x="2708801" y="354384"/>
                        <a:pt x="2714507" y="331008"/>
                        <a:pt x="2730321" y="321972"/>
                      </a:cubicBezTo>
                      <a:cubicBezTo>
                        <a:pt x="2745689" y="313190"/>
                        <a:pt x="2764664" y="313386"/>
                        <a:pt x="2781836" y="309093"/>
                      </a:cubicBezTo>
                      <a:cubicBezTo>
                        <a:pt x="2777543" y="287628"/>
                        <a:pt x="2762944" y="265746"/>
                        <a:pt x="2768958" y="244698"/>
                      </a:cubicBezTo>
                      <a:cubicBezTo>
                        <a:pt x="2773210" y="229815"/>
                        <a:pt x="2792769" y="223389"/>
                        <a:pt x="2807594" y="218941"/>
                      </a:cubicBezTo>
                      <a:cubicBezTo>
                        <a:pt x="2836670" y="210218"/>
                        <a:pt x="2867695" y="210355"/>
                        <a:pt x="2897746" y="206062"/>
                      </a:cubicBezTo>
                      <a:cubicBezTo>
                        <a:pt x="2927797" y="210355"/>
                        <a:pt x="2960159" y="206612"/>
                        <a:pt x="2987898" y="218941"/>
                      </a:cubicBezTo>
                      <a:cubicBezTo>
                        <a:pt x="3002042" y="225227"/>
                        <a:pt x="3011467" y="242254"/>
                        <a:pt x="3013656" y="257577"/>
                      </a:cubicBezTo>
                      <a:cubicBezTo>
                        <a:pt x="3015273" y="268898"/>
                        <a:pt x="2992731" y="333229"/>
                        <a:pt x="2987898" y="347729"/>
                      </a:cubicBezTo>
                      <a:cubicBezTo>
                        <a:pt x="2992191" y="364901"/>
                        <a:pt x="2995914" y="382226"/>
                        <a:pt x="3000777" y="399245"/>
                      </a:cubicBezTo>
                      <a:cubicBezTo>
                        <a:pt x="3004507" y="412298"/>
                        <a:pt x="3013656" y="424306"/>
                        <a:pt x="3013656" y="437882"/>
                      </a:cubicBezTo>
                      <a:cubicBezTo>
                        <a:pt x="3013656" y="459772"/>
                        <a:pt x="3008463" y="481780"/>
                        <a:pt x="3000777" y="502276"/>
                      </a:cubicBezTo>
                      <a:cubicBezTo>
                        <a:pt x="2995342" y="516769"/>
                        <a:pt x="2983606" y="528034"/>
                        <a:pt x="2975020" y="540913"/>
                      </a:cubicBezTo>
                      <a:cubicBezTo>
                        <a:pt x="3009361" y="643941"/>
                        <a:pt x="2957849" y="523742"/>
                        <a:pt x="3026535" y="592428"/>
                      </a:cubicBezTo>
                      <a:cubicBezTo>
                        <a:pt x="3036134" y="602027"/>
                        <a:pt x="3035513" y="618062"/>
                        <a:pt x="3039414" y="631065"/>
                      </a:cubicBezTo>
                      <a:cubicBezTo>
                        <a:pt x="3048395" y="661000"/>
                        <a:pt x="3049994" y="693897"/>
                        <a:pt x="3065172" y="721217"/>
                      </a:cubicBezTo>
                      <a:cubicBezTo>
                        <a:pt x="3076521" y="741646"/>
                        <a:pt x="3122963" y="753360"/>
                        <a:pt x="3142445" y="759853"/>
                      </a:cubicBezTo>
                      <a:cubicBezTo>
                        <a:pt x="3194079" y="863120"/>
                        <a:pt x="3155324" y="762687"/>
                        <a:pt x="3155324" y="940158"/>
                      </a:cubicBezTo>
                      <a:cubicBezTo>
                        <a:pt x="3155324" y="970514"/>
                        <a:pt x="3163910" y="1000259"/>
                        <a:pt x="3168203" y="1030310"/>
                      </a:cubicBezTo>
                      <a:cubicBezTo>
                        <a:pt x="3159617" y="1043189"/>
                        <a:pt x="3144365" y="1053587"/>
                        <a:pt x="3142445" y="1068946"/>
                      </a:cubicBezTo>
                      <a:cubicBezTo>
                        <a:pt x="3139730" y="1090667"/>
                        <a:pt x="3150575" y="1111972"/>
                        <a:pt x="3155324" y="1133341"/>
                      </a:cubicBezTo>
                      <a:cubicBezTo>
                        <a:pt x="3179614" y="1242646"/>
                        <a:pt x="3158756" y="1118730"/>
                        <a:pt x="3181082" y="1275008"/>
                      </a:cubicBezTo>
                      <a:cubicBezTo>
                        <a:pt x="3172496" y="1287887"/>
                        <a:pt x="3157513" y="1298322"/>
                        <a:pt x="3155324" y="1313645"/>
                      </a:cubicBezTo>
                      <a:cubicBezTo>
                        <a:pt x="3152821" y="1331167"/>
                        <a:pt x="3163340" y="1348141"/>
                        <a:pt x="3168203" y="1365160"/>
                      </a:cubicBezTo>
                      <a:cubicBezTo>
                        <a:pt x="3171933" y="1378213"/>
                        <a:pt x="3172601" y="1393196"/>
                        <a:pt x="3181082" y="1403797"/>
                      </a:cubicBezTo>
                      <a:cubicBezTo>
                        <a:pt x="3199239" y="1426494"/>
                        <a:pt x="3232902" y="1433950"/>
                        <a:pt x="3258355" y="1442434"/>
                      </a:cubicBezTo>
                      <a:cubicBezTo>
                        <a:pt x="3262956" y="1479239"/>
                        <a:pt x="3294994" y="1553153"/>
                        <a:pt x="3245476" y="1584101"/>
                      </a:cubicBezTo>
                      <a:cubicBezTo>
                        <a:pt x="3222452" y="1598491"/>
                        <a:pt x="3168203" y="1609859"/>
                        <a:pt x="3168203" y="1609859"/>
                      </a:cubicBezTo>
                      <a:cubicBezTo>
                        <a:pt x="3163910" y="1661375"/>
                        <a:pt x="3173881" y="1716157"/>
                        <a:pt x="3155324" y="1764406"/>
                      </a:cubicBezTo>
                      <a:cubicBezTo>
                        <a:pt x="3148970" y="1780927"/>
                        <a:pt x="3113189" y="1762274"/>
                        <a:pt x="3103808" y="1777284"/>
                      </a:cubicBezTo>
                      <a:cubicBezTo>
                        <a:pt x="3087719" y="1803025"/>
                        <a:pt x="3096882" y="1837670"/>
                        <a:pt x="3090929" y="1867436"/>
                      </a:cubicBezTo>
                      <a:cubicBezTo>
                        <a:pt x="3088267" y="1880748"/>
                        <a:pt x="3082344" y="1893194"/>
                        <a:pt x="3078051" y="1906073"/>
                      </a:cubicBezTo>
                      <a:cubicBezTo>
                        <a:pt x="3089778" y="1929528"/>
                        <a:pt x="3111950" y="1967803"/>
                        <a:pt x="3116687" y="1996225"/>
                      </a:cubicBezTo>
                      <a:cubicBezTo>
                        <a:pt x="3123078" y="2034570"/>
                        <a:pt x="3124428" y="2073602"/>
                        <a:pt x="3129566" y="2112135"/>
                      </a:cubicBezTo>
                      <a:cubicBezTo>
                        <a:pt x="3133017" y="2138019"/>
                        <a:pt x="3138152" y="2163650"/>
                        <a:pt x="3142445" y="2189408"/>
                      </a:cubicBezTo>
                      <a:cubicBezTo>
                        <a:pt x="3146738" y="2240924"/>
                        <a:pt x="3148492" y="2292714"/>
                        <a:pt x="3155324" y="2343955"/>
                      </a:cubicBezTo>
                      <a:cubicBezTo>
                        <a:pt x="3157118" y="2357411"/>
                        <a:pt x="3159723" y="2371990"/>
                        <a:pt x="3168203" y="2382591"/>
                      </a:cubicBezTo>
                      <a:cubicBezTo>
                        <a:pt x="3177872" y="2394678"/>
                        <a:pt x="3193960" y="2399763"/>
                        <a:pt x="3206839" y="2408349"/>
                      </a:cubicBezTo>
                      <a:cubicBezTo>
                        <a:pt x="3288129" y="2530283"/>
                        <a:pt x="3165306" y="2364819"/>
                        <a:pt x="3284113" y="2459865"/>
                      </a:cubicBezTo>
                      <a:cubicBezTo>
                        <a:pt x="3294713" y="2468345"/>
                        <a:pt x="3293262" y="2485448"/>
                        <a:pt x="3296991" y="2498501"/>
                      </a:cubicBezTo>
                      <a:cubicBezTo>
                        <a:pt x="3297125" y="2498969"/>
                        <a:pt x="3316573" y="2582477"/>
                        <a:pt x="3322749" y="2588653"/>
                      </a:cubicBezTo>
                      <a:cubicBezTo>
                        <a:pt x="3332349" y="2598252"/>
                        <a:pt x="3348507" y="2597239"/>
                        <a:pt x="3361386" y="2601532"/>
                      </a:cubicBezTo>
                      <a:cubicBezTo>
                        <a:pt x="3420431" y="2690102"/>
                        <a:pt x="3383532" y="2669017"/>
                        <a:pt x="3451538" y="2691684"/>
                      </a:cubicBezTo>
                      <a:cubicBezTo>
                        <a:pt x="3455831" y="2708856"/>
                        <a:pt x="3460946" y="2725843"/>
                        <a:pt x="3464417" y="2743200"/>
                      </a:cubicBezTo>
                      <a:cubicBezTo>
                        <a:pt x="3469538" y="2768806"/>
                        <a:pt x="3466691" y="2796611"/>
                        <a:pt x="3477296" y="2820473"/>
                      </a:cubicBezTo>
                      <a:cubicBezTo>
                        <a:pt x="3484693" y="2837117"/>
                        <a:pt x="3503053" y="2846231"/>
                        <a:pt x="3515932" y="2859110"/>
                      </a:cubicBezTo>
                      <a:cubicBezTo>
                        <a:pt x="3550894" y="2963993"/>
                        <a:pt x="3541690" y="2925087"/>
                        <a:pt x="3541690" y="3129566"/>
                      </a:cubicBezTo>
                      <a:cubicBezTo>
                        <a:pt x="3541690" y="3159922"/>
                        <a:pt x="3544899" y="3193976"/>
                        <a:pt x="3528811" y="3219718"/>
                      </a:cubicBezTo>
                      <a:cubicBezTo>
                        <a:pt x="3519430" y="3234728"/>
                        <a:pt x="3494468" y="3228304"/>
                        <a:pt x="3477296" y="3232597"/>
                      </a:cubicBezTo>
                      <a:cubicBezTo>
                        <a:pt x="3468710" y="3215425"/>
                        <a:pt x="3458279" y="3199058"/>
                        <a:pt x="3451538" y="3181082"/>
                      </a:cubicBezTo>
                      <a:cubicBezTo>
                        <a:pt x="3445323" y="3164509"/>
                        <a:pt x="3448477" y="3144294"/>
                        <a:pt x="3438659" y="3129566"/>
                      </a:cubicBezTo>
                      <a:cubicBezTo>
                        <a:pt x="3430073" y="3116687"/>
                        <a:pt x="3411913" y="3113717"/>
                        <a:pt x="3400022" y="3103808"/>
                      </a:cubicBezTo>
                      <a:cubicBezTo>
                        <a:pt x="3386030" y="3092148"/>
                        <a:pt x="3375378" y="3076832"/>
                        <a:pt x="3361386" y="3065172"/>
                      </a:cubicBezTo>
                      <a:cubicBezTo>
                        <a:pt x="3349495" y="3055263"/>
                        <a:pt x="3334640" y="3049323"/>
                        <a:pt x="3322749" y="3039414"/>
                      </a:cubicBezTo>
                      <a:cubicBezTo>
                        <a:pt x="3223594" y="2956784"/>
                        <a:pt x="3341398" y="3038965"/>
                        <a:pt x="3245476" y="2975020"/>
                      </a:cubicBezTo>
                      <a:cubicBezTo>
                        <a:pt x="3219331" y="2935803"/>
                        <a:pt x="3216126" y="2921708"/>
                        <a:pt x="3168203" y="2897746"/>
                      </a:cubicBezTo>
                      <a:cubicBezTo>
                        <a:pt x="3152371" y="2889830"/>
                        <a:pt x="3133859" y="2889160"/>
                        <a:pt x="3116687" y="2884867"/>
                      </a:cubicBezTo>
                      <a:cubicBezTo>
                        <a:pt x="3005959" y="2811049"/>
                        <a:pt x="3146059" y="2899553"/>
                        <a:pt x="3039414" y="2846231"/>
                      </a:cubicBezTo>
                      <a:cubicBezTo>
                        <a:pt x="3025569" y="2839309"/>
                        <a:pt x="3014922" y="2826760"/>
                        <a:pt x="3000777" y="2820473"/>
                      </a:cubicBezTo>
                      <a:cubicBezTo>
                        <a:pt x="2975966" y="2809446"/>
                        <a:pt x="2947789" y="2806857"/>
                        <a:pt x="2923504" y="2794715"/>
                      </a:cubicBezTo>
                      <a:cubicBezTo>
                        <a:pt x="2868149" y="2767038"/>
                        <a:pt x="2871989" y="2788156"/>
                        <a:pt x="2871989" y="2756079"/>
                      </a:cubicBez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Freeform 38"/>
                <p:cNvSpPr/>
                <p:nvPr/>
              </p:nvSpPr>
              <p:spPr>
                <a:xfrm>
                  <a:off x="1342984" y="1817949"/>
                  <a:ext cx="3364707" cy="3205672"/>
                </a:xfrm>
                <a:custGeom>
                  <a:avLst/>
                  <a:gdLst>
                    <a:gd name="connsiteX0" fmla="*/ 3368843 w 3368843"/>
                    <a:gd name="connsiteY0" fmla="*/ 2755418 h 3204227"/>
                    <a:gd name="connsiteX1" fmla="*/ 3291569 w 3368843"/>
                    <a:gd name="connsiteY1" fmla="*/ 2729660 h 3204227"/>
                    <a:gd name="connsiteX2" fmla="*/ 3252933 w 3368843"/>
                    <a:gd name="connsiteY2" fmla="*/ 2703903 h 3204227"/>
                    <a:gd name="connsiteX3" fmla="*/ 3085507 w 3368843"/>
                    <a:gd name="connsiteY3" fmla="*/ 2691024 h 3204227"/>
                    <a:gd name="connsiteX4" fmla="*/ 2956719 w 3368843"/>
                    <a:gd name="connsiteY4" fmla="*/ 2652387 h 3204227"/>
                    <a:gd name="connsiteX5" fmla="*/ 2827930 w 3368843"/>
                    <a:gd name="connsiteY5" fmla="*/ 2639508 h 3204227"/>
                    <a:gd name="connsiteX6" fmla="*/ 2789293 w 3368843"/>
                    <a:gd name="connsiteY6" fmla="*/ 2626629 h 3204227"/>
                    <a:gd name="connsiteX7" fmla="*/ 2634747 w 3368843"/>
                    <a:gd name="connsiteY7" fmla="*/ 2613750 h 3204227"/>
                    <a:gd name="connsiteX8" fmla="*/ 2415806 w 3368843"/>
                    <a:gd name="connsiteY8" fmla="*/ 2639508 h 3204227"/>
                    <a:gd name="connsiteX9" fmla="*/ 2351412 w 3368843"/>
                    <a:gd name="connsiteY9" fmla="*/ 2652387 h 3204227"/>
                    <a:gd name="connsiteX10" fmla="*/ 2183986 w 3368843"/>
                    <a:gd name="connsiteY10" fmla="*/ 2665266 h 3204227"/>
                    <a:gd name="connsiteX11" fmla="*/ 2042319 w 3368843"/>
                    <a:gd name="connsiteY11" fmla="*/ 2678145 h 3204227"/>
                    <a:gd name="connsiteX12" fmla="*/ 1862014 w 3368843"/>
                    <a:gd name="connsiteY12" fmla="*/ 2665266 h 3204227"/>
                    <a:gd name="connsiteX13" fmla="*/ 1810499 w 3368843"/>
                    <a:gd name="connsiteY13" fmla="*/ 2691024 h 3204227"/>
                    <a:gd name="connsiteX14" fmla="*/ 1733226 w 3368843"/>
                    <a:gd name="connsiteY14" fmla="*/ 2703903 h 3204227"/>
                    <a:gd name="connsiteX15" fmla="*/ 1668831 w 3368843"/>
                    <a:gd name="connsiteY15" fmla="*/ 2755418 h 3204227"/>
                    <a:gd name="connsiteX16" fmla="*/ 1617316 w 3368843"/>
                    <a:gd name="connsiteY16" fmla="*/ 2832691 h 3204227"/>
                    <a:gd name="connsiteX17" fmla="*/ 1604437 w 3368843"/>
                    <a:gd name="connsiteY17" fmla="*/ 2871328 h 3204227"/>
                    <a:gd name="connsiteX18" fmla="*/ 1462769 w 3368843"/>
                    <a:gd name="connsiteY18" fmla="*/ 2884207 h 3204227"/>
                    <a:gd name="connsiteX19" fmla="*/ 1424133 w 3368843"/>
                    <a:gd name="connsiteY19" fmla="*/ 2909964 h 3204227"/>
                    <a:gd name="connsiteX20" fmla="*/ 1346860 w 3368843"/>
                    <a:gd name="connsiteY20" fmla="*/ 2922843 h 3204227"/>
                    <a:gd name="connsiteX21" fmla="*/ 1321102 w 3368843"/>
                    <a:gd name="connsiteY21" fmla="*/ 2961480 h 3204227"/>
                    <a:gd name="connsiteX22" fmla="*/ 1282465 w 3368843"/>
                    <a:gd name="connsiteY22" fmla="*/ 3000117 h 3204227"/>
                    <a:gd name="connsiteX23" fmla="*/ 1243829 w 3368843"/>
                    <a:gd name="connsiteY23" fmla="*/ 3077390 h 3204227"/>
                    <a:gd name="connsiteX24" fmla="*/ 1205192 w 3368843"/>
                    <a:gd name="connsiteY24" fmla="*/ 3051632 h 3204227"/>
                    <a:gd name="connsiteX25" fmla="*/ 1115040 w 3368843"/>
                    <a:gd name="connsiteY25" fmla="*/ 3090269 h 3204227"/>
                    <a:gd name="connsiteX26" fmla="*/ 1037767 w 3368843"/>
                    <a:gd name="connsiteY26" fmla="*/ 3038753 h 3204227"/>
                    <a:gd name="connsiteX27" fmla="*/ 986251 w 3368843"/>
                    <a:gd name="connsiteY27" fmla="*/ 3025874 h 3204227"/>
                    <a:gd name="connsiteX28" fmla="*/ 947614 w 3368843"/>
                    <a:gd name="connsiteY28" fmla="*/ 3038753 h 3204227"/>
                    <a:gd name="connsiteX29" fmla="*/ 883220 w 3368843"/>
                    <a:gd name="connsiteY29" fmla="*/ 3051632 h 3204227"/>
                    <a:gd name="connsiteX30" fmla="*/ 857462 w 3368843"/>
                    <a:gd name="connsiteY30" fmla="*/ 3103148 h 3204227"/>
                    <a:gd name="connsiteX31" fmla="*/ 793068 w 3368843"/>
                    <a:gd name="connsiteY31" fmla="*/ 3116026 h 3204227"/>
                    <a:gd name="connsiteX32" fmla="*/ 754431 w 3368843"/>
                    <a:gd name="connsiteY32" fmla="*/ 3077390 h 3204227"/>
                    <a:gd name="connsiteX33" fmla="*/ 625643 w 3368843"/>
                    <a:gd name="connsiteY33" fmla="*/ 3090269 h 3204227"/>
                    <a:gd name="connsiteX34" fmla="*/ 548369 w 3368843"/>
                    <a:gd name="connsiteY34" fmla="*/ 3141784 h 3204227"/>
                    <a:gd name="connsiteX35" fmla="*/ 458217 w 3368843"/>
                    <a:gd name="connsiteY35" fmla="*/ 3167542 h 3204227"/>
                    <a:gd name="connsiteX36" fmla="*/ 406702 w 3368843"/>
                    <a:gd name="connsiteY36" fmla="*/ 3193300 h 3204227"/>
                    <a:gd name="connsiteX37" fmla="*/ 355186 w 3368843"/>
                    <a:gd name="connsiteY37" fmla="*/ 3141784 h 3204227"/>
                    <a:gd name="connsiteX38" fmla="*/ 316550 w 3368843"/>
                    <a:gd name="connsiteY38" fmla="*/ 3116026 h 3204227"/>
                    <a:gd name="connsiteX39" fmla="*/ 265034 w 3368843"/>
                    <a:gd name="connsiteY39" fmla="*/ 3025874 h 3204227"/>
                    <a:gd name="connsiteX40" fmla="*/ 239276 w 3368843"/>
                    <a:gd name="connsiteY40" fmla="*/ 2922843 h 3204227"/>
                    <a:gd name="connsiteX41" fmla="*/ 200640 w 3368843"/>
                    <a:gd name="connsiteY41" fmla="*/ 2884207 h 3204227"/>
                    <a:gd name="connsiteX42" fmla="*/ 213519 w 3368843"/>
                    <a:gd name="connsiteY42" fmla="*/ 2794055 h 3204227"/>
                    <a:gd name="connsiteX43" fmla="*/ 226398 w 3368843"/>
                    <a:gd name="connsiteY43" fmla="*/ 2742539 h 3204227"/>
                    <a:gd name="connsiteX44" fmla="*/ 277913 w 3368843"/>
                    <a:gd name="connsiteY44" fmla="*/ 2703903 h 3204227"/>
                    <a:gd name="connsiteX45" fmla="*/ 316550 w 3368843"/>
                    <a:gd name="connsiteY45" fmla="*/ 2626629 h 3204227"/>
                    <a:gd name="connsiteX46" fmla="*/ 329429 w 3368843"/>
                    <a:gd name="connsiteY46" fmla="*/ 2562235 h 3204227"/>
                    <a:gd name="connsiteX47" fmla="*/ 406702 w 3368843"/>
                    <a:gd name="connsiteY47" fmla="*/ 2484962 h 3204227"/>
                    <a:gd name="connsiteX48" fmla="*/ 419581 w 3368843"/>
                    <a:gd name="connsiteY48" fmla="*/ 2278900 h 3204227"/>
                    <a:gd name="connsiteX49" fmla="*/ 368065 w 3368843"/>
                    <a:gd name="connsiteY49" fmla="*/ 2266021 h 3204227"/>
                    <a:gd name="connsiteX50" fmla="*/ 303671 w 3368843"/>
                    <a:gd name="connsiteY50" fmla="*/ 2253142 h 3204227"/>
                    <a:gd name="connsiteX51" fmla="*/ 265034 w 3368843"/>
                    <a:gd name="connsiteY51" fmla="*/ 2227384 h 3204227"/>
                    <a:gd name="connsiteX52" fmla="*/ 187761 w 3368843"/>
                    <a:gd name="connsiteY52" fmla="*/ 2201626 h 3204227"/>
                    <a:gd name="connsiteX53" fmla="*/ 200640 w 3368843"/>
                    <a:gd name="connsiteY53" fmla="*/ 2111474 h 3204227"/>
                    <a:gd name="connsiteX54" fmla="*/ 290792 w 3368843"/>
                    <a:gd name="connsiteY54" fmla="*/ 2047080 h 3204227"/>
                    <a:gd name="connsiteX55" fmla="*/ 393823 w 3368843"/>
                    <a:gd name="connsiteY55" fmla="*/ 1969807 h 3204227"/>
                    <a:gd name="connsiteX56" fmla="*/ 445338 w 3368843"/>
                    <a:gd name="connsiteY56" fmla="*/ 1879655 h 3204227"/>
                    <a:gd name="connsiteX57" fmla="*/ 432460 w 3368843"/>
                    <a:gd name="connsiteY57" fmla="*/ 1828139 h 3204227"/>
                    <a:gd name="connsiteX58" fmla="*/ 419581 w 3368843"/>
                    <a:gd name="connsiteY58" fmla="*/ 1789503 h 3204227"/>
                    <a:gd name="connsiteX59" fmla="*/ 445338 w 3368843"/>
                    <a:gd name="connsiteY59" fmla="*/ 1686472 h 3204227"/>
                    <a:gd name="connsiteX60" fmla="*/ 419581 w 3368843"/>
                    <a:gd name="connsiteY60" fmla="*/ 1647835 h 3204227"/>
                    <a:gd name="connsiteX61" fmla="*/ 432460 w 3368843"/>
                    <a:gd name="connsiteY61" fmla="*/ 1609198 h 3204227"/>
                    <a:gd name="connsiteX62" fmla="*/ 445338 w 3368843"/>
                    <a:gd name="connsiteY62" fmla="*/ 1531925 h 3204227"/>
                    <a:gd name="connsiteX63" fmla="*/ 483975 w 3368843"/>
                    <a:gd name="connsiteY63" fmla="*/ 1351621 h 3204227"/>
                    <a:gd name="connsiteX64" fmla="*/ 432460 w 3368843"/>
                    <a:gd name="connsiteY64" fmla="*/ 1274348 h 3204227"/>
                    <a:gd name="connsiteX65" fmla="*/ 419581 w 3368843"/>
                    <a:gd name="connsiteY65" fmla="*/ 1235711 h 3204227"/>
                    <a:gd name="connsiteX66" fmla="*/ 368065 w 3368843"/>
                    <a:gd name="connsiteY66" fmla="*/ 1158438 h 3204227"/>
                    <a:gd name="connsiteX67" fmla="*/ 303671 w 3368843"/>
                    <a:gd name="connsiteY67" fmla="*/ 1003891 h 3204227"/>
                    <a:gd name="connsiteX68" fmla="*/ 187761 w 3368843"/>
                    <a:gd name="connsiteY68" fmla="*/ 965255 h 3204227"/>
                    <a:gd name="connsiteX69" fmla="*/ 187761 w 3368843"/>
                    <a:gd name="connsiteY69" fmla="*/ 875103 h 3204227"/>
                    <a:gd name="connsiteX70" fmla="*/ 174882 w 3368843"/>
                    <a:gd name="connsiteY70" fmla="*/ 836466 h 3204227"/>
                    <a:gd name="connsiteX71" fmla="*/ 110488 w 3368843"/>
                    <a:gd name="connsiteY71" fmla="*/ 759193 h 3204227"/>
                    <a:gd name="connsiteX72" fmla="*/ 58972 w 3368843"/>
                    <a:gd name="connsiteY72" fmla="*/ 746314 h 3204227"/>
                    <a:gd name="connsiteX73" fmla="*/ 20336 w 3368843"/>
                    <a:gd name="connsiteY73" fmla="*/ 720556 h 3204227"/>
                    <a:gd name="connsiteX74" fmla="*/ 33214 w 3368843"/>
                    <a:gd name="connsiteY74" fmla="*/ 604646 h 3204227"/>
                    <a:gd name="connsiteX75" fmla="*/ 71851 w 3368843"/>
                    <a:gd name="connsiteY75" fmla="*/ 591767 h 3204227"/>
                    <a:gd name="connsiteX76" fmla="*/ 97609 w 3368843"/>
                    <a:gd name="connsiteY76" fmla="*/ 553131 h 3204227"/>
                    <a:gd name="connsiteX77" fmla="*/ 110488 w 3368843"/>
                    <a:gd name="connsiteY77" fmla="*/ 514494 h 3204227"/>
                    <a:gd name="connsiteX78" fmla="*/ 149124 w 3368843"/>
                    <a:gd name="connsiteY78" fmla="*/ 501615 h 3204227"/>
                    <a:gd name="connsiteX79" fmla="*/ 174882 w 3368843"/>
                    <a:gd name="connsiteY79" fmla="*/ 462979 h 3204227"/>
                    <a:gd name="connsiteX80" fmla="*/ 213519 w 3368843"/>
                    <a:gd name="connsiteY80" fmla="*/ 450100 h 3204227"/>
                    <a:gd name="connsiteX81" fmla="*/ 252155 w 3368843"/>
                    <a:gd name="connsiteY81" fmla="*/ 424342 h 3204227"/>
                    <a:gd name="connsiteX82" fmla="*/ 290792 w 3368843"/>
                    <a:gd name="connsiteY82" fmla="*/ 450100 h 3204227"/>
                    <a:gd name="connsiteX83" fmla="*/ 368065 w 3368843"/>
                    <a:gd name="connsiteY83" fmla="*/ 475857 h 3204227"/>
                    <a:gd name="connsiteX84" fmla="*/ 496854 w 3368843"/>
                    <a:gd name="connsiteY84" fmla="*/ 475857 h 3204227"/>
                    <a:gd name="connsiteX85" fmla="*/ 522612 w 3368843"/>
                    <a:gd name="connsiteY85" fmla="*/ 514494 h 3204227"/>
                    <a:gd name="connsiteX86" fmla="*/ 625643 w 3368843"/>
                    <a:gd name="connsiteY86" fmla="*/ 604646 h 3204227"/>
                    <a:gd name="connsiteX87" fmla="*/ 767310 w 3368843"/>
                    <a:gd name="connsiteY87" fmla="*/ 643283 h 3204227"/>
                    <a:gd name="connsiteX88" fmla="*/ 754431 w 3368843"/>
                    <a:gd name="connsiteY88" fmla="*/ 591767 h 3204227"/>
                    <a:gd name="connsiteX89" fmla="*/ 702916 w 3368843"/>
                    <a:gd name="connsiteY89" fmla="*/ 566010 h 3204227"/>
                    <a:gd name="connsiteX90" fmla="*/ 625643 w 3368843"/>
                    <a:gd name="connsiteY90" fmla="*/ 462979 h 3204227"/>
                    <a:gd name="connsiteX91" fmla="*/ 599885 w 3368843"/>
                    <a:gd name="connsiteY91" fmla="*/ 424342 h 3204227"/>
                    <a:gd name="connsiteX92" fmla="*/ 587006 w 3368843"/>
                    <a:gd name="connsiteY92" fmla="*/ 256917 h 3204227"/>
                    <a:gd name="connsiteX93" fmla="*/ 535490 w 3368843"/>
                    <a:gd name="connsiteY93" fmla="*/ 244038 h 3204227"/>
                    <a:gd name="connsiteX94" fmla="*/ 496854 w 3368843"/>
                    <a:gd name="connsiteY94" fmla="*/ 205401 h 3204227"/>
                    <a:gd name="connsiteX95" fmla="*/ 483975 w 3368843"/>
                    <a:gd name="connsiteY95" fmla="*/ 12218 h 3204227"/>
                    <a:gd name="connsiteX96" fmla="*/ 522612 w 3368843"/>
                    <a:gd name="connsiteY96" fmla="*/ 12218 h 320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368843" h="3204227">
                      <a:moveTo>
                        <a:pt x="3368843" y="2755418"/>
                      </a:moveTo>
                      <a:cubicBezTo>
                        <a:pt x="3343085" y="2746832"/>
                        <a:pt x="3314160" y="2744721"/>
                        <a:pt x="3291569" y="2729660"/>
                      </a:cubicBezTo>
                      <a:cubicBezTo>
                        <a:pt x="3278690" y="2721074"/>
                        <a:pt x="3268146" y="2706755"/>
                        <a:pt x="3252933" y="2703903"/>
                      </a:cubicBezTo>
                      <a:cubicBezTo>
                        <a:pt x="3197918" y="2693588"/>
                        <a:pt x="3141316" y="2695317"/>
                        <a:pt x="3085507" y="2691024"/>
                      </a:cubicBezTo>
                      <a:cubicBezTo>
                        <a:pt x="2993507" y="2629690"/>
                        <a:pt x="3038267" y="2632000"/>
                        <a:pt x="2956719" y="2652387"/>
                      </a:cubicBezTo>
                      <a:cubicBezTo>
                        <a:pt x="2913789" y="2648094"/>
                        <a:pt x="2870572" y="2646068"/>
                        <a:pt x="2827930" y="2639508"/>
                      </a:cubicBezTo>
                      <a:cubicBezTo>
                        <a:pt x="2814512" y="2637444"/>
                        <a:pt x="2802750" y="2628423"/>
                        <a:pt x="2789293" y="2626629"/>
                      </a:cubicBezTo>
                      <a:cubicBezTo>
                        <a:pt x="2738053" y="2619797"/>
                        <a:pt x="2686262" y="2618043"/>
                        <a:pt x="2634747" y="2613750"/>
                      </a:cubicBezTo>
                      <a:lnTo>
                        <a:pt x="2415806" y="2639508"/>
                      </a:lnTo>
                      <a:cubicBezTo>
                        <a:pt x="2394171" y="2642837"/>
                        <a:pt x="2372877" y="2648094"/>
                        <a:pt x="2351412" y="2652387"/>
                      </a:cubicBezTo>
                      <a:cubicBezTo>
                        <a:pt x="2269117" y="2707250"/>
                        <a:pt x="2349806" y="2665266"/>
                        <a:pt x="2183986" y="2665266"/>
                      </a:cubicBezTo>
                      <a:cubicBezTo>
                        <a:pt x="2136569" y="2665266"/>
                        <a:pt x="2089541" y="2673852"/>
                        <a:pt x="2042319" y="2678145"/>
                      </a:cubicBezTo>
                      <a:cubicBezTo>
                        <a:pt x="1982217" y="2673852"/>
                        <a:pt x="1922176" y="2661924"/>
                        <a:pt x="1862014" y="2665266"/>
                      </a:cubicBezTo>
                      <a:cubicBezTo>
                        <a:pt x="1842845" y="2666331"/>
                        <a:pt x="1828888" y="2685507"/>
                        <a:pt x="1810499" y="2691024"/>
                      </a:cubicBezTo>
                      <a:cubicBezTo>
                        <a:pt x="1785487" y="2698528"/>
                        <a:pt x="1758984" y="2699610"/>
                        <a:pt x="1733226" y="2703903"/>
                      </a:cubicBezTo>
                      <a:cubicBezTo>
                        <a:pt x="1702573" y="2795860"/>
                        <a:pt x="1730059" y="2796237"/>
                        <a:pt x="1668831" y="2755418"/>
                      </a:cubicBezTo>
                      <a:cubicBezTo>
                        <a:pt x="1651659" y="2781176"/>
                        <a:pt x="1627105" y="2803323"/>
                        <a:pt x="1617316" y="2832691"/>
                      </a:cubicBezTo>
                      <a:cubicBezTo>
                        <a:pt x="1613023" y="2845570"/>
                        <a:pt x="1617316" y="2867035"/>
                        <a:pt x="1604437" y="2871328"/>
                      </a:cubicBezTo>
                      <a:cubicBezTo>
                        <a:pt x="1559453" y="2886323"/>
                        <a:pt x="1509992" y="2879914"/>
                        <a:pt x="1462769" y="2884207"/>
                      </a:cubicBezTo>
                      <a:cubicBezTo>
                        <a:pt x="1449890" y="2892793"/>
                        <a:pt x="1438817" y="2905069"/>
                        <a:pt x="1424133" y="2909964"/>
                      </a:cubicBezTo>
                      <a:cubicBezTo>
                        <a:pt x="1399360" y="2918222"/>
                        <a:pt x="1370216" y="2911165"/>
                        <a:pt x="1346860" y="2922843"/>
                      </a:cubicBezTo>
                      <a:cubicBezTo>
                        <a:pt x="1333016" y="2929765"/>
                        <a:pt x="1331011" y="2949589"/>
                        <a:pt x="1321102" y="2961480"/>
                      </a:cubicBezTo>
                      <a:cubicBezTo>
                        <a:pt x="1309442" y="2975472"/>
                        <a:pt x="1295344" y="2987238"/>
                        <a:pt x="1282465" y="3000117"/>
                      </a:cubicBezTo>
                      <a:cubicBezTo>
                        <a:pt x="1278247" y="3012772"/>
                        <a:pt x="1261660" y="3073824"/>
                        <a:pt x="1243829" y="3077390"/>
                      </a:cubicBezTo>
                      <a:cubicBezTo>
                        <a:pt x="1228651" y="3080426"/>
                        <a:pt x="1218071" y="3060218"/>
                        <a:pt x="1205192" y="3051632"/>
                      </a:cubicBezTo>
                      <a:cubicBezTo>
                        <a:pt x="1184931" y="3065139"/>
                        <a:pt x="1143717" y="3098872"/>
                        <a:pt x="1115040" y="3090269"/>
                      </a:cubicBezTo>
                      <a:cubicBezTo>
                        <a:pt x="1085389" y="3081373"/>
                        <a:pt x="1067800" y="3046261"/>
                        <a:pt x="1037767" y="3038753"/>
                      </a:cubicBezTo>
                      <a:lnTo>
                        <a:pt x="986251" y="3025874"/>
                      </a:lnTo>
                      <a:cubicBezTo>
                        <a:pt x="973372" y="3030167"/>
                        <a:pt x="960784" y="3035460"/>
                        <a:pt x="947614" y="3038753"/>
                      </a:cubicBezTo>
                      <a:cubicBezTo>
                        <a:pt x="926378" y="3044062"/>
                        <a:pt x="901032" y="3038909"/>
                        <a:pt x="883220" y="3051632"/>
                      </a:cubicBezTo>
                      <a:cubicBezTo>
                        <a:pt x="867597" y="3062791"/>
                        <a:pt x="873085" y="3091989"/>
                        <a:pt x="857462" y="3103148"/>
                      </a:cubicBezTo>
                      <a:cubicBezTo>
                        <a:pt x="839650" y="3115871"/>
                        <a:pt x="814533" y="3111733"/>
                        <a:pt x="793068" y="3116026"/>
                      </a:cubicBezTo>
                      <a:cubicBezTo>
                        <a:pt x="780189" y="3103147"/>
                        <a:pt x="769586" y="3087493"/>
                        <a:pt x="754431" y="3077390"/>
                      </a:cubicBezTo>
                      <a:cubicBezTo>
                        <a:pt x="710045" y="3047799"/>
                        <a:pt x="673828" y="3076502"/>
                        <a:pt x="625643" y="3090269"/>
                      </a:cubicBezTo>
                      <a:cubicBezTo>
                        <a:pt x="599885" y="3107441"/>
                        <a:pt x="578402" y="3134276"/>
                        <a:pt x="548369" y="3141784"/>
                      </a:cubicBezTo>
                      <a:cubicBezTo>
                        <a:pt x="522229" y="3148319"/>
                        <a:pt x="484082" y="3156457"/>
                        <a:pt x="458217" y="3167542"/>
                      </a:cubicBezTo>
                      <a:cubicBezTo>
                        <a:pt x="440571" y="3175105"/>
                        <a:pt x="423874" y="3184714"/>
                        <a:pt x="406702" y="3193300"/>
                      </a:cubicBezTo>
                      <a:cubicBezTo>
                        <a:pt x="322404" y="3165201"/>
                        <a:pt x="405140" y="3204227"/>
                        <a:pt x="355186" y="3141784"/>
                      </a:cubicBezTo>
                      <a:cubicBezTo>
                        <a:pt x="345517" y="3129697"/>
                        <a:pt x="329429" y="3124612"/>
                        <a:pt x="316550" y="3116026"/>
                      </a:cubicBezTo>
                      <a:cubicBezTo>
                        <a:pt x="297706" y="3087761"/>
                        <a:pt x="275928" y="3058556"/>
                        <a:pt x="265034" y="3025874"/>
                      </a:cubicBezTo>
                      <a:cubicBezTo>
                        <a:pt x="260699" y="3012870"/>
                        <a:pt x="252127" y="2942120"/>
                        <a:pt x="239276" y="2922843"/>
                      </a:cubicBezTo>
                      <a:cubicBezTo>
                        <a:pt x="229173" y="2907689"/>
                        <a:pt x="213519" y="2897086"/>
                        <a:pt x="200640" y="2884207"/>
                      </a:cubicBezTo>
                      <a:cubicBezTo>
                        <a:pt x="204933" y="2854156"/>
                        <a:pt x="208089" y="2823921"/>
                        <a:pt x="213519" y="2794055"/>
                      </a:cubicBezTo>
                      <a:cubicBezTo>
                        <a:pt x="216685" y="2776640"/>
                        <a:pt x="216110" y="2756943"/>
                        <a:pt x="226398" y="2742539"/>
                      </a:cubicBezTo>
                      <a:cubicBezTo>
                        <a:pt x="238874" y="2725073"/>
                        <a:pt x="260741" y="2716782"/>
                        <a:pt x="277913" y="2703903"/>
                      </a:cubicBezTo>
                      <a:cubicBezTo>
                        <a:pt x="303096" y="2666129"/>
                        <a:pt x="305886" y="2669286"/>
                        <a:pt x="316550" y="2626629"/>
                      </a:cubicBezTo>
                      <a:cubicBezTo>
                        <a:pt x="321859" y="2605393"/>
                        <a:pt x="317677" y="2580703"/>
                        <a:pt x="329429" y="2562235"/>
                      </a:cubicBezTo>
                      <a:cubicBezTo>
                        <a:pt x="348986" y="2531503"/>
                        <a:pt x="406702" y="2484962"/>
                        <a:pt x="406702" y="2484962"/>
                      </a:cubicBezTo>
                      <a:cubicBezTo>
                        <a:pt x="428550" y="2419419"/>
                        <a:pt x="454483" y="2348704"/>
                        <a:pt x="419581" y="2278900"/>
                      </a:cubicBezTo>
                      <a:cubicBezTo>
                        <a:pt x="411665" y="2263068"/>
                        <a:pt x="385344" y="2269861"/>
                        <a:pt x="368065" y="2266021"/>
                      </a:cubicBezTo>
                      <a:cubicBezTo>
                        <a:pt x="346697" y="2261272"/>
                        <a:pt x="325136" y="2257435"/>
                        <a:pt x="303671" y="2253142"/>
                      </a:cubicBezTo>
                      <a:cubicBezTo>
                        <a:pt x="290792" y="2244556"/>
                        <a:pt x="279179" y="2233671"/>
                        <a:pt x="265034" y="2227384"/>
                      </a:cubicBezTo>
                      <a:cubicBezTo>
                        <a:pt x="240223" y="2216357"/>
                        <a:pt x="187761" y="2201626"/>
                        <a:pt x="187761" y="2201626"/>
                      </a:cubicBezTo>
                      <a:cubicBezTo>
                        <a:pt x="192054" y="2171575"/>
                        <a:pt x="180651" y="2134319"/>
                        <a:pt x="200640" y="2111474"/>
                      </a:cubicBezTo>
                      <a:cubicBezTo>
                        <a:pt x="327740" y="1966217"/>
                        <a:pt x="249640" y="2211686"/>
                        <a:pt x="290792" y="2047080"/>
                      </a:cubicBezTo>
                      <a:cubicBezTo>
                        <a:pt x="266639" y="1926318"/>
                        <a:pt x="262639" y="2017511"/>
                        <a:pt x="393823" y="1969807"/>
                      </a:cubicBezTo>
                      <a:cubicBezTo>
                        <a:pt x="404948" y="1965761"/>
                        <a:pt x="444017" y="1882297"/>
                        <a:pt x="445338" y="1879655"/>
                      </a:cubicBezTo>
                      <a:cubicBezTo>
                        <a:pt x="441045" y="1862483"/>
                        <a:pt x="437323" y="1845158"/>
                        <a:pt x="432460" y="1828139"/>
                      </a:cubicBezTo>
                      <a:cubicBezTo>
                        <a:pt x="428731" y="1815086"/>
                        <a:pt x="418352" y="1803023"/>
                        <a:pt x="419581" y="1789503"/>
                      </a:cubicBezTo>
                      <a:cubicBezTo>
                        <a:pt x="422786" y="1754248"/>
                        <a:pt x="445338" y="1686472"/>
                        <a:pt x="445338" y="1686472"/>
                      </a:cubicBezTo>
                      <a:cubicBezTo>
                        <a:pt x="436752" y="1673593"/>
                        <a:pt x="422125" y="1663103"/>
                        <a:pt x="419581" y="1647835"/>
                      </a:cubicBezTo>
                      <a:cubicBezTo>
                        <a:pt x="417349" y="1634444"/>
                        <a:pt x="429515" y="1622450"/>
                        <a:pt x="432460" y="1609198"/>
                      </a:cubicBezTo>
                      <a:cubicBezTo>
                        <a:pt x="438125" y="1583707"/>
                        <a:pt x="442099" y="1557836"/>
                        <a:pt x="445338" y="1531925"/>
                      </a:cubicBezTo>
                      <a:cubicBezTo>
                        <a:pt x="465056" y="1374175"/>
                        <a:pt x="436729" y="1446111"/>
                        <a:pt x="483975" y="1351621"/>
                      </a:cubicBezTo>
                      <a:cubicBezTo>
                        <a:pt x="454397" y="1233308"/>
                        <a:pt x="497144" y="1355203"/>
                        <a:pt x="432460" y="1274348"/>
                      </a:cubicBezTo>
                      <a:cubicBezTo>
                        <a:pt x="423979" y="1263747"/>
                        <a:pt x="426174" y="1247578"/>
                        <a:pt x="419581" y="1235711"/>
                      </a:cubicBezTo>
                      <a:cubicBezTo>
                        <a:pt x="404547" y="1208650"/>
                        <a:pt x="368065" y="1158438"/>
                        <a:pt x="368065" y="1158438"/>
                      </a:cubicBezTo>
                      <a:cubicBezTo>
                        <a:pt x="382059" y="1060482"/>
                        <a:pt x="408270" y="1059677"/>
                        <a:pt x="303671" y="1003891"/>
                      </a:cubicBezTo>
                      <a:cubicBezTo>
                        <a:pt x="267736" y="984726"/>
                        <a:pt x="187761" y="965255"/>
                        <a:pt x="187761" y="965255"/>
                      </a:cubicBezTo>
                      <a:cubicBezTo>
                        <a:pt x="156881" y="872616"/>
                        <a:pt x="187761" y="988303"/>
                        <a:pt x="187761" y="875103"/>
                      </a:cubicBezTo>
                      <a:cubicBezTo>
                        <a:pt x="187761" y="861527"/>
                        <a:pt x="180953" y="848608"/>
                        <a:pt x="174882" y="836466"/>
                      </a:cubicBezTo>
                      <a:cubicBezTo>
                        <a:pt x="164214" y="815129"/>
                        <a:pt x="130426" y="770586"/>
                        <a:pt x="110488" y="759193"/>
                      </a:cubicBezTo>
                      <a:cubicBezTo>
                        <a:pt x="95120" y="750411"/>
                        <a:pt x="76144" y="750607"/>
                        <a:pt x="58972" y="746314"/>
                      </a:cubicBezTo>
                      <a:cubicBezTo>
                        <a:pt x="46093" y="737728"/>
                        <a:pt x="30005" y="732643"/>
                        <a:pt x="20336" y="720556"/>
                      </a:cubicBezTo>
                      <a:cubicBezTo>
                        <a:pt x="453" y="695702"/>
                        <a:pt x="0" y="615717"/>
                        <a:pt x="33214" y="604646"/>
                      </a:cubicBezTo>
                      <a:lnTo>
                        <a:pt x="71851" y="591767"/>
                      </a:lnTo>
                      <a:cubicBezTo>
                        <a:pt x="80437" y="578888"/>
                        <a:pt x="90687" y="566975"/>
                        <a:pt x="97609" y="553131"/>
                      </a:cubicBezTo>
                      <a:cubicBezTo>
                        <a:pt x="103680" y="540989"/>
                        <a:pt x="100889" y="524094"/>
                        <a:pt x="110488" y="514494"/>
                      </a:cubicBezTo>
                      <a:cubicBezTo>
                        <a:pt x="120087" y="504895"/>
                        <a:pt x="136245" y="505908"/>
                        <a:pt x="149124" y="501615"/>
                      </a:cubicBezTo>
                      <a:cubicBezTo>
                        <a:pt x="157710" y="488736"/>
                        <a:pt x="162795" y="472648"/>
                        <a:pt x="174882" y="462979"/>
                      </a:cubicBezTo>
                      <a:cubicBezTo>
                        <a:pt x="185483" y="454498"/>
                        <a:pt x="201377" y="456171"/>
                        <a:pt x="213519" y="450100"/>
                      </a:cubicBezTo>
                      <a:cubicBezTo>
                        <a:pt x="227363" y="443178"/>
                        <a:pt x="239276" y="432928"/>
                        <a:pt x="252155" y="424342"/>
                      </a:cubicBezTo>
                      <a:cubicBezTo>
                        <a:pt x="265034" y="432928"/>
                        <a:pt x="276647" y="443814"/>
                        <a:pt x="290792" y="450100"/>
                      </a:cubicBezTo>
                      <a:cubicBezTo>
                        <a:pt x="315603" y="461127"/>
                        <a:pt x="368065" y="475857"/>
                        <a:pt x="368065" y="475857"/>
                      </a:cubicBezTo>
                      <a:cubicBezTo>
                        <a:pt x="412583" y="466954"/>
                        <a:pt x="452336" y="450419"/>
                        <a:pt x="496854" y="475857"/>
                      </a:cubicBezTo>
                      <a:cubicBezTo>
                        <a:pt x="510293" y="483537"/>
                        <a:pt x="514026" y="501615"/>
                        <a:pt x="522612" y="514494"/>
                      </a:cubicBezTo>
                      <a:cubicBezTo>
                        <a:pt x="556627" y="616540"/>
                        <a:pt x="521588" y="587303"/>
                        <a:pt x="625643" y="604646"/>
                      </a:cubicBezTo>
                      <a:cubicBezTo>
                        <a:pt x="666317" y="631763"/>
                        <a:pt x="708758" y="668377"/>
                        <a:pt x="767310" y="643283"/>
                      </a:cubicBezTo>
                      <a:cubicBezTo>
                        <a:pt x="783579" y="636310"/>
                        <a:pt x="765763" y="605365"/>
                        <a:pt x="754431" y="591767"/>
                      </a:cubicBezTo>
                      <a:cubicBezTo>
                        <a:pt x="742140" y="577018"/>
                        <a:pt x="720088" y="574596"/>
                        <a:pt x="702916" y="566010"/>
                      </a:cubicBezTo>
                      <a:cubicBezTo>
                        <a:pt x="671087" y="470523"/>
                        <a:pt x="701443" y="500878"/>
                        <a:pt x="625643" y="462979"/>
                      </a:cubicBezTo>
                      <a:cubicBezTo>
                        <a:pt x="617057" y="450100"/>
                        <a:pt x="602738" y="439556"/>
                        <a:pt x="599885" y="424342"/>
                      </a:cubicBezTo>
                      <a:cubicBezTo>
                        <a:pt x="589570" y="369328"/>
                        <a:pt x="605832" y="309629"/>
                        <a:pt x="587006" y="256917"/>
                      </a:cubicBezTo>
                      <a:cubicBezTo>
                        <a:pt x="581053" y="240248"/>
                        <a:pt x="552662" y="248331"/>
                        <a:pt x="535490" y="244038"/>
                      </a:cubicBezTo>
                      <a:cubicBezTo>
                        <a:pt x="522611" y="231159"/>
                        <a:pt x="508514" y="219393"/>
                        <a:pt x="496854" y="205401"/>
                      </a:cubicBezTo>
                      <a:cubicBezTo>
                        <a:pt x="447622" y="146322"/>
                        <a:pt x="452443" y="106814"/>
                        <a:pt x="483975" y="12218"/>
                      </a:cubicBezTo>
                      <a:cubicBezTo>
                        <a:pt x="488048" y="0"/>
                        <a:pt x="509733" y="12218"/>
                        <a:pt x="522612" y="12218"/>
                      </a:cubicBez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1" name="Freeform 10"/>
              <p:cNvSpPr/>
              <p:nvPr/>
            </p:nvSpPr>
            <p:spPr bwMode="auto">
              <a:xfrm>
                <a:off x="4584504" y="5235019"/>
                <a:ext cx="724593" cy="1097460"/>
              </a:xfrm>
              <a:custGeom>
                <a:avLst/>
                <a:gdLst>
                  <a:gd name="connsiteX0" fmla="*/ 888642 w 2728387"/>
                  <a:gd name="connsiteY0" fmla="*/ 15025 h 4136264"/>
                  <a:gd name="connsiteX1" fmla="*/ 927279 w 2728387"/>
                  <a:gd name="connsiteY1" fmla="*/ 105177 h 4136264"/>
                  <a:gd name="connsiteX2" fmla="*/ 940158 w 2728387"/>
                  <a:gd name="connsiteY2" fmla="*/ 221087 h 4136264"/>
                  <a:gd name="connsiteX3" fmla="*/ 965915 w 2728387"/>
                  <a:gd name="connsiteY3" fmla="*/ 298360 h 4136264"/>
                  <a:gd name="connsiteX4" fmla="*/ 1081825 w 2728387"/>
                  <a:gd name="connsiteY4" fmla="*/ 336997 h 4136264"/>
                  <a:gd name="connsiteX5" fmla="*/ 1120462 w 2728387"/>
                  <a:gd name="connsiteY5" fmla="*/ 349875 h 4136264"/>
                  <a:gd name="connsiteX6" fmla="*/ 1171977 w 2728387"/>
                  <a:gd name="connsiteY6" fmla="*/ 427149 h 4136264"/>
                  <a:gd name="connsiteX7" fmla="*/ 1223493 w 2728387"/>
                  <a:gd name="connsiteY7" fmla="*/ 440028 h 4136264"/>
                  <a:gd name="connsiteX8" fmla="*/ 1287887 w 2728387"/>
                  <a:gd name="connsiteY8" fmla="*/ 452906 h 4136264"/>
                  <a:gd name="connsiteX9" fmla="*/ 1326524 w 2728387"/>
                  <a:gd name="connsiteY9" fmla="*/ 465785 h 4136264"/>
                  <a:gd name="connsiteX10" fmla="*/ 1313645 w 2728387"/>
                  <a:gd name="connsiteY10" fmla="*/ 555937 h 4136264"/>
                  <a:gd name="connsiteX11" fmla="*/ 1339403 w 2728387"/>
                  <a:gd name="connsiteY11" fmla="*/ 813515 h 4136264"/>
                  <a:gd name="connsiteX12" fmla="*/ 1352282 w 2728387"/>
                  <a:gd name="connsiteY12" fmla="*/ 852152 h 4136264"/>
                  <a:gd name="connsiteX13" fmla="*/ 1390918 w 2728387"/>
                  <a:gd name="connsiteY13" fmla="*/ 890788 h 4136264"/>
                  <a:gd name="connsiteX14" fmla="*/ 1403797 w 2728387"/>
                  <a:gd name="connsiteY14" fmla="*/ 980940 h 4136264"/>
                  <a:gd name="connsiteX15" fmla="*/ 1442434 w 2728387"/>
                  <a:gd name="connsiteY15" fmla="*/ 1096850 h 4136264"/>
                  <a:gd name="connsiteX16" fmla="*/ 1455312 w 2728387"/>
                  <a:gd name="connsiteY16" fmla="*/ 1135487 h 4136264"/>
                  <a:gd name="connsiteX17" fmla="*/ 1468191 w 2728387"/>
                  <a:gd name="connsiteY17" fmla="*/ 1174123 h 4136264"/>
                  <a:gd name="connsiteX18" fmla="*/ 1493949 w 2728387"/>
                  <a:gd name="connsiteY18" fmla="*/ 1264275 h 4136264"/>
                  <a:gd name="connsiteX19" fmla="*/ 1519707 w 2728387"/>
                  <a:gd name="connsiteY19" fmla="*/ 1393064 h 4136264"/>
                  <a:gd name="connsiteX20" fmla="*/ 1532586 w 2728387"/>
                  <a:gd name="connsiteY20" fmla="*/ 1431701 h 4136264"/>
                  <a:gd name="connsiteX21" fmla="*/ 1558343 w 2728387"/>
                  <a:gd name="connsiteY21" fmla="*/ 1470337 h 4136264"/>
                  <a:gd name="connsiteX22" fmla="*/ 1596980 w 2728387"/>
                  <a:gd name="connsiteY22" fmla="*/ 1547611 h 4136264"/>
                  <a:gd name="connsiteX23" fmla="*/ 1635617 w 2728387"/>
                  <a:gd name="connsiteY23" fmla="*/ 1573368 h 4136264"/>
                  <a:gd name="connsiteX24" fmla="*/ 1674253 w 2728387"/>
                  <a:gd name="connsiteY24" fmla="*/ 1663521 h 4136264"/>
                  <a:gd name="connsiteX25" fmla="*/ 1725769 w 2728387"/>
                  <a:gd name="connsiteY25" fmla="*/ 1702157 h 4136264"/>
                  <a:gd name="connsiteX26" fmla="*/ 1777284 w 2728387"/>
                  <a:gd name="connsiteY26" fmla="*/ 1715036 h 4136264"/>
                  <a:gd name="connsiteX27" fmla="*/ 1790163 w 2728387"/>
                  <a:gd name="connsiteY27" fmla="*/ 1753673 h 4136264"/>
                  <a:gd name="connsiteX28" fmla="*/ 1828800 w 2728387"/>
                  <a:gd name="connsiteY28" fmla="*/ 1766552 h 4136264"/>
                  <a:gd name="connsiteX29" fmla="*/ 1867436 w 2728387"/>
                  <a:gd name="connsiteY29" fmla="*/ 1792309 h 4136264"/>
                  <a:gd name="connsiteX30" fmla="*/ 1880315 w 2728387"/>
                  <a:gd name="connsiteY30" fmla="*/ 1843825 h 4136264"/>
                  <a:gd name="connsiteX31" fmla="*/ 1918952 w 2728387"/>
                  <a:gd name="connsiteY31" fmla="*/ 1818067 h 4136264"/>
                  <a:gd name="connsiteX32" fmla="*/ 1970467 w 2728387"/>
                  <a:gd name="connsiteY32" fmla="*/ 1805188 h 4136264"/>
                  <a:gd name="connsiteX33" fmla="*/ 2009104 w 2728387"/>
                  <a:gd name="connsiteY33" fmla="*/ 1792309 h 4136264"/>
                  <a:gd name="connsiteX34" fmla="*/ 2060620 w 2728387"/>
                  <a:gd name="connsiteY34" fmla="*/ 1856704 h 4136264"/>
                  <a:gd name="connsiteX35" fmla="*/ 2086377 w 2728387"/>
                  <a:gd name="connsiteY35" fmla="*/ 1908219 h 4136264"/>
                  <a:gd name="connsiteX36" fmla="*/ 2150772 w 2728387"/>
                  <a:gd name="connsiteY36" fmla="*/ 1985492 h 4136264"/>
                  <a:gd name="connsiteX37" fmla="*/ 2189408 w 2728387"/>
                  <a:gd name="connsiteY37" fmla="*/ 1998371 h 4136264"/>
                  <a:gd name="connsiteX38" fmla="*/ 2228045 w 2728387"/>
                  <a:gd name="connsiteY38" fmla="*/ 2024129 h 4136264"/>
                  <a:gd name="connsiteX39" fmla="*/ 2305318 w 2728387"/>
                  <a:gd name="connsiteY39" fmla="*/ 2049887 h 4136264"/>
                  <a:gd name="connsiteX40" fmla="*/ 2331076 w 2728387"/>
                  <a:gd name="connsiteY40" fmla="*/ 2088523 h 4136264"/>
                  <a:gd name="connsiteX41" fmla="*/ 2369712 w 2728387"/>
                  <a:gd name="connsiteY41" fmla="*/ 2101402 h 4136264"/>
                  <a:gd name="connsiteX42" fmla="*/ 2472743 w 2728387"/>
                  <a:gd name="connsiteY42" fmla="*/ 2114281 h 4136264"/>
                  <a:gd name="connsiteX43" fmla="*/ 2498501 w 2728387"/>
                  <a:gd name="connsiteY43" fmla="*/ 2152918 h 4136264"/>
                  <a:gd name="connsiteX44" fmla="*/ 2614411 w 2728387"/>
                  <a:gd name="connsiteY44" fmla="*/ 2191554 h 4136264"/>
                  <a:gd name="connsiteX45" fmla="*/ 2665927 w 2728387"/>
                  <a:gd name="connsiteY45" fmla="*/ 2204433 h 4136264"/>
                  <a:gd name="connsiteX46" fmla="*/ 2717442 w 2728387"/>
                  <a:gd name="connsiteY46" fmla="*/ 2191554 h 4136264"/>
                  <a:gd name="connsiteX47" fmla="*/ 2691684 w 2728387"/>
                  <a:gd name="connsiteY47" fmla="*/ 2230191 h 4136264"/>
                  <a:gd name="connsiteX48" fmla="*/ 2575774 w 2728387"/>
                  <a:gd name="connsiteY48" fmla="*/ 2333222 h 4136264"/>
                  <a:gd name="connsiteX49" fmla="*/ 2524259 w 2728387"/>
                  <a:gd name="connsiteY49" fmla="*/ 2410495 h 4136264"/>
                  <a:gd name="connsiteX50" fmla="*/ 2511380 w 2728387"/>
                  <a:gd name="connsiteY50" fmla="*/ 2552163 h 4136264"/>
                  <a:gd name="connsiteX51" fmla="*/ 2459865 w 2728387"/>
                  <a:gd name="connsiteY51" fmla="*/ 2565042 h 4136264"/>
                  <a:gd name="connsiteX52" fmla="*/ 2485622 w 2728387"/>
                  <a:gd name="connsiteY52" fmla="*/ 2693830 h 4136264"/>
                  <a:gd name="connsiteX53" fmla="*/ 2511380 w 2728387"/>
                  <a:gd name="connsiteY53" fmla="*/ 2732467 h 4136264"/>
                  <a:gd name="connsiteX54" fmla="*/ 2537138 w 2728387"/>
                  <a:gd name="connsiteY54" fmla="*/ 2809740 h 4136264"/>
                  <a:gd name="connsiteX55" fmla="*/ 2550017 w 2728387"/>
                  <a:gd name="connsiteY55" fmla="*/ 2899892 h 4136264"/>
                  <a:gd name="connsiteX56" fmla="*/ 2614411 w 2728387"/>
                  <a:gd name="connsiteY56" fmla="*/ 2977166 h 4136264"/>
                  <a:gd name="connsiteX57" fmla="*/ 2627290 w 2728387"/>
                  <a:gd name="connsiteY57" fmla="*/ 3015802 h 4136264"/>
                  <a:gd name="connsiteX58" fmla="*/ 2665927 w 2728387"/>
                  <a:gd name="connsiteY58" fmla="*/ 3028681 h 4136264"/>
                  <a:gd name="connsiteX59" fmla="*/ 2614411 w 2728387"/>
                  <a:gd name="connsiteY59" fmla="*/ 3131712 h 4136264"/>
                  <a:gd name="connsiteX60" fmla="*/ 2601532 w 2728387"/>
                  <a:gd name="connsiteY60" fmla="*/ 3260501 h 4136264"/>
                  <a:gd name="connsiteX61" fmla="*/ 2562896 w 2728387"/>
                  <a:gd name="connsiteY61" fmla="*/ 3337774 h 4136264"/>
                  <a:gd name="connsiteX62" fmla="*/ 2485622 w 2728387"/>
                  <a:gd name="connsiteY62" fmla="*/ 3415047 h 4136264"/>
                  <a:gd name="connsiteX63" fmla="*/ 2446986 w 2728387"/>
                  <a:gd name="connsiteY63" fmla="*/ 3466563 h 4136264"/>
                  <a:gd name="connsiteX64" fmla="*/ 2408349 w 2728387"/>
                  <a:gd name="connsiteY64" fmla="*/ 3453684 h 4136264"/>
                  <a:gd name="connsiteX65" fmla="*/ 2369712 w 2728387"/>
                  <a:gd name="connsiteY65" fmla="*/ 3479442 h 4136264"/>
                  <a:gd name="connsiteX66" fmla="*/ 2331076 w 2728387"/>
                  <a:gd name="connsiteY66" fmla="*/ 3569594 h 4136264"/>
                  <a:gd name="connsiteX67" fmla="*/ 2305318 w 2728387"/>
                  <a:gd name="connsiteY67" fmla="*/ 3608230 h 4136264"/>
                  <a:gd name="connsiteX68" fmla="*/ 2266682 w 2728387"/>
                  <a:gd name="connsiteY68" fmla="*/ 3633988 h 4136264"/>
                  <a:gd name="connsiteX69" fmla="*/ 2215166 w 2728387"/>
                  <a:gd name="connsiteY69" fmla="*/ 3827171 h 4136264"/>
                  <a:gd name="connsiteX70" fmla="*/ 2176529 w 2728387"/>
                  <a:gd name="connsiteY70" fmla="*/ 3840050 h 4136264"/>
                  <a:gd name="connsiteX71" fmla="*/ 2163651 w 2728387"/>
                  <a:gd name="connsiteY71" fmla="*/ 3878687 h 4136264"/>
                  <a:gd name="connsiteX72" fmla="*/ 2073498 w 2728387"/>
                  <a:gd name="connsiteY72" fmla="*/ 3891566 h 4136264"/>
                  <a:gd name="connsiteX73" fmla="*/ 2009104 w 2728387"/>
                  <a:gd name="connsiteY73" fmla="*/ 3981718 h 4136264"/>
                  <a:gd name="connsiteX74" fmla="*/ 1957589 w 2728387"/>
                  <a:gd name="connsiteY74" fmla="*/ 4058991 h 4136264"/>
                  <a:gd name="connsiteX75" fmla="*/ 1918952 w 2728387"/>
                  <a:gd name="connsiteY75" fmla="*/ 4084749 h 4136264"/>
                  <a:gd name="connsiteX76" fmla="*/ 1790163 w 2728387"/>
                  <a:gd name="connsiteY76" fmla="*/ 4123385 h 4136264"/>
                  <a:gd name="connsiteX77" fmla="*/ 1674253 w 2728387"/>
                  <a:gd name="connsiteY77" fmla="*/ 4136264 h 4136264"/>
                  <a:gd name="connsiteX78" fmla="*/ 1609859 w 2728387"/>
                  <a:gd name="connsiteY78" fmla="*/ 4123385 h 4136264"/>
                  <a:gd name="connsiteX79" fmla="*/ 1532586 w 2728387"/>
                  <a:gd name="connsiteY79" fmla="*/ 4071870 h 4136264"/>
                  <a:gd name="connsiteX80" fmla="*/ 1326524 w 2728387"/>
                  <a:gd name="connsiteY80" fmla="*/ 4097628 h 4136264"/>
                  <a:gd name="connsiteX81" fmla="*/ 1287887 w 2728387"/>
                  <a:gd name="connsiteY81" fmla="*/ 4071870 h 4136264"/>
                  <a:gd name="connsiteX82" fmla="*/ 1262129 w 2728387"/>
                  <a:gd name="connsiteY82" fmla="*/ 4020354 h 4136264"/>
                  <a:gd name="connsiteX83" fmla="*/ 1223493 w 2728387"/>
                  <a:gd name="connsiteY83" fmla="*/ 3994597 h 4136264"/>
                  <a:gd name="connsiteX84" fmla="*/ 1210614 w 2728387"/>
                  <a:gd name="connsiteY84" fmla="*/ 3930202 h 4136264"/>
                  <a:gd name="connsiteX85" fmla="*/ 1197735 w 2728387"/>
                  <a:gd name="connsiteY85" fmla="*/ 3762777 h 4136264"/>
                  <a:gd name="connsiteX86" fmla="*/ 1171977 w 2728387"/>
                  <a:gd name="connsiteY86" fmla="*/ 3724140 h 4136264"/>
                  <a:gd name="connsiteX87" fmla="*/ 1159098 w 2728387"/>
                  <a:gd name="connsiteY87" fmla="*/ 3582473 h 4136264"/>
                  <a:gd name="connsiteX88" fmla="*/ 991673 w 2728387"/>
                  <a:gd name="connsiteY88" fmla="*/ 3595352 h 4136264"/>
                  <a:gd name="connsiteX89" fmla="*/ 824248 w 2728387"/>
                  <a:gd name="connsiteY89" fmla="*/ 3569594 h 4136264"/>
                  <a:gd name="connsiteX90" fmla="*/ 798490 w 2728387"/>
                  <a:gd name="connsiteY90" fmla="*/ 3530957 h 4136264"/>
                  <a:gd name="connsiteX91" fmla="*/ 759853 w 2728387"/>
                  <a:gd name="connsiteY91" fmla="*/ 3518078 h 4136264"/>
                  <a:gd name="connsiteX92" fmla="*/ 721217 w 2728387"/>
                  <a:gd name="connsiteY92" fmla="*/ 3492321 h 4136264"/>
                  <a:gd name="connsiteX93" fmla="*/ 682580 w 2728387"/>
                  <a:gd name="connsiteY93" fmla="*/ 3479442 h 4136264"/>
                  <a:gd name="connsiteX94" fmla="*/ 592428 w 2728387"/>
                  <a:gd name="connsiteY94" fmla="*/ 3440805 h 4136264"/>
                  <a:gd name="connsiteX95" fmla="*/ 566670 w 2728387"/>
                  <a:gd name="connsiteY95" fmla="*/ 3402168 h 4136264"/>
                  <a:gd name="connsiteX96" fmla="*/ 515155 w 2728387"/>
                  <a:gd name="connsiteY96" fmla="*/ 3273380 h 4136264"/>
                  <a:gd name="connsiteX97" fmla="*/ 450760 w 2728387"/>
                  <a:gd name="connsiteY97" fmla="*/ 3196106 h 4136264"/>
                  <a:gd name="connsiteX98" fmla="*/ 463639 w 2728387"/>
                  <a:gd name="connsiteY98" fmla="*/ 3157470 h 4136264"/>
                  <a:gd name="connsiteX99" fmla="*/ 476518 w 2728387"/>
                  <a:gd name="connsiteY99" fmla="*/ 3067318 h 4136264"/>
                  <a:gd name="connsiteX100" fmla="*/ 450760 w 2728387"/>
                  <a:gd name="connsiteY100" fmla="*/ 2964287 h 4136264"/>
                  <a:gd name="connsiteX101" fmla="*/ 476518 w 2728387"/>
                  <a:gd name="connsiteY101" fmla="*/ 2809740 h 4136264"/>
                  <a:gd name="connsiteX102" fmla="*/ 463639 w 2728387"/>
                  <a:gd name="connsiteY102" fmla="*/ 2771104 h 4136264"/>
                  <a:gd name="connsiteX103" fmla="*/ 386366 w 2728387"/>
                  <a:gd name="connsiteY103" fmla="*/ 2758225 h 4136264"/>
                  <a:gd name="connsiteX104" fmla="*/ 399245 w 2728387"/>
                  <a:gd name="connsiteY104" fmla="*/ 2655194 h 4136264"/>
                  <a:gd name="connsiteX105" fmla="*/ 437882 w 2728387"/>
                  <a:gd name="connsiteY105" fmla="*/ 2642315 h 4136264"/>
                  <a:gd name="connsiteX106" fmla="*/ 450760 w 2728387"/>
                  <a:gd name="connsiteY106" fmla="*/ 2590799 h 4136264"/>
                  <a:gd name="connsiteX107" fmla="*/ 463639 w 2728387"/>
                  <a:gd name="connsiteY107" fmla="*/ 2552163 h 4136264"/>
                  <a:gd name="connsiteX108" fmla="*/ 450760 w 2728387"/>
                  <a:gd name="connsiteY108" fmla="*/ 2449132 h 4136264"/>
                  <a:gd name="connsiteX109" fmla="*/ 399245 w 2728387"/>
                  <a:gd name="connsiteY109" fmla="*/ 2371859 h 4136264"/>
                  <a:gd name="connsiteX110" fmla="*/ 373487 w 2728387"/>
                  <a:gd name="connsiteY110" fmla="*/ 2333222 h 4136264"/>
                  <a:gd name="connsiteX111" fmla="*/ 399245 w 2728387"/>
                  <a:gd name="connsiteY111" fmla="*/ 2217312 h 4136264"/>
                  <a:gd name="connsiteX112" fmla="*/ 437882 w 2728387"/>
                  <a:gd name="connsiteY112" fmla="*/ 2178675 h 4136264"/>
                  <a:gd name="connsiteX113" fmla="*/ 450760 w 2728387"/>
                  <a:gd name="connsiteY113" fmla="*/ 2127160 h 4136264"/>
                  <a:gd name="connsiteX114" fmla="*/ 412124 w 2728387"/>
                  <a:gd name="connsiteY114" fmla="*/ 2114281 h 4136264"/>
                  <a:gd name="connsiteX115" fmla="*/ 321972 w 2728387"/>
                  <a:gd name="connsiteY115" fmla="*/ 2101402 h 4136264"/>
                  <a:gd name="connsiteX116" fmla="*/ 283335 w 2728387"/>
                  <a:gd name="connsiteY116" fmla="*/ 1985492 h 4136264"/>
                  <a:gd name="connsiteX117" fmla="*/ 270456 w 2728387"/>
                  <a:gd name="connsiteY117" fmla="*/ 1946856 h 4136264"/>
                  <a:gd name="connsiteX118" fmla="*/ 296214 w 2728387"/>
                  <a:gd name="connsiteY118" fmla="*/ 1508974 h 4136264"/>
                  <a:gd name="connsiteX119" fmla="*/ 270456 w 2728387"/>
                  <a:gd name="connsiteY119" fmla="*/ 1225639 h 4136264"/>
                  <a:gd name="connsiteX120" fmla="*/ 231820 w 2728387"/>
                  <a:gd name="connsiteY120" fmla="*/ 1174123 h 4136264"/>
                  <a:gd name="connsiteX121" fmla="*/ 154546 w 2728387"/>
                  <a:gd name="connsiteY121" fmla="*/ 1109729 h 4136264"/>
                  <a:gd name="connsiteX122" fmla="*/ 141667 w 2728387"/>
                  <a:gd name="connsiteY122" fmla="*/ 955182 h 4136264"/>
                  <a:gd name="connsiteX123" fmla="*/ 51515 w 2728387"/>
                  <a:gd name="connsiteY123" fmla="*/ 968061 h 4136264"/>
                  <a:gd name="connsiteX124" fmla="*/ 77273 w 2728387"/>
                  <a:gd name="connsiteY124" fmla="*/ 890788 h 4136264"/>
                  <a:gd name="connsiteX125" fmla="*/ 64394 w 2728387"/>
                  <a:gd name="connsiteY125" fmla="*/ 852152 h 4136264"/>
                  <a:gd name="connsiteX126" fmla="*/ 51515 w 2728387"/>
                  <a:gd name="connsiteY126" fmla="*/ 774878 h 4136264"/>
                  <a:gd name="connsiteX127" fmla="*/ 12879 w 2728387"/>
                  <a:gd name="connsiteY127" fmla="*/ 736242 h 4136264"/>
                  <a:gd name="connsiteX128" fmla="*/ 0 w 2728387"/>
                  <a:gd name="connsiteY128" fmla="*/ 697605 h 4136264"/>
                  <a:gd name="connsiteX129" fmla="*/ 38636 w 2728387"/>
                  <a:gd name="connsiteY129" fmla="*/ 607453 h 4136264"/>
                  <a:gd name="connsiteX130" fmla="*/ 64394 w 2728387"/>
                  <a:gd name="connsiteY130" fmla="*/ 555937 h 4136264"/>
                  <a:gd name="connsiteX131" fmla="*/ 90152 w 2728387"/>
                  <a:gd name="connsiteY131" fmla="*/ 478664 h 4136264"/>
                  <a:gd name="connsiteX132" fmla="*/ 77273 w 2728387"/>
                  <a:gd name="connsiteY132" fmla="*/ 362754 h 4136264"/>
                  <a:gd name="connsiteX133" fmla="*/ 51515 w 2728387"/>
                  <a:gd name="connsiteY133" fmla="*/ 324118 h 4136264"/>
                  <a:gd name="connsiteX134" fmla="*/ 90152 w 2728387"/>
                  <a:gd name="connsiteY134" fmla="*/ 246844 h 4136264"/>
                  <a:gd name="connsiteX135" fmla="*/ 103031 w 2728387"/>
                  <a:gd name="connsiteY135" fmla="*/ 195329 h 4136264"/>
                  <a:gd name="connsiteX136" fmla="*/ 115910 w 2728387"/>
                  <a:gd name="connsiteY136" fmla="*/ 156692 h 4136264"/>
                  <a:gd name="connsiteX137" fmla="*/ 180304 w 2728387"/>
                  <a:gd name="connsiteY137" fmla="*/ 143813 h 4136264"/>
                  <a:gd name="connsiteX138" fmla="*/ 218941 w 2728387"/>
                  <a:gd name="connsiteY138" fmla="*/ 130935 h 4136264"/>
                  <a:gd name="connsiteX139" fmla="*/ 257577 w 2728387"/>
                  <a:gd name="connsiteY139" fmla="*/ 182450 h 4136264"/>
                  <a:gd name="connsiteX140" fmla="*/ 296214 w 2728387"/>
                  <a:gd name="connsiteY140" fmla="*/ 208208 h 4136264"/>
                  <a:gd name="connsiteX141" fmla="*/ 334851 w 2728387"/>
                  <a:gd name="connsiteY141" fmla="*/ 246844 h 4136264"/>
                  <a:gd name="connsiteX142" fmla="*/ 373487 w 2728387"/>
                  <a:gd name="connsiteY142" fmla="*/ 233966 h 4136264"/>
                  <a:gd name="connsiteX143" fmla="*/ 399245 w 2728387"/>
                  <a:gd name="connsiteY143" fmla="*/ 130935 h 4136264"/>
                  <a:gd name="connsiteX144" fmla="*/ 412124 w 2728387"/>
                  <a:gd name="connsiteY144" fmla="*/ 92298 h 4136264"/>
                  <a:gd name="connsiteX145" fmla="*/ 450760 w 2728387"/>
                  <a:gd name="connsiteY145" fmla="*/ 79419 h 4136264"/>
                  <a:gd name="connsiteX146" fmla="*/ 540912 w 2728387"/>
                  <a:gd name="connsiteY146" fmla="*/ 53661 h 4136264"/>
                  <a:gd name="connsiteX147" fmla="*/ 643943 w 2728387"/>
                  <a:gd name="connsiteY147" fmla="*/ 66540 h 4136264"/>
                  <a:gd name="connsiteX148" fmla="*/ 695459 w 2728387"/>
                  <a:gd name="connsiteY148" fmla="*/ 79419 h 4136264"/>
                  <a:gd name="connsiteX149" fmla="*/ 785611 w 2728387"/>
                  <a:gd name="connsiteY149" fmla="*/ 66540 h 4136264"/>
                  <a:gd name="connsiteX150" fmla="*/ 850005 w 2728387"/>
                  <a:gd name="connsiteY150" fmla="*/ 15025 h 4136264"/>
                  <a:gd name="connsiteX151" fmla="*/ 888642 w 2728387"/>
                  <a:gd name="connsiteY151" fmla="*/ 15025 h 413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728387" h="4136264">
                    <a:moveTo>
                      <a:pt x="888642" y="15025"/>
                    </a:moveTo>
                    <a:cubicBezTo>
                      <a:pt x="901521" y="30050"/>
                      <a:pt x="922541" y="76751"/>
                      <a:pt x="927279" y="105177"/>
                    </a:cubicBezTo>
                    <a:cubicBezTo>
                      <a:pt x="933670" y="143523"/>
                      <a:pt x="932534" y="182967"/>
                      <a:pt x="940158" y="221087"/>
                    </a:cubicBezTo>
                    <a:cubicBezTo>
                      <a:pt x="945483" y="247711"/>
                      <a:pt x="940157" y="289774"/>
                      <a:pt x="965915" y="298360"/>
                    </a:cubicBezTo>
                    <a:lnTo>
                      <a:pt x="1081825" y="336997"/>
                    </a:lnTo>
                    <a:lnTo>
                      <a:pt x="1120462" y="349875"/>
                    </a:lnTo>
                    <a:cubicBezTo>
                      <a:pt x="1137634" y="375633"/>
                      <a:pt x="1141944" y="419641"/>
                      <a:pt x="1171977" y="427149"/>
                    </a:cubicBezTo>
                    <a:cubicBezTo>
                      <a:pt x="1189149" y="431442"/>
                      <a:pt x="1206214" y="436188"/>
                      <a:pt x="1223493" y="440028"/>
                    </a:cubicBezTo>
                    <a:cubicBezTo>
                      <a:pt x="1244861" y="444776"/>
                      <a:pt x="1266651" y="447597"/>
                      <a:pt x="1287887" y="452906"/>
                    </a:cubicBezTo>
                    <a:cubicBezTo>
                      <a:pt x="1301057" y="456198"/>
                      <a:pt x="1313645" y="461492"/>
                      <a:pt x="1326524" y="465785"/>
                    </a:cubicBezTo>
                    <a:cubicBezTo>
                      <a:pt x="1363088" y="575478"/>
                      <a:pt x="1320564" y="417550"/>
                      <a:pt x="1313645" y="555937"/>
                    </a:cubicBezTo>
                    <a:cubicBezTo>
                      <a:pt x="1308653" y="655767"/>
                      <a:pt x="1314713" y="727098"/>
                      <a:pt x="1339403" y="813515"/>
                    </a:cubicBezTo>
                    <a:cubicBezTo>
                      <a:pt x="1343133" y="826568"/>
                      <a:pt x="1344752" y="840856"/>
                      <a:pt x="1352282" y="852152"/>
                    </a:cubicBezTo>
                    <a:cubicBezTo>
                      <a:pt x="1362385" y="867306"/>
                      <a:pt x="1378039" y="877909"/>
                      <a:pt x="1390918" y="890788"/>
                    </a:cubicBezTo>
                    <a:cubicBezTo>
                      <a:pt x="1395211" y="920839"/>
                      <a:pt x="1396971" y="951362"/>
                      <a:pt x="1403797" y="980940"/>
                    </a:cubicBezTo>
                    <a:cubicBezTo>
                      <a:pt x="1403797" y="980941"/>
                      <a:pt x="1435995" y="1077531"/>
                      <a:pt x="1442434" y="1096850"/>
                    </a:cubicBezTo>
                    <a:lnTo>
                      <a:pt x="1455312" y="1135487"/>
                    </a:lnTo>
                    <a:cubicBezTo>
                      <a:pt x="1459605" y="1148366"/>
                      <a:pt x="1464898" y="1160953"/>
                      <a:pt x="1468191" y="1174123"/>
                    </a:cubicBezTo>
                    <a:cubicBezTo>
                      <a:pt x="1484363" y="1238809"/>
                      <a:pt x="1475472" y="1208847"/>
                      <a:pt x="1493949" y="1264275"/>
                    </a:cubicBezTo>
                    <a:cubicBezTo>
                      <a:pt x="1504070" y="1324998"/>
                      <a:pt x="1504337" y="1339268"/>
                      <a:pt x="1519707" y="1393064"/>
                    </a:cubicBezTo>
                    <a:cubicBezTo>
                      <a:pt x="1523437" y="1406117"/>
                      <a:pt x="1526515" y="1419559"/>
                      <a:pt x="1532586" y="1431701"/>
                    </a:cubicBezTo>
                    <a:cubicBezTo>
                      <a:pt x="1539508" y="1445545"/>
                      <a:pt x="1551421" y="1456493"/>
                      <a:pt x="1558343" y="1470337"/>
                    </a:cubicBezTo>
                    <a:cubicBezTo>
                      <a:pt x="1579292" y="1512235"/>
                      <a:pt x="1560072" y="1510703"/>
                      <a:pt x="1596980" y="1547611"/>
                    </a:cubicBezTo>
                    <a:cubicBezTo>
                      <a:pt x="1607925" y="1558556"/>
                      <a:pt x="1622738" y="1564782"/>
                      <a:pt x="1635617" y="1573368"/>
                    </a:cubicBezTo>
                    <a:cubicBezTo>
                      <a:pt x="1644336" y="1599526"/>
                      <a:pt x="1656894" y="1643268"/>
                      <a:pt x="1674253" y="1663521"/>
                    </a:cubicBezTo>
                    <a:cubicBezTo>
                      <a:pt x="1688222" y="1679818"/>
                      <a:pt x="1706570" y="1692558"/>
                      <a:pt x="1725769" y="1702157"/>
                    </a:cubicBezTo>
                    <a:cubicBezTo>
                      <a:pt x="1741601" y="1710073"/>
                      <a:pt x="1760112" y="1710743"/>
                      <a:pt x="1777284" y="1715036"/>
                    </a:cubicBezTo>
                    <a:cubicBezTo>
                      <a:pt x="1781577" y="1727915"/>
                      <a:pt x="1780564" y="1744074"/>
                      <a:pt x="1790163" y="1753673"/>
                    </a:cubicBezTo>
                    <a:cubicBezTo>
                      <a:pt x="1799762" y="1763272"/>
                      <a:pt x="1816658" y="1760481"/>
                      <a:pt x="1828800" y="1766552"/>
                    </a:cubicBezTo>
                    <a:cubicBezTo>
                      <a:pt x="1842644" y="1773474"/>
                      <a:pt x="1854557" y="1783723"/>
                      <a:pt x="1867436" y="1792309"/>
                    </a:cubicBezTo>
                    <a:cubicBezTo>
                      <a:pt x="1871729" y="1809481"/>
                      <a:pt x="1864483" y="1835909"/>
                      <a:pt x="1880315" y="1843825"/>
                    </a:cubicBezTo>
                    <a:cubicBezTo>
                      <a:pt x="1894160" y="1850747"/>
                      <a:pt x="1904725" y="1824164"/>
                      <a:pt x="1918952" y="1818067"/>
                    </a:cubicBezTo>
                    <a:cubicBezTo>
                      <a:pt x="1935221" y="1811094"/>
                      <a:pt x="1953448" y="1810051"/>
                      <a:pt x="1970467" y="1805188"/>
                    </a:cubicBezTo>
                    <a:cubicBezTo>
                      <a:pt x="1983520" y="1801458"/>
                      <a:pt x="1996225" y="1796602"/>
                      <a:pt x="2009104" y="1792309"/>
                    </a:cubicBezTo>
                    <a:cubicBezTo>
                      <a:pt x="2041336" y="1921236"/>
                      <a:pt x="1992873" y="1788957"/>
                      <a:pt x="2060620" y="1856704"/>
                    </a:cubicBezTo>
                    <a:cubicBezTo>
                      <a:pt x="2074195" y="1870279"/>
                      <a:pt x="2076852" y="1891550"/>
                      <a:pt x="2086377" y="1908219"/>
                    </a:cubicBezTo>
                    <a:cubicBezTo>
                      <a:pt x="2100998" y="1933806"/>
                      <a:pt x="2126183" y="1969099"/>
                      <a:pt x="2150772" y="1985492"/>
                    </a:cubicBezTo>
                    <a:cubicBezTo>
                      <a:pt x="2162067" y="1993022"/>
                      <a:pt x="2177266" y="1992300"/>
                      <a:pt x="2189408" y="1998371"/>
                    </a:cubicBezTo>
                    <a:cubicBezTo>
                      <a:pt x="2203252" y="2005293"/>
                      <a:pt x="2213900" y="2017842"/>
                      <a:pt x="2228045" y="2024129"/>
                    </a:cubicBezTo>
                    <a:cubicBezTo>
                      <a:pt x="2252856" y="2035156"/>
                      <a:pt x="2305318" y="2049887"/>
                      <a:pt x="2305318" y="2049887"/>
                    </a:cubicBezTo>
                    <a:cubicBezTo>
                      <a:pt x="2313904" y="2062766"/>
                      <a:pt x="2318989" y="2078854"/>
                      <a:pt x="2331076" y="2088523"/>
                    </a:cubicBezTo>
                    <a:cubicBezTo>
                      <a:pt x="2341677" y="2097003"/>
                      <a:pt x="2356356" y="2098974"/>
                      <a:pt x="2369712" y="2101402"/>
                    </a:cubicBezTo>
                    <a:cubicBezTo>
                      <a:pt x="2403765" y="2107593"/>
                      <a:pt x="2438399" y="2109988"/>
                      <a:pt x="2472743" y="2114281"/>
                    </a:cubicBezTo>
                    <a:cubicBezTo>
                      <a:pt x="2481329" y="2127160"/>
                      <a:pt x="2487556" y="2141973"/>
                      <a:pt x="2498501" y="2152918"/>
                    </a:cubicBezTo>
                    <a:cubicBezTo>
                      <a:pt x="2535998" y="2190414"/>
                      <a:pt x="2560449" y="2180762"/>
                      <a:pt x="2614411" y="2191554"/>
                    </a:cubicBezTo>
                    <a:cubicBezTo>
                      <a:pt x="2631768" y="2195025"/>
                      <a:pt x="2648755" y="2200140"/>
                      <a:pt x="2665927" y="2204433"/>
                    </a:cubicBezTo>
                    <a:cubicBezTo>
                      <a:pt x="2683099" y="2200140"/>
                      <a:pt x="2704926" y="2179038"/>
                      <a:pt x="2717442" y="2191554"/>
                    </a:cubicBezTo>
                    <a:cubicBezTo>
                      <a:pt x="2728387" y="2202499"/>
                      <a:pt x="2701967" y="2218622"/>
                      <a:pt x="2691684" y="2230191"/>
                    </a:cubicBezTo>
                    <a:cubicBezTo>
                      <a:pt x="2627526" y="2302369"/>
                      <a:pt x="2634496" y="2294074"/>
                      <a:pt x="2575774" y="2333222"/>
                    </a:cubicBezTo>
                    <a:cubicBezTo>
                      <a:pt x="2558602" y="2358980"/>
                      <a:pt x="2527062" y="2379665"/>
                      <a:pt x="2524259" y="2410495"/>
                    </a:cubicBezTo>
                    <a:cubicBezTo>
                      <a:pt x="2519966" y="2457718"/>
                      <a:pt x="2529617" y="2508393"/>
                      <a:pt x="2511380" y="2552163"/>
                    </a:cubicBezTo>
                    <a:cubicBezTo>
                      <a:pt x="2504572" y="2568502"/>
                      <a:pt x="2477037" y="2560749"/>
                      <a:pt x="2459865" y="2565042"/>
                    </a:cubicBezTo>
                    <a:cubicBezTo>
                      <a:pt x="2464611" y="2598269"/>
                      <a:pt x="2467638" y="2657863"/>
                      <a:pt x="2485622" y="2693830"/>
                    </a:cubicBezTo>
                    <a:cubicBezTo>
                      <a:pt x="2492544" y="2707674"/>
                      <a:pt x="2505093" y="2718322"/>
                      <a:pt x="2511380" y="2732467"/>
                    </a:cubicBezTo>
                    <a:cubicBezTo>
                      <a:pt x="2522407" y="2757278"/>
                      <a:pt x="2537138" y="2809740"/>
                      <a:pt x="2537138" y="2809740"/>
                    </a:cubicBezTo>
                    <a:cubicBezTo>
                      <a:pt x="2541431" y="2839791"/>
                      <a:pt x="2541294" y="2870816"/>
                      <a:pt x="2550017" y="2899892"/>
                    </a:cubicBezTo>
                    <a:cubicBezTo>
                      <a:pt x="2557702" y="2925509"/>
                      <a:pt x="2597983" y="2960738"/>
                      <a:pt x="2614411" y="2977166"/>
                    </a:cubicBezTo>
                    <a:cubicBezTo>
                      <a:pt x="2618704" y="2990045"/>
                      <a:pt x="2617691" y="3006203"/>
                      <a:pt x="2627290" y="3015802"/>
                    </a:cubicBezTo>
                    <a:cubicBezTo>
                      <a:pt x="2636890" y="3025401"/>
                      <a:pt x="2661634" y="3015802"/>
                      <a:pt x="2665927" y="3028681"/>
                    </a:cubicBezTo>
                    <a:cubicBezTo>
                      <a:pt x="2682378" y="3078033"/>
                      <a:pt x="2641150" y="3104973"/>
                      <a:pt x="2614411" y="3131712"/>
                    </a:cubicBezTo>
                    <a:cubicBezTo>
                      <a:pt x="2610118" y="3174642"/>
                      <a:pt x="2608092" y="3217859"/>
                      <a:pt x="2601532" y="3260501"/>
                    </a:cubicBezTo>
                    <a:cubicBezTo>
                      <a:pt x="2596529" y="3293021"/>
                      <a:pt x="2581622" y="3311557"/>
                      <a:pt x="2562896" y="3337774"/>
                    </a:cubicBezTo>
                    <a:cubicBezTo>
                      <a:pt x="2519330" y="3398768"/>
                      <a:pt x="2538977" y="3379479"/>
                      <a:pt x="2485622" y="3415047"/>
                    </a:cubicBezTo>
                    <a:cubicBezTo>
                      <a:pt x="2472743" y="3432219"/>
                      <a:pt x="2466185" y="3456964"/>
                      <a:pt x="2446986" y="3466563"/>
                    </a:cubicBezTo>
                    <a:cubicBezTo>
                      <a:pt x="2434844" y="3472634"/>
                      <a:pt x="2421740" y="3451452"/>
                      <a:pt x="2408349" y="3453684"/>
                    </a:cubicBezTo>
                    <a:cubicBezTo>
                      <a:pt x="2393081" y="3456229"/>
                      <a:pt x="2382591" y="3470856"/>
                      <a:pt x="2369712" y="3479442"/>
                    </a:cubicBezTo>
                    <a:cubicBezTo>
                      <a:pt x="2355264" y="3522788"/>
                      <a:pt x="2356540" y="3525033"/>
                      <a:pt x="2331076" y="3569594"/>
                    </a:cubicBezTo>
                    <a:cubicBezTo>
                      <a:pt x="2323397" y="3583033"/>
                      <a:pt x="2316263" y="3597285"/>
                      <a:pt x="2305318" y="3608230"/>
                    </a:cubicBezTo>
                    <a:cubicBezTo>
                      <a:pt x="2294373" y="3619175"/>
                      <a:pt x="2279561" y="3625402"/>
                      <a:pt x="2266682" y="3633988"/>
                    </a:cubicBezTo>
                    <a:cubicBezTo>
                      <a:pt x="2258567" y="3731367"/>
                      <a:pt x="2288145" y="3778519"/>
                      <a:pt x="2215166" y="3827171"/>
                    </a:cubicBezTo>
                    <a:cubicBezTo>
                      <a:pt x="2203870" y="3834701"/>
                      <a:pt x="2189408" y="3835757"/>
                      <a:pt x="2176529" y="3840050"/>
                    </a:cubicBezTo>
                    <a:cubicBezTo>
                      <a:pt x="2172236" y="3852929"/>
                      <a:pt x="2173250" y="3869088"/>
                      <a:pt x="2163651" y="3878687"/>
                    </a:cubicBezTo>
                    <a:cubicBezTo>
                      <a:pt x="2123866" y="3918472"/>
                      <a:pt x="2113468" y="3904888"/>
                      <a:pt x="2073498" y="3891566"/>
                    </a:cubicBezTo>
                    <a:cubicBezTo>
                      <a:pt x="2017582" y="4003399"/>
                      <a:pt x="2082200" y="3887737"/>
                      <a:pt x="2009104" y="3981718"/>
                    </a:cubicBezTo>
                    <a:cubicBezTo>
                      <a:pt x="1990098" y="4006154"/>
                      <a:pt x="1983347" y="4041819"/>
                      <a:pt x="1957589" y="4058991"/>
                    </a:cubicBezTo>
                    <a:cubicBezTo>
                      <a:pt x="1944710" y="4067577"/>
                      <a:pt x="1933097" y="4078463"/>
                      <a:pt x="1918952" y="4084749"/>
                    </a:cubicBezTo>
                    <a:cubicBezTo>
                      <a:pt x="1900371" y="4093007"/>
                      <a:pt x="1818809" y="4118978"/>
                      <a:pt x="1790163" y="4123385"/>
                    </a:cubicBezTo>
                    <a:cubicBezTo>
                      <a:pt x="1751741" y="4129296"/>
                      <a:pt x="1712890" y="4131971"/>
                      <a:pt x="1674253" y="4136264"/>
                    </a:cubicBezTo>
                    <a:cubicBezTo>
                      <a:pt x="1652788" y="4131971"/>
                      <a:pt x="1629787" y="4132443"/>
                      <a:pt x="1609859" y="4123385"/>
                    </a:cubicBezTo>
                    <a:cubicBezTo>
                      <a:pt x="1581677" y="4110575"/>
                      <a:pt x="1532586" y="4071870"/>
                      <a:pt x="1532586" y="4071870"/>
                    </a:cubicBezTo>
                    <a:cubicBezTo>
                      <a:pt x="1456308" y="4097296"/>
                      <a:pt x="1443745" y="4104954"/>
                      <a:pt x="1326524" y="4097628"/>
                    </a:cubicBezTo>
                    <a:cubicBezTo>
                      <a:pt x="1311076" y="4096662"/>
                      <a:pt x="1300766" y="4080456"/>
                      <a:pt x="1287887" y="4071870"/>
                    </a:cubicBezTo>
                    <a:cubicBezTo>
                      <a:pt x="1279301" y="4054698"/>
                      <a:pt x="1274420" y="4035103"/>
                      <a:pt x="1262129" y="4020354"/>
                    </a:cubicBezTo>
                    <a:cubicBezTo>
                      <a:pt x="1252220" y="4008463"/>
                      <a:pt x="1231172" y="4008036"/>
                      <a:pt x="1223493" y="3994597"/>
                    </a:cubicBezTo>
                    <a:cubicBezTo>
                      <a:pt x="1212633" y="3975591"/>
                      <a:pt x="1214907" y="3951667"/>
                      <a:pt x="1210614" y="3930202"/>
                    </a:cubicBezTo>
                    <a:cubicBezTo>
                      <a:pt x="1206321" y="3874394"/>
                      <a:pt x="1208050" y="3817791"/>
                      <a:pt x="1197735" y="3762777"/>
                    </a:cubicBezTo>
                    <a:cubicBezTo>
                      <a:pt x="1194882" y="3747563"/>
                      <a:pt x="1175220" y="3739275"/>
                      <a:pt x="1171977" y="3724140"/>
                    </a:cubicBezTo>
                    <a:cubicBezTo>
                      <a:pt x="1162042" y="3677775"/>
                      <a:pt x="1163391" y="3629695"/>
                      <a:pt x="1159098" y="3582473"/>
                    </a:cubicBezTo>
                    <a:cubicBezTo>
                      <a:pt x="1103290" y="3586766"/>
                      <a:pt x="1047646" y="3595352"/>
                      <a:pt x="991673" y="3595352"/>
                    </a:cubicBezTo>
                    <a:cubicBezTo>
                      <a:pt x="917505" y="3595352"/>
                      <a:pt x="886461" y="3585148"/>
                      <a:pt x="824248" y="3569594"/>
                    </a:cubicBezTo>
                    <a:cubicBezTo>
                      <a:pt x="815662" y="3556715"/>
                      <a:pt x="810577" y="3540626"/>
                      <a:pt x="798490" y="3530957"/>
                    </a:cubicBezTo>
                    <a:cubicBezTo>
                      <a:pt x="787889" y="3522476"/>
                      <a:pt x="771995" y="3524149"/>
                      <a:pt x="759853" y="3518078"/>
                    </a:cubicBezTo>
                    <a:cubicBezTo>
                      <a:pt x="746009" y="3511156"/>
                      <a:pt x="735061" y="3499243"/>
                      <a:pt x="721217" y="3492321"/>
                    </a:cubicBezTo>
                    <a:cubicBezTo>
                      <a:pt x="709075" y="3486250"/>
                      <a:pt x="695058" y="3484790"/>
                      <a:pt x="682580" y="3479442"/>
                    </a:cubicBezTo>
                    <a:cubicBezTo>
                      <a:pt x="571179" y="3431698"/>
                      <a:pt x="683039" y="3471009"/>
                      <a:pt x="592428" y="3440805"/>
                    </a:cubicBezTo>
                    <a:cubicBezTo>
                      <a:pt x="583842" y="3427926"/>
                      <a:pt x="570424" y="3417184"/>
                      <a:pt x="566670" y="3402168"/>
                    </a:cubicBezTo>
                    <a:cubicBezTo>
                      <a:pt x="532685" y="3266231"/>
                      <a:pt x="597517" y="3300835"/>
                      <a:pt x="515155" y="3273380"/>
                    </a:cubicBezTo>
                    <a:cubicBezTo>
                      <a:pt x="503551" y="3261776"/>
                      <a:pt x="454346" y="3217623"/>
                      <a:pt x="450760" y="3196106"/>
                    </a:cubicBezTo>
                    <a:cubicBezTo>
                      <a:pt x="448528" y="3182715"/>
                      <a:pt x="459346" y="3170349"/>
                      <a:pt x="463639" y="3157470"/>
                    </a:cubicBezTo>
                    <a:cubicBezTo>
                      <a:pt x="467932" y="3127419"/>
                      <a:pt x="476518" y="3097674"/>
                      <a:pt x="476518" y="3067318"/>
                    </a:cubicBezTo>
                    <a:cubicBezTo>
                      <a:pt x="476518" y="3036234"/>
                      <a:pt x="460923" y="2994776"/>
                      <a:pt x="450760" y="2964287"/>
                    </a:cubicBezTo>
                    <a:cubicBezTo>
                      <a:pt x="470911" y="2903834"/>
                      <a:pt x="476518" y="2896008"/>
                      <a:pt x="476518" y="2809740"/>
                    </a:cubicBezTo>
                    <a:cubicBezTo>
                      <a:pt x="476518" y="2796165"/>
                      <a:pt x="475426" y="2777839"/>
                      <a:pt x="463639" y="2771104"/>
                    </a:cubicBezTo>
                    <a:cubicBezTo>
                      <a:pt x="440967" y="2758148"/>
                      <a:pt x="412124" y="2762518"/>
                      <a:pt x="386366" y="2758225"/>
                    </a:cubicBezTo>
                    <a:cubicBezTo>
                      <a:pt x="390659" y="2723881"/>
                      <a:pt x="385188" y="2686822"/>
                      <a:pt x="399245" y="2655194"/>
                    </a:cubicBezTo>
                    <a:cubicBezTo>
                      <a:pt x="404759" y="2642788"/>
                      <a:pt x="429401" y="2652916"/>
                      <a:pt x="437882" y="2642315"/>
                    </a:cubicBezTo>
                    <a:cubicBezTo>
                      <a:pt x="448939" y="2628493"/>
                      <a:pt x="445897" y="2607818"/>
                      <a:pt x="450760" y="2590799"/>
                    </a:cubicBezTo>
                    <a:cubicBezTo>
                      <a:pt x="454489" y="2577746"/>
                      <a:pt x="459346" y="2565042"/>
                      <a:pt x="463639" y="2552163"/>
                    </a:cubicBezTo>
                    <a:cubicBezTo>
                      <a:pt x="459346" y="2517819"/>
                      <a:pt x="462401" y="2481727"/>
                      <a:pt x="450760" y="2449132"/>
                    </a:cubicBezTo>
                    <a:cubicBezTo>
                      <a:pt x="440348" y="2419979"/>
                      <a:pt x="416417" y="2397617"/>
                      <a:pt x="399245" y="2371859"/>
                    </a:cubicBezTo>
                    <a:lnTo>
                      <a:pt x="373487" y="2333222"/>
                    </a:lnTo>
                    <a:cubicBezTo>
                      <a:pt x="374265" y="2329331"/>
                      <a:pt x="393649" y="2227105"/>
                      <a:pt x="399245" y="2217312"/>
                    </a:cubicBezTo>
                    <a:cubicBezTo>
                      <a:pt x="408282" y="2201498"/>
                      <a:pt x="425003" y="2191554"/>
                      <a:pt x="437882" y="2178675"/>
                    </a:cubicBezTo>
                    <a:cubicBezTo>
                      <a:pt x="442175" y="2161503"/>
                      <a:pt x="457334" y="2143594"/>
                      <a:pt x="450760" y="2127160"/>
                    </a:cubicBezTo>
                    <a:cubicBezTo>
                      <a:pt x="445718" y="2114556"/>
                      <a:pt x="425436" y="2116943"/>
                      <a:pt x="412124" y="2114281"/>
                    </a:cubicBezTo>
                    <a:cubicBezTo>
                      <a:pt x="382358" y="2108328"/>
                      <a:pt x="352023" y="2105695"/>
                      <a:pt x="321972" y="2101402"/>
                    </a:cubicBezTo>
                    <a:lnTo>
                      <a:pt x="283335" y="1985492"/>
                    </a:lnTo>
                    <a:lnTo>
                      <a:pt x="270456" y="1946856"/>
                    </a:lnTo>
                    <a:cubicBezTo>
                      <a:pt x="272785" y="1909593"/>
                      <a:pt x="296810" y="1532826"/>
                      <a:pt x="296214" y="1508974"/>
                    </a:cubicBezTo>
                    <a:cubicBezTo>
                      <a:pt x="293844" y="1414169"/>
                      <a:pt x="288365" y="1318767"/>
                      <a:pt x="270456" y="1225639"/>
                    </a:cubicBezTo>
                    <a:cubicBezTo>
                      <a:pt x="266402" y="1204560"/>
                      <a:pt x="245789" y="1190420"/>
                      <a:pt x="231820" y="1174123"/>
                    </a:cubicBezTo>
                    <a:cubicBezTo>
                      <a:pt x="198768" y="1135562"/>
                      <a:pt x="194289" y="1136225"/>
                      <a:pt x="154546" y="1109729"/>
                    </a:cubicBezTo>
                    <a:cubicBezTo>
                      <a:pt x="150253" y="1058213"/>
                      <a:pt x="172072" y="996989"/>
                      <a:pt x="141667" y="955182"/>
                    </a:cubicBezTo>
                    <a:cubicBezTo>
                      <a:pt x="123813" y="930632"/>
                      <a:pt x="72980" y="989526"/>
                      <a:pt x="51515" y="968061"/>
                    </a:cubicBezTo>
                    <a:cubicBezTo>
                      <a:pt x="32316" y="948862"/>
                      <a:pt x="77273" y="890788"/>
                      <a:pt x="77273" y="890788"/>
                    </a:cubicBezTo>
                    <a:cubicBezTo>
                      <a:pt x="72980" y="877909"/>
                      <a:pt x="67339" y="865404"/>
                      <a:pt x="64394" y="852152"/>
                    </a:cubicBezTo>
                    <a:cubicBezTo>
                      <a:pt x="58729" y="826661"/>
                      <a:pt x="62121" y="798741"/>
                      <a:pt x="51515" y="774878"/>
                    </a:cubicBezTo>
                    <a:cubicBezTo>
                      <a:pt x="44118" y="758235"/>
                      <a:pt x="25758" y="749121"/>
                      <a:pt x="12879" y="736242"/>
                    </a:cubicBezTo>
                    <a:cubicBezTo>
                      <a:pt x="8586" y="723363"/>
                      <a:pt x="0" y="711181"/>
                      <a:pt x="0" y="697605"/>
                    </a:cubicBezTo>
                    <a:cubicBezTo>
                      <a:pt x="0" y="650013"/>
                      <a:pt x="17606" y="644256"/>
                      <a:pt x="38636" y="607453"/>
                    </a:cubicBezTo>
                    <a:cubicBezTo>
                      <a:pt x="48161" y="590784"/>
                      <a:pt x="57264" y="573763"/>
                      <a:pt x="64394" y="555937"/>
                    </a:cubicBezTo>
                    <a:cubicBezTo>
                      <a:pt x="74478" y="530728"/>
                      <a:pt x="90152" y="478664"/>
                      <a:pt x="90152" y="478664"/>
                    </a:cubicBezTo>
                    <a:cubicBezTo>
                      <a:pt x="85859" y="440027"/>
                      <a:pt x="86702" y="400468"/>
                      <a:pt x="77273" y="362754"/>
                    </a:cubicBezTo>
                    <a:cubicBezTo>
                      <a:pt x="73519" y="347738"/>
                      <a:pt x="54060" y="339386"/>
                      <a:pt x="51515" y="324118"/>
                    </a:cubicBezTo>
                    <a:cubicBezTo>
                      <a:pt x="47960" y="302790"/>
                      <a:pt x="81182" y="260299"/>
                      <a:pt x="90152" y="246844"/>
                    </a:cubicBezTo>
                    <a:cubicBezTo>
                      <a:pt x="94445" y="229672"/>
                      <a:pt x="98168" y="212348"/>
                      <a:pt x="103031" y="195329"/>
                    </a:cubicBezTo>
                    <a:cubicBezTo>
                      <a:pt x="106761" y="182276"/>
                      <a:pt x="104614" y="164222"/>
                      <a:pt x="115910" y="156692"/>
                    </a:cubicBezTo>
                    <a:cubicBezTo>
                      <a:pt x="134123" y="144550"/>
                      <a:pt x="159068" y="149122"/>
                      <a:pt x="180304" y="143813"/>
                    </a:cubicBezTo>
                    <a:cubicBezTo>
                      <a:pt x="193474" y="140521"/>
                      <a:pt x="206062" y="135228"/>
                      <a:pt x="218941" y="130935"/>
                    </a:cubicBezTo>
                    <a:cubicBezTo>
                      <a:pt x="231820" y="148107"/>
                      <a:pt x="242399" y="167272"/>
                      <a:pt x="257577" y="182450"/>
                    </a:cubicBezTo>
                    <a:cubicBezTo>
                      <a:pt x="268522" y="193395"/>
                      <a:pt x="284323" y="198299"/>
                      <a:pt x="296214" y="208208"/>
                    </a:cubicBezTo>
                    <a:cubicBezTo>
                      <a:pt x="310206" y="219868"/>
                      <a:pt x="321972" y="233965"/>
                      <a:pt x="334851" y="246844"/>
                    </a:cubicBezTo>
                    <a:cubicBezTo>
                      <a:pt x="347730" y="242551"/>
                      <a:pt x="366894" y="245833"/>
                      <a:pt x="373487" y="233966"/>
                    </a:cubicBezTo>
                    <a:cubicBezTo>
                      <a:pt x="390679" y="203020"/>
                      <a:pt x="388050" y="164519"/>
                      <a:pt x="399245" y="130935"/>
                    </a:cubicBezTo>
                    <a:cubicBezTo>
                      <a:pt x="403538" y="118056"/>
                      <a:pt x="402525" y="101898"/>
                      <a:pt x="412124" y="92298"/>
                    </a:cubicBezTo>
                    <a:cubicBezTo>
                      <a:pt x="421723" y="82699"/>
                      <a:pt x="437707" y="83148"/>
                      <a:pt x="450760" y="79419"/>
                    </a:cubicBezTo>
                    <a:cubicBezTo>
                      <a:pt x="563959" y="47076"/>
                      <a:pt x="448277" y="84540"/>
                      <a:pt x="540912" y="53661"/>
                    </a:cubicBezTo>
                    <a:cubicBezTo>
                      <a:pt x="575256" y="57954"/>
                      <a:pt x="609803" y="60850"/>
                      <a:pt x="643943" y="66540"/>
                    </a:cubicBezTo>
                    <a:cubicBezTo>
                      <a:pt x="661403" y="69450"/>
                      <a:pt x="677759" y="79419"/>
                      <a:pt x="695459" y="79419"/>
                    </a:cubicBezTo>
                    <a:cubicBezTo>
                      <a:pt x="725815" y="79419"/>
                      <a:pt x="755560" y="70833"/>
                      <a:pt x="785611" y="66540"/>
                    </a:cubicBezTo>
                    <a:cubicBezTo>
                      <a:pt x="814846" y="22689"/>
                      <a:pt x="800240" y="27467"/>
                      <a:pt x="850005" y="15025"/>
                    </a:cubicBezTo>
                    <a:cubicBezTo>
                      <a:pt x="854170" y="13984"/>
                      <a:pt x="875763" y="0"/>
                      <a:pt x="888642" y="15025"/>
                    </a:cubicBezTo>
                    <a:close/>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sp>
          <p:nvSpPr>
            <p:cNvPr id="12" name="TextBox 13"/>
            <p:cNvSpPr txBox="1">
              <a:spLocks noChangeArrowheads="1"/>
            </p:cNvSpPr>
            <p:nvPr/>
          </p:nvSpPr>
          <p:spPr bwMode="auto">
            <a:xfrm rot="16200000">
              <a:off x="868864" y="5474228"/>
              <a:ext cx="1314784"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90 min 37°C</a:t>
              </a:r>
            </a:p>
          </p:txBody>
        </p:sp>
        <p:sp>
          <p:nvSpPr>
            <p:cNvPr id="16" name="TextBox 11"/>
            <p:cNvSpPr txBox="1">
              <a:spLocks noChangeArrowheads="1"/>
            </p:cNvSpPr>
            <p:nvPr/>
          </p:nvSpPr>
          <p:spPr bwMode="auto">
            <a:xfrm rot="16200000">
              <a:off x="982679" y="1825998"/>
              <a:ext cx="1087157"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SS,  37°C</a:t>
              </a:r>
            </a:p>
          </p:txBody>
        </p:sp>
        <p:grpSp>
          <p:nvGrpSpPr>
            <p:cNvPr id="46" name="Group 45"/>
            <p:cNvGrpSpPr/>
            <p:nvPr/>
          </p:nvGrpSpPr>
          <p:grpSpPr>
            <a:xfrm>
              <a:off x="1709355" y="1095042"/>
              <a:ext cx="1776816" cy="1778787"/>
              <a:chOff x="1744980" y="1095042"/>
              <a:chExt cx="1776816" cy="1778787"/>
            </a:xfrm>
          </p:grpSpPr>
          <p:pic>
            <p:nvPicPr>
              <p:cNvPr id="15" name="Picture 2"/>
              <p:cNvPicPr>
                <a:picLocks noChangeAspect="1" noChangeArrowheads="1"/>
              </p:cNvPicPr>
              <p:nvPr/>
            </p:nvPicPr>
            <p:blipFill>
              <a:blip r:embed="rId6" cstate="print">
                <a:lum bright="3000" contrast="-3000"/>
              </a:blip>
              <a:srcRect b="1204"/>
              <a:stretch>
                <a:fillRect/>
              </a:stretch>
            </p:blipFill>
            <p:spPr bwMode="auto">
              <a:xfrm>
                <a:off x="1744980" y="1095042"/>
                <a:ext cx="1776816" cy="1778787"/>
              </a:xfrm>
              <a:prstGeom prst="rect">
                <a:avLst/>
              </a:prstGeom>
              <a:noFill/>
              <a:ln w="9525">
                <a:noFill/>
                <a:miter lim="800000"/>
                <a:headEnd/>
                <a:tailEnd/>
              </a:ln>
            </p:spPr>
          </p:pic>
          <p:sp>
            <p:nvSpPr>
              <p:cNvPr id="14" name="Freeform 13"/>
              <p:cNvSpPr/>
              <p:nvPr/>
            </p:nvSpPr>
            <p:spPr bwMode="auto">
              <a:xfrm>
                <a:off x="1788002" y="1463722"/>
                <a:ext cx="1355006" cy="1404979"/>
              </a:xfrm>
              <a:custGeom>
                <a:avLst/>
                <a:gdLst>
                  <a:gd name="connsiteX0" fmla="*/ 5026670 w 5088908"/>
                  <a:gd name="connsiteY0" fmla="*/ 3026536 h 5206518"/>
                  <a:gd name="connsiteX1" fmla="*/ 5013791 w 5088908"/>
                  <a:gd name="connsiteY1" fmla="*/ 3078051 h 5206518"/>
                  <a:gd name="connsiteX2" fmla="*/ 5000912 w 5088908"/>
                  <a:gd name="connsiteY2" fmla="*/ 3168203 h 5206518"/>
                  <a:gd name="connsiteX3" fmla="*/ 4962276 w 5088908"/>
                  <a:gd name="connsiteY3" fmla="*/ 3206840 h 5206518"/>
                  <a:gd name="connsiteX4" fmla="*/ 4936518 w 5088908"/>
                  <a:gd name="connsiteY4" fmla="*/ 3245476 h 5206518"/>
                  <a:gd name="connsiteX5" fmla="*/ 4936518 w 5088908"/>
                  <a:gd name="connsiteY5" fmla="*/ 3425781 h 5206518"/>
                  <a:gd name="connsiteX6" fmla="*/ 4910760 w 5088908"/>
                  <a:gd name="connsiteY6" fmla="*/ 3503054 h 5206518"/>
                  <a:gd name="connsiteX7" fmla="*/ 4923639 w 5088908"/>
                  <a:gd name="connsiteY7" fmla="*/ 3541691 h 5206518"/>
                  <a:gd name="connsiteX8" fmla="*/ 4897881 w 5088908"/>
                  <a:gd name="connsiteY8" fmla="*/ 3644722 h 5206518"/>
                  <a:gd name="connsiteX9" fmla="*/ 4885002 w 5088908"/>
                  <a:gd name="connsiteY9" fmla="*/ 3876541 h 5206518"/>
                  <a:gd name="connsiteX10" fmla="*/ 4846366 w 5088908"/>
                  <a:gd name="connsiteY10" fmla="*/ 3915178 h 5206518"/>
                  <a:gd name="connsiteX11" fmla="*/ 4820608 w 5088908"/>
                  <a:gd name="connsiteY11" fmla="*/ 3953814 h 5206518"/>
                  <a:gd name="connsiteX12" fmla="*/ 4756214 w 5088908"/>
                  <a:gd name="connsiteY12" fmla="*/ 4031088 h 5206518"/>
                  <a:gd name="connsiteX13" fmla="*/ 4730456 w 5088908"/>
                  <a:gd name="connsiteY13" fmla="*/ 4172755 h 5206518"/>
                  <a:gd name="connsiteX14" fmla="*/ 4717577 w 5088908"/>
                  <a:gd name="connsiteY14" fmla="*/ 4211392 h 5206518"/>
                  <a:gd name="connsiteX15" fmla="*/ 4653183 w 5088908"/>
                  <a:gd name="connsiteY15" fmla="*/ 4224271 h 5206518"/>
                  <a:gd name="connsiteX16" fmla="*/ 4614546 w 5088908"/>
                  <a:gd name="connsiteY16" fmla="*/ 4237150 h 5206518"/>
                  <a:gd name="connsiteX17" fmla="*/ 4601667 w 5088908"/>
                  <a:gd name="connsiteY17" fmla="*/ 4275786 h 5206518"/>
                  <a:gd name="connsiteX18" fmla="*/ 4575909 w 5088908"/>
                  <a:gd name="connsiteY18" fmla="*/ 4314423 h 5206518"/>
                  <a:gd name="connsiteX19" fmla="*/ 4563031 w 5088908"/>
                  <a:gd name="connsiteY19" fmla="*/ 4365938 h 5206518"/>
                  <a:gd name="connsiteX20" fmla="*/ 4550152 w 5088908"/>
                  <a:gd name="connsiteY20" fmla="*/ 4404575 h 5206518"/>
                  <a:gd name="connsiteX21" fmla="*/ 4537273 w 5088908"/>
                  <a:gd name="connsiteY21" fmla="*/ 4494727 h 5206518"/>
                  <a:gd name="connsiteX22" fmla="*/ 4498636 w 5088908"/>
                  <a:gd name="connsiteY22" fmla="*/ 4507606 h 5206518"/>
                  <a:gd name="connsiteX23" fmla="*/ 4485757 w 5088908"/>
                  <a:gd name="connsiteY23" fmla="*/ 4546243 h 5206518"/>
                  <a:gd name="connsiteX24" fmla="*/ 4447121 w 5088908"/>
                  <a:gd name="connsiteY24" fmla="*/ 4559122 h 5206518"/>
                  <a:gd name="connsiteX25" fmla="*/ 4382726 w 5088908"/>
                  <a:gd name="connsiteY25" fmla="*/ 4572000 h 5206518"/>
                  <a:gd name="connsiteX26" fmla="*/ 4331211 w 5088908"/>
                  <a:gd name="connsiteY26" fmla="*/ 4584879 h 5206518"/>
                  <a:gd name="connsiteX27" fmla="*/ 4189543 w 5088908"/>
                  <a:gd name="connsiteY27" fmla="*/ 4533364 h 5206518"/>
                  <a:gd name="connsiteX28" fmla="*/ 4112270 w 5088908"/>
                  <a:gd name="connsiteY28" fmla="*/ 4481848 h 5206518"/>
                  <a:gd name="connsiteX29" fmla="*/ 4047876 w 5088908"/>
                  <a:gd name="connsiteY29" fmla="*/ 4533364 h 5206518"/>
                  <a:gd name="connsiteX30" fmla="*/ 4022118 w 5088908"/>
                  <a:gd name="connsiteY30" fmla="*/ 4572000 h 5206518"/>
                  <a:gd name="connsiteX31" fmla="*/ 4047876 w 5088908"/>
                  <a:gd name="connsiteY31" fmla="*/ 4610637 h 5206518"/>
                  <a:gd name="connsiteX32" fmla="*/ 4099391 w 5088908"/>
                  <a:gd name="connsiteY32" fmla="*/ 4623516 h 5206518"/>
                  <a:gd name="connsiteX33" fmla="*/ 4138028 w 5088908"/>
                  <a:gd name="connsiteY33" fmla="*/ 4636395 h 5206518"/>
                  <a:gd name="connsiteX34" fmla="*/ 4150907 w 5088908"/>
                  <a:gd name="connsiteY34" fmla="*/ 4700789 h 5206518"/>
                  <a:gd name="connsiteX35" fmla="*/ 4163786 w 5088908"/>
                  <a:gd name="connsiteY35" fmla="*/ 4803820 h 5206518"/>
                  <a:gd name="connsiteX36" fmla="*/ 4215301 w 5088908"/>
                  <a:gd name="connsiteY36" fmla="*/ 4881093 h 5206518"/>
                  <a:gd name="connsiteX37" fmla="*/ 4241059 w 5088908"/>
                  <a:gd name="connsiteY37" fmla="*/ 4919730 h 5206518"/>
                  <a:gd name="connsiteX38" fmla="*/ 4202422 w 5088908"/>
                  <a:gd name="connsiteY38" fmla="*/ 5151550 h 5206518"/>
                  <a:gd name="connsiteX39" fmla="*/ 4163786 w 5088908"/>
                  <a:gd name="connsiteY39" fmla="*/ 5164429 h 5206518"/>
                  <a:gd name="connsiteX40" fmla="*/ 4125149 w 5088908"/>
                  <a:gd name="connsiteY40" fmla="*/ 5190186 h 5206518"/>
                  <a:gd name="connsiteX41" fmla="*/ 3803177 w 5088908"/>
                  <a:gd name="connsiteY41" fmla="*/ 5177307 h 5206518"/>
                  <a:gd name="connsiteX42" fmla="*/ 3661509 w 5088908"/>
                  <a:gd name="connsiteY42" fmla="*/ 5177307 h 5206518"/>
                  <a:gd name="connsiteX43" fmla="*/ 3597115 w 5088908"/>
                  <a:gd name="connsiteY43" fmla="*/ 5112913 h 5206518"/>
                  <a:gd name="connsiteX44" fmla="*/ 3519842 w 5088908"/>
                  <a:gd name="connsiteY44" fmla="*/ 5125792 h 5206518"/>
                  <a:gd name="connsiteX45" fmla="*/ 3365295 w 5088908"/>
                  <a:gd name="connsiteY45" fmla="*/ 5112913 h 5206518"/>
                  <a:gd name="connsiteX46" fmla="*/ 3326659 w 5088908"/>
                  <a:gd name="connsiteY46" fmla="*/ 5100034 h 5206518"/>
                  <a:gd name="connsiteX47" fmla="*/ 3275143 w 5088908"/>
                  <a:gd name="connsiteY47" fmla="*/ 5087155 h 5206518"/>
                  <a:gd name="connsiteX48" fmla="*/ 3262264 w 5088908"/>
                  <a:gd name="connsiteY48" fmla="*/ 5048519 h 5206518"/>
                  <a:gd name="connsiteX49" fmla="*/ 3172112 w 5088908"/>
                  <a:gd name="connsiteY49" fmla="*/ 4997003 h 5206518"/>
                  <a:gd name="connsiteX50" fmla="*/ 3120597 w 5088908"/>
                  <a:gd name="connsiteY50" fmla="*/ 4958367 h 5206518"/>
                  <a:gd name="connsiteX51" fmla="*/ 3081960 w 5088908"/>
                  <a:gd name="connsiteY51" fmla="*/ 4919730 h 5206518"/>
                  <a:gd name="connsiteX52" fmla="*/ 2991808 w 5088908"/>
                  <a:gd name="connsiteY52" fmla="*/ 4893972 h 5206518"/>
                  <a:gd name="connsiteX53" fmla="*/ 2940293 w 5088908"/>
                  <a:gd name="connsiteY53" fmla="*/ 4829578 h 5206518"/>
                  <a:gd name="connsiteX54" fmla="*/ 2901656 w 5088908"/>
                  <a:gd name="connsiteY54" fmla="*/ 4790941 h 5206518"/>
                  <a:gd name="connsiteX55" fmla="*/ 2875898 w 5088908"/>
                  <a:gd name="connsiteY55" fmla="*/ 4752305 h 5206518"/>
                  <a:gd name="connsiteX56" fmla="*/ 2863019 w 5088908"/>
                  <a:gd name="connsiteY56" fmla="*/ 4713668 h 5206518"/>
                  <a:gd name="connsiteX57" fmla="*/ 2811504 w 5088908"/>
                  <a:gd name="connsiteY57" fmla="*/ 4623516 h 5206518"/>
                  <a:gd name="connsiteX58" fmla="*/ 2798625 w 5088908"/>
                  <a:gd name="connsiteY58" fmla="*/ 4520485 h 5206518"/>
                  <a:gd name="connsiteX59" fmla="*/ 2759988 w 5088908"/>
                  <a:gd name="connsiteY59" fmla="*/ 4443212 h 5206518"/>
                  <a:gd name="connsiteX60" fmla="*/ 2721352 w 5088908"/>
                  <a:gd name="connsiteY60" fmla="*/ 4404575 h 5206518"/>
                  <a:gd name="connsiteX61" fmla="*/ 2669836 w 5088908"/>
                  <a:gd name="connsiteY61" fmla="*/ 4378817 h 5206518"/>
                  <a:gd name="connsiteX62" fmla="*/ 2656957 w 5088908"/>
                  <a:gd name="connsiteY62" fmla="*/ 4314423 h 5206518"/>
                  <a:gd name="connsiteX63" fmla="*/ 2631200 w 5088908"/>
                  <a:gd name="connsiteY63" fmla="*/ 4275786 h 5206518"/>
                  <a:gd name="connsiteX64" fmla="*/ 2618321 w 5088908"/>
                  <a:gd name="connsiteY64" fmla="*/ 4237150 h 5206518"/>
                  <a:gd name="connsiteX65" fmla="*/ 2515290 w 5088908"/>
                  <a:gd name="connsiteY65" fmla="*/ 4250029 h 5206518"/>
                  <a:gd name="connsiteX66" fmla="*/ 2489532 w 5088908"/>
                  <a:gd name="connsiteY66" fmla="*/ 4288665 h 5206518"/>
                  <a:gd name="connsiteX67" fmla="*/ 2438017 w 5088908"/>
                  <a:gd name="connsiteY67" fmla="*/ 4211392 h 5206518"/>
                  <a:gd name="connsiteX68" fmla="*/ 2399380 w 5088908"/>
                  <a:gd name="connsiteY68" fmla="*/ 4185634 h 5206518"/>
                  <a:gd name="connsiteX69" fmla="*/ 2309228 w 5088908"/>
                  <a:gd name="connsiteY69" fmla="*/ 4134119 h 5206518"/>
                  <a:gd name="connsiteX70" fmla="*/ 2270591 w 5088908"/>
                  <a:gd name="connsiteY70" fmla="*/ 4095482 h 5206518"/>
                  <a:gd name="connsiteX71" fmla="*/ 2257712 w 5088908"/>
                  <a:gd name="connsiteY71" fmla="*/ 4031088 h 5206518"/>
                  <a:gd name="connsiteX72" fmla="*/ 2219076 w 5088908"/>
                  <a:gd name="connsiteY72" fmla="*/ 3992451 h 5206518"/>
                  <a:gd name="connsiteX73" fmla="*/ 2154681 w 5088908"/>
                  <a:gd name="connsiteY73" fmla="*/ 3915178 h 5206518"/>
                  <a:gd name="connsiteX74" fmla="*/ 2141802 w 5088908"/>
                  <a:gd name="connsiteY74" fmla="*/ 3876541 h 5206518"/>
                  <a:gd name="connsiteX75" fmla="*/ 2116045 w 5088908"/>
                  <a:gd name="connsiteY75" fmla="*/ 3825026 h 5206518"/>
                  <a:gd name="connsiteX76" fmla="*/ 2103166 w 5088908"/>
                  <a:gd name="connsiteY76" fmla="*/ 3696237 h 5206518"/>
                  <a:gd name="connsiteX77" fmla="*/ 2013014 w 5088908"/>
                  <a:gd name="connsiteY77" fmla="*/ 3593206 h 5206518"/>
                  <a:gd name="connsiteX78" fmla="*/ 1935740 w 5088908"/>
                  <a:gd name="connsiteY78" fmla="*/ 3477296 h 5206518"/>
                  <a:gd name="connsiteX79" fmla="*/ 1909983 w 5088908"/>
                  <a:gd name="connsiteY79" fmla="*/ 3438660 h 5206518"/>
                  <a:gd name="connsiteX80" fmla="*/ 1897104 w 5088908"/>
                  <a:gd name="connsiteY80" fmla="*/ 3348507 h 5206518"/>
                  <a:gd name="connsiteX81" fmla="*/ 1871346 w 5088908"/>
                  <a:gd name="connsiteY81" fmla="*/ 3309871 h 5206518"/>
                  <a:gd name="connsiteX82" fmla="*/ 1755436 w 5088908"/>
                  <a:gd name="connsiteY82" fmla="*/ 3206840 h 5206518"/>
                  <a:gd name="connsiteX83" fmla="*/ 1665284 w 5088908"/>
                  <a:gd name="connsiteY83" fmla="*/ 3181082 h 5206518"/>
                  <a:gd name="connsiteX84" fmla="*/ 1626648 w 5088908"/>
                  <a:gd name="connsiteY84" fmla="*/ 3155324 h 5206518"/>
                  <a:gd name="connsiteX85" fmla="*/ 1600890 w 5088908"/>
                  <a:gd name="connsiteY85" fmla="*/ 3116688 h 5206518"/>
                  <a:gd name="connsiteX86" fmla="*/ 1549374 w 5088908"/>
                  <a:gd name="connsiteY86" fmla="*/ 3103809 h 5206518"/>
                  <a:gd name="connsiteX87" fmla="*/ 1433464 w 5088908"/>
                  <a:gd name="connsiteY87" fmla="*/ 3013657 h 5206518"/>
                  <a:gd name="connsiteX88" fmla="*/ 1356191 w 5088908"/>
                  <a:gd name="connsiteY88" fmla="*/ 2987899 h 5206518"/>
                  <a:gd name="connsiteX89" fmla="*/ 1227402 w 5088908"/>
                  <a:gd name="connsiteY89" fmla="*/ 3000778 h 5206518"/>
                  <a:gd name="connsiteX90" fmla="*/ 1188766 w 5088908"/>
                  <a:gd name="connsiteY90" fmla="*/ 3026536 h 5206518"/>
                  <a:gd name="connsiteX91" fmla="*/ 1137250 w 5088908"/>
                  <a:gd name="connsiteY91" fmla="*/ 3116688 h 5206518"/>
                  <a:gd name="connsiteX92" fmla="*/ 1047098 w 5088908"/>
                  <a:gd name="connsiteY92" fmla="*/ 3078051 h 5206518"/>
                  <a:gd name="connsiteX93" fmla="*/ 931188 w 5088908"/>
                  <a:gd name="connsiteY93" fmla="*/ 2987899 h 5206518"/>
                  <a:gd name="connsiteX94" fmla="*/ 853915 w 5088908"/>
                  <a:gd name="connsiteY94" fmla="*/ 2936384 h 5206518"/>
                  <a:gd name="connsiteX95" fmla="*/ 815278 w 5088908"/>
                  <a:gd name="connsiteY95" fmla="*/ 2897747 h 5206518"/>
                  <a:gd name="connsiteX96" fmla="*/ 750884 w 5088908"/>
                  <a:gd name="connsiteY96" fmla="*/ 2884868 h 5206518"/>
                  <a:gd name="connsiteX97" fmla="*/ 673611 w 5088908"/>
                  <a:gd name="connsiteY97" fmla="*/ 2859110 h 5206518"/>
                  <a:gd name="connsiteX98" fmla="*/ 634974 w 5088908"/>
                  <a:gd name="connsiteY98" fmla="*/ 2846231 h 5206518"/>
                  <a:gd name="connsiteX99" fmla="*/ 544822 w 5088908"/>
                  <a:gd name="connsiteY99" fmla="*/ 2807595 h 5206518"/>
                  <a:gd name="connsiteX100" fmla="*/ 248608 w 5088908"/>
                  <a:gd name="connsiteY100" fmla="*/ 2794716 h 5206518"/>
                  <a:gd name="connsiteX101" fmla="*/ 209971 w 5088908"/>
                  <a:gd name="connsiteY101" fmla="*/ 2756079 h 5206518"/>
                  <a:gd name="connsiteX102" fmla="*/ 184214 w 5088908"/>
                  <a:gd name="connsiteY102" fmla="*/ 2717443 h 5206518"/>
                  <a:gd name="connsiteX103" fmla="*/ 145577 w 5088908"/>
                  <a:gd name="connsiteY103" fmla="*/ 2704564 h 5206518"/>
                  <a:gd name="connsiteX104" fmla="*/ 132698 w 5088908"/>
                  <a:gd name="connsiteY104" fmla="*/ 2614412 h 5206518"/>
                  <a:gd name="connsiteX105" fmla="*/ 106940 w 5088908"/>
                  <a:gd name="connsiteY105" fmla="*/ 2446986 h 5206518"/>
                  <a:gd name="connsiteX106" fmla="*/ 145577 w 5088908"/>
                  <a:gd name="connsiteY106" fmla="*/ 2331076 h 5206518"/>
                  <a:gd name="connsiteX107" fmla="*/ 171335 w 5088908"/>
                  <a:gd name="connsiteY107" fmla="*/ 2292440 h 5206518"/>
                  <a:gd name="connsiteX108" fmla="*/ 197093 w 5088908"/>
                  <a:gd name="connsiteY108" fmla="*/ 2176530 h 5206518"/>
                  <a:gd name="connsiteX109" fmla="*/ 209971 w 5088908"/>
                  <a:gd name="connsiteY109" fmla="*/ 2125014 h 5206518"/>
                  <a:gd name="connsiteX110" fmla="*/ 235729 w 5088908"/>
                  <a:gd name="connsiteY110" fmla="*/ 1983347 h 5206518"/>
                  <a:gd name="connsiteX111" fmla="*/ 287245 w 5088908"/>
                  <a:gd name="connsiteY111" fmla="*/ 1867437 h 5206518"/>
                  <a:gd name="connsiteX112" fmla="*/ 300124 w 5088908"/>
                  <a:gd name="connsiteY112" fmla="*/ 1828800 h 5206518"/>
                  <a:gd name="connsiteX113" fmla="*/ 287245 w 5088908"/>
                  <a:gd name="connsiteY113" fmla="*/ 1790164 h 5206518"/>
                  <a:gd name="connsiteX114" fmla="*/ 261487 w 5088908"/>
                  <a:gd name="connsiteY114" fmla="*/ 1738648 h 5206518"/>
                  <a:gd name="connsiteX115" fmla="*/ 274366 w 5088908"/>
                  <a:gd name="connsiteY115" fmla="*/ 1609860 h 5206518"/>
                  <a:gd name="connsiteX116" fmla="*/ 184214 w 5088908"/>
                  <a:gd name="connsiteY116" fmla="*/ 1493950 h 5206518"/>
                  <a:gd name="connsiteX117" fmla="*/ 171335 w 5088908"/>
                  <a:gd name="connsiteY117" fmla="*/ 1455313 h 5206518"/>
                  <a:gd name="connsiteX118" fmla="*/ 81183 w 5088908"/>
                  <a:gd name="connsiteY118" fmla="*/ 1442434 h 5206518"/>
                  <a:gd name="connsiteX119" fmla="*/ 42546 w 5088908"/>
                  <a:gd name="connsiteY119" fmla="*/ 1390919 h 5206518"/>
                  <a:gd name="connsiteX120" fmla="*/ 3909 w 5088908"/>
                  <a:gd name="connsiteY120" fmla="*/ 1378040 h 5206518"/>
                  <a:gd name="connsiteX121" fmla="*/ 29667 w 5088908"/>
                  <a:gd name="connsiteY121" fmla="*/ 1275009 h 5206518"/>
                  <a:gd name="connsiteX122" fmla="*/ 106940 w 5088908"/>
                  <a:gd name="connsiteY122" fmla="*/ 1223493 h 5206518"/>
                  <a:gd name="connsiteX123" fmla="*/ 132698 w 5088908"/>
                  <a:gd name="connsiteY123" fmla="*/ 1171978 h 5206518"/>
                  <a:gd name="connsiteX124" fmla="*/ 145577 w 5088908"/>
                  <a:gd name="connsiteY124" fmla="*/ 1120462 h 5206518"/>
                  <a:gd name="connsiteX125" fmla="*/ 171335 w 5088908"/>
                  <a:gd name="connsiteY125" fmla="*/ 1043189 h 5206518"/>
                  <a:gd name="connsiteX126" fmla="*/ 197093 w 5088908"/>
                  <a:gd name="connsiteY126" fmla="*/ 953037 h 5206518"/>
                  <a:gd name="connsiteX127" fmla="*/ 287245 w 5088908"/>
                  <a:gd name="connsiteY127" fmla="*/ 940158 h 5206518"/>
                  <a:gd name="connsiteX128" fmla="*/ 325881 w 5088908"/>
                  <a:gd name="connsiteY128" fmla="*/ 927279 h 5206518"/>
                  <a:gd name="connsiteX129" fmla="*/ 467549 w 5088908"/>
                  <a:gd name="connsiteY129" fmla="*/ 901522 h 5206518"/>
                  <a:gd name="connsiteX130" fmla="*/ 557701 w 5088908"/>
                  <a:gd name="connsiteY130" fmla="*/ 914400 h 5206518"/>
                  <a:gd name="connsiteX131" fmla="*/ 570580 w 5088908"/>
                  <a:gd name="connsiteY131" fmla="*/ 953037 h 5206518"/>
                  <a:gd name="connsiteX132" fmla="*/ 609217 w 5088908"/>
                  <a:gd name="connsiteY132" fmla="*/ 965916 h 5206518"/>
                  <a:gd name="connsiteX133" fmla="*/ 660732 w 5088908"/>
                  <a:gd name="connsiteY133" fmla="*/ 991674 h 5206518"/>
                  <a:gd name="connsiteX134" fmla="*/ 750884 w 5088908"/>
                  <a:gd name="connsiteY134" fmla="*/ 927279 h 5206518"/>
                  <a:gd name="connsiteX135" fmla="*/ 712248 w 5088908"/>
                  <a:gd name="connsiteY135" fmla="*/ 875764 h 5206518"/>
                  <a:gd name="connsiteX136" fmla="*/ 725126 w 5088908"/>
                  <a:gd name="connsiteY136" fmla="*/ 837127 h 5206518"/>
                  <a:gd name="connsiteX137" fmla="*/ 802400 w 5088908"/>
                  <a:gd name="connsiteY137" fmla="*/ 785612 h 5206518"/>
                  <a:gd name="connsiteX138" fmla="*/ 828157 w 5088908"/>
                  <a:gd name="connsiteY138" fmla="*/ 746975 h 5206518"/>
                  <a:gd name="connsiteX139" fmla="*/ 802400 w 5088908"/>
                  <a:gd name="connsiteY139" fmla="*/ 708338 h 5206518"/>
                  <a:gd name="connsiteX140" fmla="*/ 905431 w 5088908"/>
                  <a:gd name="connsiteY140" fmla="*/ 682581 h 5206518"/>
                  <a:gd name="connsiteX141" fmla="*/ 944067 w 5088908"/>
                  <a:gd name="connsiteY141" fmla="*/ 643944 h 5206518"/>
                  <a:gd name="connsiteX142" fmla="*/ 956946 w 5088908"/>
                  <a:gd name="connsiteY142" fmla="*/ 605307 h 5206518"/>
                  <a:gd name="connsiteX143" fmla="*/ 982704 w 5088908"/>
                  <a:gd name="connsiteY143" fmla="*/ 566671 h 5206518"/>
                  <a:gd name="connsiteX144" fmla="*/ 995583 w 5088908"/>
                  <a:gd name="connsiteY144" fmla="*/ 399245 h 5206518"/>
                  <a:gd name="connsiteX145" fmla="*/ 969825 w 5088908"/>
                  <a:gd name="connsiteY145" fmla="*/ 347730 h 5206518"/>
                  <a:gd name="connsiteX146" fmla="*/ 995583 w 5088908"/>
                  <a:gd name="connsiteY146" fmla="*/ 244699 h 5206518"/>
                  <a:gd name="connsiteX147" fmla="*/ 1008462 w 5088908"/>
                  <a:gd name="connsiteY147" fmla="*/ 154547 h 5206518"/>
                  <a:gd name="connsiteX148" fmla="*/ 1047098 w 5088908"/>
                  <a:gd name="connsiteY148" fmla="*/ 128789 h 5206518"/>
                  <a:gd name="connsiteX149" fmla="*/ 1072856 w 5088908"/>
                  <a:gd name="connsiteY149" fmla="*/ 90153 h 5206518"/>
                  <a:gd name="connsiteX150" fmla="*/ 1163008 w 5088908"/>
                  <a:gd name="connsiteY150" fmla="*/ 64395 h 5206518"/>
                  <a:gd name="connsiteX151" fmla="*/ 1201645 w 5088908"/>
                  <a:gd name="connsiteY151" fmla="*/ 38637 h 5206518"/>
                  <a:gd name="connsiteX152" fmla="*/ 1240281 w 5088908"/>
                  <a:gd name="connsiteY152" fmla="*/ 25758 h 5206518"/>
                  <a:gd name="connsiteX153" fmla="*/ 1291797 w 5088908"/>
                  <a:gd name="connsiteY153" fmla="*/ 0 h 5206518"/>
                  <a:gd name="connsiteX154" fmla="*/ 1381949 w 5088908"/>
                  <a:gd name="connsiteY154" fmla="*/ 12879 h 5206518"/>
                  <a:gd name="connsiteX155" fmla="*/ 1472101 w 5088908"/>
                  <a:gd name="connsiteY155" fmla="*/ 38637 h 5206518"/>
                  <a:gd name="connsiteX156" fmla="*/ 1459222 w 5088908"/>
                  <a:gd name="connsiteY156" fmla="*/ 77274 h 5206518"/>
                  <a:gd name="connsiteX157" fmla="*/ 1420586 w 5088908"/>
                  <a:gd name="connsiteY157" fmla="*/ 103031 h 5206518"/>
                  <a:gd name="connsiteX158" fmla="*/ 1472101 w 5088908"/>
                  <a:gd name="connsiteY158" fmla="*/ 180305 h 5206518"/>
                  <a:gd name="connsiteX159" fmla="*/ 1510738 w 5088908"/>
                  <a:gd name="connsiteY159" fmla="*/ 218941 h 5206518"/>
                  <a:gd name="connsiteX160" fmla="*/ 1523617 w 5088908"/>
                  <a:gd name="connsiteY160" fmla="*/ 360609 h 5206518"/>
                  <a:gd name="connsiteX161" fmla="*/ 1536495 w 5088908"/>
                  <a:gd name="connsiteY161" fmla="*/ 463640 h 5206518"/>
                  <a:gd name="connsiteX162" fmla="*/ 1575132 w 5088908"/>
                  <a:gd name="connsiteY162" fmla="*/ 502276 h 5206518"/>
                  <a:gd name="connsiteX163" fmla="*/ 1652405 w 5088908"/>
                  <a:gd name="connsiteY163" fmla="*/ 528034 h 5206518"/>
                  <a:gd name="connsiteX164" fmla="*/ 1665284 w 5088908"/>
                  <a:gd name="connsiteY164" fmla="*/ 592429 h 5206518"/>
                  <a:gd name="connsiteX165" fmla="*/ 1678163 w 5088908"/>
                  <a:gd name="connsiteY165" fmla="*/ 643944 h 5206518"/>
                  <a:gd name="connsiteX166" fmla="*/ 1716800 w 5088908"/>
                  <a:gd name="connsiteY166" fmla="*/ 656823 h 5206518"/>
                  <a:gd name="connsiteX167" fmla="*/ 1768315 w 5088908"/>
                  <a:gd name="connsiteY167" fmla="*/ 669702 h 5206518"/>
                  <a:gd name="connsiteX168" fmla="*/ 1794073 w 5088908"/>
                  <a:gd name="connsiteY168" fmla="*/ 772733 h 5206518"/>
                  <a:gd name="connsiteX169" fmla="*/ 1819831 w 5088908"/>
                  <a:gd name="connsiteY169" fmla="*/ 811369 h 5206518"/>
                  <a:gd name="connsiteX170" fmla="*/ 1832709 w 5088908"/>
                  <a:gd name="connsiteY170" fmla="*/ 901522 h 5206518"/>
                  <a:gd name="connsiteX171" fmla="*/ 1845588 w 5088908"/>
                  <a:gd name="connsiteY171" fmla="*/ 953037 h 5206518"/>
                  <a:gd name="connsiteX172" fmla="*/ 1897104 w 5088908"/>
                  <a:gd name="connsiteY172" fmla="*/ 965916 h 5206518"/>
                  <a:gd name="connsiteX173" fmla="*/ 1961498 w 5088908"/>
                  <a:gd name="connsiteY173" fmla="*/ 1043189 h 5206518"/>
                  <a:gd name="connsiteX174" fmla="*/ 1974377 w 5088908"/>
                  <a:gd name="connsiteY174" fmla="*/ 1081826 h 5206518"/>
                  <a:gd name="connsiteX175" fmla="*/ 2090287 w 5088908"/>
                  <a:gd name="connsiteY175" fmla="*/ 1146220 h 5206518"/>
                  <a:gd name="connsiteX176" fmla="*/ 2141802 w 5088908"/>
                  <a:gd name="connsiteY176" fmla="*/ 1159099 h 5206518"/>
                  <a:gd name="connsiteX177" fmla="*/ 2167560 w 5088908"/>
                  <a:gd name="connsiteY177" fmla="*/ 1197736 h 5206518"/>
                  <a:gd name="connsiteX178" fmla="*/ 2206197 w 5088908"/>
                  <a:gd name="connsiteY178" fmla="*/ 1223493 h 5206518"/>
                  <a:gd name="connsiteX179" fmla="*/ 2231955 w 5088908"/>
                  <a:gd name="connsiteY179" fmla="*/ 1300767 h 5206518"/>
                  <a:gd name="connsiteX180" fmla="*/ 2386501 w 5088908"/>
                  <a:gd name="connsiteY180" fmla="*/ 1339403 h 5206518"/>
                  <a:gd name="connsiteX181" fmla="*/ 2425138 w 5088908"/>
                  <a:gd name="connsiteY181" fmla="*/ 1378040 h 5206518"/>
                  <a:gd name="connsiteX182" fmla="*/ 2502411 w 5088908"/>
                  <a:gd name="connsiteY182" fmla="*/ 1403798 h 5206518"/>
                  <a:gd name="connsiteX183" fmla="*/ 2541048 w 5088908"/>
                  <a:gd name="connsiteY183" fmla="*/ 1481071 h 5206518"/>
                  <a:gd name="connsiteX184" fmla="*/ 2553926 w 5088908"/>
                  <a:gd name="connsiteY184" fmla="*/ 1519707 h 5206518"/>
                  <a:gd name="connsiteX185" fmla="*/ 2772867 w 5088908"/>
                  <a:gd name="connsiteY185" fmla="*/ 1558344 h 5206518"/>
                  <a:gd name="connsiteX186" fmla="*/ 2850140 w 5088908"/>
                  <a:gd name="connsiteY186" fmla="*/ 1609860 h 5206518"/>
                  <a:gd name="connsiteX187" fmla="*/ 2875898 w 5088908"/>
                  <a:gd name="connsiteY187" fmla="*/ 1648496 h 5206518"/>
                  <a:gd name="connsiteX188" fmla="*/ 2927414 w 5088908"/>
                  <a:gd name="connsiteY188" fmla="*/ 1661375 h 5206518"/>
                  <a:gd name="connsiteX189" fmla="*/ 3043324 w 5088908"/>
                  <a:gd name="connsiteY189" fmla="*/ 1674254 h 5206518"/>
                  <a:gd name="connsiteX190" fmla="*/ 3172112 w 5088908"/>
                  <a:gd name="connsiteY190" fmla="*/ 1712891 h 5206518"/>
                  <a:gd name="connsiteX191" fmla="*/ 3223628 w 5088908"/>
                  <a:gd name="connsiteY191" fmla="*/ 1738648 h 5206518"/>
                  <a:gd name="connsiteX192" fmla="*/ 3300901 w 5088908"/>
                  <a:gd name="connsiteY192" fmla="*/ 1764406 h 5206518"/>
                  <a:gd name="connsiteX193" fmla="*/ 3391053 w 5088908"/>
                  <a:gd name="connsiteY193" fmla="*/ 1790164 h 5206518"/>
                  <a:gd name="connsiteX194" fmla="*/ 3429690 w 5088908"/>
                  <a:gd name="connsiteY194" fmla="*/ 1815922 h 5206518"/>
                  <a:gd name="connsiteX195" fmla="*/ 3481205 w 5088908"/>
                  <a:gd name="connsiteY195" fmla="*/ 1828800 h 5206518"/>
                  <a:gd name="connsiteX196" fmla="*/ 3635752 w 5088908"/>
                  <a:gd name="connsiteY196" fmla="*/ 1867437 h 5206518"/>
                  <a:gd name="connsiteX197" fmla="*/ 3777419 w 5088908"/>
                  <a:gd name="connsiteY197" fmla="*/ 1931831 h 5206518"/>
                  <a:gd name="connsiteX198" fmla="*/ 3816056 w 5088908"/>
                  <a:gd name="connsiteY198" fmla="*/ 1957589 h 5206518"/>
                  <a:gd name="connsiteX199" fmla="*/ 3841814 w 5088908"/>
                  <a:gd name="connsiteY199" fmla="*/ 1996226 h 5206518"/>
                  <a:gd name="connsiteX200" fmla="*/ 3944845 w 5088908"/>
                  <a:gd name="connsiteY200" fmla="*/ 2047741 h 5206518"/>
                  <a:gd name="connsiteX201" fmla="*/ 4022118 w 5088908"/>
                  <a:gd name="connsiteY201" fmla="*/ 2073499 h 5206518"/>
                  <a:gd name="connsiteX202" fmla="*/ 4073633 w 5088908"/>
                  <a:gd name="connsiteY202" fmla="*/ 2215167 h 5206518"/>
                  <a:gd name="connsiteX203" fmla="*/ 4112270 w 5088908"/>
                  <a:gd name="connsiteY203" fmla="*/ 2228045 h 5206518"/>
                  <a:gd name="connsiteX204" fmla="*/ 4150907 w 5088908"/>
                  <a:gd name="connsiteY204" fmla="*/ 2253803 h 5206518"/>
                  <a:gd name="connsiteX205" fmla="*/ 4189543 w 5088908"/>
                  <a:gd name="connsiteY205" fmla="*/ 2266682 h 5206518"/>
                  <a:gd name="connsiteX206" fmla="*/ 4266817 w 5088908"/>
                  <a:gd name="connsiteY206" fmla="*/ 2331076 h 5206518"/>
                  <a:gd name="connsiteX207" fmla="*/ 4344090 w 5088908"/>
                  <a:gd name="connsiteY207" fmla="*/ 2356834 h 5206518"/>
                  <a:gd name="connsiteX208" fmla="*/ 4382726 w 5088908"/>
                  <a:gd name="connsiteY208" fmla="*/ 2369713 h 5206518"/>
                  <a:gd name="connsiteX209" fmla="*/ 4408484 w 5088908"/>
                  <a:gd name="connsiteY209" fmla="*/ 2408350 h 5206518"/>
                  <a:gd name="connsiteX210" fmla="*/ 4485757 w 5088908"/>
                  <a:gd name="connsiteY210" fmla="*/ 2459865 h 5206518"/>
                  <a:gd name="connsiteX211" fmla="*/ 4575909 w 5088908"/>
                  <a:gd name="connsiteY211" fmla="*/ 2550017 h 5206518"/>
                  <a:gd name="connsiteX212" fmla="*/ 4588788 w 5088908"/>
                  <a:gd name="connsiteY212" fmla="*/ 2588654 h 5206518"/>
                  <a:gd name="connsiteX213" fmla="*/ 4666062 w 5088908"/>
                  <a:gd name="connsiteY213" fmla="*/ 2640169 h 5206518"/>
                  <a:gd name="connsiteX214" fmla="*/ 4678940 w 5088908"/>
                  <a:gd name="connsiteY214" fmla="*/ 2678806 h 5206518"/>
                  <a:gd name="connsiteX215" fmla="*/ 4756214 w 5088908"/>
                  <a:gd name="connsiteY215" fmla="*/ 2717443 h 5206518"/>
                  <a:gd name="connsiteX216" fmla="*/ 4794850 w 5088908"/>
                  <a:gd name="connsiteY216" fmla="*/ 2756079 h 5206518"/>
                  <a:gd name="connsiteX217" fmla="*/ 4872124 w 5088908"/>
                  <a:gd name="connsiteY217" fmla="*/ 2807595 h 5206518"/>
                  <a:gd name="connsiteX218" fmla="*/ 4885002 w 5088908"/>
                  <a:gd name="connsiteY218" fmla="*/ 2859110 h 5206518"/>
                  <a:gd name="connsiteX219" fmla="*/ 4949397 w 5088908"/>
                  <a:gd name="connsiteY219" fmla="*/ 2936384 h 5206518"/>
                  <a:gd name="connsiteX220" fmla="*/ 4988033 w 5088908"/>
                  <a:gd name="connsiteY220" fmla="*/ 2949262 h 5206518"/>
                  <a:gd name="connsiteX221" fmla="*/ 5013791 w 5088908"/>
                  <a:gd name="connsiteY221" fmla="*/ 2987899 h 5206518"/>
                  <a:gd name="connsiteX222" fmla="*/ 5000912 w 5088908"/>
                  <a:gd name="connsiteY222" fmla="*/ 3026536 h 5206518"/>
                  <a:gd name="connsiteX223" fmla="*/ 5026670 w 5088908"/>
                  <a:gd name="connsiteY223" fmla="*/ 3078051 h 520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5088908" h="5206518">
                    <a:moveTo>
                      <a:pt x="5026670" y="3026536"/>
                    </a:moveTo>
                    <a:cubicBezTo>
                      <a:pt x="5088908" y="3119891"/>
                      <a:pt x="5041721" y="3022192"/>
                      <a:pt x="5013791" y="3078051"/>
                    </a:cubicBezTo>
                    <a:cubicBezTo>
                      <a:pt x="5000215" y="3105202"/>
                      <a:pt x="5012186" y="3140018"/>
                      <a:pt x="5000912" y="3168203"/>
                    </a:cubicBezTo>
                    <a:cubicBezTo>
                      <a:pt x="4994148" y="3185114"/>
                      <a:pt x="4973936" y="3192848"/>
                      <a:pt x="4962276" y="3206840"/>
                    </a:cubicBezTo>
                    <a:cubicBezTo>
                      <a:pt x="4952367" y="3218731"/>
                      <a:pt x="4945104" y="3232597"/>
                      <a:pt x="4936518" y="3245476"/>
                    </a:cubicBezTo>
                    <a:cubicBezTo>
                      <a:pt x="4961906" y="3321640"/>
                      <a:pt x="4959308" y="3296639"/>
                      <a:pt x="4936518" y="3425781"/>
                    </a:cubicBezTo>
                    <a:cubicBezTo>
                      <a:pt x="4931800" y="3452519"/>
                      <a:pt x="4910760" y="3503054"/>
                      <a:pt x="4910760" y="3503054"/>
                    </a:cubicBezTo>
                    <a:cubicBezTo>
                      <a:pt x="4915053" y="3515933"/>
                      <a:pt x="4923639" y="3528115"/>
                      <a:pt x="4923639" y="3541691"/>
                    </a:cubicBezTo>
                    <a:cubicBezTo>
                      <a:pt x="4923639" y="3572773"/>
                      <a:pt x="4908044" y="3614234"/>
                      <a:pt x="4897881" y="3644722"/>
                    </a:cubicBezTo>
                    <a:cubicBezTo>
                      <a:pt x="4893588" y="3721995"/>
                      <a:pt x="4899483" y="3800516"/>
                      <a:pt x="4885002" y="3876541"/>
                    </a:cubicBezTo>
                    <a:cubicBezTo>
                      <a:pt x="4881594" y="3894433"/>
                      <a:pt x="4858026" y="3901186"/>
                      <a:pt x="4846366" y="3915178"/>
                    </a:cubicBezTo>
                    <a:cubicBezTo>
                      <a:pt x="4836457" y="3927069"/>
                      <a:pt x="4830517" y="3941923"/>
                      <a:pt x="4820608" y="3953814"/>
                    </a:cubicBezTo>
                    <a:cubicBezTo>
                      <a:pt x="4737982" y="4052964"/>
                      <a:pt x="4820155" y="3935172"/>
                      <a:pt x="4756214" y="4031088"/>
                    </a:cubicBezTo>
                    <a:cubicBezTo>
                      <a:pt x="4718035" y="4183801"/>
                      <a:pt x="4776601" y="3942033"/>
                      <a:pt x="4730456" y="4172755"/>
                    </a:cubicBezTo>
                    <a:cubicBezTo>
                      <a:pt x="4727794" y="4186067"/>
                      <a:pt x="4728873" y="4203862"/>
                      <a:pt x="4717577" y="4211392"/>
                    </a:cubicBezTo>
                    <a:cubicBezTo>
                      <a:pt x="4699364" y="4223534"/>
                      <a:pt x="4674419" y="4218962"/>
                      <a:pt x="4653183" y="4224271"/>
                    </a:cubicBezTo>
                    <a:cubicBezTo>
                      <a:pt x="4640013" y="4227564"/>
                      <a:pt x="4627425" y="4232857"/>
                      <a:pt x="4614546" y="4237150"/>
                    </a:cubicBezTo>
                    <a:cubicBezTo>
                      <a:pt x="4610253" y="4250029"/>
                      <a:pt x="4607738" y="4263644"/>
                      <a:pt x="4601667" y="4275786"/>
                    </a:cubicBezTo>
                    <a:cubicBezTo>
                      <a:pt x="4594745" y="4289630"/>
                      <a:pt x="4582006" y="4300196"/>
                      <a:pt x="4575909" y="4314423"/>
                    </a:cubicBezTo>
                    <a:cubicBezTo>
                      <a:pt x="4568937" y="4330692"/>
                      <a:pt x="4567893" y="4348919"/>
                      <a:pt x="4563031" y="4365938"/>
                    </a:cubicBezTo>
                    <a:cubicBezTo>
                      <a:pt x="4559302" y="4378991"/>
                      <a:pt x="4554445" y="4391696"/>
                      <a:pt x="4550152" y="4404575"/>
                    </a:cubicBezTo>
                    <a:cubicBezTo>
                      <a:pt x="4545859" y="4434626"/>
                      <a:pt x="4550849" y="4467576"/>
                      <a:pt x="4537273" y="4494727"/>
                    </a:cubicBezTo>
                    <a:cubicBezTo>
                      <a:pt x="4531202" y="4506869"/>
                      <a:pt x="4508235" y="4498007"/>
                      <a:pt x="4498636" y="4507606"/>
                    </a:cubicBezTo>
                    <a:cubicBezTo>
                      <a:pt x="4489037" y="4517205"/>
                      <a:pt x="4495356" y="4536643"/>
                      <a:pt x="4485757" y="4546243"/>
                    </a:cubicBezTo>
                    <a:cubicBezTo>
                      <a:pt x="4476158" y="4555842"/>
                      <a:pt x="4460291" y="4555830"/>
                      <a:pt x="4447121" y="4559122"/>
                    </a:cubicBezTo>
                    <a:cubicBezTo>
                      <a:pt x="4425885" y="4564431"/>
                      <a:pt x="4404095" y="4567252"/>
                      <a:pt x="4382726" y="4572000"/>
                    </a:cubicBezTo>
                    <a:cubicBezTo>
                      <a:pt x="4365447" y="4575840"/>
                      <a:pt x="4348383" y="4580586"/>
                      <a:pt x="4331211" y="4584879"/>
                    </a:cubicBezTo>
                    <a:cubicBezTo>
                      <a:pt x="4169284" y="4564638"/>
                      <a:pt x="4274136" y="4599159"/>
                      <a:pt x="4189543" y="4533364"/>
                    </a:cubicBezTo>
                    <a:cubicBezTo>
                      <a:pt x="4165107" y="4514358"/>
                      <a:pt x="4112270" y="4481848"/>
                      <a:pt x="4112270" y="4481848"/>
                    </a:cubicBezTo>
                    <a:cubicBezTo>
                      <a:pt x="3958878" y="4507414"/>
                      <a:pt x="4059350" y="4464519"/>
                      <a:pt x="4047876" y="4533364"/>
                    </a:cubicBezTo>
                    <a:cubicBezTo>
                      <a:pt x="4045331" y="4548632"/>
                      <a:pt x="4030704" y="4559121"/>
                      <a:pt x="4022118" y="4572000"/>
                    </a:cubicBezTo>
                    <a:cubicBezTo>
                      <a:pt x="4030704" y="4584879"/>
                      <a:pt x="4034997" y="4602051"/>
                      <a:pt x="4047876" y="4610637"/>
                    </a:cubicBezTo>
                    <a:cubicBezTo>
                      <a:pt x="4062603" y="4620455"/>
                      <a:pt x="4082372" y="4618653"/>
                      <a:pt x="4099391" y="4623516"/>
                    </a:cubicBezTo>
                    <a:cubicBezTo>
                      <a:pt x="4112444" y="4627246"/>
                      <a:pt x="4125149" y="4632102"/>
                      <a:pt x="4138028" y="4636395"/>
                    </a:cubicBezTo>
                    <a:cubicBezTo>
                      <a:pt x="4142321" y="4657860"/>
                      <a:pt x="4147578" y="4679154"/>
                      <a:pt x="4150907" y="4700789"/>
                    </a:cubicBezTo>
                    <a:cubicBezTo>
                      <a:pt x="4156170" y="4734997"/>
                      <a:pt x="4152145" y="4771225"/>
                      <a:pt x="4163786" y="4803820"/>
                    </a:cubicBezTo>
                    <a:cubicBezTo>
                      <a:pt x="4174198" y="4832973"/>
                      <a:pt x="4198129" y="4855335"/>
                      <a:pt x="4215301" y="4881093"/>
                    </a:cubicBezTo>
                    <a:lnTo>
                      <a:pt x="4241059" y="4919730"/>
                    </a:lnTo>
                    <a:cubicBezTo>
                      <a:pt x="4239802" y="4938578"/>
                      <a:pt x="4260944" y="5104731"/>
                      <a:pt x="4202422" y="5151550"/>
                    </a:cubicBezTo>
                    <a:cubicBezTo>
                      <a:pt x="4191822" y="5160031"/>
                      <a:pt x="4175928" y="5158358"/>
                      <a:pt x="4163786" y="5164429"/>
                    </a:cubicBezTo>
                    <a:cubicBezTo>
                      <a:pt x="4149942" y="5171351"/>
                      <a:pt x="4138028" y="5181600"/>
                      <a:pt x="4125149" y="5190186"/>
                    </a:cubicBezTo>
                    <a:cubicBezTo>
                      <a:pt x="4017825" y="5185893"/>
                      <a:pt x="3910587" y="5177307"/>
                      <a:pt x="3803177" y="5177307"/>
                    </a:cubicBezTo>
                    <a:cubicBezTo>
                      <a:pt x="3633973" y="5177307"/>
                      <a:pt x="3778352" y="5206518"/>
                      <a:pt x="3661509" y="5177307"/>
                    </a:cubicBezTo>
                    <a:cubicBezTo>
                      <a:pt x="3647771" y="5156700"/>
                      <a:pt x="3628025" y="5116347"/>
                      <a:pt x="3597115" y="5112913"/>
                    </a:cubicBezTo>
                    <a:cubicBezTo>
                      <a:pt x="3571162" y="5110029"/>
                      <a:pt x="3545600" y="5121499"/>
                      <a:pt x="3519842" y="5125792"/>
                    </a:cubicBezTo>
                    <a:cubicBezTo>
                      <a:pt x="3468326" y="5121499"/>
                      <a:pt x="3416536" y="5119745"/>
                      <a:pt x="3365295" y="5112913"/>
                    </a:cubicBezTo>
                    <a:cubicBezTo>
                      <a:pt x="3351839" y="5111119"/>
                      <a:pt x="3339712" y="5103763"/>
                      <a:pt x="3326659" y="5100034"/>
                    </a:cubicBezTo>
                    <a:cubicBezTo>
                      <a:pt x="3309640" y="5095171"/>
                      <a:pt x="3292315" y="5091448"/>
                      <a:pt x="3275143" y="5087155"/>
                    </a:cubicBezTo>
                    <a:cubicBezTo>
                      <a:pt x="3270850" y="5074276"/>
                      <a:pt x="3270744" y="5059120"/>
                      <a:pt x="3262264" y="5048519"/>
                    </a:cubicBezTo>
                    <a:cubicBezTo>
                      <a:pt x="3248083" y="5030793"/>
                      <a:pt x="3187325" y="5006511"/>
                      <a:pt x="3172112" y="4997003"/>
                    </a:cubicBezTo>
                    <a:cubicBezTo>
                      <a:pt x="3153910" y="4985627"/>
                      <a:pt x="3136894" y="4972336"/>
                      <a:pt x="3120597" y="4958367"/>
                    </a:cubicBezTo>
                    <a:cubicBezTo>
                      <a:pt x="3106768" y="4946514"/>
                      <a:pt x="3097115" y="4929833"/>
                      <a:pt x="3081960" y="4919730"/>
                    </a:cubicBezTo>
                    <a:cubicBezTo>
                      <a:pt x="3070873" y="4912339"/>
                      <a:pt x="2998678" y="4895690"/>
                      <a:pt x="2991808" y="4893972"/>
                    </a:cubicBezTo>
                    <a:cubicBezTo>
                      <a:pt x="2905397" y="4836364"/>
                      <a:pt x="2990059" y="4904227"/>
                      <a:pt x="2940293" y="4829578"/>
                    </a:cubicBezTo>
                    <a:cubicBezTo>
                      <a:pt x="2930190" y="4814423"/>
                      <a:pt x="2913316" y="4804933"/>
                      <a:pt x="2901656" y="4790941"/>
                    </a:cubicBezTo>
                    <a:cubicBezTo>
                      <a:pt x="2891747" y="4779050"/>
                      <a:pt x="2884484" y="4765184"/>
                      <a:pt x="2875898" y="4752305"/>
                    </a:cubicBezTo>
                    <a:cubicBezTo>
                      <a:pt x="2871605" y="4739426"/>
                      <a:pt x="2868367" y="4726146"/>
                      <a:pt x="2863019" y="4713668"/>
                    </a:cubicBezTo>
                    <a:cubicBezTo>
                      <a:pt x="2843411" y="4667915"/>
                      <a:pt x="2837373" y="4662319"/>
                      <a:pt x="2811504" y="4623516"/>
                    </a:cubicBezTo>
                    <a:cubicBezTo>
                      <a:pt x="2807211" y="4589172"/>
                      <a:pt x="2804816" y="4554538"/>
                      <a:pt x="2798625" y="4520485"/>
                    </a:cubicBezTo>
                    <a:cubicBezTo>
                      <a:pt x="2793221" y="4490766"/>
                      <a:pt x="2779173" y="4466234"/>
                      <a:pt x="2759988" y="4443212"/>
                    </a:cubicBezTo>
                    <a:cubicBezTo>
                      <a:pt x="2748328" y="4429220"/>
                      <a:pt x="2736173" y="4415161"/>
                      <a:pt x="2721352" y="4404575"/>
                    </a:cubicBezTo>
                    <a:cubicBezTo>
                      <a:pt x="2705729" y="4393416"/>
                      <a:pt x="2687008" y="4387403"/>
                      <a:pt x="2669836" y="4378817"/>
                    </a:cubicBezTo>
                    <a:cubicBezTo>
                      <a:pt x="2665543" y="4357352"/>
                      <a:pt x="2664643" y="4334919"/>
                      <a:pt x="2656957" y="4314423"/>
                    </a:cubicBezTo>
                    <a:cubicBezTo>
                      <a:pt x="2651522" y="4299930"/>
                      <a:pt x="2638122" y="4289630"/>
                      <a:pt x="2631200" y="4275786"/>
                    </a:cubicBezTo>
                    <a:cubicBezTo>
                      <a:pt x="2625129" y="4263644"/>
                      <a:pt x="2622614" y="4250029"/>
                      <a:pt x="2618321" y="4237150"/>
                    </a:cubicBezTo>
                    <a:cubicBezTo>
                      <a:pt x="2583977" y="4241443"/>
                      <a:pt x="2547426" y="4237175"/>
                      <a:pt x="2515290" y="4250029"/>
                    </a:cubicBezTo>
                    <a:cubicBezTo>
                      <a:pt x="2500919" y="4255777"/>
                      <a:pt x="2503376" y="4295587"/>
                      <a:pt x="2489532" y="4288665"/>
                    </a:cubicBezTo>
                    <a:cubicBezTo>
                      <a:pt x="2461843" y="4274821"/>
                      <a:pt x="2463775" y="4228564"/>
                      <a:pt x="2438017" y="4211392"/>
                    </a:cubicBezTo>
                    <a:cubicBezTo>
                      <a:pt x="2425138" y="4202806"/>
                      <a:pt x="2412819" y="4193314"/>
                      <a:pt x="2399380" y="4185634"/>
                    </a:cubicBezTo>
                    <a:cubicBezTo>
                      <a:pt x="2359302" y="4162732"/>
                      <a:pt x="2343456" y="4162642"/>
                      <a:pt x="2309228" y="4134119"/>
                    </a:cubicBezTo>
                    <a:cubicBezTo>
                      <a:pt x="2295236" y="4122459"/>
                      <a:pt x="2283470" y="4108361"/>
                      <a:pt x="2270591" y="4095482"/>
                    </a:cubicBezTo>
                    <a:cubicBezTo>
                      <a:pt x="2266298" y="4074017"/>
                      <a:pt x="2267501" y="4050667"/>
                      <a:pt x="2257712" y="4031088"/>
                    </a:cubicBezTo>
                    <a:cubicBezTo>
                      <a:pt x="2249567" y="4014797"/>
                      <a:pt x="2230736" y="4006443"/>
                      <a:pt x="2219076" y="3992451"/>
                    </a:cubicBezTo>
                    <a:cubicBezTo>
                      <a:pt x="2129439" y="3884885"/>
                      <a:pt x="2267541" y="4028035"/>
                      <a:pt x="2154681" y="3915178"/>
                    </a:cubicBezTo>
                    <a:cubicBezTo>
                      <a:pt x="2150388" y="3902299"/>
                      <a:pt x="2147150" y="3889019"/>
                      <a:pt x="2141802" y="3876541"/>
                    </a:cubicBezTo>
                    <a:cubicBezTo>
                      <a:pt x="2134239" y="3858895"/>
                      <a:pt x="2120068" y="3843798"/>
                      <a:pt x="2116045" y="3825026"/>
                    </a:cubicBezTo>
                    <a:cubicBezTo>
                      <a:pt x="2107005" y="3782840"/>
                      <a:pt x="2116035" y="3737417"/>
                      <a:pt x="2103166" y="3696237"/>
                    </a:cubicBezTo>
                    <a:cubicBezTo>
                      <a:pt x="2083396" y="3632974"/>
                      <a:pt x="2057242" y="3622692"/>
                      <a:pt x="2013014" y="3593206"/>
                    </a:cubicBezTo>
                    <a:lnTo>
                      <a:pt x="1935740" y="3477296"/>
                    </a:lnTo>
                    <a:lnTo>
                      <a:pt x="1909983" y="3438660"/>
                    </a:lnTo>
                    <a:cubicBezTo>
                      <a:pt x="1905690" y="3408609"/>
                      <a:pt x="1905827" y="3377583"/>
                      <a:pt x="1897104" y="3348507"/>
                    </a:cubicBezTo>
                    <a:cubicBezTo>
                      <a:pt x="1892656" y="3333681"/>
                      <a:pt x="1881629" y="3321440"/>
                      <a:pt x="1871346" y="3309871"/>
                    </a:cubicBezTo>
                    <a:cubicBezTo>
                      <a:pt x="1844038" y="3279150"/>
                      <a:pt x="1798500" y="3228372"/>
                      <a:pt x="1755436" y="3206840"/>
                    </a:cubicBezTo>
                    <a:cubicBezTo>
                      <a:pt x="1736959" y="3197601"/>
                      <a:pt x="1681791" y="3185209"/>
                      <a:pt x="1665284" y="3181082"/>
                    </a:cubicBezTo>
                    <a:cubicBezTo>
                      <a:pt x="1652405" y="3172496"/>
                      <a:pt x="1637593" y="3166269"/>
                      <a:pt x="1626648" y="3155324"/>
                    </a:cubicBezTo>
                    <a:cubicBezTo>
                      <a:pt x="1615703" y="3144379"/>
                      <a:pt x="1613769" y="3125274"/>
                      <a:pt x="1600890" y="3116688"/>
                    </a:cubicBezTo>
                    <a:cubicBezTo>
                      <a:pt x="1586162" y="3106870"/>
                      <a:pt x="1566546" y="3108102"/>
                      <a:pt x="1549374" y="3103809"/>
                    </a:cubicBezTo>
                    <a:cubicBezTo>
                      <a:pt x="1516036" y="3070470"/>
                      <a:pt x="1479682" y="3029063"/>
                      <a:pt x="1433464" y="3013657"/>
                    </a:cubicBezTo>
                    <a:lnTo>
                      <a:pt x="1356191" y="2987899"/>
                    </a:lnTo>
                    <a:cubicBezTo>
                      <a:pt x="1313261" y="2992192"/>
                      <a:pt x="1269441" y="2991077"/>
                      <a:pt x="1227402" y="3000778"/>
                    </a:cubicBezTo>
                    <a:cubicBezTo>
                      <a:pt x="1212320" y="3004258"/>
                      <a:pt x="1195688" y="3012692"/>
                      <a:pt x="1188766" y="3026536"/>
                    </a:cubicBezTo>
                    <a:cubicBezTo>
                      <a:pt x="1137390" y="3129288"/>
                      <a:pt x="1219513" y="3089267"/>
                      <a:pt x="1137250" y="3116688"/>
                    </a:cubicBezTo>
                    <a:cubicBezTo>
                      <a:pt x="1091944" y="3105361"/>
                      <a:pt x="1081901" y="3108987"/>
                      <a:pt x="1047098" y="3078051"/>
                    </a:cubicBezTo>
                    <a:cubicBezTo>
                      <a:pt x="942851" y="2985387"/>
                      <a:pt x="1010858" y="3014456"/>
                      <a:pt x="931188" y="2987899"/>
                    </a:cubicBezTo>
                    <a:cubicBezTo>
                      <a:pt x="905430" y="2970727"/>
                      <a:pt x="875805" y="2958274"/>
                      <a:pt x="853915" y="2936384"/>
                    </a:cubicBezTo>
                    <a:cubicBezTo>
                      <a:pt x="841036" y="2923505"/>
                      <a:pt x="831569" y="2905892"/>
                      <a:pt x="815278" y="2897747"/>
                    </a:cubicBezTo>
                    <a:cubicBezTo>
                      <a:pt x="795699" y="2887958"/>
                      <a:pt x="772002" y="2890628"/>
                      <a:pt x="750884" y="2884868"/>
                    </a:cubicBezTo>
                    <a:cubicBezTo>
                      <a:pt x="724690" y="2877724"/>
                      <a:pt x="699369" y="2867696"/>
                      <a:pt x="673611" y="2859110"/>
                    </a:cubicBezTo>
                    <a:cubicBezTo>
                      <a:pt x="660732" y="2854817"/>
                      <a:pt x="647116" y="2852302"/>
                      <a:pt x="634974" y="2846231"/>
                    </a:cubicBezTo>
                    <a:cubicBezTo>
                      <a:pt x="620043" y="2838766"/>
                      <a:pt x="567217" y="2809318"/>
                      <a:pt x="544822" y="2807595"/>
                    </a:cubicBezTo>
                    <a:cubicBezTo>
                      <a:pt x="446282" y="2800015"/>
                      <a:pt x="347346" y="2799009"/>
                      <a:pt x="248608" y="2794716"/>
                    </a:cubicBezTo>
                    <a:cubicBezTo>
                      <a:pt x="235729" y="2781837"/>
                      <a:pt x="221631" y="2770071"/>
                      <a:pt x="209971" y="2756079"/>
                    </a:cubicBezTo>
                    <a:cubicBezTo>
                      <a:pt x="200062" y="2744188"/>
                      <a:pt x="196300" y="2727112"/>
                      <a:pt x="184214" y="2717443"/>
                    </a:cubicBezTo>
                    <a:cubicBezTo>
                      <a:pt x="173613" y="2708962"/>
                      <a:pt x="158456" y="2708857"/>
                      <a:pt x="145577" y="2704564"/>
                    </a:cubicBezTo>
                    <a:cubicBezTo>
                      <a:pt x="95455" y="2629381"/>
                      <a:pt x="132698" y="2705893"/>
                      <a:pt x="132698" y="2614412"/>
                    </a:cubicBezTo>
                    <a:cubicBezTo>
                      <a:pt x="132698" y="2514804"/>
                      <a:pt x="128985" y="2513120"/>
                      <a:pt x="106940" y="2446986"/>
                    </a:cubicBezTo>
                    <a:cubicBezTo>
                      <a:pt x="165468" y="2359197"/>
                      <a:pt x="99306" y="2469887"/>
                      <a:pt x="145577" y="2331076"/>
                    </a:cubicBezTo>
                    <a:cubicBezTo>
                      <a:pt x="150472" y="2316392"/>
                      <a:pt x="162749" y="2305319"/>
                      <a:pt x="171335" y="2292440"/>
                    </a:cubicBezTo>
                    <a:cubicBezTo>
                      <a:pt x="196398" y="2217250"/>
                      <a:pt x="174429" y="2289853"/>
                      <a:pt x="197093" y="2176530"/>
                    </a:cubicBezTo>
                    <a:cubicBezTo>
                      <a:pt x="200564" y="2159173"/>
                      <a:pt x="207061" y="2142474"/>
                      <a:pt x="209971" y="2125014"/>
                    </a:cubicBezTo>
                    <a:cubicBezTo>
                      <a:pt x="216630" y="2085059"/>
                      <a:pt x="215005" y="2024794"/>
                      <a:pt x="235729" y="1983347"/>
                    </a:cubicBezTo>
                    <a:cubicBezTo>
                      <a:pt x="296957" y="1860890"/>
                      <a:pt x="220792" y="2066795"/>
                      <a:pt x="287245" y="1867437"/>
                    </a:cubicBezTo>
                    <a:lnTo>
                      <a:pt x="300124" y="1828800"/>
                    </a:lnTo>
                    <a:cubicBezTo>
                      <a:pt x="295831" y="1815921"/>
                      <a:pt x="292593" y="1802642"/>
                      <a:pt x="287245" y="1790164"/>
                    </a:cubicBezTo>
                    <a:cubicBezTo>
                      <a:pt x="279682" y="1772517"/>
                      <a:pt x="262855" y="1757798"/>
                      <a:pt x="261487" y="1738648"/>
                    </a:cubicBezTo>
                    <a:cubicBezTo>
                      <a:pt x="258413" y="1695614"/>
                      <a:pt x="270073" y="1652789"/>
                      <a:pt x="274366" y="1609860"/>
                    </a:cubicBezTo>
                    <a:cubicBezTo>
                      <a:pt x="241029" y="1576523"/>
                      <a:pt x="199619" y="1540164"/>
                      <a:pt x="184214" y="1493950"/>
                    </a:cubicBezTo>
                    <a:cubicBezTo>
                      <a:pt x="179921" y="1481071"/>
                      <a:pt x="183477" y="1461384"/>
                      <a:pt x="171335" y="1455313"/>
                    </a:cubicBezTo>
                    <a:cubicBezTo>
                      <a:pt x="144184" y="1441737"/>
                      <a:pt x="111234" y="1446727"/>
                      <a:pt x="81183" y="1442434"/>
                    </a:cubicBezTo>
                    <a:cubicBezTo>
                      <a:pt x="68304" y="1425262"/>
                      <a:pt x="59036" y="1404660"/>
                      <a:pt x="42546" y="1390919"/>
                    </a:cubicBezTo>
                    <a:cubicBezTo>
                      <a:pt x="32117" y="1382228"/>
                      <a:pt x="5408" y="1391533"/>
                      <a:pt x="3909" y="1378040"/>
                    </a:cubicBezTo>
                    <a:cubicBezTo>
                      <a:pt x="0" y="1342856"/>
                      <a:pt x="10030" y="1304464"/>
                      <a:pt x="29667" y="1275009"/>
                    </a:cubicBezTo>
                    <a:cubicBezTo>
                      <a:pt x="46839" y="1249251"/>
                      <a:pt x="106940" y="1223493"/>
                      <a:pt x="106940" y="1223493"/>
                    </a:cubicBezTo>
                    <a:cubicBezTo>
                      <a:pt x="115526" y="1206321"/>
                      <a:pt x="125957" y="1189954"/>
                      <a:pt x="132698" y="1171978"/>
                    </a:cubicBezTo>
                    <a:cubicBezTo>
                      <a:pt x="138913" y="1155405"/>
                      <a:pt x="140491" y="1137416"/>
                      <a:pt x="145577" y="1120462"/>
                    </a:cubicBezTo>
                    <a:cubicBezTo>
                      <a:pt x="153379" y="1094456"/>
                      <a:pt x="163876" y="1069295"/>
                      <a:pt x="171335" y="1043189"/>
                    </a:cubicBezTo>
                    <a:cubicBezTo>
                      <a:pt x="179921" y="1013138"/>
                      <a:pt x="173734" y="973800"/>
                      <a:pt x="197093" y="953037"/>
                    </a:cubicBezTo>
                    <a:cubicBezTo>
                      <a:pt x="219781" y="932870"/>
                      <a:pt x="257194" y="944451"/>
                      <a:pt x="287245" y="940158"/>
                    </a:cubicBezTo>
                    <a:cubicBezTo>
                      <a:pt x="300124" y="935865"/>
                      <a:pt x="312525" y="929707"/>
                      <a:pt x="325881" y="927279"/>
                    </a:cubicBezTo>
                    <a:cubicBezTo>
                      <a:pt x="486080" y="898151"/>
                      <a:pt x="378937" y="931057"/>
                      <a:pt x="467549" y="901522"/>
                    </a:cubicBezTo>
                    <a:cubicBezTo>
                      <a:pt x="497600" y="905815"/>
                      <a:pt x="530550" y="900825"/>
                      <a:pt x="557701" y="914400"/>
                    </a:cubicBezTo>
                    <a:cubicBezTo>
                      <a:pt x="569843" y="920471"/>
                      <a:pt x="560981" y="943438"/>
                      <a:pt x="570580" y="953037"/>
                    </a:cubicBezTo>
                    <a:cubicBezTo>
                      <a:pt x="580179" y="962636"/>
                      <a:pt x="596739" y="960568"/>
                      <a:pt x="609217" y="965916"/>
                    </a:cubicBezTo>
                    <a:cubicBezTo>
                      <a:pt x="626863" y="973479"/>
                      <a:pt x="643560" y="983088"/>
                      <a:pt x="660732" y="991674"/>
                    </a:cubicBezTo>
                    <a:cubicBezTo>
                      <a:pt x="694526" y="984915"/>
                      <a:pt x="758687" y="989704"/>
                      <a:pt x="750884" y="927279"/>
                    </a:cubicBezTo>
                    <a:cubicBezTo>
                      <a:pt x="748222" y="905980"/>
                      <a:pt x="725127" y="892936"/>
                      <a:pt x="712248" y="875764"/>
                    </a:cubicBezTo>
                    <a:cubicBezTo>
                      <a:pt x="716541" y="862885"/>
                      <a:pt x="715527" y="846726"/>
                      <a:pt x="725126" y="837127"/>
                    </a:cubicBezTo>
                    <a:cubicBezTo>
                      <a:pt x="747016" y="815237"/>
                      <a:pt x="802400" y="785612"/>
                      <a:pt x="802400" y="785612"/>
                    </a:cubicBezTo>
                    <a:cubicBezTo>
                      <a:pt x="810986" y="772733"/>
                      <a:pt x="828157" y="762453"/>
                      <a:pt x="828157" y="746975"/>
                    </a:cubicBezTo>
                    <a:cubicBezTo>
                      <a:pt x="828157" y="731497"/>
                      <a:pt x="790509" y="718247"/>
                      <a:pt x="802400" y="708338"/>
                    </a:cubicBezTo>
                    <a:cubicBezTo>
                      <a:pt x="829596" y="685675"/>
                      <a:pt x="905431" y="682581"/>
                      <a:pt x="905431" y="682581"/>
                    </a:cubicBezTo>
                    <a:cubicBezTo>
                      <a:pt x="918310" y="669702"/>
                      <a:pt x="933964" y="659099"/>
                      <a:pt x="944067" y="643944"/>
                    </a:cubicBezTo>
                    <a:cubicBezTo>
                      <a:pt x="951597" y="632648"/>
                      <a:pt x="950875" y="617449"/>
                      <a:pt x="956946" y="605307"/>
                    </a:cubicBezTo>
                    <a:cubicBezTo>
                      <a:pt x="963868" y="591463"/>
                      <a:pt x="974118" y="579550"/>
                      <a:pt x="982704" y="566671"/>
                    </a:cubicBezTo>
                    <a:cubicBezTo>
                      <a:pt x="1010585" y="483030"/>
                      <a:pt x="1020661" y="491198"/>
                      <a:pt x="995583" y="399245"/>
                    </a:cubicBezTo>
                    <a:cubicBezTo>
                      <a:pt x="990531" y="380723"/>
                      <a:pt x="978411" y="364902"/>
                      <a:pt x="969825" y="347730"/>
                    </a:cubicBezTo>
                    <a:cubicBezTo>
                      <a:pt x="978411" y="313386"/>
                      <a:pt x="990577" y="279744"/>
                      <a:pt x="995583" y="244699"/>
                    </a:cubicBezTo>
                    <a:cubicBezTo>
                      <a:pt x="999876" y="214648"/>
                      <a:pt x="996133" y="182286"/>
                      <a:pt x="1008462" y="154547"/>
                    </a:cubicBezTo>
                    <a:cubicBezTo>
                      <a:pt x="1014748" y="140403"/>
                      <a:pt x="1034219" y="137375"/>
                      <a:pt x="1047098" y="128789"/>
                    </a:cubicBezTo>
                    <a:cubicBezTo>
                      <a:pt x="1055684" y="115910"/>
                      <a:pt x="1060769" y="99822"/>
                      <a:pt x="1072856" y="90153"/>
                    </a:cubicBezTo>
                    <a:cubicBezTo>
                      <a:pt x="1081254" y="83435"/>
                      <a:pt x="1159642" y="65236"/>
                      <a:pt x="1163008" y="64395"/>
                    </a:cubicBezTo>
                    <a:cubicBezTo>
                      <a:pt x="1175887" y="55809"/>
                      <a:pt x="1187801" y="45559"/>
                      <a:pt x="1201645" y="38637"/>
                    </a:cubicBezTo>
                    <a:cubicBezTo>
                      <a:pt x="1213787" y="32566"/>
                      <a:pt x="1227803" y="31106"/>
                      <a:pt x="1240281" y="25758"/>
                    </a:cubicBezTo>
                    <a:cubicBezTo>
                      <a:pt x="1257928" y="18195"/>
                      <a:pt x="1274625" y="8586"/>
                      <a:pt x="1291797" y="0"/>
                    </a:cubicBezTo>
                    <a:cubicBezTo>
                      <a:pt x="1321848" y="4293"/>
                      <a:pt x="1352083" y="7449"/>
                      <a:pt x="1381949" y="12879"/>
                    </a:cubicBezTo>
                    <a:cubicBezTo>
                      <a:pt x="1417524" y="19347"/>
                      <a:pt x="1438999" y="27603"/>
                      <a:pt x="1472101" y="38637"/>
                    </a:cubicBezTo>
                    <a:cubicBezTo>
                      <a:pt x="1467808" y="51516"/>
                      <a:pt x="1467703" y="66673"/>
                      <a:pt x="1459222" y="77274"/>
                    </a:cubicBezTo>
                    <a:cubicBezTo>
                      <a:pt x="1449553" y="89360"/>
                      <a:pt x="1425481" y="88347"/>
                      <a:pt x="1420586" y="103031"/>
                    </a:cubicBezTo>
                    <a:cubicBezTo>
                      <a:pt x="1404192" y="152212"/>
                      <a:pt x="1447617" y="159902"/>
                      <a:pt x="1472101" y="180305"/>
                    </a:cubicBezTo>
                    <a:cubicBezTo>
                      <a:pt x="1486093" y="191965"/>
                      <a:pt x="1497859" y="206062"/>
                      <a:pt x="1510738" y="218941"/>
                    </a:cubicBezTo>
                    <a:cubicBezTo>
                      <a:pt x="1515031" y="266164"/>
                      <a:pt x="1518653" y="313452"/>
                      <a:pt x="1523617" y="360609"/>
                    </a:cubicBezTo>
                    <a:cubicBezTo>
                      <a:pt x="1527240" y="395030"/>
                      <a:pt x="1524667" y="431113"/>
                      <a:pt x="1536495" y="463640"/>
                    </a:cubicBezTo>
                    <a:cubicBezTo>
                      <a:pt x="1542719" y="480757"/>
                      <a:pt x="1559211" y="493431"/>
                      <a:pt x="1575132" y="502276"/>
                    </a:cubicBezTo>
                    <a:cubicBezTo>
                      <a:pt x="1598866" y="515462"/>
                      <a:pt x="1652405" y="528034"/>
                      <a:pt x="1652405" y="528034"/>
                    </a:cubicBezTo>
                    <a:cubicBezTo>
                      <a:pt x="1656698" y="549499"/>
                      <a:pt x="1660535" y="571060"/>
                      <a:pt x="1665284" y="592429"/>
                    </a:cubicBezTo>
                    <a:cubicBezTo>
                      <a:pt x="1669124" y="609708"/>
                      <a:pt x="1667106" y="630123"/>
                      <a:pt x="1678163" y="643944"/>
                    </a:cubicBezTo>
                    <a:cubicBezTo>
                      <a:pt x="1686644" y="654545"/>
                      <a:pt x="1703747" y="653093"/>
                      <a:pt x="1716800" y="656823"/>
                    </a:cubicBezTo>
                    <a:cubicBezTo>
                      <a:pt x="1733819" y="661686"/>
                      <a:pt x="1751143" y="665409"/>
                      <a:pt x="1768315" y="669702"/>
                    </a:cubicBezTo>
                    <a:cubicBezTo>
                      <a:pt x="1773213" y="694193"/>
                      <a:pt x="1780873" y="746332"/>
                      <a:pt x="1794073" y="772733"/>
                    </a:cubicBezTo>
                    <a:cubicBezTo>
                      <a:pt x="1800995" y="786577"/>
                      <a:pt x="1811245" y="798490"/>
                      <a:pt x="1819831" y="811369"/>
                    </a:cubicBezTo>
                    <a:cubicBezTo>
                      <a:pt x="1824124" y="841420"/>
                      <a:pt x="1827279" y="871656"/>
                      <a:pt x="1832709" y="901522"/>
                    </a:cubicBezTo>
                    <a:cubicBezTo>
                      <a:pt x="1835875" y="918937"/>
                      <a:pt x="1833072" y="940521"/>
                      <a:pt x="1845588" y="953037"/>
                    </a:cubicBezTo>
                    <a:cubicBezTo>
                      <a:pt x="1858104" y="965553"/>
                      <a:pt x="1879932" y="961623"/>
                      <a:pt x="1897104" y="965916"/>
                    </a:cubicBezTo>
                    <a:cubicBezTo>
                      <a:pt x="1946444" y="998810"/>
                      <a:pt x="1935354" y="982188"/>
                      <a:pt x="1961498" y="1043189"/>
                    </a:cubicBezTo>
                    <a:cubicBezTo>
                      <a:pt x="1966846" y="1055667"/>
                      <a:pt x="1964778" y="1072227"/>
                      <a:pt x="1974377" y="1081826"/>
                    </a:cubicBezTo>
                    <a:cubicBezTo>
                      <a:pt x="2011275" y="1118724"/>
                      <a:pt x="2044941" y="1133264"/>
                      <a:pt x="2090287" y="1146220"/>
                    </a:cubicBezTo>
                    <a:cubicBezTo>
                      <a:pt x="2107306" y="1151083"/>
                      <a:pt x="2124630" y="1154806"/>
                      <a:pt x="2141802" y="1159099"/>
                    </a:cubicBezTo>
                    <a:cubicBezTo>
                      <a:pt x="2150388" y="1171978"/>
                      <a:pt x="2156615" y="1186791"/>
                      <a:pt x="2167560" y="1197736"/>
                    </a:cubicBezTo>
                    <a:cubicBezTo>
                      <a:pt x="2178505" y="1208681"/>
                      <a:pt x="2197993" y="1210367"/>
                      <a:pt x="2206197" y="1223493"/>
                    </a:cubicBezTo>
                    <a:cubicBezTo>
                      <a:pt x="2220587" y="1246517"/>
                      <a:pt x="2205331" y="1295443"/>
                      <a:pt x="2231955" y="1300767"/>
                    </a:cubicBezTo>
                    <a:cubicBezTo>
                      <a:pt x="2326995" y="1319774"/>
                      <a:pt x="2275302" y="1307631"/>
                      <a:pt x="2386501" y="1339403"/>
                    </a:cubicBezTo>
                    <a:cubicBezTo>
                      <a:pt x="2399380" y="1352282"/>
                      <a:pt x="2409216" y="1369195"/>
                      <a:pt x="2425138" y="1378040"/>
                    </a:cubicBezTo>
                    <a:cubicBezTo>
                      <a:pt x="2448872" y="1391226"/>
                      <a:pt x="2502411" y="1403798"/>
                      <a:pt x="2502411" y="1403798"/>
                    </a:cubicBezTo>
                    <a:cubicBezTo>
                      <a:pt x="2534785" y="1500917"/>
                      <a:pt x="2491113" y="1381200"/>
                      <a:pt x="2541048" y="1481071"/>
                    </a:cubicBezTo>
                    <a:cubicBezTo>
                      <a:pt x="2547119" y="1493213"/>
                      <a:pt x="2542879" y="1511817"/>
                      <a:pt x="2553926" y="1519707"/>
                    </a:cubicBezTo>
                    <a:cubicBezTo>
                      <a:pt x="2601471" y="1553667"/>
                      <a:pt x="2734639" y="1554869"/>
                      <a:pt x="2772867" y="1558344"/>
                    </a:cubicBezTo>
                    <a:cubicBezTo>
                      <a:pt x="2820487" y="1574217"/>
                      <a:pt x="2813035" y="1565333"/>
                      <a:pt x="2850140" y="1609860"/>
                    </a:cubicBezTo>
                    <a:cubicBezTo>
                      <a:pt x="2860049" y="1621751"/>
                      <a:pt x="2863019" y="1639910"/>
                      <a:pt x="2875898" y="1648496"/>
                    </a:cubicBezTo>
                    <a:cubicBezTo>
                      <a:pt x="2890626" y="1658314"/>
                      <a:pt x="2909919" y="1658683"/>
                      <a:pt x="2927414" y="1661375"/>
                    </a:cubicBezTo>
                    <a:cubicBezTo>
                      <a:pt x="2965836" y="1667286"/>
                      <a:pt x="3004687" y="1669961"/>
                      <a:pt x="3043324" y="1674254"/>
                    </a:cubicBezTo>
                    <a:cubicBezTo>
                      <a:pt x="3080300" y="1683498"/>
                      <a:pt x="3140754" y="1697213"/>
                      <a:pt x="3172112" y="1712891"/>
                    </a:cubicBezTo>
                    <a:cubicBezTo>
                      <a:pt x="3189284" y="1721477"/>
                      <a:pt x="3205802" y="1731518"/>
                      <a:pt x="3223628" y="1738648"/>
                    </a:cubicBezTo>
                    <a:cubicBezTo>
                      <a:pt x="3248837" y="1748732"/>
                      <a:pt x="3274561" y="1757821"/>
                      <a:pt x="3300901" y="1764406"/>
                    </a:cubicBezTo>
                    <a:cubicBezTo>
                      <a:pt x="3317408" y="1768533"/>
                      <a:pt x="3372576" y="1780925"/>
                      <a:pt x="3391053" y="1790164"/>
                    </a:cubicBezTo>
                    <a:cubicBezTo>
                      <a:pt x="3404897" y="1797086"/>
                      <a:pt x="3415463" y="1809825"/>
                      <a:pt x="3429690" y="1815922"/>
                    </a:cubicBezTo>
                    <a:cubicBezTo>
                      <a:pt x="3445959" y="1822894"/>
                      <a:pt x="3464251" y="1823714"/>
                      <a:pt x="3481205" y="1828800"/>
                    </a:cubicBezTo>
                    <a:cubicBezTo>
                      <a:pt x="3608769" y="1867069"/>
                      <a:pt x="3507154" y="1846004"/>
                      <a:pt x="3635752" y="1867437"/>
                    </a:cubicBezTo>
                    <a:cubicBezTo>
                      <a:pt x="3731238" y="1931095"/>
                      <a:pt x="3682669" y="1912882"/>
                      <a:pt x="3777419" y="1931831"/>
                    </a:cubicBezTo>
                    <a:cubicBezTo>
                      <a:pt x="3790298" y="1940417"/>
                      <a:pt x="3805111" y="1946644"/>
                      <a:pt x="3816056" y="1957589"/>
                    </a:cubicBezTo>
                    <a:cubicBezTo>
                      <a:pt x="3827001" y="1968534"/>
                      <a:pt x="3829133" y="1987350"/>
                      <a:pt x="3841814" y="1996226"/>
                    </a:cubicBezTo>
                    <a:cubicBezTo>
                      <a:pt x="3873270" y="2018245"/>
                      <a:pt x="3908418" y="2035599"/>
                      <a:pt x="3944845" y="2047741"/>
                    </a:cubicBezTo>
                    <a:lnTo>
                      <a:pt x="4022118" y="2073499"/>
                    </a:lnTo>
                    <a:cubicBezTo>
                      <a:pt x="4028918" y="2100697"/>
                      <a:pt x="4038171" y="2186797"/>
                      <a:pt x="4073633" y="2215167"/>
                    </a:cubicBezTo>
                    <a:cubicBezTo>
                      <a:pt x="4084234" y="2223648"/>
                      <a:pt x="4099391" y="2223752"/>
                      <a:pt x="4112270" y="2228045"/>
                    </a:cubicBezTo>
                    <a:cubicBezTo>
                      <a:pt x="4125149" y="2236631"/>
                      <a:pt x="4137063" y="2246881"/>
                      <a:pt x="4150907" y="2253803"/>
                    </a:cubicBezTo>
                    <a:cubicBezTo>
                      <a:pt x="4163049" y="2259874"/>
                      <a:pt x="4178248" y="2259152"/>
                      <a:pt x="4189543" y="2266682"/>
                    </a:cubicBezTo>
                    <a:cubicBezTo>
                      <a:pt x="4250204" y="2307123"/>
                      <a:pt x="4203610" y="2302984"/>
                      <a:pt x="4266817" y="2331076"/>
                    </a:cubicBezTo>
                    <a:cubicBezTo>
                      <a:pt x="4291628" y="2342103"/>
                      <a:pt x="4318332" y="2348248"/>
                      <a:pt x="4344090" y="2356834"/>
                    </a:cubicBezTo>
                    <a:lnTo>
                      <a:pt x="4382726" y="2369713"/>
                    </a:lnTo>
                    <a:cubicBezTo>
                      <a:pt x="4391312" y="2382592"/>
                      <a:pt x="4396835" y="2398157"/>
                      <a:pt x="4408484" y="2408350"/>
                    </a:cubicBezTo>
                    <a:cubicBezTo>
                      <a:pt x="4431781" y="2428735"/>
                      <a:pt x="4485757" y="2459865"/>
                      <a:pt x="4485757" y="2459865"/>
                    </a:cubicBezTo>
                    <a:cubicBezTo>
                      <a:pt x="4544803" y="2548433"/>
                      <a:pt x="4507905" y="2527348"/>
                      <a:pt x="4575909" y="2550017"/>
                    </a:cubicBezTo>
                    <a:cubicBezTo>
                      <a:pt x="4580202" y="2562896"/>
                      <a:pt x="4579189" y="2579055"/>
                      <a:pt x="4588788" y="2588654"/>
                    </a:cubicBezTo>
                    <a:cubicBezTo>
                      <a:pt x="4610678" y="2610544"/>
                      <a:pt x="4666062" y="2640169"/>
                      <a:pt x="4666062" y="2640169"/>
                    </a:cubicBezTo>
                    <a:cubicBezTo>
                      <a:pt x="4670355" y="2653048"/>
                      <a:pt x="4670460" y="2668205"/>
                      <a:pt x="4678940" y="2678806"/>
                    </a:cubicBezTo>
                    <a:cubicBezTo>
                      <a:pt x="4697097" y="2701502"/>
                      <a:pt x="4730762" y="2708959"/>
                      <a:pt x="4756214" y="2717443"/>
                    </a:cubicBezTo>
                    <a:cubicBezTo>
                      <a:pt x="4769093" y="2730322"/>
                      <a:pt x="4780473" y="2744897"/>
                      <a:pt x="4794850" y="2756079"/>
                    </a:cubicBezTo>
                    <a:cubicBezTo>
                      <a:pt x="4819286" y="2775085"/>
                      <a:pt x="4872124" y="2807595"/>
                      <a:pt x="4872124" y="2807595"/>
                    </a:cubicBezTo>
                    <a:cubicBezTo>
                      <a:pt x="4876417" y="2824767"/>
                      <a:pt x="4878030" y="2842841"/>
                      <a:pt x="4885002" y="2859110"/>
                    </a:cubicBezTo>
                    <a:cubicBezTo>
                      <a:pt x="4894505" y="2881284"/>
                      <a:pt x="4930830" y="2924006"/>
                      <a:pt x="4949397" y="2936384"/>
                    </a:cubicBezTo>
                    <a:cubicBezTo>
                      <a:pt x="4960692" y="2943914"/>
                      <a:pt x="4975154" y="2944969"/>
                      <a:pt x="4988033" y="2949262"/>
                    </a:cubicBezTo>
                    <a:cubicBezTo>
                      <a:pt x="4996619" y="2962141"/>
                      <a:pt x="5011246" y="2972631"/>
                      <a:pt x="5013791" y="2987899"/>
                    </a:cubicBezTo>
                    <a:cubicBezTo>
                      <a:pt x="5016023" y="3001290"/>
                      <a:pt x="5000912" y="3012960"/>
                      <a:pt x="5000912" y="3026536"/>
                    </a:cubicBezTo>
                    <a:cubicBezTo>
                      <a:pt x="5000912" y="3056133"/>
                      <a:pt x="5010810" y="3062191"/>
                      <a:pt x="5026670" y="3078051"/>
                    </a:cubicBezTo>
                  </a:path>
                </a:pathLst>
              </a:cu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17" name="Freeform 16"/>
              <p:cNvSpPr/>
              <p:nvPr/>
            </p:nvSpPr>
            <p:spPr bwMode="auto">
              <a:xfrm>
                <a:off x="2180089" y="1110418"/>
                <a:ext cx="1341552" cy="1349240"/>
              </a:xfrm>
              <a:custGeom>
                <a:avLst/>
                <a:gdLst>
                  <a:gd name="connsiteX0" fmla="*/ 4404575 w 5037357"/>
                  <a:gd name="connsiteY0" fmla="*/ 1313645 h 4999956"/>
                  <a:gd name="connsiteX1" fmla="*/ 4430333 w 5037357"/>
                  <a:gd name="connsiteY1" fmla="*/ 1403797 h 4999956"/>
                  <a:gd name="connsiteX2" fmla="*/ 4404575 w 5037357"/>
                  <a:gd name="connsiteY2" fmla="*/ 1545465 h 4999956"/>
                  <a:gd name="connsiteX3" fmla="*/ 4378817 w 5037357"/>
                  <a:gd name="connsiteY3" fmla="*/ 1596980 h 4999956"/>
                  <a:gd name="connsiteX4" fmla="*/ 4365938 w 5037357"/>
                  <a:gd name="connsiteY4" fmla="*/ 1725769 h 4999956"/>
                  <a:gd name="connsiteX5" fmla="*/ 4314423 w 5037357"/>
                  <a:gd name="connsiteY5" fmla="*/ 1738648 h 4999956"/>
                  <a:gd name="connsiteX6" fmla="*/ 4224271 w 5037357"/>
                  <a:gd name="connsiteY6" fmla="*/ 1751526 h 4999956"/>
                  <a:gd name="connsiteX7" fmla="*/ 4211392 w 5037357"/>
                  <a:gd name="connsiteY7" fmla="*/ 1841679 h 4999956"/>
                  <a:gd name="connsiteX8" fmla="*/ 4224271 w 5037357"/>
                  <a:gd name="connsiteY8" fmla="*/ 1893194 h 4999956"/>
                  <a:gd name="connsiteX9" fmla="*/ 4211392 w 5037357"/>
                  <a:gd name="connsiteY9" fmla="*/ 2047741 h 4999956"/>
                  <a:gd name="connsiteX10" fmla="*/ 4198513 w 5037357"/>
                  <a:gd name="connsiteY10" fmla="*/ 2086377 h 4999956"/>
                  <a:gd name="connsiteX11" fmla="*/ 4211392 w 5037357"/>
                  <a:gd name="connsiteY11" fmla="*/ 2125014 h 4999956"/>
                  <a:gd name="connsiteX12" fmla="*/ 4237150 w 5037357"/>
                  <a:gd name="connsiteY12" fmla="*/ 2228045 h 4999956"/>
                  <a:gd name="connsiteX13" fmla="*/ 4250028 w 5037357"/>
                  <a:gd name="connsiteY13" fmla="*/ 2292439 h 4999956"/>
                  <a:gd name="connsiteX14" fmla="*/ 4340181 w 5037357"/>
                  <a:gd name="connsiteY14" fmla="*/ 2395470 h 4999956"/>
                  <a:gd name="connsiteX15" fmla="*/ 4404575 w 5037357"/>
                  <a:gd name="connsiteY15" fmla="*/ 2498501 h 4999956"/>
                  <a:gd name="connsiteX16" fmla="*/ 4417454 w 5037357"/>
                  <a:gd name="connsiteY16" fmla="*/ 2537138 h 4999956"/>
                  <a:gd name="connsiteX17" fmla="*/ 4430333 w 5037357"/>
                  <a:gd name="connsiteY17" fmla="*/ 2601532 h 4999956"/>
                  <a:gd name="connsiteX18" fmla="*/ 4481848 w 5037357"/>
                  <a:gd name="connsiteY18" fmla="*/ 2691684 h 4999956"/>
                  <a:gd name="connsiteX19" fmla="*/ 4520485 w 5037357"/>
                  <a:gd name="connsiteY19" fmla="*/ 2704563 h 4999956"/>
                  <a:gd name="connsiteX20" fmla="*/ 4533364 w 5037357"/>
                  <a:gd name="connsiteY20" fmla="*/ 2756079 h 4999956"/>
                  <a:gd name="connsiteX21" fmla="*/ 4559121 w 5037357"/>
                  <a:gd name="connsiteY21" fmla="*/ 2884867 h 4999956"/>
                  <a:gd name="connsiteX22" fmla="*/ 4572000 w 5037357"/>
                  <a:gd name="connsiteY22" fmla="*/ 2923504 h 4999956"/>
                  <a:gd name="connsiteX23" fmla="*/ 4649274 w 5037357"/>
                  <a:gd name="connsiteY23" fmla="*/ 2949262 h 4999956"/>
                  <a:gd name="connsiteX24" fmla="*/ 4700789 w 5037357"/>
                  <a:gd name="connsiteY24" fmla="*/ 3026535 h 4999956"/>
                  <a:gd name="connsiteX25" fmla="*/ 4713668 w 5037357"/>
                  <a:gd name="connsiteY25" fmla="*/ 3065172 h 4999956"/>
                  <a:gd name="connsiteX26" fmla="*/ 4726547 w 5037357"/>
                  <a:gd name="connsiteY26" fmla="*/ 3116687 h 4999956"/>
                  <a:gd name="connsiteX27" fmla="*/ 4752305 w 5037357"/>
                  <a:gd name="connsiteY27" fmla="*/ 3168203 h 4999956"/>
                  <a:gd name="connsiteX28" fmla="*/ 4790941 w 5037357"/>
                  <a:gd name="connsiteY28" fmla="*/ 3181081 h 4999956"/>
                  <a:gd name="connsiteX29" fmla="*/ 4906851 w 5037357"/>
                  <a:gd name="connsiteY29" fmla="*/ 3245476 h 4999956"/>
                  <a:gd name="connsiteX30" fmla="*/ 4932609 w 5037357"/>
                  <a:gd name="connsiteY30" fmla="*/ 3296991 h 4999956"/>
                  <a:gd name="connsiteX31" fmla="*/ 4958366 w 5037357"/>
                  <a:gd name="connsiteY31" fmla="*/ 3335628 h 4999956"/>
                  <a:gd name="connsiteX32" fmla="*/ 5009882 w 5037357"/>
                  <a:gd name="connsiteY32" fmla="*/ 3477295 h 4999956"/>
                  <a:gd name="connsiteX33" fmla="*/ 5009882 w 5037357"/>
                  <a:gd name="connsiteY33" fmla="*/ 3580326 h 4999956"/>
                  <a:gd name="connsiteX34" fmla="*/ 4958366 w 5037357"/>
                  <a:gd name="connsiteY34" fmla="*/ 3593205 h 4999956"/>
                  <a:gd name="connsiteX35" fmla="*/ 4919730 w 5037357"/>
                  <a:gd name="connsiteY35" fmla="*/ 3606084 h 4999956"/>
                  <a:gd name="connsiteX36" fmla="*/ 4855335 w 5037357"/>
                  <a:gd name="connsiteY36" fmla="*/ 3593205 h 4999956"/>
                  <a:gd name="connsiteX37" fmla="*/ 4816699 w 5037357"/>
                  <a:gd name="connsiteY37" fmla="*/ 3580326 h 4999956"/>
                  <a:gd name="connsiteX38" fmla="*/ 4778062 w 5037357"/>
                  <a:gd name="connsiteY38" fmla="*/ 3593205 h 4999956"/>
                  <a:gd name="connsiteX39" fmla="*/ 4739426 w 5037357"/>
                  <a:gd name="connsiteY39" fmla="*/ 3631842 h 4999956"/>
                  <a:gd name="connsiteX40" fmla="*/ 4687910 w 5037357"/>
                  <a:gd name="connsiteY40" fmla="*/ 3644721 h 4999956"/>
                  <a:gd name="connsiteX41" fmla="*/ 4649274 w 5037357"/>
                  <a:gd name="connsiteY41" fmla="*/ 3657600 h 4999956"/>
                  <a:gd name="connsiteX42" fmla="*/ 4623516 w 5037357"/>
                  <a:gd name="connsiteY42" fmla="*/ 3709115 h 4999956"/>
                  <a:gd name="connsiteX43" fmla="*/ 4597758 w 5037357"/>
                  <a:gd name="connsiteY43" fmla="*/ 3812146 h 4999956"/>
                  <a:gd name="connsiteX44" fmla="*/ 4546243 w 5037357"/>
                  <a:gd name="connsiteY44" fmla="*/ 3825025 h 4999956"/>
                  <a:gd name="connsiteX45" fmla="*/ 4507606 w 5037357"/>
                  <a:gd name="connsiteY45" fmla="*/ 3850783 h 4999956"/>
                  <a:gd name="connsiteX46" fmla="*/ 4468969 w 5037357"/>
                  <a:gd name="connsiteY46" fmla="*/ 3940935 h 4999956"/>
                  <a:gd name="connsiteX47" fmla="*/ 4494727 w 5037357"/>
                  <a:gd name="connsiteY47" fmla="*/ 4069724 h 4999956"/>
                  <a:gd name="connsiteX48" fmla="*/ 4507606 w 5037357"/>
                  <a:gd name="connsiteY48" fmla="*/ 4108360 h 4999956"/>
                  <a:gd name="connsiteX49" fmla="*/ 4559121 w 5037357"/>
                  <a:gd name="connsiteY49" fmla="*/ 4134118 h 4999956"/>
                  <a:gd name="connsiteX50" fmla="*/ 4559121 w 5037357"/>
                  <a:gd name="connsiteY50" fmla="*/ 4224270 h 4999956"/>
                  <a:gd name="connsiteX51" fmla="*/ 4572000 w 5037357"/>
                  <a:gd name="connsiteY51" fmla="*/ 4262907 h 4999956"/>
                  <a:gd name="connsiteX52" fmla="*/ 4584879 w 5037357"/>
                  <a:gd name="connsiteY52" fmla="*/ 4314422 h 4999956"/>
                  <a:gd name="connsiteX53" fmla="*/ 4559121 w 5037357"/>
                  <a:gd name="connsiteY53" fmla="*/ 4353059 h 4999956"/>
                  <a:gd name="connsiteX54" fmla="*/ 4327302 w 5037357"/>
                  <a:gd name="connsiteY54" fmla="*/ 4404574 h 4999956"/>
                  <a:gd name="connsiteX55" fmla="*/ 4301544 w 5037357"/>
                  <a:gd name="connsiteY55" fmla="*/ 4507605 h 4999956"/>
                  <a:gd name="connsiteX56" fmla="*/ 4288665 w 5037357"/>
                  <a:gd name="connsiteY56" fmla="*/ 4597757 h 4999956"/>
                  <a:gd name="connsiteX57" fmla="*/ 4262907 w 5037357"/>
                  <a:gd name="connsiteY57" fmla="*/ 4636394 h 4999956"/>
                  <a:gd name="connsiteX58" fmla="*/ 4250028 w 5037357"/>
                  <a:gd name="connsiteY58" fmla="*/ 4675031 h 4999956"/>
                  <a:gd name="connsiteX59" fmla="*/ 4275786 w 5037357"/>
                  <a:gd name="connsiteY59" fmla="*/ 4932608 h 4999956"/>
                  <a:gd name="connsiteX60" fmla="*/ 4288665 w 5037357"/>
                  <a:gd name="connsiteY60" fmla="*/ 4984124 h 4999956"/>
                  <a:gd name="connsiteX61" fmla="*/ 4262907 w 5037357"/>
                  <a:gd name="connsiteY61" fmla="*/ 4906850 h 4999956"/>
                  <a:gd name="connsiteX62" fmla="*/ 4172755 w 5037357"/>
                  <a:gd name="connsiteY62" fmla="*/ 4816698 h 4999956"/>
                  <a:gd name="connsiteX63" fmla="*/ 4121240 w 5037357"/>
                  <a:gd name="connsiteY63" fmla="*/ 4739425 h 4999956"/>
                  <a:gd name="connsiteX64" fmla="*/ 4082603 w 5037357"/>
                  <a:gd name="connsiteY64" fmla="*/ 4662152 h 4999956"/>
                  <a:gd name="connsiteX65" fmla="*/ 4069724 w 5037357"/>
                  <a:gd name="connsiteY65" fmla="*/ 4572000 h 4999956"/>
                  <a:gd name="connsiteX66" fmla="*/ 4056845 w 5037357"/>
                  <a:gd name="connsiteY66" fmla="*/ 4533363 h 4999956"/>
                  <a:gd name="connsiteX67" fmla="*/ 3966693 w 5037357"/>
                  <a:gd name="connsiteY67" fmla="*/ 4520484 h 4999956"/>
                  <a:gd name="connsiteX68" fmla="*/ 3876541 w 5037357"/>
                  <a:gd name="connsiteY68" fmla="*/ 4520484 h 4999956"/>
                  <a:gd name="connsiteX69" fmla="*/ 3863662 w 5037357"/>
                  <a:gd name="connsiteY69" fmla="*/ 4584879 h 4999956"/>
                  <a:gd name="connsiteX70" fmla="*/ 3812147 w 5037357"/>
                  <a:gd name="connsiteY70" fmla="*/ 4597757 h 4999956"/>
                  <a:gd name="connsiteX71" fmla="*/ 3670479 w 5037357"/>
                  <a:gd name="connsiteY71" fmla="*/ 4520484 h 4999956"/>
                  <a:gd name="connsiteX72" fmla="*/ 3644721 w 5037357"/>
                  <a:gd name="connsiteY72" fmla="*/ 4481848 h 4999956"/>
                  <a:gd name="connsiteX73" fmla="*/ 3631843 w 5037357"/>
                  <a:gd name="connsiteY73" fmla="*/ 4404574 h 4999956"/>
                  <a:gd name="connsiteX74" fmla="*/ 3580327 w 5037357"/>
                  <a:gd name="connsiteY74" fmla="*/ 4391695 h 4999956"/>
                  <a:gd name="connsiteX75" fmla="*/ 3541690 w 5037357"/>
                  <a:gd name="connsiteY75" fmla="*/ 4314422 h 4999956"/>
                  <a:gd name="connsiteX76" fmla="*/ 3528812 w 5037357"/>
                  <a:gd name="connsiteY76" fmla="*/ 4275786 h 4999956"/>
                  <a:gd name="connsiteX77" fmla="*/ 3490175 w 5037357"/>
                  <a:gd name="connsiteY77" fmla="*/ 4250028 h 4999956"/>
                  <a:gd name="connsiteX78" fmla="*/ 3400023 w 5037357"/>
                  <a:gd name="connsiteY78" fmla="*/ 4146997 h 4999956"/>
                  <a:gd name="connsiteX79" fmla="*/ 3309871 w 5037357"/>
                  <a:gd name="connsiteY79" fmla="*/ 4031087 h 4999956"/>
                  <a:gd name="connsiteX80" fmla="*/ 3284113 w 5037357"/>
                  <a:gd name="connsiteY80" fmla="*/ 3992450 h 4999956"/>
                  <a:gd name="connsiteX81" fmla="*/ 3206840 w 5037357"/>
                  <a:gd name="connsiteY81" fmla="*/ 3940935 h 4999956"/>
                  <a:gd name="connsiteX82" fmla="*/ 3181082 w 5037357"/>
                  <a:gd name="connsiteY82" fmla="*/ 3902298 h 4999956"/>
                  <a:gd name="connsiteX83" fmla="*/ 3103809 w 5037357"/>
                  <a:gd name="connsiteY83" fmla="*/ 3850783 h 4999956"/>
                  <a:gd name="connsiteX84" fmla="*/ 3065172 w 5037357"/>
                  <a:gd name="connsiteY84" fmla="*/ 3825025 h 4999956"/>
                  <a:gd name="connsiteX85" fmla="*/ 2987899 w 5037357"/>
                  <a:gd name="connsiteY85" fmla="*/ 3760631 h 4999956"/>
                  <a:gd name="connsiteX86" fmla="*/ 2884868 w 5037357"/>
                  <a:gd name="connsiteY86" fmla="*/ 3644721 h 4999956"/>
                  <a:gd name="connsiteX87" fmla="*/ 2846231 w 5037357"/>
                  <a:gd name="connsiteY87" fmla="*/ 3618963 h 4999956"/>
                  <a:gd name="connsiteX88" fmla="*/ 2756079 w 5037357"/>
                  <a:gd name="connsiteY88" fmla="*/ 3593205 h 4999956"/>
                  <a:gd name="connsiteX89" fmla="*/ 2717443 w 5037357"/>
                  <a:gd name="connsiteY89" fmla="*/ 3567448 h 4999956"/>
                  <a:gd name="connsiteX90" fmla="*/ 2640169 w 5037357"/>
                  <a:gd name="connsiteY90" fmla="*/ 3515932 h 4999956"/>
                  <a:gd name="connsiteX91" fmla="*/ 2601533 w 5037357"/>
                  <a:gd name="connsiteY91" fmla="*/ 3477295 h 4999956"/>
                  <a:gd name="connsiteX92" fmla="*/ 2562896 w 5037357"/>
                  <a:gd name="connsiteY92" fmla="*/ 3451538 h 4999956"/>
                  <a:gd name="connsiteX93" fmla="*/ 2511381 w 5037357"/>
                  <a:gd name="connsiteY93" fmla="*/ 3361386 h 4999956"/>
                  <a:gd name="connsiteX94" fmla="*/ 2472744 w 5037357"/>
                  <a:gd name="connsiteY94" fmla="*/ 3335628 h 4999956"/>
                  <a:gd name="connsiteX95" fmla="*/ 2434107 w 5037357"/>
                  <a:gd name="connsiteY95" fmla="*/ 3296991 h 4999956"/>
                  <a:gd name="connsiteX96" fmla="*/ 2356834 w 5037357"/>
                  <a:gd name="connsiteY96" fmla="*/ 3258355 h 4999956"/>
                  <a:gd name="connsiteX97" fmla="*/ 2215166 w 5037357"/>
                  <a:gd name="connsiteY97" fmla="*/ 3219718 h 4999956"/>
                  <a:gd name="connsiteX98" fmla="*/ 2176530 w 5037357"/>
                  <a:gd name="connsiteY98" fmla="*/ 3206839 h 4999956"/>
                  <a:gd name="connsiteX99" fmla="*/ 2073499 w 5037357"/>
                  <a:gd name="connsiteY99" fmla="*/ 3193960 h 4999956"/>
                  <a:gd name="connsiteX100" fmla="*/ 2034862 w 5037357"/>
                  <a:gd name="connsiteY100" fmla="*/ 3155324 h 4999956"/>
                  <a:gd name="connsiteX101" fmla="*/ 1983347 w 5037357"/>
                  <a:gd name="connsiteY101" fmla="*/ 3116687 h 4999956"/>
                  <a:gd name="connsiteX102" fmla="*/ 1944710 w 5037357"/>
                  <a:gd name="connsiteY102" fmla="*/ 3078050 h 4999956"/>
                  <a:gd name="connsiteX103" fmla="*/ 1738648 w 5037357"/>
                  <a:gd name="connsiteY103" fmla="*/ 3065172 h 4999956"/>
                  <a:gd name="connsiteX104" fmla="*/ 1571223 w 5037357"/>
                  <a:gd name="connsiteY104" fmla="*/ 3000777 h 4999956"/>
                  <a:gd name="connsiteX105" fmla="*/ 1493950 w 5037357"/>
                  <a:gd name="connsiteY105" fmla="*/ 2962141 h 4999956"/>
                  <a:gd name="connsiteX106" fmla="*/ 1455313 w 5037357"/>
                  <a:gd name="connsiteY106" fmla="*/ 2949262 h 4999956"/>
                  <a:gd name="connsiteX107" fmla="*/ 1365161 w 5037357"/>
                  <a:gd name="connsiteY107" fmla="*/ 2897746 h 4999956"/>
                  <a:gd name="connsiteX108" fmla="*/ 1326524 w 5037357"/>
                  <a:gd name="connsiteY108" fmla="*/ 2910625 h 4999956"/>
                  <a:gd name="connsiteX109" fmla="*/ 1249251 w 5037357"/>
                  <a:gd name="connsiteY109" fmla="*/ 2859110 h 4999956"/>
                  <a:gd name="connsiteX110" fmla="*/ 1210614 w 5037357"/>
                  <a:gd name="connsiteY110" fmla="*/ 2833352 h 4999956"/>
                  <a:gd name="connsiteX111" fmla="*/ 1107583 w 5037357"/>
                  <a:gd name="connsiteY111" fmla="*/ 2807594 h 4999956"/>
                  <a:gd name="connsiteX112" fmla="*/ 1056068 w 5037357"/>
                  <a:gd name="connsiteY112" fmla="*/ 2781836 h 4999956"/>
                  <a:gd name="connsiteX113" fmla="*/ 1004552 w 5037357"/>
                  <a:gd name="connsiteY113" fmla="*/ 2768957 h 4999956"/>
                  <a:gd name="connsiteX114" fmla="*/ 965916 w 5037357"/>
                  <a:gd name="connsiteY114" fmla="*/ 2756079 h 4999956"/>
                  <a:gd name="connsiteX115" fmla="*/ 914400 w 5037357"/>
                  <a:gd name="connsiteY115" fmla="*/ 2678805 h 4999956"/>
                  <a:gd name="connsiteX116" fmla="*/ 901521 w 5037357"/>
                  <a:gd name="connsiteY116" fmla="*/ 2627290 h 4999956"/>
                  <a:gd name="connsiteX117" fmla="*/ 862885 w 5037357"/>
                  <a:gd name="connsiteY117" fmla="*/ 2614411 h 4999956"/>
                  <a:gd name="connsiteX118" fmla="*/ 824248 w 5037357"/>
                  <a:gd name="connsiteY118" fmla="*/ 2588653 h 4999956"/>
                  <a:gd name="connsiteX119" fmla="*/ 746975 w 5037357"/>
                  <a:gd name="connsiteY119" fmla="*/ 2511380 h 4999956"/>
                  <a:gd name="connsiteX120" fmla="*/ 708338 w 5037357"/>
                  <a:gd name="connsiteY120" fmla="*/ 2485622 h 4999956"/>
                  <a:gd name="connsiteX121" fmla="*/ 669702 w 5037357"/>
                  <a:gd name="connsiteY121" fmla="*/ 2446986 h 4999956"/>
                  <a:gd name="connsiteX122" fmla="*/ 643944 w 5037357"/>
                  <a:gd name="connsiteY122" fmla="*/ 2408349 h 4999956"/>
                  <a:gd name="connsiteX123" fmla="*/ 566671 w 5037357"/>
                  <a:gd name="connsiteY123" fmla="*/ 2356834 h 4999956"/>
                  <a:gd name="connsiteX124" fmla="*/ 540913 w 5037357"/>
                  <a:gd name="connsiteY124" fmla="*/ 2305318 h 4999956"/>
                  <a:gd name="connsiteX125" fmla="*/ 502276 w 5037357"/>
                  <a:gd name="connsiteY125" fmla="*/ 2279560 h 4999956"/>
                  <a:gd name="connsiteX126" fmla="*/ 399245 w 5037357"/>
                  <a:gd name="connsiteY126" fmla="*/ 2215166 h 4999956"/>
                  <a:gd name="connsiteX127" fmla="*/ 386366 w 5037357"/>
                  <a:gd name="connsiteY127" fmla="*/ 2099256 h 4999956"/>
                  <a:gd name="connsiteX128" fmla="*/ 334851 w 5037357"/>
                  <a:gd name="connsiteY128" fmla="*/ 2021983 h 4999956"/>
                  <a:gd name="connsiteX129" fmla="*/ 321972 w 5037357"/>
                  <a:gd name="connsiteY129" fmla="*/ 1983346 h 4999956"/>
                  <a:gd name="connsiteX130" fmla="*/ 296214 w 5037357"/>
                  <a:gd name="connsiteY130" fmla="*/ 1944710 h 4999956"/>
                  <a:gd name="connsiteX131" fmla="*/ 360609 w 5037357"/>
                  <a:gd name="connsiteY131" fmla="*/ 1841679 h 4999956"/>
                  <a:gd name="connsiteX132" fmla="*/ 386366 w 5037357"/>
                  <a:gd name="connsiteY132" fmla="*/ 1790163 h 4999956"/>
                  <a:gd name="connsiteX133" fmla="*/ 399245 w 5037357"/>
                  <a:gd name="connsiteY133" fmla="*/ 1725769 h 4999956"/>
                  <a:gd name="connsiteX134" fmla="*/ 412124 w 5037357"/>
                  <a:gd name="connsiteY134" fmla="*/ 1674253 h 4999956"/>
                  <a:gd name="connsiteX135" fmla="*/ 437882 w 5037357"/>
                  <a:gd name="connsiteY135" fmla="*/ 1596980 h 4999956"/>
                  <a:gd name="connsiteX136" fmla="*/ 425003 w 5037357"/>
                  <a:gd name="connsiteY136" fmla="*/ 1545465 h 4999956"/>
                  <a:gd name="connsiteX137" fmla="*/ 412124 w 5037357"/>
                  <a:gd name="connsiteY137" fmla="*/ 1506828 h 4999956"/>
                  <a:gd name="connsiteX138" fmla="*/ 399245 w 5037357"/>
                  <a:gd name="connsiteY138" fmla="*/ 1429555 h 4999956"/>
                  <a:gd name="connsiteX139" fmla="*/ 347730 w 5037357"/>
                  <a:gd name="connsiteY139" fmla="*/ 1403797 h 4999956"/>
                  <a:gd name="connsiteX140" fmla="*/ 309093 w 5037357"/>
                  <a:gd name="connsiteY140" fmla="*/ 1365160 h 4999956"/>
                  <a:gd name="connsiteX141" fmla="*/ 257578 w 5037357"/>
                  <a:gd name="connsiteY141" fmla="*/ 1287887 h 4999956"/>
                  <a:gd name="connsiteX142" fmla="*/ 128789 w 5037357"/>
                  <a:gd name="connsiteY142" fmla="*/ 1236372 h 4999956"/>
                  <a:gd name="connsiteX143" fmla="*/ 64395 w 5037357"/>
                  <a:gd name="connsiteY143" fmla="*/ 1171977 h 4999956"/>
                  <a:gd name="connsiteX144" fmla="*/ 12879 w 5037357"/>
                  <a:gd name="connsiteY144" fmla="*/ 1043188 h 4999956"/>
                  <a:gd name="connsiteX145" fmla="*/ 0 w 5037357"/>
                  <a:gd name="connsiteY145" fmla="*/ 1004552 h 4999956"/>
                  <a:gd name="connsiteX146" fmla="*/ 51516 w 5037357"/>
                  <a:gd name="connsiteY146" fmla="*/ 927279 h 4999956"/>
                  <a:gd name="connsiteX147" fmla="*/ 77274 w 5037357"/>
                  <a:gd name="connsiteY147" fmla="*/ 888642 h 4999956"/>
                  <a:gd name="connsiteX148" fmla="*/ 90152 w 5037357"/>
                  <a:gd name="connsiteY148" fmla="*/ 850005 h 4999956"/>
                  <a:gd name="connsiteX149" fmla="*/ 128789 w 5037357"/>
                  <a:gd name="connsiteY149" fmla="*/ 837126 h 4999956"/>
                  <a:gd name="connsiteX150" fmla="*/ 180305 w 5037357"/>
                  <a:gd name="connsiteY150" fmla="*/ 798490 h 4999956"/>
                  <a:gd name="connsiteX151" fmla="*/ 206062 w 5037357"/>
                  <a:gd name="connsiteY151" fmla="*/ 746974 h 4999956"/>
                  <a:gd name="connsiteX152" fmla="*/ 321972 w 5037357"/>
                  <a:gd name="connsiteY152" fmla="*/ 734095 h 4999956"/>
                  <a:gd name="connsiteX153" fmla="*/ 360609 w 5037357"/>
                  <a:gd name="connsiteY153" fmla="*/ 721217 h 4999956"/>
                  <a:gd name="connsiteX154" fmla="*/ 399245 w 5037357"/>
                  <a:gd name="connsiteY154" fmla="*/ 695459 h 4999956"/>
                  <a:gd name="connsiteX155" fmla="*/ 515155 w 5037357"/>
                  <a:gd name="connsiteY155" fmla="*/ 759853 h 4999956"/>
                  <a:gd name="connsiteX156" fmla="*/ 631065 w 5037357"/>
                  <a:gd name="connsiteY156" fmla="*/ 746974 h 4999956"/>
                  <a:gd name="connsiteX157" fmla="*/ 695459 w 5037357"/>
                  <a:gd name="connsiteY157" fmla="*/ 695459 h 4999956"/>
                  <a:gd name="connsiteX158" fmla="*/ 1043189 w 5037357"/>
                  <a:gd name="connsiteY158" fmla="*/ 682580 h 4999956"/>
                  <a:gd name="connsiteX159" fmla="*/ 1403797 w 5037357"/>
                  <a:gd name="connsiteY159" fmla="*/ 708338 h 4999956"/>
                  <a:gd name="connsiteX160" fmla="*/ 1481071 w 5037357"/>
                  <a:gd name="connsiteY160" fmla="*/ 656822 h 4999956"/>
                  <a:gd name="connsiteX161" fmla="*/ 1532586 w 5037357"/>
                  <a:gd name="connsiteY161" fmla="*/ 579549 h 4999956"/>
                  <a:gd name="connsiteX162" fmla="*/ 1558344 w 5037357"/>
                  <a:gd name="connsiteY162" fmla="*/ 540912 h 4999956"/>
                  <a:gd name="connsiteX163" fmla="*/ 1635617 w 5037357"/>
                  <a:gd name="connsiteY163" fmla="*/ 515155 h 4999956"/>
                  <a:gd name="connsiteX164" fmla="*/ 1712890 w 5037357"/>
                  <a:gd name="connsiteY164" fmla="*/ 463639 h 4999956"/>
                  <a:gd name="connsiteX165" fmla="*/ 1751527 w 5037357"/>
                  <a:gd name="connsiteY165" fmla="*/ 450760 h 4999956"/>
                  <a:gd name="connsiteX166" fmla="*/ 1828800 w 5037357"/>
                  <a:gd name="connsiteY166" fmla="*/ 399245 h 4999956"/>
                  <a:gd name="connsiteX167" fmla="*/ 1867437 w 5037357"/>
                  <a:gd name="connsiteY167" fmla="*/ 373487 h 4999956"/>
                  <a:gd name="connsiteX168" fmla="*/ 1893195 w 5037357"/>
                  <a:gd name="connsiteY168" fmla="*/ 321972 h 4999956"/>
                  <a:gd name="connsiteX169" fmla="*/ 1906074 w 5037357"/>
                  <a:gd name="connsiteY169" fmla="*/ 283335 h 4999956"/>
                  <a:gd name="connsiteX170" fmla="*/ 1957589 w 5037357"/>
                  <a:gd name="connsiteY170" fmla="*/ 257577 h 4999956"/>
                  <a:gd name="connsiteX171" fmla="*/ 1996226 w 5037357"/>
                  <a:gd name="connsiteY171" fmla="*/ 218941 h 4999956"/>
                  <a:gd name="connsiteX172" fmla="*/ 2047741 w 5037357"/>
                  <a:gd name="connsiteY172" fmla="*/ 193183 h 4999956"/>
                  <a:gd name="connsiteX173" fmla="*/ 2125014 w 5037357"/>
                  <a:gd name="connsiteY173" fmla="*/ 141667 h 4999956"/>
                  <a:gd name="connsiteX174" fmla="*/ 2369713 w 5037357"/>
                  <a:gd name="connsiteY174" fmla="*/ 128788 h 4999956"/>
                  <a:gd name="connsiteX175" fmla="*/ 2408350 w 5037357"/>
                  <a:gd name="connsiteY175" fmla="*/ 115910 h 4999956"/>
                  <a:gd name="connsiteX176" fmla="*/ 2446986 w 5037357"/>
                  <a:gd name="connsiteY176" fmla="*/ 90152 h 4999956"/>
                  <a:gd name="connsiteX177" fmla="*/ 2601533 w 5037357"/>
                  <a:gd name="connsiteY177" fmla="*/ 77273 h 4999956"/>
                  <a:gd name="connsiteX178" fmla="*/ 2640169 w 5037357"/>
                  <a:gd name="connsiteY178" fmla="*/ 64394 h 4999956"/>
                  <a:gd name="connsiteX179" fmla="*/ 2743200 w 5037357"/>
                  <a:gd name="connsiteY179" fmla="*/ 90152 h 4999956"/>
                  <a:gd name="connsiteX180" fmla="*/ 2833352 w 5037357"/>
                  <a:gd name="connsiteY180" fmla="*/ 38636 h 4999956"/>
                  <a:gd name="connsiteX181" fmla="*/ 2871989 w 5037357"/>
                  <a:gd name="connsiteY181" fmla="*/ 25757 h 4999956"/>
                  <a:gd name="connsiteX182" fmla="*/ 2910626 w 5037357"/>
                  <a:gd name="connsiteY182" fmla="*/ 0 h 4999956"/>
                  <a:gd name="connsiteX183" fmla="*/ 3000778 w 5037357"/>
                  <a:gd name="connsiteY183" fmla="*/ 12879 h 4999956"/>
                  <a:gd name="connsiteX184" fmla="*/ 3078051 w 5037357"/>
                  <a:gd name="connsiteY184" fmla="*/ 64394 h 4999956"/>
                  <a:gd name="connsiteX185" fmla="*/ 3219719 w 5037357"/>
                  <a:gd name="connsiteY185" fmla="*/ 90152 h 4999956"/>
                  <a:gd name="connsiteX186" fmla="*/ 3309871 w 5037357"/>
                  <a:gd name="connsiteY186" fmla="*/ 141667 h 4999956"/>
                  <a:gd name="connsiteX187" fmla="*/ 3374265 w 5037357"/>
                  <a:gd name="connsiteY187" fmla="*/ 218941 h 4999956"/>
                  <a:gd name="connsiteX188" fmla="*/ 3400023 w 5037357"/>
                  <a:gd name="connsiteY188" fmla="*/ 270456 h 4999956"/>
                  <a:gd name="connsiteX189" fmla="*/ 3438659 w 5037357"/>
                  <a:gd name="connsiteY189" fmla="*/ 347729 h 4999956"/>
                  <a:gd name="connsiteX190" fmla="*/ 3477296 w 5037357"/>
                  <a:gd name="connsiteY190" fmla="*/ 360608 h 4999956"/>
                  <a:gd name="connsiteX191" fmla="*/ 3515933 w 5037357"/>
                  <a:gd name="connsiteY191" fmla="*/ 386366 h 4999956"/>
                  <a:gd name="connsiteX192" fmla="*/ 3567448 w 5037357"/>
                  <a:gd name="connsiteY192" fmla="*/ 463639 h 4999956"/>
                  <a:gd name="connsiteX193" fmla="*/ 3580327 w 5037357"/>
                  <a:gd name="connsiteY193" fmla="*/ 502276 h 4999956"/>
                  <a:gd name="connsiteX194" fmla="*/ 3709116 w 5037357"/>
                  <a:gd name="connsiteY194" fmla="*/ 553791 h 4999956"/>
                  <a:gd name="connsiteX195" fmla="*/ 3721995 w 5037357"/>
                  <a:gd name="connsiteY195" fmla="*/ 592428 h 4999956"/>
                  <a:gd name="connsiteX196" fmla="*/ 3734874 w 5037357"/>
                  <a:gd name="connsiteY196" fmla="*/ 643943 h 4999956"/>
                  <a:gd name="connsiteX197" fmla="*/ 3812147 w 5037357"/>
                  <a:gd name="connsiteY197" fmla="*/ 669701 h 4999956"/>
                  <a:gd name="connsiteX198" fmla="*/ 3837905 w 5037357"/>
                  <a:gd name="connsiteY198" fmla="*/ 721217 h 4999956"/>
                  <a:gd name="connsiteX199" fmla="*/ 3863662 w 5037357"/>
                  <a:gd name="connsiteY199" fmla="*/ 798490 h 4999956"/>
                  <a:gd name="connsiteX200" fmla="*/ 3902299 w 5037357"/>
                  <a:gd name="connsiteY200" fmla="*/ 837126 h 4999956"/>
                  <a:gd name="connsiteX201" fmla="*/ 3953814 w 5037357"/>
                  <a:gd name="connsiteY201" fmla="*/ 914400 h 4999956"/>
                  <a:gd name="connsiteX202" fmla="*/ 3992451 w 5037357"/>
                  <a:gd name="connsiteY202" fmla="*/ 940157 h 4999956"/>
                  <a:gd name="connsiteX203" fmla="*/ 4043966 w 5037357"/>
                  <a:gd name="connsiteY203" fmla="*/ 1056067 h 4999956"/>
                  <a:gd name="connsiteX204" fmla="*/ 4082603 w 5037357"/>
                  <a:gd name="connsiteY204" fmla="*/ 1081825 h 4999956"/>
                  <a:gd name="connsiteX205" fmla="*/ 4134119 w 5037357"/>
                  <a:gd name="connsiteY205" fmla="*/ 1094704 h 4999956"/>
                  <a:gd name="connsiteX206" fmla="*/ 4172755 w 5037357"/>
                  <a:gd name="connsiteY206" fmla="*/ 1171977 h 4999956"/>
                  <a:gd name="connsiteX207" fmla="*/ 4211392 w 5037357"/>
                  <a:gd name="connsiteY207" fmla="*/ 1197735 h 4999956"/>
                  <a:gd name="connsiteX208" fmla="*/ 4237150 w 5037357"/>
                  <a:gd name="connsiteY208" fmla="*/ 1236372 h 4999956"/>
                  <a:gd name="connsiteX209" fmla="*/ 4340181 w 5037357"/>
                  <a:gd name="connsiteY209" fmla="*/ 1262129 h 4999956"/>
                  <a:gd name="connsiteX210" fmla="*/ 4378817 w 5037357"/>
                  <a:gd name="connsiteY210" fmla="*/ 1275008 h 4999956"/>
                  <a:gd name="connsiteX211" fmla="*/ 4404575 w 5037357"/>
                  <a:gd name="connsiteY211" fmla="*/ 1313645 h 499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5037357" h="4999956">
                    <a:moveTo>
                      <a:pt x="4404575" y="1313645"/>
                    </a:moveTo>
                    <a:cubicBezTo>
                      <a:pt x="4413161" y="1335110"/>
                      <a:pt x="4430333" y="1387624"/>
                      <a:pt x="4430333" y="1403797"/>
                    </a:cubicBezTo>
                    <a:cubicBezTo>
                      <a:pt x="4430333" y="1445825"/>
                      <a:pt x="4422687" y="1503204"/>
                      <a:pt x="4404575" y="1545465"/>
                    </a:cubicBezTo>
                    <a:cubicBezTo>
                      <a:pt x="4397012" y="1563111"/>
                      <a:pt x="4387403" y="1579808"/>
                      <a:pt x="4378817" y="1596980"/>
                    </a:cubicBezTo>
                    <a:cubicBezTo>
                      <a:pt x="4374524" y="1639910"/>
                      <a:pt x="4383791" y="1686492"/>
                      <a:pt x="4365938" y="1725769"/>
                    </a:cubicBezTo>
                    <a:cubicBezTo>
                      <a:pt x="4358614" y="1741883"/>
                      <a:pt x="4331838" y="1735482"/>
                      <a:pt x="4314423" y="1738648"/>
                    </a:cubicBezTo>
                    <a:cubicBezTo>
                      <a:pt x="4284557" y="1744078"/>
                      <a:pt x="4254322" y="1747233"/>
                      <a:pt x="4224271" y="1751526"/>
                    </a:cubicBezTo>
                    <a:cubicBezTo>
                      <a:pt x="4255498" y="1845206"/>
                      <a:pt x="4225860" y="1725937"/>
                      <a:pt x="4211392" y="1841679"/>
                    </a:cubicBezTo>
                    <a:cubicBezTo>
                      <a:pt x="4209197" y="1859242"/>
                      <a:pt x="4219978" y="1876022"/>
                      <a:pt x="4224271" y="1893194"/>
                    </a:cubicBezTo>
                    <a:cubicBezTo>
                      <a:pt x="4219978" y="1944710"/>
                      <a:pt x="4218224" y="1996500"/>
                      <a:pt x="4211392" y="2047741"/>
                    </a:cubicBezTo>
                    <a:cubicBezTo>
                      <a:pt x="4209598" y="2061197"/>
                      <a:pt x="4198513" y="2072802"/>
                      <a:pt x="4198513" y="2086377"/>
                    </a:cubicBezTo>
                    <a:cubicBezTo>
                      <a:pt x="4198513" y="2099953"/>
                      <a:pt x="4207820" y="2111917"/>
                      <a:pt x="4211392" y="2125014"/>
                    </a:cubicBezTo>
                    <a:cubicBezTo>
                      <a:pt x="4220707" y="2159167"/>
                      <a:pt x="4230208" y="2193332"/>
                      <a:pt x="4237150" y="2228045"/>
                    </a:cubicBezTo>
                    <a:cubicBezTo>
                      <a:pt x="4241443" y="2249510"/>
                      <a:pt x="4240970" y="2272511"/>
                      <a:pt x="4250028" y="2292439"/>
                    </a:cubicBezTo>
                    <a:cubicBezTo>
                      <a:pt x="4282691" y="2364298"/>
                      <a:pt x="4289506" y="2361686"/>
                      <a:pt x="4340181" y="2395470"/>
                    </a:cubicBezTo>
                    <a:cubicBezTo>
                      <a:pt x="4370833" y="2487427"/>
                      <a:pt x="4343347" y="2457682"/>
                      <a:pt x="4404575" y="2498501"/>
                    </a:cubicBezTo>
                    <a:cubicBezTo>
                      <a:pt x="4408868" y="2511380"/>
                      <a:pt x="4414161" y="2523968"/>
                      <a:pt x="4417454" y="2537138"/>
                    </a:cubicBezTo>
                    <a:cubicBezTo>
                      <a:pt x="4422763" y="2558374"/>
                      <a:pt x="4425024" y="2580296"/>
                      <a:pt x="4430333" y="2601532"/>
                    </a:cubicBezTo>
                    <a:cubicBezTo>
                      <a:pt x="4439117" y="2636669"/>
                      <a:pt x="4452273" y="2667038"/>
                      <a:pt x="4481848" y="2691684"/>
                    </a:cubicBezTo>
                    <a:cubicBezTo>
                      <a:pt x="4492277" y="2700375"/>
                      <a:pt x="4507606" y="2700270"/>
                      <a:pt x="4520485" y="2704563"/>
                    </a:cubicBezTo>
                    <a:cubicBezTo>
                      <a:pt x="4524778" y="2721735"/>
                      <a:pt x="4529655" y="2738771"/>
                      <a:pt x="4533364" y="2756079"/>
                    </a:cubicBezTo>
                    <a:cubicBezTo>
                      <a:pt x="4542537" y="2798887"/>
                      <a:pt x="4545277" y="2843334"/>
                      <a:pt x="4559121" y="2884867"/>
                    </a:cubicBezTo>
                    <a:cubicBezTo>
                      <a:pt x="4563414" y="2897746"/>
                      <a:pt x="4560953" y="2915613"/>
                      <a:pt x="4572000" y="2923504"/>
                    </a:cubicBezTo>
                    <a:cubicBezTo>
                      <a:pt x="4594094" y="2939285"/>
                      <a:pt x="4649274" y="2949262"/>
                      <a:pt x="4649274" y="2949262"/>
                    </a:cubicBezTo>
                    <a:cubicBezTo>
                      <a:pt x="4666446" y="2975020"/>
                      <a:pt x="4691000" y="2997167"/>
                      <a:pt x="4700789" y="3026535"/>
                    </a:cubicBezTo>
                    <a:cubicBezTo>
                      <a:pt x="4705082" y="3039414"/>
                      <a:pt x="4709938" y="3052119"/>
                      <a:pt x="4713668" y="3065172"/>
                    </a:cubicBezTo>
                    <a:cubicBezTo>
                      <a:pt x="4718531" y="3082191"/>
                      <a:pt x="4720332" y="3100114"/>
                      <a:pt x="4726547" y="3116687"/>
                    </a:cubicBezTo>
                    <a:cubicBezTo>
                      <a:pt x="4733288" y="3134663"/>
                      <a:pt x="4738729" y="3154627"/>
                      <a:pt x="4752305" y="3168203"/>
                    </a:cubicBezTo>
                    <a:cubicBezTo>
                      <a:pt x="4761904" y="3177802"/>
                      <a:pt x="4778062" y="3176788"/>
                      <a:pt x="4790941" y="3181081"/>
                    </a:cubicBezTo>
                    <a:cubicBezTo>
                      <a:pt x="4879510" y="3240127"/>
                      <a:pt x="4838846" y="3222808"/>
                      <a:pt x="4906851" y="3245476"/>
                    </a:cubicBezTo>
                    <a:cubicBezTo>
                      <a:pt x="4915437" y="3262648"/>
                      <a:pt x="4923084" y="3280322"/>
                      <a:pt x="4932609" y="3296991"/>
                    </a:cubicBezTo>
                    <a:cubicBezTo>
                      <a:pt x="4940288" y="3310430"/>
                      <a:pt x="4954293" y="3320695"/>
                      <a:pt x="4958366" y="3335628"/>
                    </a:cubicBezTo>
                    <a:cubicBezTo>
                      <a:pt x="4998102" y="3481329"/>
                      <a:pt x="4933827" y="3401242"/>
                      <a:pt x="5009882" y="3477295"/>
                    </a:cubicBezTo>
                    <a:cubicBezTo>
                      <a:pt x="5016751" y="3504770"/>
                      <a:pt x="5037357" y="3552851"/>
                      <a:pt x="5009882" y="3580326"/>
                    </a:cubicBezTo>
                    <a:cubicBezTo>
                      <a:pt x="4997366" y="3592842"/>
                      <a:pt x="4975385" y="3588342"/>
                      <a:pt x="4958366" y="3593205"/>
                    </a:cubicBezTo>
                    <a:cubicBezTo>
                      <a:pt x="4945313" y="3596934"/>
                      <a:pt x="4932609" y="3601791"/>
                      <a:pt x="4919730" y="3606084"/>
                    </a:cubicBezTo>
                    <a:cubicBezTo>
                      <a:pt x="4898265" y="3601791"/>
                      <a:pt x="4876571" y="3598514"/>
                      <a:pt x="4855335" y="3593205"/>
                    </a:cubicBezTo>
                    <a:cubicBezTo>
                      <a:pt x="4842165" y="3589912"/>
                      <a:pt x="4830274" y="3580326"/>
                      <a:pt x="4816699" y="3580326"/>
                    </a:cubicBezTo>
                    <a:cubicBezTo>
                      <a:pt x="4803123" y="3580326"/>
                      <a:pt x="4790941" y="3588912"/>
                      <a:pt x="4778062" y="3593205"/>
                    </a:cubicBezTo>
                    <a:cubicBezTo>
                      <a:pt x="4765183" y="3606084"/>
                      <a:pt x="4755240" y="3622806"/>
                      <a:pt x="4739426" y="3631842"/>
                    </a:cubicBezTo>
                    <a:cubicBezTo>
                      <a:pt x="4724058" y="3640624"/>
                      <a:pt x="4704929" y="3639858"/>
                      <a:pt x="4687910" y="3644721"/>
                    </a:cubicBezTo>
                    <a:cubicBezTo>
                      <a:pt x="4674857" y="3648450"/>
                      <a:pt x="4662153" y="3653307"/>
                      <a:pt x="4649274" y="3657600"/>
                    </a:cubicBezTo>
                    <a:cubicBezTo>
                      <a:pt x="4640688" y="3674772"/>
                      <a:pt x="4629587" y="3690902"/>
                      <a:pt x="4623516" y="3709115"/>
                    </a:cubicBezTo>
                    <a:cubicBezTo>
                      <a:pt x="4612321" y="3742699"/>
                      <a:pt x="4632102" y="3803560"/>
                      <a:pt x="4597758" y="3812146"/>
                    </a:cubicBezTo>
                    <a:lnTo>
                      <a:pt x="4546243" y="3825025"/>
                    </a:lnTo>
                    <a:cubicBezTo>
                      <a:pt x="4533364" y="3833611"/>
                      <a:pt x="4518551" y="3839838"/>
                      <a:pt x="4507606" y="3850783"/>
                    </a:cubicBezTo>
                    <a:cubicBezTo>
                      <a:pt x="4477958" y="3880430"/>
                      <a:pt x="4478822" y="3901524"/>
                      <a:pt x="4468969" y="3940935"/>
                    </a:cubicBezTo>
                    <a:cubicBezTo>
                      <a:pt x="4477555" y="3983865"/>
                      <a:pt x="4480882" y="4028191"/>
                      <a:pt x="4494727" y="4069724"/>
                    </a:cubicBezTo>
                    <a:cubicBezTo>
                      <a:pt x="4499020" y="4082603"/>
                      <a:pt x="4498007" y="4098761"/>
                      <a:pt x="4507606" y="4108360"/>
                    </a:cubicBezTo>
                    <a:cubicBezTo>
                      <a:pt x="4521181" y="4121935"/>
                      <a:pt x="4541949" y="4125532"/>
                      <a:pt x="4559121" y="4134118"/>
                    </a:cubicBezTo>
                    <a:cubicBezTo>
                      <a:pt x="4599383" y="4295168"/>
                      <a:pt x="4559121" y="4094936"/>
                      <a:pt x="4559121" y="4224270"/>
                    </a:cubicBezTo>
                    <a:cubicBezTo>
                      <a:pt x="4559121" y="4237846"/>
                      <a:pt x="4568270" y="4249854"/>
                      <a:pt x="4572000" y="4262907"/>
                    </a:cubicBezTo>
                    <a:cubicBezTo>
                      <a:pt x="4576863" y="4279926"/>
                      <a:pt x="4580586" y="4297250"/>
                      <a:pt x="4584879" y="4314422"/>
                    </a:cubicBezTo>
                    <a:cubicBezTo>
                      <a:pt x="4576293" y="4327301"/>
                      <a:pt x="4574231" y="4349701"/>
                      <a:pt x="4559121" y="4353059"/>
                    </a:cubicBezTo>
                    <a:cubicBezTo>
                      <a:pt x="4309922" y="4408437"/>
                      <a:pt x="4397461" y="4299334"/>
                      <a:pt x="4327302" y="4404574"/>
                    </a:cubicBezTo>
                    <a:cubicBezTo>
                      <a:pt x="4318716" y="4438918"/>
                      <a:pt x="4306550" y="4472560"/>
                      <a:pt x="4301544" y="4507605"/>
                    </a:cubicBezTo>
                    <a:cubicBezTo>
                      <a:pt x="4297251" y="4537656"/>
                      <a:pt x="4297388" y="4568681"/>
                      <a:pt x="4288665" y="4597757"/>
                    </a:cubicBezTo>
                    <a:cubicBezTo>
                      <a:pt x="4284217" y="4612583"/>
                      <a:pt x="4269829" y="4622549"/>
                      <a:pt x="4262907" y="4636394"/>
                    </a:cubicBezTo>
                    <a:cubicBezTo>
                      <a:pt x="4256836" y="4648536"/>
                      <a:pt x="4254321" y="4662152"/>
                      <a:pt x="4250028" y="4675031"/>
                    </a:cubicBezTo>
                    <a:cubicBezTo>
                      <a:pt x="4254151" y="4720381"/>
                      <a:pt x="4267735" y="4880276"/>
                      <a:pt x="4275786" y="4932608"/>
                    </a:cubicBezTo>
                    <a:cubicBezTo>
                      <a:pt x="4278478" y="4950103"/>
                      <a:pt x="4296581" y="4999956"/>
                      <a:pt x="4288665" y="4984124"/>
                    </a:cubicBezTo>
                    <a:cubicBezTo>
                      <a:pt x="4276523" y="4959839"/>
                      <a:pt x="4282106" y="4926049"/>
                      <a:pt x="4262907" y="4906850"/>
                    </a:cubicBezTo>
                    <a:lnTo>
                      <a:pt x="4172755" y="4816698"/>
                    </a:lnTo>
                    <a:cubicBezTo>
                      <a:pt x="4150122" y="4748799"/>
                      <a:pt x="4174835" y="4803740"/>
                      <a:pt x="4121240" y="4739425"/>
                    </a:cubicBezTo>
                    <a:cubicBezTo>
                      <a:pt x="4093500" y="4706136"/>
                      <a:pt x="4095511" y="4700875"/>
                      <a:pt x="4082603" y="4662152"/>
                    </a:cubicBezTo>
                    <a:cubicBezTo>
                      <a:pt x="4078310" y="4632101"/>
                      <a:pt x="4075677" y="4601766"/>
                      <a:pt x="4069724" y="4572000"/>
                    </a:cubicBezTo>
                    <a:cubicBezTo>
                      <a:pt x="4067062" y="4558688"/>
                      <a:pt x="4068987" y="4539434"/>
                      <a:pt x="4056845" y="4533363"/>
                    </a:cubicBezTo>
                    <a:cubicBezTo>
                      <a:pt x="4029694" y="4519787"/>
                      <a:pt x="3996744" y="4524777"/>
                      <a:pt x="3966693" y="4520484"/>
                    </a:cubicBezTo>
                    <a:cubicBezTo>
                      <a:pt x="3942002" y="4512253"/>
                      <a:pt x="3901150" y="4490953"/>
                      <a:pt x="3876541" y="4520484"/>
                    </a:cubicBezTo>
                    <a:cubicBezTo>
                      <a:pt x="3862527" y="4537300"/>
                      <a:pt x="3877676" y="4568063"/>
                      <a:pt x="3863662" y="4584879"/>
                    </a:cubicBezTo>
                    <a:cubicBezTo>
                      <a:pt x="3852331" y="4598477"/>
                      <a:pt x="3829319" y="4593464"/>
                      <a:pt x="3812147" y="4597757"/>
                    </a:cubicBezTo>
                    <a:cubicBezTo>
                      <a:pt x="3695271" y="4539320"/>
                      <a:pt x="3741064" y="4567541"/>
                      <a:pt x="3670479" y="4520484"/>
                    </a:cubicBezTo>
                    <a:cubicBezTo>
                      <a:pt x="3661893" y="4507605"/>
                      <a:pt x="3649616" y="4496532"/>
                      <a:pt x="3644721" y="4481848"/>
                    </a:cubicBezTo>
                    <a:cubicBezTo>
                      <a:pt x="3636463" y="4457075"/>
                      <a:pt x="3647021" y="4425823"/>
                      <a:pt x="3631843" y="4404574"/>
                    </a:cubicBezTo>
                    <a:cubicBezTo>
                      <a:pt x="3621555" y="4390170"/>
                      <a:pt x="3597499" y="4395988"/>
                      <a:pt x="3580327" y="4391695"/>
                    </a:cubicBezTo>
                    <a:cubicBezTo>
                      <a:pt x="3547953" y="4294576"/>
                      <a:pt x="3591625" y="4414293"/>
                      <a:pt x="3541690" y="4314422"/>
                    </a:cubicBezTo>
                    <a:cubicBezTo>
                      <a:pt x="3535619" y="4302280"/>
                      <a:pt x="3537292" y="4286386"/>
                      <a:pt x="3528812" y="4275786"/>
                    </a:cubicBezTo>
                    <a:cubicBezTo>
                      <a:pt x="3519143" y="4263699"/>
                      <a:pt x="3503054" y="4258614"/>
                      <a:pt x="3490175" y="4250028"/>
                    </a:cubicBezTo>
                    <a:cubicBezTo>
                      <a:pt x="3430073" y="4159876"/>
                      <a:pt x="3464417" y="4189927"/>
                      <a:pt x="3400023" y="4146997"/>
                    </a:cubicBezTo>
                    <a:cubicBezTo>
                      <a:pt x="3364833" y="4041427"/>
                      <a:pt x="3425701" y="4204832"/>
                      <a:pt x="3309871" y="4031087"/>
                    </a:cubicBezTo>
                    <a:cubicBezTo>
                      <a:pt x="3301285" y="4018208"/>
                      <a:pt x="3295762" y="4002643"/>
                      <a:pt x="3284113" y="3992450"/>
                    </a:cubicBezTo>
                    <a:cubicBezTo>
                      <a:pt x="3260816" y="3972065"/>
                      <a:pt x="3206840" y="3940935"/>
                      <a:pt x="3206840" y="3940935"/>
                    </a:cubicBezTo>
                    <a:cubicBezTo>
                      <a:pt x="3198254" y="3928056"/>
                      <a:pt x="3192731" y="3912491"/>
                      <a:pt x="3181082" y="3902298"/>
                    </a:cubicBezTo>
                    <a:cubicBezTo>
                      <a:pt x="3157785" y="3881913"/>
                      <a:pt x="3129567" y="3867955"/>
                      <a:pt x="3103809" y="3850783"/>
                    </a:cubicBezTo>
                    <a:cubicBezTo>
                      <a:pt x="3090930" y="3842197"/>
                      <a:pt x="3076117" y="3835970"/>
                      <a:pt x="3065172" y="3825025"/>
                    </a:cubicBezTo>
                    <a:cubicBezTo>
                      <a:pt x="3015590" y="3775443"/>
                      <a:pt x="3041690" y="3796491"/>
                      <a:pt x="2987899" y="3760631"/>
                    </a:cubicBezTo>
                    <a:cubicBezTo>
                      <a:pt x="2956929" y="3714177"/>
                      <a:pt x="2937799" y="3680008"/>
                      <a:pt x="2884868" y="3644721"/>
                    </a:cubicBezTo>
                    <a:cubicBezTo>
                      <a:pt x="2871989" y="3636135"/>
                      <a:pt x="2860458" y="3625060"/>
                      <a:pt x="2846231" y="3618963"/>
                    </a:cubicBezTo>
                    <a:cubicBezTo>
                      <a:pt x="2788455" y="3594202"/>
                      <a:pt x="2806209" y="3618270"/>
                      <a:pt x="2756079" y="3593205"/>
                    </a:cubicBezTo>
                    <a:cubicBezTo>
                      <a:pt x="2742235" y="3586283"/>
                      <a:pt x="2730322" y="3576034"/>
                      <a:pt x="2717443" y="3567448"/>
                    </a:cubicBezTo>
                    <a:cubicBezTo>
                      <a:pt x="2661726" y="3483873"/>
                      <a:pt x="2729733" y="3567112"/>
                      <a:pt x="2640169" y="3515932"/>
                    </a:cubicBezTo>
                    <a:cubicBezTo>
                      <a:pt x="2624355" y="3506896"/>
                      <a:pt x="2615525" y="3488955"/>
                      <a:pt x="2601533" y="3477295"/>
                    </a:cubicBezTo>
                    <a:cubicBezTo>
                      <a:pt x="2589642" y="3467386"/>
                      <a:pt x="2575775" y="3460124"/>
                      <a:pt x="2562896" y="3451538"/>
                    </a:cubicBezTo>
                    <a:cubicBezTo>
                      <a:pt x="2552796" y="3431338"/>
                      <a:pt x="2529584" y="3379589"/>
                      <a:pt x="2511381" y="3361386"/>
                    </a:cubicBezTo>
                    <a:cubicBezTo>
                      <a:pt x="2500436" y="3350441"/>
                      <a:pt x="2484635" y="3345537"/>
                      <a:pt x="2472744" y="3335628"/>
                    </a:cubicBezTo>
                    <a:cubicBezTo>
                      <a:pt x="2458752" y="3323968"/>
                      <a:pt x="2448099" y="3308651"/>
                      <a:pt x="2434107" y="3296991"/>
                    </a:cubicBezTo>
                    <a:cubicBezTo>
                      <a:pt x="2390431" y="3260595"/>
                      <a:pt x="2404668" y="3278855"/>
                      <a:pt x="2356834" y="3258355"/>
                    </a:cubicBezTo>
                    <a:cubicBezTo>
                      <a:pt x="2258500" y="3216211"/>
                      <a:pt x="2355422" y="3239755"/>
                      <a:pt x="2215166" y="3219718"/>
                    </a:cubicBezTo>
                    <a:cubicBezTo>
                      <a:pt x="2202287" y="3215425"/>
                      <a:pt x="2189886" y="3209267"/>
                      <a:pt x="2176530" y="3206839"/>
                    </a:cubicBezTo>
                    <a:cubicBezTo>
                      <a:pt x="2142477" y="3200648"/>
                      <a:pt x="2106026" y="3205788"/>
                      <a:pt x="2073499" y="3193960"/>
                    </a:cubicBezTo>
                    <a:cubicBezTo>
                      <a:pt x="2056382" y="3187736"/>
                      <a:pt x="2048691" y="3167177"/>
                      <a:pt x="2034862" y="3155324"/>
                    </a:cubicBezTo>
                    <a:cubicBezTo>
                      <a:pt x="2018565" y="3141355"/>
                      <a:pt x="1999644" y="3130656"/>
                      <a:pt x="1983347" y="3116687"/>
                    </a:cubicBezTo>
                    <a:cubicBezTo>
                      <a:pt x="1969518" y="3104834"/>
                      <a:pt x="1962533" y="3081802"/>
                      <a:pt x="1944710" y="3078050"/>
                    </a:cubicBezTo>
                    <a:cubicBezTo>
                      <a:pt x="1877365" y="3063872"/>
                      <a:pt x="1807335" y="3069465"/>
                      <a:pt x="1738648" y="3065172"/>
                    </a:cubicBezTo>
                    <a:cubicBezTo>
                      <a:pt x="1636118" y="2996818"/>
                      <a:pt x="1692021" y="3018034"/>
                      <a:pt x="1571223" y="3000777"/>
                    </a:cubicBezTo>
                    <a:cubicBezTo>
                      <a:pt x="1474107" y="2968405"/>
                      <a:pt x="1593815" y="3012073"/>
                      <a:pt x="1493950" y="2962141"/>
                    </a:cubicBezTo>
                    <a:cubicBezTo>
                      <a:pt x="1481808" y="2956070"/>
                      <a:pt x="1468192" y="2953555"/>
                      <a:pt x="1455313" y="2949262"/>
                    </a:cubicBezTo>
                    <a:cubicBezTo>
                      <a:pt x="1434399" y="2933577"/>
                      <a:pt x="1397938" y="2897746"/>
                      <a:pt x="1365161" y="2897746"/>
                    </a:cubicBezTo>
                    <a:cubicBezTo>
                      <a:pt x="1351585" y="2897746"/>
                      <a:pt x="1339403" y="2906332"/>
                      <a:pt x="1326524" y="2910625"/>
                    </a:cubicBezTo>
                    <a:lnTo>
                      <a:pt x="1249251" y="2859110"/>
                    </a:lnTo>
                    <a:cubicBezTo>
                      <a:pt x="1236372" y="2850524"/>
                      <a:pt x="1225630" y="2837106"/>
                      <a:pt x="1210614" y="2833352"/>
                    </a:cubicBezTo>
                    <a:lnTo>
                      <a:pt x="1107583" y="2807594"/>
                    </a:lnTo>
                    <a:cubicBezTo>
                      <a:pt x="1090411" y="2799008"/>
                      <a:pt x="1074044" y="2788577"/>
                      <a:pt x="1056068" y="2781836"/>
                    </a:cubicBezTo>
                    <a:cubicBezTo>
                      <a:pt x="1039495" y="2775621"/>
                      <a:pt x="1021571" y="2773820"/>
                      <a:pt x="1004552" y="2768957"/>
                    </a:cubicBezTo>
                    <a:cubicBezTo>
                      <a:pt x="991499" y="2765228"/>
                      <a:pt x="978795" y="2760372"/>
                      <a:pt x="965916" y="2756079"/>
                    </a:cubicBezTo>
                    <a:cubicBezTo>
                      <a:pt x="948744" y="2730321"/>
                      <a:pt x="921908" y="2708838"/>
                      <a:pt x="914400" y="2678805"/>
                    </a:cubicBezTo>
                    <a:cubicBezTo>
                      <a:pt x="910107" y="2661633"/>
                      <a:pt x="912578" y="2641112"/>
                      <a:pt x="901521" y="2627290"/>
                    </a:cubicBezTo>
                    <a:cubicBezTo>
                      <a:pt x="893041" y="2616689"/>
                      <a:pt x="875027" y="2620482"/>
                      <a:pt x="862885" y="2614411"/>
                    </a:cubicBezTo>
                    <a:cubicBezTo>
                      <a:pt x="849041" y="2607489"/>
                      <a:pt x="835817" y="2598936"/>
                      <a:pt x="824248" y="2588653"/>
                    </a:cubicBezTo>
                    <a:cubicBezTo>
                      <a:pt x="797022" y="2564452"/>
                      <a:pt x="777284" y="2531586"/>
                      <a:pt x="746975" y="2511380"/>
                    </a:cubicBezTo>
                    <a:cubicBezTo>
                      <a:pt x="734096" y="2502794"/>
                      <a:pt x="720229" y="2495531"/>
                      <a:pt x="708338" y="2485622"/>
                    </a:cubicBezTo>
                    <a:cubicBezTo>
                      <a:pt x="694346" y="2473962"/>
                      <a:pt x="681362" y="2460978"/>
                      <a:pt x="669702" y="2446986"/>
                    </a:cubicBezTo>
                    <a:cubicBezTo>
                      <a:pt x="659793" y="2435095"/>
                      <a:pt x="655593" y="2418542"/>
                      <a:pt x="643944" y="2408349"/>
                    </a:cubicBezTo>
                    <a:cubicBezTo>
                      <a:pt x="620647" y="2387964"/>
                      <a:pt x="566671" y="2356834"/>
                      <a:pt x="566671" y="2356834"/>
                    </a:cubicBezTo>
                    <a:cubicBezTo>
                      <a:pt x="558085" y="2339662"/>
                      <a:pt x="553204" y="2320067"/>
                      <a:pt x="540913" y="2305318"/>
                    </a:cubicBezTo>
                    <a:cubicBezTo>
                      <a:pt x="531004" y="2293427"/>
                      <a:pt x="514871" y="2288557"/>
                      <a:pt x="502276" y="2279560"/>
                    </a:cubicBezTo>
                    <a:cubicBezTo>
                      <a:pt x="424257" y="2223832"/>
                      <a:pt x="479928" y="2255508"/>
                      <a:pt x="399245" y="2215166"/>
                    </a:cubicBezTo>
                    <a:cubicBezTo>
                      <a:pt x="322434" y="2099945"/>
                      <a:pt x="432638" y="2284343"/>
                      <a:pt x="386366" y="2099256"/>
                    </a:cubicBezTo>
                    <a:cubicBezTo>
                      <a:pt x="378858" y="2069224"/>
                      <a:pt x="334851" y="2021983"/>
                      <a:pt x="334851" y="2021983"/>
                    </a:cubicBezTo>
                    <a:cubicBezTo>
                      <a:pt x="330558" y="2009104"/>
                      <a:pt x="328043" y="1995488"/>
                      <a:pt x="321972" y="1983346"/>
                    </a:cubicBezTo>
                    <a:cubicBezTo>
                      <a:pt x="315050" y="1969502"/>
                      <a:pt x="296214" y="1960188"/>
                      <a:pt x="296214" y="1944710"/>
                    </a:cubicBezTo>
                    <a:cubicBezTo>
                      <a:pt x="296214" y="1873186"/>
                      <a:pt x="316855" y="1870847"/>
                      <a:pt x="360609" y="1841679"/>
                    </a:cubicBezTo>
                    <a:cubicBezTo>
                      <a:pt x="369195" y="1824507"/>
                      <a:pt x="380295" y="1808377"/>
                      <a:pt x="386366" y="1790163"/>
                    </a:cubicBezTo>
                    <a:cubicBezTo>
                      <a:pt x="393288" y="1769397"/>
                      <a:pt x="394496" y="1747137"/>
                      <a:pt x="399245" y="1725769"/>
                    </a:cubicBezTo>
                    <a:cubicBezTo>
                      <a:pt x="403085" y="1708490"/>
                      <a:pt x="407038" y="1691207"/>
                      <a:pt x="412124" y="1674253"/>
                    </a:cubicBezTo>
                    <a:cubicBezTo>
                      <a:pt x="419926" y="1648247"/>
                      <a:pt x="437882" y="1596980"/>
                      <a:pt x="437882" y="1596980"/>
                    </a:cubicBezTo>
                    <a:cubicBezTo>
                      <a:pt x="433589" y="1579808"/>
                      <a:pt x="429866" y="1562484"/>
                      <a:pt x="425003" y="1545465"/>
                    </a:cubicBezTo>
                    <a:cubicBezTo>
                      <a:pt x="421273" y="1532412"/>
                      <a:pt x="415069" y="1520080"/>
                      <a:pt x="412124" y="1506828"/>
                    </a:cubicBezTo>
                    <a:cubicBezTo>
                      <a:pt x="406459" y="1481337"/>
                      <a:pt x="413085" y="1451699"/>
                      <a:pt x="399245" y="1429555"/>
                    </a:cubicBezTo>
                    <a:cubicBezTo>
                      <a:pt x="389070" y="1413275"/>
                      <a:pt x="363352" y="1414956"/>
                      <a:pt x="347730" y="1403797"/>
                    </a:cubicBezTo>
                    <a:cubicBezTo>
                      <a:pt x="332909" y="1393210"/>
                      <a:pt x="320275" y="1379537"/>
                      <a:pt x="309093" y="1365160"/>
                    </a:cubicBezTo>
                    <a:cubicBezTo>
                      <a:pt x="290087" y="1340724"/>
                      <a:pt x="274750" y="1313645"/>
                      <a:pt x="257578" y="1287887"/>
                    </a:cubicBezTo>
                    <a:cubicBezTo>
                      <a:pt x="212622" y="1220452"/>
                      <a:pt x="247179" y="1251170"/>
                      <a:pt x="128789" y="1236372"/>
                    </a:cubicBezTo>
                    <a:cubicBezTo>
                      <a:pt x="102076" y="1218563"/>
                      <a:pt x="73935" y="1206958"/>
                      <a:pt x="64395" y="1171977"/>
                    </a:cubicBezTo>
                    <a:cubicBezTo>
                      <a:pt x="28221" y="1039337"/>
                      <a:pt x="89873" y="1094518"/>
                      <a:pt x="12879" y="1043188"/>
                    </a:cubicBezTo>
                    <a:cubicBezTo>
                      <a:pt x="8586" y="1030309"/>
                      <a:pt x="0" y="1018127"/>
                      <a:pt x="0" y="1004552"/>
                    </a:cubicBezTo>
                    <a:cubicBezTo>
                      <a:pt x="0" y="963811"/>
                      <a:pt x="28285" y="955155"/>
                      <a:pt x="51516" y="927279"/>
                    </a:cubicBezTo>
                    <a:cubicBezTo>
                      <a:pt x="61425" y="915388"/>
                      <a:pt x="68688" y="901521"/>
                      <a:pt x="77274" y="888642"/>
                    </a:cubicBezTo>
                    <a:cubicBezTo>
                      <a:pt x="81567" y="875763"/>
                      <a:pt x="80553" y="859604"/>
                      <a:pt x="90152" y="850005"/>
                    </a:cubicBezTo>
                    <a:cubicBezTo>
                      <a:pt x="99751" y="840405"/>
                      <a:pt x="117002" y="843861"/>
                      <a:pt x="128789" y="837126"/>
                    </a:cubicBezTo>
                    <a:cubicBezTo>
                      <a:pt x="147426" y="826477"/>
                      <a:pt x="163133" y="811369"/>
                      <a:pt x="180305" y="798490"/>
                    </a:cubicBezTo>
                    <a:cubicBezTo>
                      <a:pt x="188891" y="781318"/>
                      <a:pt x="188584" y="754919"/>
                      <a:pt x="206062" y="746974"/>
                    </a:cubicBezTo>
                    <a:cubicBezTo>
                      <a:pt x="241452" y="730887"/>
                      <a:pt x="283626" y="740486"/>
                      <a:pt x="321972" y="734095"/>
                    </a:cubicBezTo>
                    <a:cubicBezTo>
                      <a:pt x="335363" y="731863"/>
                      <a:pt x="347730" y="725510"/>
                      <a:pt x="360609" y="721217"/>
                    </a:cubicBezTo>
                    <a:cubicBezTo>
                      <a:pt x="373488" y="712631"/>
                      <a:pt x="383767" y="695459"/>
                      <a:pt x="399245" y="695459"/>
                    </a:cubicBezTo>
                    <a:cubicBezTo>
                      <a:pt x="438596" y="695459"/>
                      <a:pt x="486901" y="738663"/>
                      <a:pt x="515155" y="759853"/>
                    </a:cubicBezTo>
                    <a:cubicBezTo>
                      <a:pt x="553792" y="755560"/>
                      <a:pt x="594531" y="760259"/>
                      <a:pt x="631065" y="746974"/>
                    </a:cubicBezTo>
                    <a:cubicBezTo>
                      <a:pt x="737137" y="708403"/>
                      <a:pt x="578304" y="703269"/>
                      <a:pt x="695459" y="695459"/>
                    </a:cubicBezTo>
                    <a:cubicBezTo>
                      <a:pt x="811192" y="687743"/>
                      <a:pt x="927279" y="686873"/>
                      <a:pt x="1043189" y="682580"/>
                    </a:cubicBezTo>
                    <a:cubicBezTo>
                      <a:pt x="1150599" y="696006"/>
                      <a:pt x="1312648" y="718855"/>
                      <a:pt x="1403797" y="708338"/>
                    </a:cubicBezTo>
                    <a:cubicBezTo>
                      <a:pt x="1434550" y="704790"/>
                      <a:pt x="1481071" y="656822"/>
                      <a:pt x="1481071" y="656822"/>
                    </a:cubicBezTo>
                    <a:lnTo>
                      <a:pt x="1532586" y="579549"/>
                    </a:lnTo>
                    <a:cubicBezTo>
                      <a:pt x="1541172" y="566670"/>
                      <a:pt x="1543660" y="545807"/>
                      <a:pt x="1558344" y="540912"/>
                    </a:cubicBezTo>
                    <a:cubicBezTo>
                      <a:pt x="1584102" y="532326"/>
                      <a:pt x="1613026" y="530216"/>
                      <a:pt x="1635617" y="515155"/>
                    </a:cubicBezTo>
                    <a:cubicBezTo>
                      <a:pt x="1661375" y="497983"/>
                      <a:pt x="1683522" y="473428"/>
                      <a:pt x="1712890" y="463639"/>
                    </a:cubicBezTo>
                    <a:cubicBezTo>
                      <a:pt x="1725769" y="459346"/>
                      <a:pt x="1739660" y="457353"/>
                      <a:pt x="1751527" y="450760"/>
                    </a:cubicBezTo>
                    <a:cubicBezTo>
                      <a:pt x="1778588" y="435726"/>
                      <a:pt x="1803042" y="416417"/>
                      <a:pt x="1828800" y="399245"/>
                    </a:cubicBezTo>
                    <a:lnTo>
                      <a:pt x="1867437" y="373487"/>
                    </a:lnTo>
                    <a:cubicBezTo>
                      <a:pt x="1876023" y="356315"/>
                      <a:pt x="1885632" y="339618"/>
                      <a:pt x="1893195" y="321972"/>
                    </a:cubicBezTo>
                    <a:cubicBezTo>
                      <a:pt x="1898543" y="309494"/>
                      <a:pt x="1896475" y="292935"/>
                      <a:pt x="1906074" y="283335"/>
                    </a:cubicBezTo>
                    <a:cubicBezTo>
                      <a:pt x="1919649" y="269759"/>
                      <a:pt x="1941966" y="268736"/>
                      <a:pt x="1957589" y="257577"/>
                    </a:cubicBezTo>
                    <a:cubicBezTo>
                      <a:pt x="1972410" y="246991"/>
                      <a:pt x="1981405" y="229527"/>
                      <a:pt x="1996226" y="218941"/>
                    </a:cubicBezTo>
                    <a:cubicBezTo>
                      <a:pt x="2011849" y="207782"/>
                      <a:pt x="2031278" y="203061"/>
                      <a:pt x="2047741" y="193183"/>
                    </a:cubicBezTo>
                    <a:cubicBezTo>
                      <a:pt x="2074286" y="177256"/>
                      <a:pt x="2094100" y="143294"/>
                      <a:pt x="2125014" y="141667"/>
                    </a:cubicBezTo>
                    <a:lnTo>
                      <a:pt x="2369713" y="128788"/>
                    </a:lnTo>
                    <a:cubicBezTo>
                      <a:pt x="2382592" y="124495"/>
                      <a:pt x="2396208" y="121981"/>
                      <a:pt x="2408350" y="115910"/>
                    </a:cubicBezTo>
                    <a:cubicBezTo>
                      <a:pt x="2422194" y="108988"/>
                      <a:pt x="2431808" y="93188"/>
                      <a:pt x="2446986" y="90152"/>
                    </a:cubicBezTo>
                    <a:cubicBezTo>
                      <a:pt x="2497676" y="80014"/>
                      <a:pt x="2550017" y="81566"/>
                      <a:pt x="2601533" y="77273"/>
                    </a:cubicBezTo>
                    <a:cubicBezTo>
                      <a:pt x="2614412" y="72980"/>
                      <a:pt x="2626649" y="63165"/>
                      <a:pt x="2640169" y="64394"/>
                    </a:cubicBezTo>
                    <a:cubicBezTo>
                      <a:pt x="2675424" y="67599"/>
                      <a:pt x="2743200" y="90152"/>
                      <a:pt x="2743200" y="90152"/>
                    </a:cubicBezTo>
                    <a:cubicBezTo>
                      <a:pt x="2852156" y="62913"/>
                      <a:pt x="2741277" y="100020"/>
                      <a:pt x="2833352" y="38636"/>
                    </a:cubicBezTo>
                    <a:cubicBezTo>
                      <a:pt x="2844648" y="31106"/>
                      <a:pt x="2859846" y="31828"/>
                      <a:pt x="2871989" y="25757"/>
                    </a:cubicBezTo>
                    <a:cubicBezTo>
                      <a:pt x="2885833" y="18835"/>
                      <a:pt x="2897747" y="8586"/>
                      <a:pt x="2910626" y="0"/>
                    </a:cubicBezTo>
                    <a:cubicBezTo>
                      <a:pt x="2940677" y="4293"/>
                      <a:pt x="2972446" y="1982"/>
                      <a:pt x="3000778" y="12879"/>
                    </a:cubicBezTo>
                    <a:cubicBezTo>
                      <a:pt x="3029671" y="23992"/>
                      <a:pt x="3048683" y="54605"/>
                      <a:pt x="3078051" y="64394"/>
                    </a:cubicBezTo>
                    <a:cubicBezTo>
                      <a:pt x="3149523" y="88218"/>
                      <a:pt x="3103217" y="75589"/>
                      <a:pt x="3219719" y="90152"/>
                    </a:cubicBezTo>
                    <a:cubicBezTo>
                      <a:pt x="3251204" y="105895"/>
                      <a:pt x="3282570" y="118916"/>
                      <a:pt x="3309871" y="141667"/>
                    </a:cubicBezTo>
                    <a:cubicBezTo>
                      <a:pt x="3338928" y="165881"/>
                      <a:pt x="3355846" y="186709"/>
                      <a:pt x="3374265" y="218941"/>
                    </a:cubicBezTo>
                    <a:cubicBezTo>
                      <a:pt x="3383790" y="235610"/>
                      <a:pt x="3392460" y="252810"/>
                      <a:pt x="3400023" y="270456"/>
                    </a:cubicBezTo>
                    <a:cubicBezTo>
                      <a:pt x="3412196" y="298858"/>
                      <a:pt x="3411758" y="326208"/>
                      <a:pt x="3438659" y="347729"/>
                    </a:cubicBezTo>
                    <a:cubicBezTo>
                      <a:pt x="3449260" y="356210"/>
                      <a:pt x="3465154" y="354537"/>
                      <a:pt x="3477296" y="360608"/>
                    </a:cubicBezTo>
                    <a:cubicBezTo>
                      <a:pt x="3491141" y="367530"/>
                      <a:pt x="3503054" y="377780"/>
                      <a:pt x="3515933" y="386366"/>
                    </a:cubicBezTo>
                    <a:cubicBezTo>
                      <a:pt x="3546556" y="478236"/>
                      <a:pt x="3503134" y="367167"/>
                      <a:pt x="3567448" y="463639"/>
                    </a:cubicBezTo>
                    <a:cubicBezTo>
                      <a:pt x="3574978" y="474935"/>
                      <a:pt x="3571636" y="491847"/>
                      <a:pt x="3580327" y="502276"/>
                    </a:cubicBezTo>
                    <a:cubicBezTo>
                      <a:pt x="3621201" y="551324"/>
                      <a:pt x="3649031" y="543777"/>
                      <a:pt x="3709116" y="553791"/>
                    </a:cubicBezTo>
                    <a:cubicBezTo>
                      <a:pt x="3713409" y="566670"/>
                      <a:pt x="3718265" y="579375"/>
                      <a:pt x="3721995" y="592428"/>
                    </a:cubicBezTo>
                    <a:cubicBezTo>
                      <a:pt x="3726858" y="609447"/>
                      <a:pt x="3721435" y="632424"/>
                      <a:pt x="3734874" y="643943"/>
                    </a:cubicBezTo>
                    <a:cubicBezTo>
                      <a:pt x="3755489" y="661613"/>
                      <a:pt x="3812147" y="669701"/>
                      <a:pt x="3812147" y="669701"/>
                    </a:cubicBezTo>
                    <a:cubicBezTo>
                      <a:pt x="3820733" y="686873"/>
                      <a:pt x="3830775" y="703391"/>
                      <a:pt x="3837905" y="721217"/>
                    </a:cubicBezTo>
                    <a:cubicBezTo>
                      <a:pt x="3847988" y="746426"/>
                      <a:pt x="3844463" y="779292"/>
                      <a:pt x="3863662" y="798490"/>
                    </a:cubicBezTo>
                    <a:cubicBezTo>
                      <a:pt x="3876541" y="811369"/>
                      <a:pt x="3891117" y="822749"/>
                      <a:pt x="3902299" y="837126"/>
                    </a:cubicBezTo>
                    <a:cubicBezTo>
                      <a:pt x="3921305" y="861562"/>
                      <a:pt x="3928056" y="897229"/>
                      <a:pt x="3953814" y="914400"/>
                    </a:cubicBezTo>
                    <a:lnTo>
                      <a:pt x="3992451" y="940157"/>
                    </a:lnTo>
                    <a:cubicBezTo>
                      <a:pt x="4005203" y="978412"/>
                      <a:pt x="4013353" y="1025454"/>
                      <a:pt x="4043966" y="1056067"/>
                    </a:cubicBezTo>
                    <a:cubicBezTo>
                      <a:pt x="4054911" y="1067012"/>
                      <a:pt x="4068376" y="1075728"/>
                      <a:pt x="4082603" y="1081825"/>
                    </a:cubicBezTo>
                    <a:cubicBezTo>
                      <a:pt x="4098872" y="1088798"/>
                      <a:pt x="4116947" y="1090411"/>
                      <a:pt x="4134119" y="1094704"/>
                    </a:cubicBezTo>
                    <a:cubicBezTo>
                      <a:pt x="4144594" y="1126130"/>
                      <a:pt x="4147787" y="1147010"/>
                      <a:pt x="4172755" y="1171977"/>
                    </a:cubicBezTo>
                    <a:cubicBezTo>
                      <a:pt x="4183700" y="1182922"/>
                      <a:pt x="4198513" y="1189149"/>
                      <a:pt x="4211392" y="1197735"/>
                    </a:cubicBezTo>
                    <a:cubicBezTo>
                      <a:pt x="4219978" y="1210614"/>
                      <a:pt x="4223305" y="1229450"/>
                      <a:pt x="4237150" y="1236372"/>
                    </a:cubicBezTo>
                    <a:cubicBezTo>
                      <a:pt x="4268813" y="1252204"/>
                      <a:pt x="4306597" y="1250934"/>
                      <a:pt x="4340181" y="1262129"/>
                    </a:cubicBezTo>
                    <a:lnTo>
                      <a:pt x="4378817" y="1275008"/>
                    </a:lnTo>
                    <a:cubicBezTo>
                      <a:pt x="4392887" y="1345356"/>
                      <a:pt x="4395989" y="1292180"/>
                      <a:pt x="4404575" y="1313645"/>
                    </a:cubicBezTo>
                    <a:close/>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grpSp>
          <p:nvGrpSpPr>
            <p:cNvPr id="47" name="Group 46"/>
            <p:cNvGrpSpPr/>
            <p:nvPr/>
          </p:nvGrpSpPr>
          <p:grpSpPr>
            <a:xfrm>
              <a:off x="3555657" y="1095042"/>
              <a:ext cx="1793136" cy="1792673"/>
              <a:chOff x="3555671" y="1095042"/>
              <a:chExt cx="1793136" cy="1792673"/>
            </a:xfrm>
          </p:grpSpPr>
          <p:pic>
            <p:nvPicPr>
              <p:cNvPr id="18" name="Picture 6"/>
              <p:cNvPicPr>
                <a:picLocks noChangeAspect="1" noChangeArrowheads="1"/>
              </p:cNvPicPr>
              <p:nvPr/>
            </p:nvPicPr>
            <p:blipFill>
              <a:blip r:embed="rId7" cstate="print">
                <a:lum bright="3000" contrast="-3000"/>
              </a:blip>
              <a:srcRect/>
              <a:stretch>
                <a:fillRect/>
              </a:stretch>
            </p:blipFill>
            <p:spPr bwMode="auto">
              <a:xfrm>
                <a:off x="3555671" y="1095042"/>
                <a:ext cx="1793136" cy="1792673"/>
              </a:xfrm>
              <a:prstGeom prst="rect">
                <a:avLst/>
              </a:prstGeom>
              <a:noFill/>
              <a:ln w="9525">
                <a:noFill/>
                <a:miter lim="800000"/>
                <a:headEnd/>
                <a:tailEnd/>
              </a:ln>
            </p:spPr>
          </p:pic>
          <p:grpSp>
            <p:nvGrpSpPr>
              <p:cNvPr id="19" name="Group 33"/>
              <p:cNvGrpSpPr>
                <a:grpSpLocks/>
              </p:cNvGrpSpPr>
              <p:nvPr/>
            </p:nvGrpSpPr>
            <p:grpSpPr bwMode="auto">
              <a:xfrm>
                <a:off x="3660025" y="1212284"/>
                <a:ext cx="1082082" cy="1120522"/>
                <a:chOff x="1425710" y="744447"/>
                <a:chExt cx="3997324" cy="4140395"/>
              </a:xfrm>
            </p:grpSpPr>
            <p:sp>
              <p:nvSpPr>
                <p:cNvPr id="36" name="Freeform 35"/>
                <p:cNvSpPr/>
                <p:nvPr/>
              </p:nvSpPr>
              <p:spPr>
                <a:xfrm>
                  <a:off x="1425710" y="758650"/>
                  <a:ext cx="3997324" cy="4126192"/>
                </a:xfrm>
                <a:custGeom>
                  <a:avLst/>
                  <a:gdLst>
                    <a:gd name="connsiteX0" fmla="*/ 1983347 w 3996957"/>
                    <a:gd name="connsiteY0" fmla="*/ 231819 h 4121239"/>
                    <a:gd name="connsiteX1" fmla="*/ 2034862 w 3996957"/>
                    <a:gd name="connsiteY1" fmla="*/ 309092 h 4121239"/>
                    <a:gd name="connsiteX2" fmla="*/ 2073499 w 3996957"/>
                    <a:gd name="connsiteY2" fmla="*/ 296214 h 4121239"/>
                    <a:gd name="connsiteX3" fmla="*/ 2112135 w 3996957"/>
                    <a:gd name="connsiteY3" fmla="*/ 309092 h 4121239"/>
                    <a:gd name="connsiteX4" fmla="*/ 2189409 w 3996957"/>
                    <a:gd name="connsiteY4" fmla="*/ 360608 h 4121239"/>
                    <a:gd name="connsiteX5" fmla="*/ 2240924 w 3996957"/>
                    <a:gd name="connsiteY5" fmla="*/ 373487 h 4121239"/>
                    <a:gd name="connsiteX6" fmla="*/ 2292439 w 3996957"/>
                    <a:gd name="connsiteY6" fmla="*/ 463639 h 4121239"/>
                    <a:gd name="connsiteX7" fmla="*/ 2356834 w 3996957"/>
                    <a:gd name="connsiteY7" fmla="*/ 553791 h 4121239"/>
                    <a:gd name="connsiteX8" fmla="*/ 2382592 w 3996957"/>
                    <a:gd name="connsiteY8" fmla="*/ 605307 h 4121239"/>
                    <a:gd name="connsiteX9" fmla="*/ 2408349 w 3996957"/>
                    <a:gd name="connsiteY9" fmla="*/ 643943 h 4121239"/>
                    <a:gd name="connsiteX10" fmla="*/ 2421228 w 3996957"/>
                    <a:gd name="connsiteY10" fmla="*/ 682580 h 4121239"/>
                    <a:gd name="connsiteX11" fmla="*/ 2459865 w 3996957"/>
                    <a:gd name="connsiteY11" fmla="*/ 721216 h 4121239"/>
                    <a:gd name="connsiteX12" fmla="*/ 2472744 w 3996957"/>
                    <a:gd name="connsiteY12" fmla="*/ 772732 h 4121239"/>
                    <a:gd name="connsiteX13" fmla="*/ 2498501 w 3996957"/>
                    <a:gd name="connsiteY13" fmla="*/ 811369 h 4121239"/>
                    <a:gd name="connsiteX14" fmla="*/ 2524259 w 3996957"/>
                    <a:gd name="connsiteY14" fmla="*/ 862884 h 4121239"/>
                    <a:gd name="connsiteX15" fmla="*/ 2575775 w 3996957"/>
                    <a:gd name="connsiteY15" fmla="*/ 940157 h 4121239"/>
                    <a:gd name="connsiteX16" fmla="*/ 2614411 w 3996957"/>
                    <a:gd name="connsiteY16" fmla="*/ 1017431 h 4121239"/>
                    <a:gd name="connsiteX17" fmla="*/ 2653048 w 3996957"/>
                    <a:gd name="connsiteY17" fmla="*/ 1043188 h 4121239"/>
                    <a:gd name="connsiteX18" fmla="*/ 2691685 w 3996957"/>
                    <a:gd name="connsiteY18" fmla="*/ 1171977 h 4121239"/>
                    <a:gd name="connsiteX19" fmla="*/ 2704563 w 3996957"/>
                    <a:gd name="connsiteY19" fmla="*/ 1210614 h 4121239"/>
                    <a:gd name="connsiteX20" fmla="*/ 2756079 w 3996957"/>
                    <a:gd name="connsiteY20" fmla="*/ 1236371 h 4121239"/>
                    <a:gd name="connsiteX21" fmla="*/ 2794716 w 3996957"/>
                    <a:gd name="connsiteY21" fmla="*/ 1262129 h 4121239"/>
                    <a:gd name="connsiteX22" fmla="*/ 2833352 w 3996957"/>
                    <a:gd name="connsiteY22" fmla="*/ 1275008 h 4121239"/>
                    <a:gd name="connsiteX23" fmla="*/ 2859110 w 3996957"/>
                    <a:gd name="connsiteY23" fmla="*/ 1313645 h 4121239"/>
                    <a:gd name="connsiteX24" fmla="*/ 2897747 w 3996957"/>
                    <a:gd name="connsiteY24" fmla="*/ 1326523 h 4121239"/>
                    <a:gd name="connsiteX25" fmla="*/ 2962141 w 3996957"/>
                    <a:gd name="connsiteY25" fmla="*/ 1416676 h 4121239"/>
                    <a:gd name="connsiteX26" fmla="*/ 3039414 w 3996957"/>
                    <a:gd name="connsiteY26" fmla="*/ 1493949 h 4121239"/>
                    <a:gd name="connsiteX27" fmla="*/ 3078051 w 3996957"/>
                    <a:gd name="connsiteY27" fmla="*/ 1532585 h 4121239"/>
                    <a:gd name="connsiteX28" fmla="*/ 3168203 w 3996957"/>
                    <a:gd name="connsiteY28" fmla="*/ 1584101 h 4121239"/>
                    <a:gd name="connsiteX29" fmla="*/ 3206839 w 3996957"/>
                    <a:gd name="connsiteY29" fmla="*/ 1622738 h 4121239"/>
                    <a:gd name="connsiteX30" fmla="*/ 3219718 w 3996957"/>
                    <a:gd name="connsiteY30" fmla="*/ 1661374 h 4121239"/>
                    <a:gd name="connsiteX31" fmla="*/ 3245476 w 3996957"/>
                    <a:gd name="connsiteY31" fmla="*/ 1700011 h 4121239"/>
                    <a:gd name="connsiteX32" fmla="*/ 3284113 w 3996957"/>
                    <a:gd name="connsiteY32" fmla="*/ 1790163 h 4121239"/>
                    <a:gd name="connsiteX33" fmla="*/ 3309870 w 3996957"/>
                    <a:gd name="connsiteY33" fmla="*/ 1841678 h 4121239"/>
                    <a:gd name="connsiteX34" fmla="*/ 3361386 w 3996957"/>
                    <a:gd name="connsiteY34" fmla="*/ 1854557 h 4121239"/>
                    <a:gd name="connsiteX35" fmla="*/ 3374265 w 3996957"/>
                    <a:gd name="connsiteY35" fmla="*/ 1893194 h 4121239"/>
                    <a:gd name="connsiteX36" fmla="*/ 3412901 w 3996957"/>
                    <a:gd name="connsiteY36" fmla="*/ 1944709 h 4121239"/>
                    <a:gd name="connsiteX37" fmla="*/ 3477296 w 3996957"/>
                    <a:gd name="connsiteY37" fmla="*/ 2021983 h 4121239"/>
                    <a:gd name="connsiteX38" fmla="*/ 3490175 w 3996957"/>
                    <a:gd name="connsiteY38" fmla="*/ 2060619 h 4121239"/>
                    <a:gd name="connsiteX39" fmla="*/ 3464417 w 3996957"/>
                    <a:gd name="connsiteY39" fmla="*/ 2137892 h 4121239"/>
                    <a:gd name="connsiteX40" fmla="*/ 3477296 w 3996957"/>
                    <a:gd name="connsiteY40" fmla="*/ 2176529 h 4121239"/>
                    <a:gd name="connsiteX41" fmla="*/ 3554569 w 3996957"/>
                    <a:gd name="connsiteY41" fmla="*/ 2228045 h 4121239"/>
                    <a:gd name="connsiteX42" fmla="*/ 3580327 w 3996957"/>
                    <a:gd name="connsiteY42" fmla="*/ 2266681 h 4121239"/>
                    <a:gd name="connsiteX43" fmla="*/ 3618963 w 3996957"/>
                    <a:gd name="connsiteY43" fmla="*/ 2292439 h 4121239"/>
                    <a:gd name="connsiteX44" fmla="*/ 3631842 w 3996957"/>
                    <a:gd name="connsiteY44" fmla="*/ 2343954 h 4121239"/>
                    <a:gd name="connsiteX45" fmla="*/ 3670479 w 3996957"/>
                    <a:gd name="connsiteY45" fmla="*/ 2356833 h 4121239"/>
                    <a:gd name="connsiteX46" fmla="*/ 3709116 w 3996957"/>
                    <a:gd name="connsiteY46" fmla="*/ 2382591 h 4121239"/>
                    <a:gd name="connsiteX47" fmla="*/ 3734873 w 3996957"/>
                    <a:gd name="connsiteY47" fmla="*/ 2421228 h 4121239"/>
                    <a:gd name="connsiteX48" fmla="*/ 3773510 w 3996957"/>
                    <a:gd name="connsiteY48" fmla="*/ 2434107 h 4121239"/>
                    <a:gd name="connsiteX49" fmla="*/ 3812147 w 3996957"/>
                    <a:gd name="connsiteY49" fmla="*/ 2459864 h 4121239"/>
                    <a:gd name="connsiteX50" fmla="*/ 3915178 w 3996957"/>
                    <a:gd name="connsiteY50" fmla="*/ 2537138 h 4121239"/>
                    <a:gd name="connsiteX51" fmla="*/ 3992451 w 3996957"/>
                    <a:gd name="connsiteY51" fmla="*/ 2562895 h 4121239"/>
                    <a:gd name="connsiteX52" fmla="*/ 3979572 w 3996957"/>
                    <a:gd name="connsiteY52" fmla="*/ 2678805 h 4121239"/>
                    <a:gd name="connsiteX53" fmla="*/ 3928056 w 3996957"/>
                    <a:gd name="connsiteY53" fmla="*/ 2691684 h 4121239"/>
                    <a:gd name="connsiteX54" fmla="*/ 3850783 w 3996957"/>
                    <a:gd name="connsiteY54" fmla="*/ 2717442 h 4121239"/>
                    <a:gd name="connsiteX55" fmla="*/ 3812147 w 3996957"/>
                    <a:gd name="connsiteY55" fmla="*/ 2730321 h 4121239"/>
                    <a:gd name="connsiteX56" fmla="*/ 3786389 w 3996957"/>
                    <a:gd name="connsiteY56" fmla="*/ 2768957 h 4121239"/>
                    <a:gd name="connsiteX57" fmla="*/ 3709116 w 3996957"/>
                    <a:gd name="connsiteY57" fmla="*/ 2807594 h 4121239"/>
                    <a:gd name="connsiteX58" fmla="*/ 3670479 w 3996957"/>
                    <a:gd name="connsiteY58" fmla="*/ 2846231 h 4121239"/>
                    <a:gd name="connsiteX59" fmla="*/ 3631842 w 3996957"/>
                    <a:gd name="connsiteY59" fmla="*/ 2859109 h 4121239"/>
                    <a:gd name="connsiteX60" fmla="*/ 3606085 w 3996957"/>
                    <a:gd name="connsiteY60" fmla="*/ 2897746 h 4121239"/>
                    <a:gd name="connsiteX61" fmla="*/ 3515932 w 3996957"/>
                    <a:gd name="connsiteY61" fmla="*/ 2936383 h 4121239"/>
                    <a:gd name="connsiteX62" fmla="*/ 3477296 w 3996957"/>
                    <a:gd name="connsiteY62" fmla="*/ 3013656 h 4121239"/>
                    <a:gd name="connsiteX63" fmla="*/ 3425780 w 3996957"/>
                    <a:gd name="connsiteY63" fmla="*/ 3026535 h 4121239"/>
                    <a:gd name="connsiteX64" fmla="*/ 3387144 w 3996957"/>
                    <a:gd name="connsiteY64" fmla="*/ 3052292 h 4121239"/>
                    <a:gd name="connsiteX65" fmla="*/ 3335628 w 3996957"/>
                    <a:gd name="connsiteY65" fmla="*/ 3142445 h 4121239"/>
                    <a:gd name="connsiteX66" fmla="*/ 3296992 w 3996957"/>
                    <a:gd name="connsiteY66" fmla="*/ 3155323 h 4121239"/>
                    <a:gd name="connsiteX67" fmla="*/ 3168203 w 3996957"/>
                    <a:gd name="connsiteY67" fmla="*/ 3284112 h 4121239"/>
                    <a:gd name="connsiteX68" fmla="*/ 3142445 w 3996957"/>
                    <a:gd name="connsiteY68" fmla="*/ 3322749 h 4121239"/>
                    <a:gd name="connsiteX69" fmla="*/ 3065172 w 3996957"/>
                    <a:gd name="connsiteY69" fmla="*/ 3309870 h 4121239"/>
                    <a:gd name="connsiteX70" fmla="*/ 3026535 w 3996957"/>
                    <a:gd name="connsiteY70" fmla="*/ 3284112 h 4121239"/>
                    <a:gd name="connsiteX71" fmla="*/ 2975020 w 3996957"/>
                    <a:gd name="connsiteY71" fmla="*/ 3296991 h 4121239"/>
                    <a:gd name="connsiteX72" fmla="*/ 2923504 w 3996957"/>
                    <a:gd name="connsiteY72" fmla="*/ 3361385 h 4121239"/>
                    <a:gd name="connsiteX73" fmla="*/ 2884868 w 3996957"/>
                    <a:gd name="connsiteY73" fmla="*/ 3438659 h 4121239"/>
                    <a:gd name="connsiteX74" fmla="*/ 2846231 w 3996957"/>
                    <a:gd name="connsiteY74" fmla="*/ 3477295 h 4121239"/>
                    <a:gd name="connsiteX75" fmla="*/ 2794716 w 3996957"/>
                    <a:gd name="connsiteY75" fmla="*/ 3541690 h 4121239"/>
                    <a:gd name="connsiteX76" fmla="*/ 2768958 w 3996957"/>
                    <a:gd name="connsiteY76" fmla="*/ 3580326 h 4121239"/>
                    <a:gd name="connsiteX77" fmla="*/ 2691685 w 3996957"/>
                    <a:gd name="connsiteY77" fmla="*/ 3606084 h 4121239"/>
                    <a:gd name="connsiteX78" fmla="*/ 2653048 w 3996957"/>
                    <a:gd name="connsiteY78" fmla="*/ 3618963 h 4121239"/>
                    <a:gd name="connsiteX79" fmla="*/ 2614411 w 3996957"/>
                    <a:gd name="connsiteY79" fmla="*/ 3631842 h 4121239"/>
                    <a:gd name="connsiteX80" fmla="*/ 2524259 w 3996957"/>
                    <a:gd name="connsiteY80" fmla="*/ 3657600 h 4121239"/>
                    <a:gd name="connsiteX81" fmla="*/ 2459865 w 3996957"/>
                    <a:gd name="connsiteY81" fmla="*/ 3709115 h 4121239"/>
                    <a:gd name="connsiteX82" fmla="*/ 2382592 w 3996957"/>
                    <a:gd name="connsiteY82" fmla="*/ 3760631 h 4121239"/>
                    <a:gd name="connsiteX83" fmla="*/ 2356834 w 3996957"/>
                    <a:gd name="connsiteY83" fmla="*/ 3799267 h 4121239"/>
                    <a:gd name="connsiteX84" fmla="*/ 2343955 w 3996957"/>
                    <a:gd name="connsiteY84" fmla="*/ 3889419 h 4121239"/>
                    <a:gd name="connsiteX85" fmla="*/ 2292439 w 3996957"/>
                    <a:gd name="connsiteY85" fmla="*/ 3902298 h 4121239"/>
                    <a:gd name="connsiteX86" fmla="*/ 2253803 w 3996957"/>
                    <a:gd name="connsiteY86" fmla="*/ 3915177 h 4121239"/>
                    <a:gd name="connsiteX87" fmla="*/ 2215166 w 3996957"/>
                    <a:gd name="connsiteY87" fmla="*/ 3992450 h 4121239"/>
                    <a:gd name="connsiteX88" fmla="*/ 2163651 w 3996957"/>
                    <a:gd name="connsiteY88" fmla="*/ 4005329 h 4121239"/>
                    <a:gd name="connsiteX89" fmla="*/ 2125014 w 3996957"/>
                    <a:gd name="connsiteY89" fmla="*/ 4031087 h 4121239"/>
                    <a:gd name="connsiteX90" fmla="*/ 2099256 w 3996957"/>
                    <a:gd name="connsiteY90" fmla="*/ 4121239 h 4121239"/>
                    <a:gd name="connsiteX91" fmla="*/ 2021983 w 3996957"/>
                    <a:gd name="connsiteY91" fmla="*/ 4056845 h 4121239"/>
                    <a:gd name="connsiteX92" fmla="*/ 1996225 w 3996957"/>
                    <a:gd name="connsiteY92" fmla="*/ 4018208 h 4121239"/>
                    <a:gd name="connsiteX93" fmla="*/ 1906073 w 3996957"/>
                    <a:gd name="connsiteY93" fmla="*/ 4005329 h 4121239"/>
                    <a:gd name="connsiteX94" fmla="*/ 1841679 w 3996957"/>
                    <a:gd name="connsiteY94" fmla="*/ 3928056 h 4121239"/>
                    <a:gd name="connsiteX95" fmla="*/ 1815921 w 3996957"/>
                    <a:gd name="connsiteY95" fmla="*/ 3889419 h 4121239"/>
                    <a:gd name="connsiteX96" fmla="*/ 1738648 w 3996957"/>
                    <a:gd name="connsiteY96" fmla="*/ 3850783 h 4121239"/>
                    <a:gd name="connsiteX97" fmla="*/ 1687132 w 3996957"/>
                    <a:gd name="connsiteY97" fmla="*/ 3812146 h 4121239"/>
                    <a:gd name="connsiteX98" fmla="*/ 1648496 w 3996957"/>
                    <a:gd name="connsiteY98" fmla="*/ 3786388 h 4121239"/>
                    <a:gd name="connsiteX99" fmla="*/ 1584101 w 3996957"/>
                    <a:gd name="connsiteY99" fmla="*/ 3734873 h 4121239"/>
                    <a:gd name="connsiteX100" fmla="*/ 1481070 w 3996957"/>
                    <a:gd name="connsiteY100" fmla="*/ 3696236 h 4121239"/>
                    <a:gd name="connsiteX101" fmla="*/ 1442434 w 3996957"/>
                    <a:gd name="connsiteY101" fmla="*/ 3670478 h 4121239"/>
                    <a:gd name="connsiteX102" fmla="*/ 1352282 w 3996957"/>
                    <a:gd name="connsiteY102" fmla="*/ 3567447 h 4121239"/>
                    <a:gd name="connsiteX103" fmla="*/ 1313645 w 3996957"/>
                    <a:gd name="connsiteY103" fmla="*/ 3554569 h 4121239"/>
                    <a:gd name="connsiteX104" fmla="*/ 1184856 w 3996957"/>
                    <a:gd name="connsiteY104" fmla="*/ 3515932 h 4121239"/>
                    <a:gd name="connsiteX105" fmla="*/ 1081825 w 3996957"/>
                    <a:gd name="connsiteY105" fmla="*/ 3477295 h 4121239"/>
                    <a:gd name="connsiteX106" fmla="*/ 991673 w 3996957"/>
                    <a:gd name="connsiteY106" fmla="*/ 3490174 h 4121239"/>
                    <a:gd name="connsiteX107" fmla="*/ 824248 w 3996957"/>
                    <a:gd name="connsiteY107" fmla="*/ 3503053 h 4121239"/>
                    <a:gd name="connsiteX108" fmla="*/ 785611 w 3996957"/>
                    <a:gd name="connsiteY108" fmla="*/ 3515932 h 4121239"/>
                    <a:gd name="connsiteX109" fmla="*/ 772732 w 3996957"/>
                    <a:gd name="connsiteY109" fmla="*/ 3464416 h 4121239"/>
                    <a:gd name="connsiteX110" fmla="*/ 708338 w 3996957"/>
                    <a:gd name="connsiteY110" fmla="*/ 3348507 h 4121239"/>
                    <a:gd name="connsiteX111" fmla="*/ 837127 w 3996957"/>
                    <a:gd name="connsiteY111" fmla="*/ 3271233 h 4121239"/>
                    <a:gd name="connsiteX112" fmla="*/ 875763 w 3996957"/>
                    <a:gd name="connsiteY112" fmla="*/ 3245476 h 4121239"/>
                    <a:gd name="connsiteX113" fmla="*/ 888642 w 3996957"/>
                    <a:gd name="connsiteY113" fmla="*/ 3193960 h 4121239"/>
                    <a:gd name="connsiteX114" fmla="*/ 888642 w 3996957"/>
                    <a:gd name="connsiteY114" fmla="*/ 3065171 h 4121239"/>
                    <a:gd name="connsiteX115" fmla="*/ 837127 w 3996957"/>
                    <a:gd name="connsiteY115" fmla="*/ 3052292 h 4121239"/>
                    <a:gd name="connsiteX116" fmla="*/ 785611 w 3996957"/>
                    <a:gd name="connsiteY116" fmla="*/ 3065171 h 4121239"/>
                    <a:gd name="connsiteX117" fmla="*/ 708338 w 3996957"/>
                    <a:gd name="connsiteY117" fmla="*/ 3026535 h 4121239"/>
                    <a:gd name="connsiteX118" fmla="*/ 669701 w 3996957"/>
                    <a:gd name="connsiteY118" fmla="*/ 3013656 h 4121239"/>
                    <a:gd name="connsiteX119" fmla="*/ 643944 w 3996957"/>
                    <a:gd name="connsiteY119" fmla="*/ 2975019 h 4121239"/>
                    <a:gd name="connsiteX120" fmla="*/ 656823 w 3996957"/>
                    <a:gd name="connsiteY120" fmla="*/ 2871988 h 4121239"/>
                    <a:gd name="connsiteX121" fmla="*/ 682580 w 3996957"/>
                    <a:gd name="connsiteY121" fmla="*/ 2833352 h 4121239"/>
                    <a:gd name="connsiteX122" fmla="*/ 695459 w 3996957"/>
                    <a:gd name="connsiteY122" fmla="*/ 2794715 h 4121239"/>
                    <a:gd name="connsiteX123" fmla="*/ 643944 w 3996957"/>
                    <a:gd name="connsiteY123" fmla="*/ 2730321 h 4121239"/>
                    <a:gd name="connsiteX124" fmla="*/ 618186 w 3996957"/>
                    <a:gd name="connsiteY124" fmla="*/ 2627290 h 4121239"/>
                    <a:gd name="connsiteX125" fmla="*/ 528034 w 3996957"/>
                    <a:gd name="connsiteY125" fmla="*/ 2511380 h 4121239"/>
                    <a:gd name="connsiteX126" fmla="*/ 515155 w 3996957"/>
                    <a:gd name="connsiteY126" fmla="*/ 2434107 h 4121239"/>
                    <a:gd name="connsiteX127" fmla="*/ 437882 w 3996957"/>
                    <a:gd name="connsiteY127" fmla="*/ 2356833 h 4121239"/>
                    <a:gd name="connsiteX128" fmla="*/ 412124 w 3996957"/>
                    <a:gd name="connsiteY128" fmla="*/ 2240923 h 4121239"/>
                    <a:gd name="connsiteX129" fmla="*/ 399245 w 3996957"/>
                    <a:gd name="connsiteY129" fmla="*/ 2202287 h 4121239"/>
                    <a:gd name="connsiteX130" fmla="*/ 386366 w 3996957"/>
                    <a:gd name="connsiteY130" fmla="*/ 2125014 h 4121239"/>
                    <a:gd name="connsiteX131" fmla="*/ 373487 w 3996957"/>
                    <a:gd name="connsiteY131" fmla="*/ 2086377 h 4121239"/>
                    <a:gd name="connsiteX132" fmla="*/ 347730 w 3996957"/>
                    <a:gd name="connsiteY132" fmla="*/ 1957588 h 4121239"/>
                    <a:gd name="connsiteX133" fmla="*/ 334851 w 3996957"/>
                    <a:gd name="connsiteY133" fmla="*/ 1867436 h 4121239"/>
                    <a:gd name="connsiteX134" fmla="*/ 321972 w 3996957"/>
                    <a:gd name="connsiteY134" fmla="*/ 1712890 h 4121239"/>
                    <a:gd name="connsiteX135" fmla="*/ 309093 w 3996957"/>
                    <a:gd name="connsiteY135" fmla="*/ 1674253 h 4121239"/>
                    <a:gd name="connsiteX136" fmla="*/ 309093 w 3996957"/>
                    <a:gd name="connsiteY136" fmla="*/ 1519707 h 4121239"/>
                    <a:gd name="connsiteX137" fmla="*/ 270456 w 3996957"/>
                    <a:gd name="connsiteY137" fmla="*/ 1493949 h 4121239"/>
                    <a:gd name="connsiteX138" fmla="*/ 296214 w 3996957"/>
                    <a:gd name="connsiteY138" fmla="*/ 1300766 h 4121239"/>
                    <a:gd name="connsiteX139" fmla="*/ 309093 w 3996957"/>
                    <a:gd name="connsiteY139" fmla="*/ 1094704 h 4121239"/>
                    <a:gd name="connsiteX140" fmla="*/ 296214 w 3996957"/>
                    <a:gd name="connsiteY140" fmla="*/ 901521 h 4121239"/>
                    <a:gd name="connsiteX141" fmla="*/ 257578 w 3996957"/>
                    <a:gd name="connsiteY141" fmla="*/ 875763 h 4121239"/>
                    <a:gd name="connsiteX142" fmla="*/ 218941 w 3996957"/>
                    <a:gd name="connsiteY142" fmla="*/ 772732 h 4121239"/>
                    <a:gd name="connsiteX143" fmla="*/ 167425 w 3996957"/>
                    <a:gd name="connsiteY143" fmla="*/ 746974 h 4121239"/>
                    <a:gd name="connsiteX144" fmla="*/ 128789 w 3996957"/>
                    <a:gd name="connsiteY144" fmla="*/ 721216 h 4121239"/>
                    <a:gd name="connsiteX145" fmla="*/ 77273 w 3996957"/>
                    <a:gd name="connsiteY145" fmla="*/ 643943 h 4121239"/>
                    <a:gd name="connsiteX146" fmla="*/ 51516 w 3996957"/>
                    <a:gd name="connsiteY146" fmla="*/ 528033 h 4121239"/>
                    <a:gd name="connsiteX147" fmla="*/ 64394 w 3996957"/>
                    <a:gd name="connsiteY147" fmla="*/ 489397 h 4121239"/>
                    <a:gd name="connsiteX148" fmla="*/ 12879 w 3996957"/>
                    <a:gd name="connsiteY148" fmla="*/ 412123 h 4121239"/>
                    <a:gd name="connsiteX149" fmla="*/ 0 w 3996957"/>
                    <a:gd name="connsiteY149" fmla="*/ 373487 h 4121239"/>
                    <a:gd name="connsiteX150" fmla="*/ 51516 w 3996957"/>
                    <a:gd name="connsiteY150" fmla="*/ 283335 h 4121239"/>
                    <a:gd name="connsiteX151" fmla="*/ 103031 w 3996957"/>
                    <a:gd name="connsiteY151" fmla="*/ 193183 h 4121239"/>
                    <a:gd name="connsiteX152" fmla="*/ 141668 w 3996957"/>
                    <a:gd name="connsiteY152" fmla="*/ 154546 h 4121239"/>
                    <a:gd name="connsiteX153" fmla="*/ 180304 w 3996957"/>
                    <a:gd name="connsiteY153" fmla="*/ 141667 h 4121239"/>
                    <a:gd name="connsiteX154" fmla="*/ 244699 w 3996957"/>
                    <a:gd name="connsiteY154" fmla="*/ 90152 h 4121239"/>
                    <a:gd name="connsiteX155" fmla="*/ 283335 w 3996957"/>
                    <a:gd name="connsiteY155" fmla="*/ 51515 h 4121239"/>
                    <a:gd name="connsiteX156" fmla="*/ 373487 w 3996957"/>
                    <a:gd name="connsiteY156" fmla="*/ 0 h 4121239"/>
                    <a:gd name="connsiteX157" fmla="*/ 553792 w 3996957"/>
                    <a:gd name="connsiteY157" fmla="*/ 12878 h 4121239"/>
                    <a:gd name="connsiteX158" fmla="*/ 592428 w 3996957"/>
                    <a:gd name="connsiteY158" fmla="*/ 25757 h 412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996957" h="4121239">
                      <a:moveTo>
                        <a:pt x="1983347" y="231819"/>
                      </a:moveTo>
                      <a:cubicBezTo>
                        <a:pt x="1992020" y="266514"/>
                        <a:pt x="1988457" y="301358"/>
                        <a:pt x="2034862" y="309092"/>
                      </a:cubicBezTo>
                      <a:cubicBezTo>
                        <a:pt x="2048253" y="311324"/>
                        <a:pt x="2060620" y="300507"/>
                        <a:pt x="2073499" y="296214"/>
                      </a:cubicBezTo>
                      <a:cubicBezTo>
                        <a:pt x="2086378" y="300507"/>
                        <a:pt x="2100268" y="302499"/>
                        <a:pt x="2112135" y="309092"/>
                      </a:cubicBezTo>
                      <a:cubicBezTo>
                        <a:pt x="2139197" y="324126"/>
                        <a:pt x="2159376" y="353100"/>
                        <a:pt x="2189409" y="360608"/>
                      </a:cubicBezTo>
                      <a:lnTo>
                        <a:pt x="2240924" y="373487"/>
                      </a:lnTo>
                      <a:cubicBezTo>
                        <a:pt x="2264161" y="408341"/>
                        <a:pt x="2276097" y="422783"/>
                        <a:pt x="2292439" y="463639"/>
                      </a:cubicBezTo>
                      <a:cubicBezTo>
                        <a:pt x="2329424" y="556102"/>
                        <a:pt x="2288972" y="531170"/>
                        <a:pt x="2356834" y="553791"/>
                      </a:cubicBezTo>
                      <a:cubicBezTo>
                        <a:pt x="2365420" y="570963"/>
                        <a:pt x="2373067" y="588638"/>
                        <a:pt x="2382592" y="605307"/>
                      </a:cubicBezTo>
                      <a:cubicBezTo>
                        <a:pt x="2390271" y="618746"/>
                        <a:pt x="2401427" y="630099"/>
                        <a:pt x="2408349" y="643943"/>
                      </a:cubicBezTo>
                      <a:cubicBezTo>
                        <a:pt x="2414420" y="656085"/>
                        <a:pt x="2413698" y="671284"/>
                        <a:pt x="2421228" y="682580"/>
                      </a:cubicBezTo>
                      <a:cubicBezTo>
                        <a:pt x="2431331" y="697734"/>
                        <a:pt x="2446986" y="708337"/>
                        <a:pt x="2459865" y="721216"/>
                      </a:cubicBezTo>
                      <a:cubicBezTo>
                        <a:pt x="2464158" y="738388"/>
                        <a:pt x="2465772" y="756463"/>
                        <a:pt x="2472744" y="772732"/>
                      </a:cubicBezTo>
                      <a:cubicBezTo>
                        <a:pt x="2478841" y="786959"/>
                        <a:pt x="2490822" y="797930"/>
                        <a:pt x="2498501" y="811369"/>
                      </a:cubicBezTo>
                      <a:cubicBezTo>
                        <a:pt x="2508026" y="828038"/>
                        <a:pt x="2514381" y="846421"/>
                        <a:pt x="2524259" y="862884"/>
                      </a:cubicBezTo>
                      <a:cubicBezTo>
                        <a:pt x="2540186" y="889429"/>
                        <a:pt x="2575775" y="940157"/>
                        <a:pt x="2575775" y="940157"/>
                      </a:cubicBezTo>
                      <a:cubicBezTo>
                        <a:pt x="2586249" y="971579"/>
                        <a:pt x="2589447" y="992467"/>
                        <a:pt x="2614411" y="1017431"/>
                      </a:cubicBezTo>
                      <a:cubicBezTo>
                        <a:pt x="2625356" y="1028376"/>
                        <a:pt x="2640169" y="1034602"/>
                        <a:pt x="2653048" y="1043188"/>
                      </a:cubicBezTo>
                      <a:cubicBezTo>
                        <a:pt x="2672514" y="1121052"/>
                        <a:pt x="2660327" y="1077900"/>
                        <a:pt x="2691685" y="1171977"/>
                      </a:cubicBezTo>
                      <a:cubicBezTo>
                        <a:pt x="2695978" y="1184856"/>
                        <a:pt x="2692421" y="1204543"/>
                        <a:pt x="2704563" y="1210614"/>
                      </a:cubicBezTo>
                      <a:cubicBezTo>
                        <a:pt x="2721735" y="1219200"/>
                        <a:pt x="2739410" y="1226846"/>
                        <a:pt x="2756079" y="1236371"/>
                      </a:cubicBezTo>
                      <a:cubicBezTo>
                        <a:pt x="2769518" y="1244050"/>
                        <a:pt x="2780872" y="1255207"/>
                        <a:pt x="2794716" y="1262129"/>
                      </a:cubicBezTo>
                      <a:cubicBezTo>
                        <a:pt x="2806858" y="1268200"/>
                        <a:pt x="2820473" y="1270715"/>
                        <a:pt x="2833352" y="1275008"/>
                      </a:cubicBezTo>
                      <a:cubicBezTo>
                        <a:pt x="2841938" y="1287887"/>
                        <a:pt x="2847023" y="1303976"/>
                        <a:pt x="2859110" y="1313645"/>
                      </a:cubicBezTo>
                      <a:cubicBezTo>
                        <a:pt x="2869711" y="1322125"/>
                        <a:pt x="2889856" y="1315476"/>
                        <a:pt x="2897747" y="1326523"/>
                      </a:cubicBezTo>
                      <a:cubicBezTo>
                        <a:pt x="2972874" y="1431702"/>
                        <a:pt x="2875207" y="1387698"/>
                        <a:pt x="2962141" y="1416676"/>
                      </a:cubicBezTo>
                      <a:cubicBezTo>
                        <a:pt x="3036179" y="1515391"/>
                        <a:pt x="2964088" y="1431177"/>
                        <a:pt x="3039414" y="1493949"/>
                      </a:cubicBezTo>
                      <a:cubicBezTo>
                        <a:pt x="3053406" y="1505609"/>
                        <a:pt x="3064059" y="1520925"/>
                        <a:pt x="3078051" y="1532585"/>
                      </a:cubicBezTo>
                      <a:cubicBezTo>
                        <a:pt x="3105359" y="1555342"/>
                        <a:pt x="3136707" y="1568353"/>
                        <a:pt x="3168203" y="1584101"/>
                      </a:cubicBezTo>
                      <a:cubicBezTo>
                        <a:pt x="3181082" y="1596980"/>
                        <a:pt x="3196736" y="1607583"/>
                        <a:pt x="3206839" y="1622738"/>
                      </a:cubicBezTo>
                      <a:cubicBezTo>
                        <a:pt x="3214369" y="1634033"/>
                        <a:pt x="3213647" y="1649232"/>
                        <a:pt x="3219718" y="1661374"/>
                      </a:cubicBezTo>
                      <a:cubicBezTo>
                        <a:pt x="3226640" y="1675218"/>
                        <a:pt x="3236890" y="1687132"/>
                        <a:pt x="3245476" y="1700011"/>
                      </a:cubicBezTo>
                      <a:cubicBezTo>
                        <a:pt x="3266630" y="1784625"/>
                        <a:pt x="3244583" y="1720986"/>
                        <a:pt x="3284113" y="1790163"/>
                      </a:cubicBezTo>
                      <a:cubicBezTo>
                        <a:pt x="3293638" y="1806832"/>
                        <a:pt x="3295121" y="1829387"/>
                        <a:pt x="3309870" y="1841678"/>
                      </a:cubicBezTo>
                      <a:cubicBezTo>
                        <a:pt x="3323468" y="1853010"/>
                        <a:pt x="3344214" y="1850264"/>
                        <a:pt x="3361386" y="1854557"/>
                      </a:cubicBezTo>
                      <a:cubicBezTo>
                        <a:pt x="3365679" y="1867436"/>
                        <a:pt x="3367530" y="1881407"/>
                        <a:pt x="3374265" y="1893194"/>
                      </a:cubicBezTo>
                      <a:cubicBezTo>
                        <a:pt x="3384914" y="1911830"/>
                        <a:pt x="3400425" y="1927243"/>
                        <a:pt x="3412901" y="1944709"/>
                      </a:cubicBezTo>
                      <a:cubicBezTo>
                        <a:pt x="3457727" y="2007465"/>
                        <a:pt x="3417165" y="1961852"/>
                        <a:pt x="3477296" y="2021983"/>
                      </a:cubicBezTo>
                      <a:cubicBezTo>
                        <a:pt x="3481589" y="2034862"/>
                        <a:pt x="3491674" y="2047127"/>
                        <a:pt x="3490175" y="2060619"/>
                      </a:cubicBezTo>
                      <a:cubicBezTo>
                        <a:pt x="3487177" y="2087604"/>
                        <a:pt x="3464417" y="2137892"/>
                        <a:pt x="3464417" y="2137892"/>
                      </a:cubicBezTo>
                      <a:cubicBezTo>
                        <a:pt x="3468710" y="2150771"/>
                        <a:pt x="3467697" y="2166930"/>
                        <a:pt x="3477296" y="2176529"/>
                      </a:cubicBezTo>
                      <a:cubicBezTo>
                        <a:pt x="3499186" y="2198419"/>
                        <a:pt x="3554569" y="2228045"/>
                        <a:pt x="3554569" y="2228045"/>
                      </a:cubicBezTo>
                      <a:cubicBezTo>
                        <a:pt x="3563155" y="2240924"/>
                        <a:pt x="3569382" y="2255736"/>
                        <a:pt x="3580327" y="2266681"/>
                      </a:cubicBezTo>
                      <a:cubicBezTo>
                        <a:pt x="3591272" y="2277626"/>
                        <a:pt x="3610377" y="2279560"/>
                        <a:pt x="3618963" y="2292439"/>
                      </a:cubicBezTo>
                      <a:cubicBezTo>
                        <a:pt x="3628781" y="2307166"/>
                        <a:pt x="3620785" y="2330133"/>
                        <a:pt x="3631842" y="2343954"/>
                      </a:cubicBezTo>
                      <a:cubicBezTo>
                        <a:pt x="3640323" y="2354555"/>
                        <a:pt x="3658337" y="2350762"/>
                        <a:pt x="3670479" y="2356833"/>
                      </a:cubicBezTo>
                      <a:cubicBezTo>
                        <a:pt x="3684324" y="2363755"/>
                        <a:pt x="3696237" y="2374005"/>
                        <a:pt x="3709116" y="2382591"/>
                      </a:cubicBezTo>
                      <a:cubicBezTo>
                        <a:pt x="3717702" y="2395470"/>
                        <a:pt x="3722786" y="2411559"/>
                        <a:pt x="3734873" y="2421228"/>
                      </a:cubicBezTo>
                      <a:cubicBezTo>
                        <a:pt x="3745474" y="2429709"/>
                        <a:pt x="3761367" y="2428036"/>
                        <a:pt x="3773510" y="2434107"/>
                      </a:cubicBezTo>
                      <a:cubicBezTo>
                        <a:pt x="3787354" y="2441029"/>
                        <a:pt x="3799629" y="2450760"/>
                        <a:pt x="3812147" y="2459864"/>
                      </a:cubicBezTo>
                      <a:cubicBezTo>
                        <a:pt x="3846866" y="2485114"/>
                        <a:pt x="3874451" y="2523563"/>
                        <a:pt x="3915178" y="2537138"/>
                      </a:cubicBezTo>
                      <a:lnTo>
                        <a:pt x="3992451" y="2562895"/>
                      </a:lnTo>
                      <a:cubicBezTo>
                        <a:pt x="3988158" y="2601532"/>
                        <a:pt x="3996957" y="2644035"/>
                        <a:pt x="3979572" y="2678805"/>
                      </a:cubicBezTo>
                      <a:cubicBezTo>
                        <a:pt x="3971656" y="2694637"/>
                        <a:pt x="3945010" y="2686598"/>
                        <a:pt x="3928056" y="2691684"/>
                      </a:cubicBezTo>
                      <a:cubicBezTo>
                        <a:pt x="3902050" y="2699486"/>
                        <a:pt x="3876541" y="2708856"/>
                        <a:pt x="3850783" y="2717442"/>
                      </a:cubicBezTo>
                      <a:lnTo>
                        <a:pt x="3812147" y="2730321"/>
                      </a:lnTo>
                      <a:cubicBezTo>
                        <a:pt x="3803561" y="2743200"/>
                        <a:pt x="3797334" y="2758012"/>
                        <a:pt x="3786389" y="2768957"/>
                      </a:cubicBezTo>
                      <a:cubicBezTo>
                        <a:pt x="3761423" y="2793923"/>
                        <a:pt x="3740540" y="2797119"/>
                        <a:pt x="3709116" y="2807594"/>
                      </a:cubicBezTo>
                      <a:cubicBezTo>
                        <a:pt x="3696237" y="2820473"/>
                        <a:pt x="3685634" y="2836128"/>
                        <a:pt x="3670479" y="2846231"/>
                      </a:cubicBezTo>
                      <a:cubicBezTo>
                        <a:pt x="3659183" y="2853761"/>
                        <a:pt x="3642443" y="2850628"/>
                        <a:pt x="3631842" y="2859109"/>
                      </a:cubicBezTo>
                      <a:cubicBezTo>
                        <a:pt x="3619755" y="2868778"/>
                        <a:pt x="3617030" y="2886801"/>
                        <a:pt x="3606085" y="2897746"/>
                      </a:cubicBezTo>
                      <a:cubicBezTo>
                        <a:pt x="3576439" y="2927393"/>
                        <a:pt x="3555342" y="2926531"/>
                        <a:pt x="3515932" y="2936383"/>
                      </a:cubicBezTo>
                      <a:cubicBezTo>
                        <a:pt x="3508585" y="2958424"/>
                        <a:pt x="3498696" y="2999389"/>
                        <a:pt x="3477296" y="3013656"/>
                      </a:cubicBezTo>
                      <a:cubicBezTo>
                        <a:pt x="3462568" y="3023474"/>
                        <a:pt x="3442952" y="3022242"/>
                        <a:pt x="3425780" y="3026535"/>
                      </a:cubicBezTo>
                      <a:cubicBezTo>
                        <a:pt x="3412901" y="3035121"/>
                        <a:pt x="3397053" y="3040401"/>
                        <a:pt x="3387144" y="3052292"/>
                      </a:cubicBezTo>
                      <a:cubicBezTo>
                        <a:pt x="3368130" y="3075108"/>
                        <a:pt x="3361017" y="3122134"/>
                        <a:pt x="3335628" y="3142445"/>
                      </a:cubicBezTo>
                      <a:cubicBezTo>
                        <a:pt x="3325028" y="3150925"/>
                        <a:pt x="3309871" y="3151030"/>
                        <a:pt x="3296992" y="3155323"/>
                      </a:cubicBezTo>
                      <a:cubicBezTo>
                        <a:pt x="3193960" y="3224011"/>
                        <a:pt x="3236890" y="3181081"/>
                        <a:pt x="3168203" y="3284112"/>
                      </a:cubicBezTo>
                      <a:lnTo>
                        <a:pt x="3142445" y="3322749"/>
                      </a:lnTo>
                      <a:cubicBezTo>
                        <a:pt x="3116687" y="3318456"/>
                        <a:pt x="3089945" y="3318128"/>
                        <a:pt x="3065172" y="3309870"/>
                      </a:cubicBezTo>
                      <a:cubicBezTo>
                        <a:pt x="3050488" y="3304975"/>
                        <a:pt x="3041858" y="3286301"/>
                        <a:pt x="3026535" y="3284112"/>
                      </a:cubicBezTo>
                      <a:cubicBezTo>
                        <a:pt x="3009013" y="3281609"/>
                        <a:pt x="2992192" y="3292698"/>
                        <a:pt x="2975020" y="3296991"/>
                      </a:cubicBezTo>
                      <a:cubicBezTo>
                        <a:pt x="2949947" y="3372211"/>
                        <a:pt x="2981760" y="3303129"/>
                        <a:pt x="2923504" y="3361385"/>
                      </a:cubicBezTo>
                      <a:cubicBezTo>
                        <a:pt x="2862711" y="3422178"/>
                        <a:pt x="2926766" y="3375813"/>
                        <a:pt x="2884868" y="3438659"/>
                      </a:cubicBezTo>
                      <a:cubicBezTo>
                        <a:pt x="2874765" y="3453813"/>
                        <a:pt x="2859110" y="3464416"/>
                        <a:pt x="2846231" y="3477295"/>
                      </a:cubicBezTo>
                      <a:cubicBezTo>
                        <a:pt x="2821159" y="3552512"/>
                        <a:pt x="2852969" y="3483437"/>
                        <a:pt x="2794716" y="3541690"/>
                      </a:cubicBezTo>
                      <a:cubicBezTo>
                        <a:pt x="2783771" y="3552635"/>
                        <a:pt x="2782084" y="3572123"/>
                        <a:pt x="2768958" y="3580326"/>
                      </a:cubicBezTo>
                      <a:cubicBezTo>
                        <a:pt x="2745934" y="3594716"/>
                        <a:pt x="2717443" y="3597498"/>
                        <a:pt x="2691685" y="3606084"/>
                      </a:cubicBezTo>
                      <a:lnTo>
                        <a:pt x="2653048" y="3618963"/>
                      </a:lnTo>
                      <a:cubicBezTo>
                        <a:pt x="2640169" y="3623256"/>
                        <a:pt x="2627581" y="3628549"/>
                        <a:pt x="2614411" y="3631842"/>
                      </a:cubicBezTo>
                      <a:cubicBezTo>
                        <a:pt x="2549726" y="3648014"/>
                        <a:pt x="2579688" y="3639124"/>
                        <a:pt x="2524259" y="3657600"/>
                      </a:cubicBezTo>
                      <a:cubicBezTo>
                        <a:pt x="2500821" y="3727911"/>
                        <a:pt x="2531019" y="3673538"/>
                        <a:pt x="2459865" y="3709115"/>
                      </a:cubicBezTo>
                      <a:cubicBezTo>
                        <a:pt x="2432176" y="3722960"/>
                        <a:pt x="2382592" y="3760631"/>
                        <a:pt x="2382592" y="3760631"/>
                      </a:cubicBezTo>
                      <a:cubicBezTo>
                        <a:pt x="2374006" y="3773510"/>
                        <a:pt x="2361282" y="3784441"/>
                        <a:pt x="2356834" y="3799267"/>
                      </a:cubicBezTo>
                      <a:cubicBezTo>
                        <a:pt x="2348111" y="3828343"/>
                        <a:pt x="2360044" y="3863677"/>
                        <a:pt x="2343955" y="3889419"/>
                      </a:cubicBezTo>
                      <a:cubicBezTo>
                        <a:pt x="2334574" y="3904429"/>
                        <a:pt x="2309458" y="3897435"/>
                        <a:pt x="2292439" y="3902298"/>
                      </a:cubicBezTo>
                      <a:cubicBezTo>
                        <a:pt x="2279386" y="3906027"/>
                        <a:pt x="2266682" y="3910884"/>
                        <a:pt x="2253803" y="3915177"/>
                      </a:cubicBezTo>
                      <a:cubicBezTo>
                        <a:pt x="2246456" y="3937217"/>
                        <a:pt x="2236566" y="3978183"/>
                        <a:pt x="2215166" y="3992450"/>
                      </a:cubicBezTo>
                      <a:cubicBezTo>
                        <a:pt x="2200439" y="4002268"/>
                        <a:pt x="2180823" y="4001036"/>
                        <a:pt x="2163651" y="4005329"/>
                      </a:cubicBezTo>
                      <a:cubicBezTo>
                        <a:pt x="2150772" y="4013915"/>
                        <a:pt x="2134684" y="4019000"/>
                        <a:pt x="2125014" y="4031087"/>
                      </a:cubicBezTo>
                      <a:cubicBezTo>
                        <a:pt x="2118295" y="4039486"/>
                        <a:pt x="2100097" y="4117873"/>
                        <a:pt x="2099256" y="4121239"/>
                      </a:cubicBezTo>
                      <a:cubicBezTo>
                        <a:pt x="2042106" y="4102189"/>
                        <a:pt x="2065841" y="4118245"/>
                        <a:pt x="2021983" y="4056845"/>
                      </a:cubicBezTo>
                      <a:cubicBezTo>
                        <a:pt x="2012986" y="4044250"/>
                        <a:pt x="2010370" y="4024495"/>
                        <a:pt x="1996225" y="4018208"/>
                      </a:cubicBezTo>
                      <a:cubicBezTo>
                        <a:pt x="1968486" y="4005879"/>
                        <a:pt x="1936124" y="4009622"/>
                        <a:pt x="1906073" y="4005329"/>
                      </a:cubicBezTo>
                      <a:cubicBezTo>
                        <a:pt x="1850816" y="3894814"/>
                        <a:pt x="1914493" y="4000870"/>
                        <a:pt x="1841679" y="3928056"/>
                      </a:cubicBezTo>
                      <a:cubicBezTo>
                        <a:pt x="1830734" y="3917111"/>
                        <a:pt x="1826866" y="3900364"/>
                        <a:pt x="1815921" y="3889419"/>
                      </a:cubicBezTo>
                      <a:cubicBezTo>
                        <a:pt x="1790954" y="3864451"/>
                        <a:pt x="1770074" y="3861258"/>
                        <a:pt x="1738648" y="3850783"/>
                      </a:cubicBezTo>
                      <a:cubicBezTo>
                        <a:pt x="1721476" y="3837904"/>
                        <a:pt x="1704599" y="3824622"/>
                        <a:pt x="1687132" y="3812146"/>
                      </a:cubicBezTo>
                      <a:cubicBezTo>
                        <a:pt x="1674537" y="3803149"/>
                        <a:pt x="1659441" y="3797333"/>
                        <a:pt x="1648496" y="3786388"/>
                      </a:cubicBezTo>
                      <a:cubicBezTo>
                        <a:pt x="1590243" y="3728135"/>
                        <a:pt x="1659318" y="3759945"/>
                        <a:pt x="1584101" y="3734873"/>
                      </a:cubicBezTo>
                      <a:cubicBezTo>
                        <a:pt x="1493493" y="3674466"/>
                        <a:pt x="1608385" y="3743980"/>
                        <a:pt x="1481070" y="3696236"/>
                      </a:cubicBezTo>
                      <a:cubicBezTo>
                        <a:pt x="1466577" y="3690801"/>
                        <a:pt x="1455313" y="3679064"/>
                        <a:pt x="1442434" y="3670478"/>
                      </a:cubicBezTo>
                      <a:cubicBezTo>
                        <a:pt x="1403800" y="3612528"/>
                        <a:pt x="1405942" y="3594276"/>
                        <a:pt x="1352282" y="3567447"/>
                      </a:cubicBezTo>
                      <a:cubicBezTo>
                        <a:pt x="1340140" y="3561376"/>
                        <a:pt x="1326524" y="3558862"/>
                        <a:pt x="1313645" y="3554569"/>
                      </a:cubicBezTo>
                      <a:cubicBezTo>
                        <a:pt x="1221644" y="3493234"/>
                        <a:pt x="1266405" y="3495545"/>
                        <a:pt x="1184856" y="3515932"/>
                      </a:cubicBezTo>
                      <a:cubicBezTo>
                        <a:pt x="1155547" y="3501277"/>
                        <a:pt x="1116896" y="3477295"/>
                        <a:pt x="1081825" y="3477295"/>
                      </a:cubicBezTo>
                      <a:cubicBezTo>
                        <a:pt x="1051469" y="3477295"/>
                        <a:pt x="1021878" y="3487153"/>
                        <a:pt x="991673" y="3490174"/>
                      </a:cubicBezTo>
                      <a:cubicBezTo>
                        <a:pt x="935978" y="3495744"/>
                        <a:pt x="880056" y="3498760"/>
                        <a:pt x="824248" y="3503053"/>
                      </a:cubicBezTo>
                      <a:cubicBezTo>
                        <a:pt x="811369" y="3507346"/>
                        <a:pt x="796472" y="3524077"/>
                        <a:pt x="785611" y="3515932"/>
                      </a:cubicBezTo>
                      <a:cubicBezTo>
                        <a:pt x="771451" y="3505312"/>
                        <a:pt x="778329" y="3481208"/>
                        <a:pt x="772732" y="3464416"/>
                      </a:cubicBezTo>
                      <a:cubicBezTo>
                        <a:pt x="749121" y="3393583"/>
                        <a:pt x="751452" y="3405991"/>
                        <a:pt x="708338" y="3348507"/>
                      </a:cubicBezTo>
                      <a:cubicBezTo>
                        <a:pt x="787545" y="3308904"/>
                        <a:pt x="743876" y="3333400"/>
                        <a:pt x="837127" y="3271233"/>
                      </a:cubicBezTo>
                      <a:lnTo>
                        <a:pt x="875763" y="3245476"/>
                      </a:lnTo>
                      <a:cubicBezTo>
                        <a:pt x="880056" y="3228304"/>
                        <a:pt x="883779" y="3210979"/>
                        <a:pt x="888642" y="3193960"/>
                      </a:cubicBezTo>
                      <a:cubicBezTo>
                        <a:pt x="901909" y="3147525"/>
                        <a:pt x="924038" y="3121805"/>
                        <a:pt x="888642" y="3065171"/>
                      </a:cubicBezTo>
                      <a:cubicBezTo>
                        <a:pt x="879261" y="3050161"/>
                        <a:pt x="854299" y="3056585"/>
                        <a:pt x="837127" y="3052292"/>
                      </a:cubicBezTo>
                      <a:cubicBezTo>
                        <a:pt x="819955" y="3056585"/>
                        <a:pt x="803311" y="3065171"/>
                        <a:pt x="785611" y="3065171"/>
                      </a:cubicBezTo>
                      <a:cubicBezTo>
                        <a:pt x="753242" y="3065171"/>
                        <a:pt x="734382" y="3039557"/>
                        <a:pt x="708338" y="3026535"/>
                      </a:cubicBezTo>
                      <a:cubicBezTo>
                        <a:pt x="696195" y="3020464"/>
                        <a:pt x="682580" y="3017949"/>
                        <a:pt x="669701" y="3013656"/>
                      </a:cubicBezTo>
                      <a:cubicBezTo>
                        <a:pt x="661115" y="3000777"/>
                        <a:pt x="645345" y="2990434"/>
                        <a:pt x="643944" y="2975019"/>
                      </a:cubicBezTo>
                      <a:cubicBezTo>
                        <a:pt x="640811" y="2940550"/>
                        <a:pt x="647716" y="2905379"/>
                        <a:pt x="656823" y="2871988"/>
                      </a:cubicBezTo>
                      <a:cubicBezTo>
                        <a:pt x="660896" y="2857055"/>
                        <a:pt x="675658" y="2847196"/>
                        <a:pt x="682580" y="2833352"/>
                      </a:cubicBezTo>
                      <a:cubicBezTo>
                        <a:pt x="688651" y="2821210"/>
                        <a:pt x="691166" y="2807594"/>
                        <a:pt x="695459" y="2794715"/>
                      </a:cubicBezTo>
                      <a:cubicBezTo>
                        <a:pt x="663087" y="2697599"/>
                        <a:pt x="710520" y="2813541"/>
                        <a:pt x="643944" y="2730321"/>
                      </a:cubicBezTo>
                      <a:cubicBezTo>
                        <a:pt x="632211" y="2715655"/>
                        <a:pt x="620718" y="2632861"/>
                        <a:pt x="618186" y="2627290"/>
                      </a:cubicBezTo>
                      <a:cubicBezTo>
                        <a:pt x="592511" y="2570806"/>
                        <a:pt x="567413" y="2550759"/>
                        <a:pt x="528034" y="2511380"/>
                      </a:cubicBezTo>
                      <a:cubicBezTo>
                        <a:pt x="523741" y="2485622"/>
                        <a:pt x="528313" y="2456663"/>
                        <a:pt x="515155" y="2434107"/>
                      </a:cubicBezTo>
                      <a:cubicBezTo>
                        <a:pt x="496801" y="2402642"/>
                        <a:pt x="437882" y="2356833"/>
                        <a:pt x="437882" y="2356833"/>
                      </a:cubicBezTo>
                      <a:cubicBezTo>
                        <a:pt x="408890" y="2269858"/>
                        <a:pt x="442346" y="2376919"/>
                        <a:pt x="412124" y="2240923"/>
                      </a:cubicBezTo>
                      <a:cubicBezTo>
                        <a:pt x="409179" y="2227671"/>
                        <a:pt x="403538" y="2215166"/>
                        <a:pt x="399245" y="2202287"/>
                      </a:cubicBezTo>
                      <a:cubicBezTo>
                        <a:pt x="394952" y="2176529"/>
                        <a:pt x="392031" y="2150505"/>
                        <a:pt x="386366" y="2125014"/>
                      </a:cubicBezTo>
                      <a:cubicBezTo>
                        <a:pt x="383421" y="2111762"/>
                        <a:pt x="376149" y="2099689"/>
                        <a:pt x="373487" y="2086377"/>
                      </a:cubicBezTo>
                      <a:cubicBezTo>
                        <a:pt x="343890" y="1938389"/>
                        <a:pt x="376827" y="2044878"/>
                        <a:pt x="347730" y="1957588"/>
                      </a:cubicBezTo>
                      <a:cubicBezTo>
                        <a:pt x="380184" y="1827774"/>
                        <a:pt x="356592" y="1976140"/>
                        <a:pt x="334851" y="1867436"/>
                      </a:cubicBezTo>
                      <a:cubicBezTo>
                        <a:pt x="324713" y="1816746"/>
                        <a:pt x="328804" y="1764130"/>
                        <a:pt x="321972" y="1712890"/>
                      </a:cubicBezTo>
                      <a:cubicBezTo>
                        <a:pt x="320178" y="1699433"/>
                        <a:pt x="313386" y="1687132"/>
                        <a:pt x="309093" y="1674253"/>
                      </a:cubicBezTo>
                      <a:cubicBezTo>
                        <a:pt x="328807" y="1615110"/>
                        <a:pt x="339100" y="1602224"/>
                        <a:pt x="309093" y="1519707"/>
                      </a:cubicBezTo>
                      <a:cubicBezTo>
                        <a:pt x="303803" y="1505160"/>
                        <a:pt x="283335" y="1502535"/>
                        <a:pt x="270456" y="1493949"/>
                      </a:cubicBezTo>
                      <a:cubicBezTo>
                        <a:pt x="276551" y="1451281"/>
                        <a:pt x="292885" y="1340712"/>
                        <a:pt x="296214" y="1300766"/>
                      </a:cubicBezTo>
                      <a:cubicBezTo>
                        <a:pt x="301929" y="1232182"/>
                        <a:pt x="304800" y="1163391"/>
                        <a:pt x="309093" y="1094704"/>
                      </a:cubicBezTo>
                      <a:cubicBezTo>
                        <a:pt x="304800" y="1030310"/>
                        <a:pt x="310995" y="964343"/>
                        <a:pt x="296214" y="901521"/>
                      </a:cubicBezTo>
                      <a:cubicBezTo>
                        <a:pt x="292669" y="886454"/>
                        <a:pt x="265257" y="889202"/>
                        <a:pt x="257578" y="875763"/>
                      </a:cubicBezTo>
                      <a:cubicBezTo>
                        <a:pt x="224221" y="817388"/>
                        <a:pt x="269175" y="814594"/>
                        <a:pt x="218941" y="772732"/>
                      </a:cubicBezTo>
                      <a:cubicBezTo>
                        <a:pt x="204192" y="760441"/>
                        <a:pt x="184094" y="756499"/>
                        <a:pt x="167425" y="746974"/>
                      </a:cubicBezTo>
                      <a:cubicBezTo>
                        <a:pt x="153986" y="739295"/>
                        <a:pt x="141668" y="729802"/>
                        <a:pt x="128789" y="721216"/>
                      </a:cubicBezTo>
                      <a:cubicBezTo>
                        <a:pt x="111617" y="695458"/>
                        <a:pt x="83344" y="674299"/>
                        <a:pt x="77273" y="643943"/>
                      </a:cubicBezTo>
                      <a:cubicBezTo>
                        <a:pt x="60923" y="562192"/>
                        <a:pt x="69703" y="600785"/>
                        <a:pt x="51516" y="528033"/>
                      </a:cubicBezTo>
                      <a:cubicBezTo>
                        <a:pt x="55809" y="515154"/>
                        <a:pt x="64394" y="502972"/>
                        <a:pt x="64394" y="489397"/>
                      </a:cubicBezTo>
                      <a:cubicBezTo>
                        <a:pt x="64394" y="452118"/>
                        <a:pt x="36111" y="435355"/>
                        <a:pt x="12879" y="412123"/>
                      </a:cubicBezTo>
                      <a:cubicBezTo>
                        <a:pt x="8586" y="399244"/>
                        <a:pt x="0" y="387062"/>
                        <a:pt x="0" y="373487"/>
                      </a:cubicBezTo>
                      <a:cubicBezTo>
                        <a:pt x="0" y="321597"/>
                        <a:pt x="18160" y="316690"/>
                        <a:pt x="51516" y="283335"/>
                      </a:cubicBezTo>
                      <a:cubicBezTo>
                        <a:pt x="67264" y="251838"/>
                        <a:pt x="80274" y="220492"/>
                        <a:pt x="103031" y="193183"/>
                      </a:cubicBezTo>
                      <a:cubicBezTo>
                        <a:pt x="114691" y="179191"/>
                        <a:pt x="126513" y="164649"/>
                        <a:pt x="141668" y="154546"/>
                      </a:cubicBezTo>
                      <a:cubicBezTo>
                        <a:pt x="152963" y="147016"/>
                        <a:pt x="167425" y="145960"/>
                        <a:pt x="180304" y="141667"/>
                      </a:cubicBezTo>
                      <a:cubicBezTo>
                        <a:pt x="237912" y="55257"/>
                        <a:pt x="170048" y="139920"/>
                        <a:pt x="244699" y="90152"/>
                      </a:cubicBezTo>
                      <a:cubicBezTo>
                        <a:pt x="259853" y="80049"/>
                        <a:pt x="269343" y="63175"/>
                        <a:pt x="283335" y="51515"/>
                      </a:cubicBezTo>
                      <a:cubicBezTo>
                        <a:pt x="310640" y="28760"/>
                        <a:pt x="341995" y="15746"/>
                        <a:pt x="373487" y="0"/>
                      </a:cubicBezTo>
                      <a:cubicBezTo>
                        <a:pt x="433589" y="4293"/>
                        <a:pt x="493950" y="5838"/>
                        <a:pt x="553792" y="12878"/>
                      </a:cubicBezTo>
                      <a:cubicBezTo>
                        <a:pt x="567274" y="14464"/>
                        <a:pt x="592428" y="25757"/>
                        <a:pt x="592428" y="25757"/>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sp>
              <p:nvSpPr>
                <p:cNvPr id="37" name="Freeform 36"/>
                <p:cNvSpPr/>
                <p:nvPr/>
              </p:nvSpPr>
              <p:spPr>
                <a:xfrm>
                  <a:off x="2015012" y="744447"/>
                  <a:ext cx="1384511" cy="376398"/>
                </a:xfrm>
                <a:custGeom>
                  <a:avLst/>
                  <a:gdLst>
                    <a:gd name="connsiteX0" fmla="*/ 613 w 1378653"/>
                    <a:gd name="connsiteY0" fmla="*/ 39970 h 379103"/>
                    <a:gd name="connsiteX1" fmla="*/ 13492 w 1378653"/>
                    <a:gd name="connsiteY1" fmla="*/ 1334 h 379103"/>
                    <a:gd name="connsiteX2" fmla="*/ 206675 w 1378653"/>
                    <a:gd name="connsiteY2" fmla="*/ 52849 h 379103"/>
                    <a:gd name="connsiteX3" fmla="*/ 245312 w 1378653"/>
                    <a:gd name="connsiteY3" fmla="*/ 91486 h 379103"/>
                    <a:gd name="connsiteX4" fmla="*/ 322585 w 1378653"/>
                    <a:gd name="connsiteY4" fmla="*/ 104365 h 379103"/>
                    <a:gd name="connsiteX5" fmla="*/ 361222 w 1378653"/>
                    <a:gd name="connsiteY5" fmla="*/ 130122 h 379103"/>
                    <a:gd name="connsiteX6" fmla="*/ 399858 w 1378653"/>
                    <a:gd name="connsiteY6" fmla="*/ 143001 h 379103"/>
                    <a:gd name="connsiteX7" fmla="*/ 477132 w 1378653"/>
                    <a:gd name="connsiteY7" fmla="*/ 194517 h 379103"/>
                    <a:gd name="connsiteX8" fmla="*/ 515768 w 1378653"/>
                    <a:gd name="connsiteY8" fmla="*/ 220274 h 379103"/>
                    <a:gd name="connsiteX9" fmla="*/ 799103 w 1378653"/>
                    <a:gd name="connsiteY9" fmla="*/ 284669 h 379103"/>
                    <a:gd name="connsiteX10" fmla="*/ 837740 w 1378653"/>
                    <a:gd name="connsiteY10" fmla="*/ 271790 h 379103"/>
                    <a:gd name="connsiteX11" fmla="*/ 876377 w 1378653"/>
                    <a:gd name="connsiteY11" fmla="*/ 246032 h 379103"/>
                    <a:gd name="connsiteX12" fmla="*/ 1082439 w 1378653"/>
                    <a:gd name="connsiteY12" fmla="*/ 258911 h 379103"/>
                    <a:gd name="connsiteX13" fmla="*/ 1172591 w 1378653"/>
                    <a:gd name="connsiteY13" fmla="*/ 246032 h 379103"/>
                    <a:gd name="connsiteX14" fmla="*/ 1378653 w 1378653"/>
                    <a:gd name="connsiteY14" fmla="*/ 246032 h 37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8653" h="379103">
                      <a:moveTo>
                        <a:pt x="613" y="39970"/>
                      </a:moveTo>
                      <a:cubicBezTo>
                        <a:pt x="4906" y="27091"/>
                        <a:pt x="0" y="2833"/>
                        <a:pt x="13492" y="1334"/>
                      </a:cubicBezTo>
                      <a:cubicBezTo>
                        <a:pt x="25497" y="0"/>
                        <a:pt x="189614" y="47974"/>
                        <a:pt x="206675" y="52849"/>
                      </a:cubicBezTo>
                      <a:cubicBezTo>
                        <a:pt x="219554" y="65728"/>
                        <a:pt x="228668" y="84089"/>
                        <a:pt x="245312" y="91486"/>
                      </a:cubicBezTo>
                      <a:cubicBezTo>
                        <a:pt x="269174" y="102092"/>
                        <a:pt x="297812" y="96107"/>
                        <a:pt x="322585" y="104365"/>
                      </a:cubicBezTo>
                      <a:cubicBezTo>
                        <a:pt x="337269" y="109260"/>
                        <a:pt x="347378" y="123200"/>
                        <a:pt x="361222" y="130122"/>
                      </a:cubicBezTo>
                      <a:cubicBezTo>
                        <a:pt x="373364" y="136193"/>
                        <a:pt x="387991" y="136408"/>
                        <a:pt x="399858" y="143001"/>
                      </a:cubicBezTo>
                      <a:cubicBezTo>
                        <a:pt x="426919" y="158035"/>
                        <a:pt x="451374" y="177345"/>
                        <a:pt x="477132" y="194517"/>
                      </a:cubicBezTo>
                      <a:lnTo>
                        <a:pt x="515768" y="220274"/>
                      </a:lnTo>
                      <a:cubicBezTo>
                        <a:pt x="568711" y="379103"/>
                        <a:pt x="514409" y="298904"/>
                        <a:pt x="799103" y="284669"/>
                      </a:cubicBezTo>
                      <a:cubicBezTo>
                        <a:pt x="811982" y="280376"/>
                        <a:pt x="825598" y="277861"/>
                        <a:pt x="837740" y="271790"/>
                      </a:cubicBezTo>
                      <a:cubicBezTo>
                        <a:pt x="851585" y="264868"/>
                        <a:pt x="860920" y="246846"/>
                        <a:pt x="876377" y="246032"/>
                      </a:cubicBezTo>
                      <a:lnTo>
                        <a:pt x="1082439" y="258911"/>
                      </a:lnTo>
                      <a:cubicBezTo>
                        <a:pt x="1245401" y="299652"/>
                        <a:pt x="1034899" y="260526"/>
                        <a:pt x="1172591" y="246032"/>
                      </a:cubicBezTo>
                      <a:cubicBezTo>
                        <a:pt x="1240901" y="238841"/>
                        <a:pt x="1309966" y="246032"/>
                        <a:pt x="1378653" y="246032"/>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sp>
            <p:nvSpPr>
              <p:cNvPr id="20" name="Freeform 19"/>
              <p:cNvSpPr/>
              <p:nvPr/>
            </p:nvSpPr>
            <p:spPr bwMode="auto">
              <a:xfrm>
                <a:off x="4246233" y="1942642"/>
                <a:ext cx="1022501" cy="799550"/>
              </a:xfrm>
              <a:custGeom>
                <a:avLst/>
                <a:gdLst>
                  <a:gd name="connsiteX0" fmla="*/ 0 w 3777387"/>
                  <a:gd name="connsiteY0" fmla="*/ 1339403 h 2947015"/>
                  <a:gd name="connsiteX1" fmla="*/ 38636 w 3777387"/>
                  <a:gd name="connsiteY1" fmla="*/ 1352281 h 2947015"/>
                  <a:gd name="connsiteX2" fmla="*/ 77273 w 3777387"/>
                  <a:gd name="connsiteY2" fmla="*/ 1506828 h 2947015"/>
                  <a:gd name="connsiteX3" fmla="*/ 115909 w 3777387"/>
                  <a:gd name="connsiteY3" fmla="*/ 1519707 h 2947015"/>
                  <a:gd name="connsiteX4" fmla="*/ 154546 w 3777387"/>
                  <a:gd name="connsiteY4" fmla="*/ 1596980 h 2947015"/>
                  <a:gd name="connsiteX5" fmla="*/ 206062 w 3777387"/>
                  <a:gd name="connsiteY5" fmla="*/ 1687132 h 2947015"/>
                  <a:gd name="connsiteX6" fmla="*/ 283335 w 3777387"/>
                  <a:gd name="connsiteY6" fmla="*/ 1725769 h 2947015"/>
                  <a:gd name="connsiteX7" fmla="*/ 373487 w 3777387"/>
                  <a:gd name="connsiteY7" fmla="*/ 1828800 h 2947015"/>
                  <a:gd name="connsiteX8" fmla="*/ 412124 w 3777387"/>
                  <a:gd name="connsiteY8" fmla="*/ 1906073 h 2947015"/>
                  <a:gd name="connsiteX9" fmla="*/ 502276 w 3777387"/>
                  <a:gd name="connsiteY9" fmla="*/ 1957589 h 2947015"/>
                  <a:gd name="connsiteX10" fmla="*/ 553791 w 3777387"/>
                  <a:gd name="connsiteY10" fmla="*/ 2034862 h 2947015"/>
                  <a:gd name="connsiteX11" fmla="*/ 618186 w 3777387"/>
                  <a:gd name="connsiteY11" fmla="*/ 2112135 h 2947015"/>
                  <a:gd name="connsiteX12" fmla="*/ 656822 w 3777387"/>
                  <a:gd name="connsiteY12" fmla="*/ 2137893 h 2947015"/>
                  <a:gd name="connsiteX13" fmla="*/ 695459 w 3777387"/>
                  <a:gd name="connsiteY13" fmla="*/ 2176529 h 2947015"/>
                  <a:gd name="connsiteX14" fmla="*/ 721217 w 3777387"/>
                  <a:gd name="connsiteY14" fmla="*/ 2215166 h 2947015"/>
                  <a:gd name="connsiteX15" fmla="*/ 798490 w 3777387"/>
                  <a:gd name="connsiteY15" fmla="*/ 2240924 h 2947015"/>
                  <a:gd name="connsiteX16" fmla="*/ 837126 w 3777387"/>
                  <a:gd name="connsiteY16" fmla="*/ 2253803 h 2947015"/>
                  <a:gd name="connsiteX17" fmla="*/ 850005 w 3777387"/>
                  <a:gd name="connsiteY17" fmla="*/ 2292439 h 2947015"/>
                  <a:gd name="connsiteX18" fmla="*/ 862884 w 3777387"/>
                  <a:gd name="connsiteY18" fmla="*/ 2343955 h 2947015"/>
                  <a:gd name="connsiteX19" fmla="*/ 901521 w 3777387"/>
                  <a:gd name="connsiteY19" fmla="*/ 2369712 h 2947015"/>
                  <a:gd name="connsiteX20" fmla="*/ 953036 w 3777387"/>
                  <a:gd name="connsiteY20" fmla="*/ 2446986 h 2947015"/>
                  <a:gd name="connsiteX21" fmla="*/ 1017431 w 3777387"/>
                  <a:gd name="connsiteY21" fmla="*/ 2524259 h 2947015"/>
                  <a:gd name="connsiteX22" fmla="*/ 1056067 w 3777387"/>
                  <a:gd name="connsiteY22" fmla="*/ 2550017 h 2947015"/>
                  <a:gd name="connsiteX23" fmla="*/ 1107583 w 3777387"/>
                  <a:gd name="connsiteY23" fmla="*/ 2562896 h 2947015"/>
                  <a:gd name="connsiteX24" fmla="*/ 1197735 w 3777387"/>
                  <a:gd name="connsiteY24" fmla="*/ 2588653 h 2947015"/>
                  <a:gd name="connsiteX25" fmla="*/ 1262129 w 3777387"/>
                  <a:gd name="connsiteY25" fmla="*/ 2691684 h 2947015"/>
                  <a:gd name="connsiteX26" fmla="*/ 1313645 w 3777387"/>
                  <a:gd name="connsiteY26" fmla="*/ 2704563 h 2947015"/>
                  <a:gd name="connsiteX27" fmla="*/ 1390918 w 3777387"/>
                  <a:gd name="connsiteY27" fmla="*/ 2730321 h 2947015"/>
                  <a:gd name="connsiteX28" fmla="*/ 1468191 w 3777387"/>
                  <a:gd name="connsiteY28" fmla="*/ 2807594 h 2947015"/>
                  <a:gd name="connsiteX29" fmla="*/ 1506828 w 3777387"/>
                  <a:gd name="connsiteY29" fmla="*/ 2846231 h 2947015"/>
                  <a:gd name="connsiteX30" fmla="*/ 1545464 w 3777387"/>
                  <a:gd name="connsiteY30" fmla="*/ 2859110 h 2947015"/>
                  <a:gd name="connsiteX31" fmla="*/ 1584101 w 3777387"/>
                  <a:gd name="connsiteY31" fmla="*/ 2846231 h 2947015"/>
                  <a:gd name="connsiteX32" fmla="*/ 1648495 w 3777387"/>
                  <a:gd name="connsiteY32" fmla="*/ 2859110 h 2947015"/>
                  <a:gd name="connsiteX33" fmla="*/ 1725769 w 3777387"/>
                  <a:gd name="connsiteY33" fmla="*/ 2871989 h 2947015"/>
                  <a:gd name="connsiteX34" fmla="*/ 1803042 w 3777387"/>
                  <a:gd name="connsiteY34" fmla="*/ 2897746 h 2947015"/>
                  <a:gd name="connsiteX35" fmla="*/ 2112135 w 3777387"/>
                  <a:gd name="connsiteY35" fmla="*/ 2923504 h 2947015"/>
                  <a:gd name="connsiteX36" fmla="*/ 2511380 w 3777387"/>
                  <a:gd name="connsiteY36" fmla="*/ 2910625 h 2947015"/>
                  <a:gd name="connsiteX37" fmla="*/ 2550017 w 3777387"/>
                  <a:gd name="connsiteY37" fmla="*/ 2897746 h 2947015"/>
                  <a:gd name="connsiteX38" fmla="*/ 2717442 w 3777387"/>
                  <a:gd name="connsiteY38" fmla="*/ 2910625 h 2947015"/>
                  <a:gd name="connsiteX39" fmla="*/ 3103808 w 3777387"/>
                  <a:gd name="connsiteY39" fmla="*/ 2910625 h 2947015"/>
                  <a:gd name="connsiteX40" fmla="*/ 3142445 w 3777387"/>
                  <a:gd name="connsiteY40" fmla="*/ 2871989 h 2947015"/>
                  <a:gd name="connsiteX41" fmla="*/ 3219718 w 3777387"/>
                  <a:gd name="connsiteY41" fmla="*/ 2846231 h 2947015"/>
                  <a:gd name="connsiteX42" fmla="*/ 3219718 w 3777387"/>
                  <a:gd name="connsiteY42" fmla="*/ 2846231 h 2947015"/>
                  <a:gd name="connsiteX43" fmla="*/ 3438659 w 3777387"/>
                  <a:gd name="connsiteY43" fmla="*/ 2833352 h 2947015"/>
                  <a:gd name="connsiteX44" fmla="*/ 3477295 w 3777387"/>
                  <a:gd name="connsiteY44" fmla="*/ 2820473 h 2947015"/>
                  <a:gd name="connsiteX45" fmla="*/ 3670479 w 3777387"/>
                  <a:gd name="connsiteY45" fmla="*/ 2807594 h 2947015"/>
                  <a:gd name="connsiteX46" fmla="*/ 3683357 w 3777387"/>
                  <a:gd name="connsiteY46" fmla="*/ 2768958 h 2947015"/>
                  <a:gd name="connsiteX47" fmla="*/ 3696236 w 3777387"/>
                  <a:gd name="connsiteY47" fmla="*/ 2717442 h 2947015"/>
                  <a:gd name="connsiteX48" fmla="*/ 3747752 w 3777387"/>
                  <a:gd name="connsiteY48" fmla="*/ 2691684 h 2947015"/>
                  <a:gd name="connsiteX49" fmla="*/ 3734873 w 3777387"/>
                  <a:gd name="connsiteY49" fmla="*/ 2627290 h 2947015"/>
                  <a:gd name="connsiteX50" fmla="*/ 3721994 w 3777387"/>
                  <a:gd name="connsiteY50" fmla="*/ 2575774 h 2947015"/>
                  <a:gd name="connsiteX51" fmla="*/ 3747752 w 3777387"/>
                  <a:gd name="connsiteY51" fmla="*/ 2498501 h 2947015"/>
                  <a:gd name="connsiteX52" fmla="*/ 3657600 w 3777387"/>
                  <a:gd name="connsiteY52" fmla="*/ 2382591 h 2947015"/>
                  <a:gd name="connsiteX53" fmla="*/ 3644721 w 3777387"/>
                  <a:gd name="connsiteY53" fmla="*/ 2331076 h 2947015"/>
                  <a:gd name="connsiteX54" fmla="*/ 3631842 w 3777387"/>
                  <a:gd name="connsiteY54" fmla="*/ 2240924 h 2947015"/>
                  <a:gd name="connsiteX55" fmla="*/ 3554569 w 3777387"/>
                  <a:gd name="connsiteY55" fmla="*/ 2202287 h 2947015"/>
                  <a:gd name="connsiteX56" fmla="*/ 3464417 w 3777387"/>
                  <a:gd name="connsiteY56" fmla="*/ 2137893 h 2947015"/>
                  <a:gd name="connsiteX57" fmla="*/ 3425780 w 3777387"/>
                  <a:gd name="connsiteY57" fmla="*/ 2099256 h 2947015"/>
                  <a:gd name="connsiteX58" fmla="*/ 3348507 w 3777387"/>
                  <a:gd name="connsiteY58" fmla="*/ 2047741 h 2947015"/>
                  <a:gd name="connsiteX59" fmla="*/ 3322749 w 3777387"/>
                  <a:gd name="connsiteY59" fmla="*/ 2009104 h 2947015"/>
                  <a:gd name="connsiteX60" fmla="*/ 3245476 w 3777387"/>
                  <a:gd name="connsiteY60" fmla="*/ 1944710 h 2947015"/>
                  <a:gd name="connsiteX61" fmla="*/ 3206839 w 3777387"/>
                  <a:gd name="connsiteY61" fmla="*/ 1893194 h 2947015"/>
                  <a:gd name="connsiteX62" fmla="*/ 3090929 w 3777387"/>
                  <a:gd name="connsiteY62" fmla="*/ 1828800 h 2947015"/>
                  <a:gd name="connsiteX63" fmla="*/ 3052293 w 3777387"/>
                  <a:gd name="connsiteY63" fmla="*/ 1803042 h 2947015"/>
                  <a:gd name="connsiteX64" fmla="*/ 3000777 w 3777387"/>
                  <a:gd name="connsiteY64" fmla="*/ 1712890 h 2947015"/>
                  <a:gd name="connsiteX65" fmla="*/ 2910625 w 3777387"/>
                  <a:gd name="connsiteY65" fmla="*/ 1674253 h 2947015"/>
                  <a:gd name="connsiteX66" fmla="*/ 2794715 w 3777387"/>
                  <a:gd name="connsiteY66" fmla="*/ 1622738 h 2947015"/>
                  <a:gd name="connsiteX67" fmla="*/ 2756079 w 3777387"/>
                  <a:gd name="connsiteY67" fmla="*/ 1609859 h 2947015"/>
                  <a:gd name="connsiteX68" fmla="*/ 2743200 w 3777387"/>
                  <a:gd name="connsiteY68" fmla="*/ 1571222 h 2947015"/>
                  <a:gd name="connsiteX69" fmla="*/ 2717442 w 3777387"/>
                  <a:gd name="connsiteY69" fmla="*/ 1532586 h 2947015"/>
                  <a:gd name="connsiteX70" fmla="*/ 2640169 w 3777387"/>
                  <a:gd name="connsiteY70" fmla="*/ 1493949 h 2947015"/>
                  <a:gd name="connsiteX71" fmla="*/ 2627290 w 3777387"/>
                  <a:gd name="connsiteY71" fmla="*/ 1442434 h 2947015"/>
                  <a:gd name="connsiteX72" fmla="*/ 2562895 w 3777387"/>
                  <a:gd name="connsiteY72" fmla="*/ 1378039 h 2947015"/>
                  <a:gd name="connsiteX73" fmla="*/ 2485622 w 3777387"/>
                  <a:gd name="connsiteY73" fmla="*/ 1352281 h 2947015"/>
                  <a:gd name="connsiteX74" fmla="*/ 2408349 w 3777387"/>
                  <a:gd name="connsiteY74" fmla="*/ 1275008 h 2947015"/>
                  <a:gd name="connsiteX75" fmla="*/ 2395470 w 3777387"/>
                  <a:gd name="connsiteY75" fmla="*/ 1223493 h 2947015"/>
                  <a:gd name="connsiteX76" fmla="*/ 2318197 w 3777387"/>
                  <a:gd name="connsiteY76" fmla="*/ 1171977 h 2947015"/>
                  <a:gd name="connsiteX77" fmla="*/ 2292439 w 3777387"/>
                  <a:gd name="connsiteY77" fmla="*/ 1133341 h 2947015"/>
                  <a:gd name="connsiteX78" fmla="*/ 2279560 w 3777387"/>
                  <a:gd name="connsiteY78" fmla="*/ 1094704 h 2947015"/>
                  <a:gd name="connsiteX79" fmla="*/ 2240924 w 3777387"/>
                  <a:gd name="connsiteY79" fmla="*/ 1043189 h 2947015"/>
                  <a:gd name="connsiteX80" fmla="*/ 2189408 w 3777387"/>
                  <a:gd name="connsiteY80" fmla="*/ 978794 h 2947015"/>
                  <a:gd name="connsiteX81" fmla="*/ 2176529 w 3777387"/>
                  <a:gd name="connsiteY81" fmla="*/ 940158 h 2947015"/>
                  <a:gd name="connsiteX82" fmla="*/ 2086377 w 3777387"/>
                  <a:gd name="connsiteY82" fmla="*/ 901521 h 2947015"/>
                  <a:gd name="connsiteX83" fmla="*/ 2034862 w 3777387"/>
                  <a:gd name="connsiteY83" fmla="*/ 824248 h 2947015"/>
                  <a:gd name="connsiteX84" fmla="*/ 2009104 w 3777387"/>
                  <a:gd name="connsiteY84" fmla="*/ 785611 h 2947015"/>
                  <a:gd name="connsiteX85" fmla="*/ 1996225 w 3777387"/>
                  <a:gd name="connsiteY85" fmla="*/ 746974 h 2947015"/>
                  <a:gd name="connsiteX86" fmla="*/ 1944709 w 3777387"/>
                  <a:gd name="connsiteY86" fmla="*/ 721217 h 2947015"/>
                  <a:gd name="connsiteX87" fmla="*/ 1893194 w 3777387"/>
                  <a:gd name="connsiteY87" fmla="*/ 643943 h 2947015"/>
                  <a:gd name="connsiteX88" fmla="*/ 1828800 w 3777387"/>
                  <a:gd name="connsiteY88" fmla="*/ 528034 h 2947015"/>
                  <a:gd name="connsiteX89" fmla="*/ 1751526 w 3777387"/>
                  <a:gd name="connsiteY89" fmla="*/ 463639 h 2947015"/>
                  <a:gd name="connsiteX90" fmla="*/ 1725769 w 3777387"/>
                  <a:gd name="connsiteY90" fmla="*/ 386366 h 2947015"/>
                  <a:gd name="connsiteX91" fmla="*/ 1674253 w 3777387"/>
                  <a:gd name="connsiteY91" fmla="*/ 309093 h 2947015"/>
                  <a:gd name="connsiteX92" fmla="*/ 1712890 w 3777387"/>
                  <a:gd name="connsiteY92" fmla="*/ 206062 h 2947015"/>
                  <a:gd name="connsiteX93" fmla="*/ 1687132 w 3777387"/>
                  <a:gd name="connsiteY93" fmla="*/ 167425 h 2947015"/>
                  <a:gd name="connsiteX94" fmla="*/ 1674253 w 3777387"/>
                  <a:gd name="connsiteY94" fmla="*/ 77273 h 2947015"/>
                  <a:gd name="connsiteX95" fmla="*/ 1635617 w 3777387"/>
                  <a:gd name="connsiteY95" fmla="*/ 64394 h 2947015"/>
                  <a:gd name="connsiteX96" fmla="*/ 1674253 w 3777387"/>
                  <a:gd name="connsiteY96" fmla="*/ 0 h 294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7387" h="2947015">
                    <a:moveTo>
                      <a:pt x="0" y="1339403"/>
                    </a:moveTo>
                    <a:cubicBezTo>
                      <a:pt x="12879" y="1343696"/>
                      <a:pt x="33123" y="1339876"/>
                      <a:pt x="38636" y="1352281"/>
                    </a:cubicBezTo>
                    <a:cubicBezTo>
                      <a:pt x="64622" y="1410751"/>
                      <a:pt x="30087" y="1459641"/>
                      <a:pt x="77273" y="1506828"/>
                    </a:cubicBezTo>
                    <a:cubicBezTo>
                      <a:pt x="86872" y="1516427"/>
                      <a:pt x="103030" y="1515414"/>
                      <a:pt x="115909" y="1519707"/>
                    </a:cubicBezTo>
                    <a:cubicBezTo>
                      <a:pt x="139522" y="1590545"/>
                      <a:pt x="114600" y="1527074"/>
                      <a:pt x="154546" y="1596980"/>
                    </a:cubicBezTo>
                    <a:cubicBezTo>
                      <a:pt x="168016" y="1620552"/>
                      <a:pt x="185142" y="1666212"/>
                      <a:pt x="206062" y="1687132"/>
                    </a:cubicBezTo>
                    <a:cubicBezTo>
                      <a:pt x="231029" y="1712099"/>
                      <a:pt x="251910" y="1715294"/>
                      <a:pt x="283335" y="1725769"/>
                    </a:cubicBezTo>
                    <a:cubicBezTo>
                      <a:pt x="343436" y="1815921"/>
                      <a:pt x="309092" y="1785870"/>
                      <a:pt x="373487" y="1828800"/>
                    </a:cubicBezTo>
                    <a:cubicBezTo>
                      <a:pt x="383962" y="1860224"/>
                      <a:pt x="387158" y="1881107"/>
                      <a:pt x="412124" y="1906073"/>
                    </a:cubicBezTo>
                    <a:cubicBezTo>
                      <a:pt x="430329" y="1924278"/>
                      <a:pt x="482072" y="1947487"/>
                      <a:pt x="502276" y="1957589"/>
                    </a:cubicBezTo>
                    <a:lnTo>
                      <a:pt x="553791" y="2034862"/>
                    </a:lnTo>
                    <a:cubicBezTo>
                      <a:pt x="579117" y="2072851"/>
                      <a:pt x="581001" y="2081147"/>
                      <a:pt x="618186" y="2112135"/>
                    </a:cubicBezTo>
                    <a:cubicBezTo>
                      <a:pt x="630077" y="2122044"/>
                      <a:pt x="644931" y="2127984"/>
                      <a:pt x="656822" y="2137893"/>
                    </a:cubicBezTo>
                    <a:cubicBezTo>
                      <a:pt x="670814" y="2149553"/>
                      <a:pt x="683799" y="2162537"/>
                      <a:pt x="695459" y="2176529"/>
                    </a:cubicBezTo>
                    <a:cubicBezTo>
                      <a:pt x="705368" y="2188420"/>
                      <a:pt x="708091" y="2206962"/>
                      <a:pt x="721217" y="2215166"/>
                    </a:cubicBezTo>
                    <a:cubicBezTo>
                      <a:pt x="744241" y="2229556"/>
                      <a:pt x="772732" y="2232338"/>
                      <a:pt x="798490" y="2240924"/>
                    </a:cubicBezTo>
                    <a:lnTo>
                      <a:pt x="837126" y="2253803"/>
                    </a:lnTo>
                    <a:cubicBezTo>
                      <a:pt x="841419" y="2266682"/>
                      <a:pt x="846276" y="2279386"/>
                      <a:pt x="850005" y="2292439"/>
                    </a:cubicBezTo>
                    <a:cubicBezTo>
                      <a:pt x="854868" y="2309458"/>
                      <a:pt x="853065" y="2329227"/>
                      <a:pt x="862884" y="2343955"/>
                    </a:cubicBezTo>
                    <a:cubicBezTo>
                      <a:pt x="871470" y="2356834"/>
                      <a:pt x="888642" y="2361126"/>
                      <a:pt x="901521" y="2369712"/>
                    </a:cubicBezTo>
                    <a:lnTo>
                      <a:pt x="953036" y="2446986"/>
                    </a:lnTo>
                    <a:cubicBezTo>
                      <a:pt x="978362" y="2484974"/>
                      <a:pt x="980247" y="2493272"/>
                      <a:pt x="1017431" y="2524259"/>
                    </a:cubicBezTo>
                    <a:cubicBezTo>
                      <a:pt x="1029322" y="2534168"/>
                      <a:pt x="1041840" y="2543920"/>
                      <a:pt x="1056067" y="2550017"/>
                    </a:cubicBezTo>
                    <a:cubicBezTo>
                      <a:pt x="1072336" y="2556990"/>
                      <a:pt x="1090564" y="2558033"/>
                      <a:pt x="1107583" y="2562896"/>
                    </a:cubicBezTo>
                    <a:cubicBezTo>
                      <a:pt x="1236917" y="2599848"/>
                      <a:pt x="1036684" y="2548390"/>
                      <a:pt x="1197735" y="2588653"/>
                    </a:cubicBezTo>
                    <a:cubicBezTo>
                      <a:pt x="1218443" y="2650777"/>
                      <a:pt x="1206571" y="2667874"/>
                      <a:pt x="1262129" y="2691684"/>
                    </a:cubicBezTo>
                    <a:cubicBezTo>
                      <a:pt x="1278398" y="2698656"/>
                      <a:pt x="1296691" y="2699477"/>
                      <a:pt x="1313645" y="2704563"/>
                    </a:cubicBezTo>
                    <a:cubicBezTo>
                      <a:pt x="1339651" y="2712365"/>
                      <a:pt x="1390918" y="2730321"/>
                      <a:pt x="1390918" y="2730321"/>
                    </a:cubicBezTo>
                    <a:lnTo>
                      <a:pt x="1468191" y="2807594"/>
                    </a:lnTo>
                    <a:cubicBezTo>
                      <a:pt x="1481070" y="2820473"/>
                      <a:pt x="1489549" y="2840471"/>
                      <a:pt x="1506828" y="2846231"/>
                    </a:cubicBezTo>
                    <a:lnTo>
                      <a:pt x="1545464" y="2859110"/>
                    </a:lnTo>
                    <a:cubicBezTo>
                      <a:pt x="1558343" y="2854817"/>
                      <a:pt x="1570525" y="2846231"/>
                      <a:pt x="1584101" y="2846231"/>
                    </a:cubicBezTo>
                    <a:cubicBezTo>
                      <a:pt x="1605991" y="2846231"/>
                      <a:pt x="1626958" y="2855194"/>
                      <a:pt x="1648495" y="2859110"/>
                    </a:cubicBezTo>
                    <a:cubicBezTo>
                      <a:pt x="1674187" y="2863781"/>
                      <a:pt x="1700435" y="2865656"/>
                      <a:pt x="1725769" y="2871989"/>
                    </a:cubicBezTo>
                    <a:cubicBezTo>
                      <a:pt x="1752109" y="2878574"/>
                      <a:pt x="1775951" y="2895940"/>
                      <a:pt x="1803042" y="2897746"/>
                    </a:cubicBezTo>
                    <a:cubicBezTo>
                      <a:pt x="2035013" y="2913211"/>
                      <a:pt x="1932082" y="2903498"/>
                      <a:pt x="2112135" y="2923504"/>
                    </a:cubicBezTo>
                    <a:cubicBezTo>
                      <a:pt x="2245217" y="2919211"/>
                      <a:pt x="2378459" y="2918444"/>
                      <a:pt x="2511380" y="2910625"/>
                    </a:cubicBezTo>
                    <a:cubicBezTo>
                      <a:pt x="2524932" y="2909828"/>
                      <a:pt x="2536441" y="2897746"/>
                      <a:pt x="2550017" y="2897746"/>
                    </a:cubicBezTo>
                    <a:cubicBezTo>
                      <a:pt x="2605990" y="2897746"/>
                      <a:pt x="2661634" y="2906332"/>
                      <a:pt x="2717442" y="2910625"/>
                    </a:cubicBezTo>
                    <a:cubicBezTo>
                      <a:pt x="2862998" y="2947015"/>
                      <a:pt x="2841662" y="2946783"/>
                      <a:pt x="3103808" y="2910625"/>
                    </a:cubicBezTo>
                    <a:cubicBezTo>
                      <a:pt x="3121851" y="2908136"/>
                      <a:pt x="3126524" y="2880834"/>
                      <a:pt x="3142445" y="2871989"/>
                    </a:cubicBezTo>
                    <a:cubicBezTo>
                      <a:pt x="3166179" y="2858803"/>
                      <a:pt x="3193960" y="2854817"/>
                      <a:pt x="3219718" y="2846231"/>
                    </a:cubicBezTo>
                    <a:lnTo>
                      <a:pt x="3219718" y="2846231"/>
                    </a:lnTo>
                    <a:lnTo>
                      <a:pt x="3438659" y="2833352"/>
                    </a:lnTo>
                    <a:cubicBezTo>
                      <a:pt x="3451538" y="2829059"/>
                      <a:pt x="3463803" y="2821972"/>
                      <a:pt x="3477295" y="2820473"/>
                    </a:cubicBezTo>
                    <a:cubicBezTo>
                      <a:pt x="3541438" y="2813346"/>
                      <a:pt x="3607868" y="2823247"/>
                      <a:pt x="3670479" y="2807594"/>
                    </a:cubicBezTo>
                    <a:cubicBezTo>
                      <a:pt x="3683649" y="2804302"/>
                      <a:pt x="3679628" y="2782011"/>
                      <a:pt x="3683357" y="2768958"/>
                    </a:cubicBezTo>
                    <a:cubicBezTo>
                      <a:pt x="3688220" y="2751939"/>
                      <a:pt x="3684904" y="2731040"/>
                      <a:pt x="3696236" y="2717442"/>
                    </a:cubicBezTo>
                    <a:cubicBezTo>
                      <a:pt x="3708527" y="2702693"/>
                      <a:pt x="3730580" y="2700270"/>
                      <a:pt x="3747752" y="2691684"/>
                    </a:cubicBezTo>
                    <a:cubicBezTo>
                      <a:pt x="3743459" y="2670219"/>
                      <a:pt x="3739622" y="2648658"/>
                      <a:pt x="3734873" y="2627290"/>
                    </a:cubicBezTo>
                    <a:cubicBezTo>
                      <a:pt x="3731033" y="2610011"/>
                      <a:pt x="3720233" y="2593387"/>
                      <a:pt x="3721994" y="2575774"/>
                    </a:cubicBezTo>
                    <a:cubicBezTo>
                      <a:pt x="3724696" y="2548758"/>
                      <a:pt x="3747752" y="2498501"/>
                      <a:pt x="3747752" y="2498501"/>
                    </a:cubicBezTo>
                    <a:cubicBezTo>
                      <a:pt x="3720535" y="2280764"/>
                      <a:pt x="3777387" y="2468153"/>
                      <a:pt x="3657600" y="2382591"/>
                    </a:cubicBezTo>
                    <a:cubicBezTo>
                      <a:pt x="3643197" y="2372303"/>
                      <a:pt x="3647887" y="2348491"/>
                      <a:pt x="3644721" y="2331076"/>
                    </a:cubicBezTo>
                    <a:cubicBezTo>
                      <a:pt x="3639291" y="2301210"/>
                      <a:pt x="3644171" y="2268663"/>
                      <a:pt x="3631842" y="2240924"/>
                    </a:cubicBezTo>
                    <a:cubicBezTo>
                      <a:pt x="3621297" y="2217197"/>
                      <a:pt x="3573345" y="2211675"/>
                      <a:pt x="3554569" y="2202287"/>
                    </a:cubicBezTo>
                    <a:cubicBezTo>
                      <a:pt x="3538261" y="2194133"/>
                      <a:pt x="3472584" y="2144893"/>
                      <a:pt x="3464417" y="2137893"/>
                    </a:cubicBezTo>
                    <a:cubicBezTo>
                      <a:pt x="3450588" y="2126040"/>
                      <a:pt x="3440157" y="2110438"/>
                      <a:pt x="3425780" y="2099256"/>
                    </a:cubicBezTo>
                    <a:cubicBezTo>
                      <a:pt x="3401344" y="2080250"/>
                      <a:pt x="3348507" y="2047741"/>
                      <a:pt x="3348507" y="2047741"/>
                    </a:cubicBezTo>
                    <a:cubicBezTo>
                      <a:pt x="3339921" y="2034862"/>
                      <a:pt x="3333694" y="2020049"/>
                      <a:pt x="3322749" y="2009104"/>
                    </a:cubicBezTo>
                    <a:cubicBezTo>
                      <a:pt x="3203513" y="1889868"/>
                      <a:pt x="3372063" y="2092395"/>
                      <a:pt x="3245476" y="1944710"/>
                    </a:cubicBezTo>
                    <a:cubicBezTo>
                      <a:pt x="3231507" y="1928413"/>
                      <a:pt x="3222882" y="1907455"/>
                      <a:pt x="3206839" y="1893194"/>
                    </a:cubicBezTo>
                    <a:cubicBezTo>
                      <a:pt x="3153698" y="1845958"/>
                      <a:pt x="3143398" y="1846290"/>
                      <a:pt x="3090929" y="1828800"/>
                    </a:cubicBezTo>
                    <a:cubicBezTo>
                      <a:pt x="3078050" y="1820214"/>
                      <a:pt x="3063238" y="1813987"/>
                      <a:pt x="3052293" y="1803042"/>
                    </a:cubicBezTo>
                    <a:cubicBezTo>
                      <a:pt x="3001510" y="1752258"/>
                      <a:pt x="3051288" y="1773503"/>
                      <a:pt x="3000777" y="1712890"/>
                    </a:cubicBezTo>
                    <a:cubicBezTo>
                      <a:pt x="2977371" y="1684804"/>
                      <a:pt x="2942898" y="1682321"/>
                      <a:pt x="2910625" y="1674253"/>
                    </a:cubicBezTo>
                    <a:cubicBezTo>
                      <a:pt x="2849397" y="1633436"/>
                      <a:pt x="2886673" y="1653391"/>
                      <a:pt x="2794715" y="1622738"/>
                    </a:cubicBezTo>
                    <a:lnTo>
                      <a:pt x="2756079" y="1609859"/>
                    </a:lnTo>
                    <a:cubicBezTo>
                      <a:pt x="2751786" y="1596980"/>
                      <a:pt x="2749271" y="1583364"/>
                      <a:pt x="2743200" y="1571222"/>
                    </a:cubicBezTo>
                    <a:cubicBezTo>
                      <a:pt x="2736278" y="1557378"/>
                      <a:pt x="2728387" y="1543531"/>
                      <a:pt x="2717442" y="1532586"/>
                    </a:cubicBezTo>
                    <a:cubicBezTo>
                      <a:pt x="2692476" y="1507620"/>
                      <a:pt x="2671593" y="1504424"/>
                      <a:pt x="2640169" y="1493949"/>
                    </a:cubicBezTo>
                    <a:cubicBezTo>
                      <a:pt x="2635876" y="1476777"/>
                      <a:pt x="2634263" y="1458703"/>
                      <a:pt x="2627290" y="1442434"/>
                    </a:cubicBezTo>
                    <a:cubicBezTo>
                      <a:pt x="2614158" y="1411794"/>
                      <a:pt x="2593199" y="1391507"/>
                      <a:pt x="2562895" y="1378039"/>
                    </a:cubicBezTo>
                    <a:cubicBezTo>
                      <a:pt x="2538084" y="1367012"/>
                      <a:pt x="2485622" y="1352281"/>
                      <a:pt x="2485622" y="1352281"/>
                    </a:cubicBezTo>
                    <a:cubicBezTo>
                      <a:pt x="2459864" y="1326523"/>
                      <a:pt x="2417184" y="1310347"/>
                      <a:pt x="2408349" y="1275008"/>
                    </a:cubicBezTo>
                    <a:cubicBezTo>
                      <a:pt x="2404056" y="1257836"/>
                      <a:pt x="2407126" y="1236814"/>
                      <a:pt x="2395470" y="1223493"/>
                    </a:cubicBezTo>
                    <a:cubicBezTo>
                      <a:pt x="2375085" y="1200195"/>
                      <a:pt x="2318197" y="1171977"/>
                      <a:pt x="2318197" y="1171977"/>
                    </a:cubicBezTo>
                    <a:cubicBezTo>
                      <a:pt x="2309611" y="1159098"/>
                      <a:pt x="2299361" y="1147185"/>
                      <a:pt x="2292439" y="1133341"/>
                    </a:cubicBezTo>
                    <a:cubicBezTo>
                      <a:pt x="2286368" y="1121199"/>
                      <a:pt x="2286295" y="1106491"/>
                      <a:pt x="2279560" y="1094704"/>
                    </a:cubicBezTo>
                    <a:cubicBezTo>
                      <a:pt x="2268911" y="1076068"/>
                      <a:pt x="2253803" y="1060361"/>
                      <a:pt x="2240924" y="1043189"/>
                    </a:cubicBezTo>
                    <a:cubicBezTo>
                      <a:pt x="2208553" y="946076"/>
                      <a:pt x="2255984" y="1062013"/>
                      <a:pt x="2189408" y="978794"/>
                    </a:cubicBezTo>
                    <a:cubicBezTo>
                      <a:pt x="2180927" y="968194"/>
                      <a:pt x="2186128" y="949757"/>
                      <a:pt x="2176529" y="940158"/>
                    </a:cubicBezTo>
                    <a:cubicBezTo>
                      <a:pt x="2160614" y="924243"/>
                      <a:pt x="2109468" y="909218"/>
                      <a:pt x="2086377" y="901521"/>
                    </a:cubicBezTo>
                    <a:lnTo>
                      <a:pt x="2034862" y="824248"/>
                    </a:lnTo>
                    <a:cubicBezTo>
                      <a:pt x="2026276" y="811369"/>
                      <a:pt x="2013999" y="800295"/>
                      <a:pt x="2009104" y="785611"/>
                    </a:cubicBezTo>
                    <a:cubicBezTo>
                      <a:pt x="2004811" y="772732"/>
                      <a:pt x="2005825" y="756573"/>
                      <a:pt x="1996225" y="746974"/>
                    </a:cubicBezTo>
                    <a:cubicBezTo>
                      <a:pt x="1982649" y="733399"/>
                      <a:pt x="1961881" y="729803"/>
                      <a:pt x="1944709" y="721217"/>
                    </a:cubicBezTo>
                    <a:cubicBezTo>
                      <a:pt x="1927537" y="695459"/>
                      <a:pt x="1902984" y="673311"/>
                      <a:pt x="1893194" y="643943"/>
                    </a:cubicBezTo>
                    <a:cubicBezTo>
                      <a:pt x="1876999" y="595359"/>
                      <a:pt x="1873083" y="572317"/>
                      <a:pt x="1828800" y="528034"/>
                    </a:cubicBezTo>
                    <a:cubicBezTo>
                      <a:pt x="1779218" y="478452"/>
                      <a:pt x="1805318" y="499500"/>
                      <a:pt x="1751526" y="463639"/>
                    </a:cubicBezTo>
                    <a:cubicBezTo>
                      <a:pt x="1742940" y="437881"/>
                      <a:pt x="1740830" y="408957"/>
                      <a:pt x="1725769" y="386366"/>
                    </a:cubicBezTo>
                    <a:lnTo>
                      <a:pt x="1674253" y="309093"/>
                    </a:lnTo>
                    <a:cubicBezTo>
                      <a:pt x="1684680" y="288239"/>
                      <a:pt x="1716787" y="233338"/>
                      <a:pt x="1712890" y="206062"/>
                    </a:cubicBezTo>
                    <a:cubicBezTo>
                      <a:pt x="1710701" y="190739"/>
                      <a:pt x="1695718" y="180304"/>
                      <a:pt x="1687132" y="167425"/>
                    </a:cubicBezTo>
                    <a:cubicBezTo>
                      <a:pt x="1682839" y="137374"/>
                      <a:pt x="1687828" y="104424"/>
                      <a:pt x="1674253" y="77273"/>
                    </a:cubicBezTo>
                    <a:cubicBezTo>
                      <a:pt x="1668182" y="65131"/>
                      <a:pt x="1638279" y="77706"/>
                      <a:pt x="1635617" y="64394"/>
                    </a:cubicBezTo>
                    <a:cubicBezTo>
                      <a:pt x="1630871" y="40666"/>
                      <a:pt x="1658303" y="15950"/>
                      <a:pt x="1674253" y="0"/>
                    </a:cubicBezTo>
                  </a:path>
                </a:pathLst>
              </a:cu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pitchFamily="34" charset="0"/>
                </a:endParaRPr>
              </a:p>
            </p:txBody>
          </p:sp>
        </p:grpSp>
        <p:grpSp>
          <p:nvGrpSpPr>
            <p:cNvPr id="48" name="Group 47"/>
            <p:cNvGrpSpPr/>
            <p:nvPr/>
          </p:nvGrpSpPr>
          <p:grpSpPr>
            <a:xfrm>
              <a:off x="5400768" y="1095042"/>
              <a:ext cx="1817072" cy="1792677"/>
              <a:chOff x="5376979" y="1095042"/>
              <a:chExt cx="1817072" cy="1792677"/>
            </a:xfrm>
          </p:grpSpPr>
          <p:pic>
            <p:nvPicPr>
              <p:cNvPr id="21" name="Picture 14"/>
              <p:cNvPicPr>
                <a:picLocks noChangeAspect="1" noChangeArrowheads="1"/>
              </p:cNvPicPr>
              <p:nvPr/>
            </p:nvPicPr>
            <p:blipFill>
              <a:blip r:embed="rId8" cstate="print">
                <a:lum bright="3000" contrast="-3000"/>
              </a:blip>
              <a:srcRect/>
              <a:stretch>
                <a:fillRect/>
              </a:stretch>
            </p:blipFill>
            <p:spPr bwMode="auto">
              <a:xfrm>
                <a:off x="5376979" y="1095938"/>
                <a:ext cx="1792244" cy="1791781"/>
              </a:xfrm>
              <a:prstGeom prst="rect">
                <a:avLst/>
              </a:prstGeom>
              <a:noFill/>
              <a:ln w="9525">
                <a:noFill/>
                <a:miter lim="800000"/>
                <a:headEnd/>
                <a:tailEnd/>
              </a:ln>
            </p:spPr>
          </p:pic>
          <p:pic>
            <p:nvPicPr>
              <p:cNvPr id="22" name="Picture 12"/>
              <p:cNvPicPr>
                <a:picLocks noChangeAspect="1" noChangeArrowheads="1"/>
              </p:cNvPicPr>
              <p:nvPr/>
            </p:nvPicPr>
            <p:blipFill>
              <a:blip r:embed="rId9" cstate="print">
                <a:lum bright="3000" contrast="-3000"/>
              </a:blip>
              <a:srcRect/>
              <a:stretch>
                <a:fillRect/>
              </a:stretch>
            </p:blipFill>
            <p:spPr bwMode="auto">
              <a:xfrm>
                <a:off x="5400913" y="1095042"/>
                <a:ext cx="1793138" cy="1792676"/>
              </a:xfrm>
              <a:prstGeom prst="rect">
                <a:avLst/>
              </a:prstGeom>
              <a:noFill/>
              <a:ln w="9525">
                <a:noFill/>
                <a:miter lim="800000"/>
                <a:headEnd/>
                <a:tailEnd/>
              </a:ln>
            </p:spPr>
          </p:pic>
          <p:sp>
            <p:nvSpPr>
              <p:cNvPr id="23" name="Freeform 22"/>
              <p:cNvSpPr/>
              <p:nvPr/>
            </p:nvSpPr>
            <p:spPr bwMode="auto">
              <a:xfrm>
                <a:off x="5703105" y="1594761"/>
                <a:ext cx="1237765" cy="1139744"/>
              </a:xfrm>
              <a:custGeom>
                <a:avLst/>
                <a:gdLst>
                  <a:gd name="connsiteX0" fmla="*/ 4391285 w 4460258"/>
                  <a:gd name="connsiteY0" fmla="*/ 38637 h 4106622"/>
                  <a:gd name="connsiteX1" fmla="*/ 4417043 w 4460258"/>
                  <a:gd name="connsiteY1" fmla="*/ 115910 h 4106622"/>
                  <a:gd name="connsiteX2" fmla="*/ 4429922 w 4460258"/>
                  <a:gd name="connsiteY2" fmla="*/ 154547 h 4106622"/>
                  <a:gd name="connsiteX3" fmla="*/ 4455679 w 4460258"/>
                  <a:gd name="connsiteY3" fmla="*/ 193184 h 4106622"/>
                  <a:gd name="connsiteX4" fmla="*/ 4404164 w 4460258"/>
                  <a:gd name="connsiteY4" fmla="*/ 321972 h 4106622"/>
                  <a:gd name="connsiteX5" fmla="*/ 4352648 w 4460258"/>
                  <a:gd name="connsiteY5" fmla="*/ 334851 h 4106622"/>
                  <a:gd name="connsiteX6" fmla="*/ 4314012 w 4460258"/>
                  <a:gd name="connsiteY6" fmla="*/ 528034 h 4106622"/>
                  <a:gd name="connsiteX7" fmla="*/ 4288254 w 4460258"/>
                  <a:gd name="connsiteY7" fmla="*/ 772733 h 4106622"/>
                  <a:gd name="connsiteX8" fmla="*/ 4262496 w 4460258"/>
                  <a:gd name="connsiteY8" fmla="*/ 811369 h 4106622"/>
                  <a:gd name="connsiteX9" fmla="*/ 4223860 w 4460258"/>
                  <a:gd name="connsiteY9" fmla="*/ 888643 h 4106622"/>
                  <a:gd name="connsiteX10" fmla="*/ 4172344 w 4460258"/>
                  <a:gd name="connsiteY10" fmla="*/ 965916 h 4106622"/>
                  <a:gd name="connsiteX11" fmla="*/ 4159465 w 4460258"/>
                  <a:gd name="connsiteY11" fmla="*/ 1004553 h 4106622"/>
                  <a:gd name="connsiteX12" fmla="*/ 4120829 w 4460258"/>
                  <a:gd name="connsiteY12" fmla="*/ 1017431 h 4106622"/>
                  <a:gd name="connsiteX13" fmla="*/ 4082192 w 4460258"/>
                  <a:gd name="connsiteY13" fmla="*/ 1043189 h 4106622"/>
                  <a:gd name="connsiteX14" fmla="*/ 3953403 w 4460258"/>
                  <a:gd name="connsiteY14" fmla="*/ 1094705 h 4106622"/>
                  <a:gd name="connsiteX15" fmla="*/ 3876130 w 4460258"/>
                  <a:gd name="connsiteY15" fmla="*/ 1120462 h 4106622"/>
                  <a:gd name="connsiteX16" fmla="*/ 3837493 w 4460258"/>
                  <a:gd name="connsiteY16" fmla="*/ 1133341 h 4106622"/>
                  <a:gd name="connsiteX17" fmla="*/ 3773099 w 4460258"/>
                  <a:gd name="connsiteY17" fmla="*/ 1146220 h 4106622"/>
                  <a:gd name="connsiteX18" fmla="*/ 3747341 w 4460258"/>
                  <a:gd name="connsiteY18" fmla="*/ 1184857 h 4106622"/>
                  <a:gd name="connsiteX19" fmla="*/ 3734462 w 4460258"/>
                  <a:gd name="connsiteY19" fmla="*/ 1223493 h 4106622"/>
                  <a:gd name="connsiteX20" fmla="*/ 3657189 w 4460258"/>
                  <a:gd name="connsiteY20" fmla="*/ 1300767 h 4106622"/>
                  <a:gd name="connsiteX21" fmla="*/ 3631431 w 4460258"/>
                  <a:gd name="connsiteY21" fmla="*/ 1339403 h 4106622"/>
                  <a:gd name="connsiteX22" fmla="*/ 3592795 w 4460258"/>
                  <a:gd name="connsiteY22" fmla="*/ 1352282 h 4106622"/>
                  <a:gd name="connsiteX23" fmla="*/ 3567037 w 4460258"/>
                  <a:gd name="connsiteY23" fmla="*/ 1390919 h 4106622"/>
                  <a:gd name="connsiteX24" fmla="*/ 3605674 w 4460258"/>
                  <a:gd name="connsiteY24" fmla="*/ 1622738 h 4106622"/>
                  <a:gd name="connsiteX25" fmla="*/ 3618553 w 4460258"/>
                  <a:gd name="connsiteY25" fmla="*/ 1661375 h 4106622"/>
                  <a:gd name="connsiteX26" fmla="*/ 3541279 w 4460258"/>
                  <a:gd name="connsiteY26" fmla="*/ 1725769 h 4106622"/>
                  <a:gd name="connsiteX27" fmla="*/ 3579916 w 4460258"/>
                  <a:gd name="connsiteY27" fmla="*/ 1738648 h 4106622"/>
                  <a:gd name="connsiteX28" fmla="*/ 3631431 w 4460258"/>
                  <a:gd name="connsiteY28" fmla="*/ 1751527 h 4106622"/>
                  <a:gd name="connsiteX29" fmla="*/ 3554158 w 4460258"/>
                  <a:gd name="connsiteY29" fmla="*/ 1828800 h 4106622"/>
                  <a:gd name="connsiteX30" fmla="*/ 3528400 w 4460258"/>
                  <a:gd name="connsiteY30" fmla="*/ 1880316 h 4106622"/>
                  <a:gd name="connsiteX31" fmla="*/ 3515522 w 4460258"/>
                  <a:gd name="connsiteY31" fmla="*/ 1983347 h 4106622"/>
                  <a:gd name="connsiteX32" fmla="*/ 3464006 w 4460258"/>
                  <a:gd name="connsiteY32" fmla="*/ 1996226 h 4106622"/>
                  <a:gd name="connsiteX33" fmla="*/ 3451127 w 4460258"/>
                  <a:gd name="connsiteY33" fmla="*/ 2034862 h 4106622"/>
                  <a:gd name="connsiteX34" fmla="*/ 3438248 w 4460258"/>
                  <a:gd name="connsiteY34" fmla="*/ 2086378 h 4106622"/>
                  <a:gd name="connsiteX35" fmla="*/ 3399612 w 4460258"/>
                  <a:gd name="connsiteY35" fmla="*/ 2125015 h 4106622"/>
                  <a:gd name="connsiteX36" fmla="*/ 3348096 w 4460258"/>
                  <a:gd name="connsiteY36" fmla="*/ 2202288 h 4106622"/>
                  <a:gd name="connsiteX37" fmla="*/ 3270823 w 4460258"/>
                  <a:gd name="connsiteY37" fmla="*/ 2228046 h 4106622"/>
                  <a:gd name="connsiteX38" fmla="*/ 3245065 w 4460258"/>
                  <a:gd name="connsiteY38" fmla="*/ 2266682 h 4106622"/>
                  <a:gd name="connsiteX39" fmla="*/ 3232186 w 4460258"/>
                  <a:gd name="connsiteY39" fmla="*/ 2369713 h 4106622"/>
                  <a:gd name="connsiteX40" fmla="*/ 3180671 w 4460258"/>
                  <a:gd name="connsiteY40" fmla="*/ 2382592 h 4106622"/>
                  <a:gd name="connsiteX41" fmla="*/ 3154913 w 4460258"/>
                  <a:gd name="connsiteY41" fmla="*/ 2434107 h 4106622"/>
                  <a:gd name="connsiteX42" fmla="*/ 3129155 w 4460258"/>
                  <a:gd name="connsiteY42" fmla="*/ 2472744 h 4106622"/>
                  <a:gd name="connsiteX43" fmla="*/ 3154913 w 4460258"/>
                  <a:gd name="connsiteY43" fmla="*/ 2588654 h 4106622"/>
                  <a:gd name="connsiteX44" fmla="*/ 3103398 w 4460258"/>
                  <a:gd name="connsiteY44" fmla="*/ 2665927 h 4106622"/>
                  <a:gd name="connsiteX45" fmla="*/ 3090519 w 4460258"/>
                  <a:gd name="connsiteY45" fmla="*/ 2704564 h 4106622"/>
                  <a:gd name="connsiteX46" fmla="*/ 3051882 w 4460258"/>
                  <a:gd name="connsiteY46" fmla="*/ 2743200 h 4106622"/>
                  <a:gd name="connsiteX47" fmla="*/ 2961730 w 4460258"/>
                  <a:gd name="connsiteY47" fmla="*/ 2730322 h 4106622"/>
                  <a:gd name="connsiteX48" fmla="*/ 2935972 w 4460258"/>
                  <a:gd name="connsiteY48" fmla="*/ 2678806 h 4106622"/>
                  <a:gd name="connsiteX49" fmla="*/ 2858699 w 4460258"/>
                  <a:gd name="connsiteY49" fmla="*/ 2704564 h 4106622"/>
                  <a:gd name="connsiteX50" fmla="*/ 2781426 w 4460258"/>
                  <a:gd name="connsiteY50" fmla="*/ 2743200 h 4106622"/>
                  <a:gd name="connsiteX51" fmla="*/ 2729910 w 4460258"/>
                  <a:gd name="connsiteY51" fmla="*/ 2846231 h 4106622"/>
                  <a:gd name="connsiteX52" fmla="*/ 2717031 w 4460258"/>
                  <a:gd name="connsiteY52" fmla="*/ 2897747 h 4106622"/>
                  <a:gd name="connsiteX53" fmla="*/ 2678395 w 4460258"/>
                  <a:gd name="connsiteY53" fmla="*/ 2936384 h 4106622"/>
                  <a:gd name="connsiteX54" fmla="*/ 2652637 w 4460258"/>
                  <a:gd name="connsiteY54" fmla="*/ 2975020 h 4106622"/>
                  <a:gd name="connsiteX55" fmla="*/ 2601122 w 4460258"/>
                  <a:gd name="connsiteY55" fmla="*/ 2987899 h 4106622"/>
                  <a:gd name="connsiteX56" fmla="*/ 2562485 w 4460258"/>
                  <a:gd name="connsiteY56" fmla="*/ 3000778 h 4106622"/>
                  <a:gd name="connsiteX57" fmla="*/ 2498091 w 4460258"/>
                  <a:gd name="connsiteY57" fmla="*/ 3052293 h 4106622"/>
                  <a:gd name="connsiteX58" fmla="*/ 2433696 w 4460258"/>
                  <a:gd name="connsiteY58" fmla="*/ 3168203 h 4106622"/>
                  <a:gd name="connsiteX59" fmla="*/ 2446575 w 4460258"/>
                  <a:gd name="connsiteY59" fmla="*/ 3309871 h 4106622"/>
                  <a:gd name="connsiteX60" fmla="*/ 2459454 w 4460258"/>
                  <a:gd name="connsiteY60" fmla="*/ 3348507 h 4106622"/>
                  <a:gd name="connsiteX61" fmla="*/ 2433696 w 4460258"/>
                  <a:gd name="connsiteY61" fmla="*/ 3438660 h 4106622"/>
                  <a:gd name="connsiteX62" fmla="*/ 2472333 w 4460258"/>
                  <a:gd name="connsiteY62" fmla="*/ 3696237 h 4106622"/>
                  <a:gd name="connsiteX63" fmla="*/ 2459454 w 4460258"/>
                  <a:gd name="connsiteY63" fmla="*/ 3747753 h 4106622"/>
                  <a:gd name="connsiteX64" fmla="*/ 2446575 w 4460258"/>
                  <a:gd name="connsiteY64" fmla="*/ 3786389 h 4106622"/>
                  <a:gd name="connsiteX65" fmla="*/ 2369302 w 4460258"/>
                  <a:gd name="connsiteY65" fmla="*/ 3812147 h 4106622"/>
                  <a:gd name="connsiteX66" fmla="*/ 2279150 w 4460258"/>
                  <a:gd name="connsiteY66" fmla="*/ 3799268 h 4106622"/>
                  <a:gd name="connsiteX67" fmla="*/ 2240513 w 4460258"/>
                  <a:gd name="connsiteY67" fmla="*/ 3786389 h 4106622"/>
                  <a:gd name="connsiteX68" fmla="*/ 2163240 w 4460258"/>
                  <a:gd name="connsiteY68" fmla="*/ 3734874 h 4106622"/>
                  <a:gd name="connsiteX69" fmla="*/ 1892784 w 4460258"/>
                  <a:gd name="connsiteY69" fmla="*/ 3721995 h 4106622"/>
                  <a:gd name="connsiteX70" fmla="*/ 1854147 w 4460258"/>
                  <a:gd name="connsiteY70" fmla="*/ 3709116 h 4106622"/>
                  <a:gd name="connsiteX71" fmla="*/ 1776874 w 4460258"/>
                  <a:gd name="connsiteY71" fmla="*/ 3696237 h 4106622"/>
                  <a:gd name="connsiteX72" fmla="*/ 1763995 w 4460258"/>
                  <a:gd name="connsiteY72" fmla="*/ 3657600 h 4106622"/>
                  <a:gd name="connsiteX73" fmla="*/ 1725358 w 4460258"/>
                  <a:gd name="connsiteY73" fmla="*/ 3631843 h 4106622"/>
                  <a:gd name="connsiteX74" fmla="*/ 1686722 w 4460258"/>
                  <a:gd name="connsiteY74" fmla="*/ 3618964 h 4106622"/>
                  <a:gd name="connsiteX75" fmla="*/ 1519296 w 4460258"/>
                  <a:gd name="connsiteY75" fmla="*/ 3593206 h 4106622"/>
                  <a:gd name="connsiteX76" fmla="*/ 1493538 w 4460258"/>
                  <a:gd name="connsiteY76" fmla="*/ 3554569 h 4106622"/>
                  <a:gd name="connsiteX77" fmla="*/ 1326113 w 4460258"/>
                  <a:gd name="connsiteY77" fmla="*/ 3554569 h 4106622"/>
                  <a:gd name="connsiteX78" fmla="*/ 1287477 w 4460258"/>
                  <a:gd name="connsiteY78" fmla="*/ 3593206 h 4106622"/>
                  <a:gd name="connsiteX79" fmla="*/ 1120051 w 4460258"/>
                  <a:gd name="connsiteY79" fmla="*/ 3593206 h 4106622"/>
                  <a:gd name="connsiteX80" fmla="*/ 1068536 w 4460258"/>
                  <a:gd name="connsiteY80" fmla="*/ 3580327 h 4106622"/>
                  <a:gd name="connsiteX81" fmla="*/ 965505 w 4460258"/>
                  <a:gd name="connsiteY81" fmla="*/ 3618964 h 4106622"/>
                  <a:gd name="connsiteX82" fmla="*/ 913989 w 4460258"/>
                  <a:gd name="connsiteY82" fmla="*/ 3631843 h 4106622"/>
                  <a:gd name="connsiteX83" fmla="*/ 798079 w 4460258"/>
                  <a:gd name="connsiteY83" fmla="*/ 3631843 h 4106622"/>
                  <a:gd name="connsiteX84" fmla="*/ 772322 w 4460258"/>
                  <a:gd name="connsiteY84" fmla="*/ 3670479 h 4106622"/>
                  <a:gd name="connsiteX85" fmla="*/ 798079 w 4460258"/>
                  <a:gd name="connsiteY85" fmla="*/ 3760631 h 4106622"/>
                  <a:gd name="connsiteX86" fmla="*/ 836716 w 4460258"/>
                  <a:gd name="connsiteY86" fmla="*/ 3773510 h 4106622"/>
                  <a:gd name="connsiteX87" fmla="*/ 862474 w 4460258"/>
                  <a:gd name="connsiteY87" fmla="*/ 3825026 h 4106622"/>
                  <a:gd name="connsiteX88" fmla="*/ 823837 w 4460258"/>
                  <a:gd name="connsiteY88" fmla="*/ 3850784 h 4106622"/>
                  <a:gd name="connsiteX89" fmla="*/ 746564 w 4460258"/>
                  <a:gd name="connsiteY89" fmla="*/ 3876541 h 4106622"/>
                  <a:gd name="connsiteX90" fmla="*/ 733685 w 4460258"/>
                  <a:gd name="connsiteY90" fmla="*/ 3928057 h 4106622"/>
                  <a:gd name="connsiteX91" fmla="*/ 682169 w 4460258"/>
                  <a:gd name="connsiteY91" fmla="*/ 3953815 h 4106622"/>
                  <a:gd name="connsiteX92" fmla="*/ 566260 w 4460258"/>
                  <a:gd name="connsiteY92" fmla="*/ 3979572 h 4106622"/>
                  <a:gd name="connsiteX93" fmla="*/ 527623 w 4460258"/>
                  <a:gd name="connsiteY93" fmla="*/ 4005330 h 4106622"/>
                  <a:gd name="connsiteX94" fmla="*/ 476107 w 4460258"/>
                  <a:gd name="connsiteY94" fmla="*/ 4031088 h 4106622"/>
                  <a:gd name="connsiteX95" fmla="*/ 450350 w 4460258"/>
                  <a:gd name="connsiteY95" fmla="*/ 4082603 h 4106622"/>
                  <a:gd name="connsiteX96" fmla="*/ 385955 w 4460258"/>
                  <a:gd name="connsiteY96" fmla="*/ 4018209 h 4106622"/>
                  <a:gd name="connsiteX97" fmla="*/ 334440 w 4460258"/>
                  <a:gd name="connsiteY97" fmla="*/ 4005330 h 4106622"/>
                  <a:gd name="connsiteX98" fmla="*/ 295803 w 4460258"/>
                  <a:gd name="connsiteY98" fmla="*/ 4031088 h 4106622"/>
                  <a:gd name="connsiteX99" fmla="*/ 321561 w 4460258"/>
                  <a:gd name="connsiteY99" fmla="*/ 3889420 h 4106622"/>
                  <a:gd name="connsiteX100" fmla="*/ 308682 w 4460258"/>
                  <a:gd name="connsiteY100" fmla="*/ 3837905 h 4106622"/>
                  <a:gd name="connsiteX101" fmla="*/ 218530 w 4460258"/>
                  <a:gd name="connsiteY101" fmla="*/ 3863662 h 4106622"/>
                  <a:gd name="connsiteX102" fmla="*/ 192772 w 4460258"/>
                  <a:gd name="connsiteY102" fmla="*/ 3902299 h 4106622"/>
                  <a:gd name="connsiteX103" fmla="*/ 51105 w 4460258"/>
                  <a:gd name="connsiteY103" fmla="*/ 3850784 h 4106622"/>
                  <a:gd name="connsiteX104" fmla="*/ 25347 w 4460258"/>
                  <a:gd name="connsiteY104" fmla="*/ 3683358 h 4106622"/>
                  <a:gd name="connsiteX105" fmla="*/ 12468 w 4460258"/>
                  <a:gd name="connsiteY105" fmla="*/ 3644722 h 4106622"/>
                  <a:gd name="connsiteX106" fmla="*/ 25347 w 4460258"/>
                  <a:gd name="connsiteY106" fmla="*/ 3580327 h 4106622"/>
                  <a:gd name="connsiteX107" fmla="*/ 76862 w 4460258"/>
                  <a:gd name="connsiteY107" fmla="*/ 3503054 h 4106622"/>
                  <a:gd name="connsiteX108" fmla="*/ 51105 w 4460258"/>
                  <a:gd name="connsiteY108" fmla="*/ 3400023 h 4106622"/>
                  <a:gd name="connsiteX109" fmla="*/ 25347 w 4460258"/>
                  <a:gd name="connsiteY109" fmla="*/ 3361386 h 4106622"/>
                  <a:gd name="connsiteX110" fmla="*/ 25347 w 4460258"/>
                  <a:gd name="connsiteY110" fmla="*/ 3155324 h 4106622"/>
                  <a:gd name="connsiteX111" fmla="*/ 76862 w 4460258"/>
                  <a:gd name="connsiteY111" fmla="*/ 3078051 h 4106622"/>
                  <a:gd name="connsiteX112" fmla="*/ 102620 w 4460258"/>
                  <a:gd name="connsiteY112" fmla="*/ 2975020 h 4106622"/>
                  <a:gd name="connsiteX113" fmla="*/ 115499 w 4460258"/>
                  <a:gd name="connsiteY113" fmla="*/ 2884868 h 4106622"/>
                  <a:gd name="connsiteX114" fmla="*/ 192772 w 4460258"/>
                  <a:gd name="connsiteY114" fmla="*/ 2833353 h 4106622"/>
                  <a:gd name="connsiteX115" fmla="*/ 231409 w 4460258"/>
                  <a:gd name="connsiteY115" fmla="*/ 2704564 h 4106622"/>
                  <a:gd name="connsiteX116" fmla="*/ 205651 w 4460258"/>
                  <a:gd name="connsiteY116" fmla="*/ 2665927 h 4106622"/>
                  <a:gd name="connsiteX117" fmla="*/ 218530 w 4460258"/>
                  <a:gd name="connsiteY117" fmla="*/ 2601533 h 4106622"/>
                  <a:gd name="connsiteX118" fmla="*/ 257167 w 4460258"/>
                  <a:gd name="connsiteY118" fmla="*/ 2524260 h 4106622"/>
                  <a:gd name="connsiteX119" fmla="*/ 295803 w 4460258"/>
                  <a:gd name="connsiteY119" fmla="*/ 2421229 h 4106622"/>
                  <a:gd name="connsiteX120" fmla="*/ 373077 w 4460258"/>
                  <a:gd name="connsiteY120" fmla="*/ 2395471 h 4106622"/>
                  <a:gd name="connsiteX121" fmla="*/ 385955 w 4460258"/>
                  <a:gd name="connsiteY121" fmla="*/ 2356834 h 4106622"/>
                  <a:gd name="connsiteX122" fmla="*/ 424592 w 4460258"/>
                  <a:gd name="connsiteY122" fmla="*/ 2331077 h 4106622"/>
                  <a:gd name="connsiteX123" fmla="*/ 501865 w 4460258"/>
                  <a:gd name="connsiteY123" fmla="*/ 2279561 h 4106622"/>
                  <a:gd name="connsiteX124" fmla="*/ 540502 w 4460258"/>
                  <a:gd name="connsiteY124" fmla="*/ 2240924 h 4106622"/>
                  <a:gd name="connsiteX125" fmla="*/ 579138 w 4460258"/>
                  <a:gd name="connsiteY125" fmla="*/ 2215167 h 4106622"/>
                  <a:gd name="connsiteX126" fmla="*/ 592017 w 4460258"/>
                  <a:gd name="connsiteY126" fmla="*/ 2176530 h 4106622"/>
                  <a:gd name="connsiteX127" fmla="*/ 643533 w 4460258"/>
                  <a:gd name="connsiteY127" fmla="*/ 2099257 h 4106622"/>
                  <a:gd name="connsiteX128" fmla="*/ 656412 w 4460258"/>
                  <a:gd name="connsiteY128" fmla="*/ 2047741 h 4106622"/>
                  <a:gd name="connsiteX129" fmla="*/ 682169 w 4460258"/>
                  <a:gd name="connsiteY129" fmla="*/ 2009105 h 4106622"/>
                  <a:gd name="connsiteX130" fmla="*/ 707927 w 4460258"/>
                  <a:gd name="connsiteY130" fmla="*/ 1957589 h 4106622"/>
                  <a:gd name="connsiteX131" fmla="*/ 720806 w 4460258"/>
                  <a:gd name="connsiteY131" fmla="*/ 1918953 h 4106622"/>
                  <a:gd name="connsiteX132" fmla="*/ 759443 w 4460258"/>
                  <a:gd name="connsiteY132" fmla="*/ 1893195 h 4106622"/>
                  <a:gd name="connsiteX133" fmla="*/ 785200 w 4460258"/>
                  <a:gd name="connsiteY133" fmla="*/ 1854558 h 4106622"/>
                  <a:gd name="connsiteX134" fmla="*/ 823837 w 4460258"/>
                  <a:gd name="connsiteY134" fmla="*/ 1841679 h 4106622"/>
                  <a:gd name="connsiteX135" fmla="*/ 849595 w 4460258"/>
                  <a:gd name="connsiteY135" fmla="*/ 1764406 h 4106622"/>
                  <a:gd name="connsiteX136" fmla="*/ 862474 w 4460258"/>
                  <a:gd name="connsiteY136" fmla="*/ 1725769 h 4106622"/>
                  <a:gd name="connsiteX137" fmla="*/ 849595 w 4460258"/>
                  <a:gd name="connsiteY137" fmla="*/ 1558344 h 4106622"/>
                  <a:gd name="connsiteX138" fmla="*/ 836716 w 4460258"/>
                  <a:gd name="connsiteY138" fmla="*/ 1519707 h 4106622"/>
                  <a:gd name="connsiteX139" fmla="*/ 875353 w 4460258"/>
                  <a:gd name="connsiteY139" fmla="*/ 1429555 h 4106622"/>
                  <a:gd name="connsiteX140" fmla="*/ 965505 w 4460258"/>
                  <a:gd name="connsiteY140" fmla="*/ 1442434 h 4106622"/>
                  <a:gd name="connsiteX141" fmla="*/ 978384 w 4460258"/>
                  <a:gd name="connsiteY141" fmla="*/ 1481071 h 4106622"/>
                  <a:gd name="connsiteX142" fmla="*/ 1107172 w 4460258"/>
                  <a:gd name="connsiteY142" fmla="*/ 1468192 h 4106622"/>
                  <a:gd name="connsiteX143" fmla="*/ 1197324 w 4460258"/>
                  <a:gd name="connsiteY143" fmla="*/ 1416677 h 4106622"/>
                  <a:gd name="connsiteX144" fmla="*/ 1248840 w 4460258"/>
                  <a:gd name="connsiteY144" fmla="*/ 1326524 h 4106622"/>
                  <a:gd name="connsiteX145" fmla="*/ 1261719 w 4460258"/>
                  <a:gd name="connsiteY145" fmla="*/ 1287888 h 4106622"/>
                  <a:gd name="connsiteX146" fmla="*/ 1338992 w 4460258"/>
                  <a:gd name="connsiteY146" fmla="*/ 1223493 h 4106622"/>
                  <a:gd name="connsiteX147" fmla="*/ 1429144 w 4460258"/>
                  <a:gd name="connsiteY147" fmla="*/ 1120462 h 4106622"/>
                  <a:gd name="connsiteX148" fmla="*/ 1467781 w 4460258"/>
                  <a:gd name="connsiteY148" fmla="*/ 1107584 h 4106622"/>
                  <a:gd name="connsiteX149" fmla="*/ 1545054 w 4460258"/>
                  <a:gd name="connsiteY149" fmla="*/ 1056068 h 4106622"/>
                  <a:gd name="connsiteX150" fmla="*/ 1570812 w 4460258"/>
                  <a:gd name="connsiteY150" fmla="*/ 1017431 h 4106622"/>
                  <a:gd name="connsiteX151" fmla="*/ 1673843 w 4460258"/>
                  <a:gd name="connsiteY151" fmla="*/ 1004553 h 4106622"/>
                  <a:gd name="connsiteX152" fmla="*/ 1892784 w 4460258"/>
                  <a:gd name="connsiteY152" fmla="*/ 978795 h 4106622"/>
                  <a:gd name="connsiteX153" fmla="*/ 1982936 w 4460258"/>
                  <a:gd name="connsiteY153" fmla="*/ 940158 h 4106622"/>
                  <a:gd name="connsiteX154" fmla="*/ 2188998 w 4460258"/>
                  <a:gd name="connsiteY154" fmla="*/ 953037 h 4106622"/>
                  <a:gd name="connsiteX155" fmla="*/ 2459454 w 4460258"/>
                  <a:gd name="connsiteY155" fmla="*/ 927279 h 4106622"/>
                  <a:gd name="connsiteX156" fmla="*/ 2498091 w 4460258"/>
                  <a:gd name="connsiteY156" fmla="*/ 914400 h 4106622"/>
                  <a:gd name="connsiteX157" fmla="*/ 2588243 w 4460258"/>
                  <a:gd name="connsiteY157" fmla="*/ 888643 h 4106622"/>
                  <a:gd name="connsiteX158" fmla="*/ 2665516 w 4460258"/>
                  <a:gd name="connsiteY158" fmla="*/ 837127 h 4106622"/>
                  <a:gd name="connsiteX159" fmla="*/ 2704153 w 4460258"/>
                  <a:gd name="connsiteY159" fmla="*/ 824248 h 4106622"/>
                  <a:gd name="connsiteX160" fmla="*/ 2781426 w 4460258"/>
                  <a:gd name="connsiteY160" fmla="*/ 772733 h 4106622"/>
                  <a:gd name="connsiteX161" fmla="*/ 2832941 w 4460258"/>
                  <a:gd name="connsiteY161" fmla="*/ 721217 h 4106622"/>
                  <a:gd name="connsiteX162" fmla="*/ 2948851 w 4460258"/>
                  <a:gd name="connsiteY162" fmla="*/ 669702 h 4106622"/>
                  <a:gd name="connsiteX163" fmla="*/ 3000367 w 4460258"/>
                  <a:gd name="connsiteY163" fmla="*/ 592429 h 4106622"/>
                  <a:gd name="connsiteX164" fmla="*/ 3193550 w 4460258"/>
                  <a:gd name="connsiteY164" fmla="*/ 553792 h 4106622"/>
                  <a:gd name="connsiteX165" fmla="*/ 3270823 w 4460258"/>
                  <a:gd name="connsiteY165" fmla="*/ 528034 h 4106622"/>
                  <a:gd name="connsiteX166" fmla="*/ 3309460 w 4460258"/>
                  <a:gd name="connsiteY166" fmla="*/ 515155 h 4106622"/>
                  <a:gd name="connsiteX167" fmla="*/ 3412491 w 4460258"/>
                  <a:gd name="connsiteY167" fmla="*/ 476519 h 4106622"/>
                  <a:gd name="connsiteX168" fmla="*/ 3438248 w 4460258"/>
                  <a:gd name="connsiteY168" fmla="*/ 437882 h 4106622"/>
                  <a:gd name="connsiteX169" fmla="*/ 3554158 w 4460258"/>
                  <a:gd name="connsiteY169" fmla="*/ 373488 h 4106622"/>
                  <a:gd name="connsiteX170" fmla="*/ 3567037 w 4460258"/>
                  <a:gd name="connsiteY170" fmla="*/ 321972 h 4106622"/>
                  <a:gd name="connsiteX171" fmla="*/ 3605674 w 4460258"/>
                  <a:gd name="connsiteY171" fmla="*/ 309093 h 4106622"/>
                  <a:gd name="connsiteX172" fmla="*/ 3721584 w 4460258"/>
                  <a:gd name="connsiteY172" fmla="*/ 244699 h 4106622"/>
                  <a:gd name="connsiteX173" fmla="*/ 3760220 w 4460258"/>
                  <a:gd name="connsiteY173" fmla="*/ 218941 h 4106622"/>
                  <a:gd name="connsiteX174" fmla="*/ 3811736 w 4460258"/>
                  <a:gd name="connsiteY174" fmla="*/ 180305 h 4106622"/>
                  <a:gd name="connsiteX175" fmla="*/ 3901888 w 4460258"/>
                  <a:gd name="connsiteY175" fmla="*/ 193184 h 4106622"/>
                  <a:gd name="connsiteX176" fmla="*/ 3940524 w 4460258"/>
                  <a:gd name="connsiteY176" fmla="*/ 180305 h 4106622"/>
                  <a:gd name="connsiteX177" fmla="*/ 4056434 w 4460258"/>
                  <a:gd name="connsiteY177" fmla="*/ 115910 h 4106622"/>
                  <a:gd name="connsiteX178" fmla="*/ 4159465 w 4460258"/>
                  <a:gd name="connsiteY178" fmla="*/ 25758 h 4106622"/>
                  <a:gd name="connsiteX179" fmla="*/ 4198102 w 4460258"/>
                  <a:gd name="connsiteY179" fmla="*/ 0 h 4106622"/>
                  <a:gd name="connsiteX180" fmla="*/ 4314012 w 4460258"/>
                  <a:gd name="connsiteY180" fmla="*/ 12879 h 4106622"/>
                  <a:gd name="connsiteX181" fmla="*/ 4352648 w 4460258"/>
                  <a:gd name="connsiteY181" fmla="*/ 25758 h 4106622"/>
                  <a:gd name="connsiteX182" fmla="*/ 4391285 w 4460258"/>
                  <a:gd name="connsiteY182" fmla="*/ 38637 h 410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4460258" h="4106622">
                    <a:moveTo>
                      <a:pt x="4391285" y="38637"/>
                    </a:moveTo>
                    <a:cubicBezTo>
                      <a:pt x="4402018" y="53662"/>
                      <a:pt x="4408457" y="90152"/>
                      <a:pt x="4417043" y="115910"/>
                    </a:cubicBezTo>
                    <a:cubicBezTo>
                      <a:pt x="4421336" y="128789"/>
                      <a:pt x="4422392" y="143251"/>
                      <a:pt x="4429922" y="154547"/>
                    </a:cubicBezTo>
                    <a:lnTo>
                      <a:pt x="4455679" y="193184"/>
                    </a:lnTo>
                    <a:cubicBezTo>
                      <a:pt x="4446902" y="254620"/>
                      <a:pt x="4460258" y="289919"/>
                      <a:pt x="4404164" y="321972"/>
                    </a:cubicBezTo>
                    <a:cubicBezTo>
                      <a:pt x="4388796" y="330754"/>
                      <a:pt x="4369820" y="330558"/>
                      <a:pt x="4352648" y="334851"/>
                    </a:cubicBezTo>
                    <a:cubicBezTo>
                      <a:pt x="4324659" y="502789"/>
                      <a:pt x="4343407" y="439852"/>
                      <a:pt x="4314012" y="528034"/>
                    </a:cubicBezTo>
                    <a:cubicBezTo>
                      <a:pt x="4312831" y="546934"/>
                      <a:pt x="4320422" y="708398"/>
                      <a:pt x="4288254" y="772733"/>
                    </a:cubicBezTo>
                    <a:cubicBezTo>
                      <a:pt x="4281332" y="786577"/>
                      <a:pt x="4271082" y="798490"/>
                      <a:pt x="4262496" y="811369"/>
                    </a:cubicBezTo>
                    <a:cubicBezTo>
                      <a:pt x="4230125" y="908481"/>
                      <a:pt x="4273790" y="788781"/>
                      <a:pt x="4223860" y="888643"/>
                    </a:cubicBezTo>
                    <a:cubicBezTo>
                      <a:pt x="4186585" y="963194"/>
                      <a:pt x="4245584" y="892676"/>
                      <a:pt x="4172344" y="965916"/>
                    </a:cubicBezTo>
                    <a:cubicBezTo>
                      <a:pt x="4168051" y="978795"/>
                      <a:pt x="4169064" y="994954"/>
                      <a:pt x="4159465" y="1004553"/>
                    </a:cubicBezTo>
                    <a:cubicBezTo>
                      <a:pt x="4149866" y="1014152"/>
                      <a:pt x="4132971" y="1011360"/>
                      <a:pt x="4120829" y="1017431"/>
                    </a:cubicBezTo>
                    <a:cubicBezTo>
                      <a:pt x="4106984" y="1024353"/>
                      <a:pt x="4095631" y="1035509"/>
                      <a:pt x="4082192" y="1043189"/>
                    </a:cubicBezTo>
                    <a:cubicBezTo>
                      <a:pt x="4029130" y="1073511"/>
                      <a:pt x="4016734" y="1073595"/>
                      <a:pt x="3953403" y="1094705"/>
                    </a:cubicBezTo>
                    <a:lnTo>
                      <a:pt x="3876130" y="1120462"/>
                    </a:lnTo>
                    <a:cubicBezTo>
                      <a:pt x="3863251" y="1124755"/>
                      <a:pt x="3850805" y="1130679"/>
                      <a:pt x="3837493" y="1133341"/>
                    </a:cubicBezTo>
                    <a:lnTo>
                      <a:pt x="3773099" y="1146220"/>
                    </a:lnTo>
                    <a:cubicBezTo>
                      <a:pt x="3764513" y="1159099"/>
                      <a:pt x="3754263" y="1171013"/>
                      <a:pt x="3747341" y="1184857"/>
                    </a:cubicBezTo>
                    <a:cubicBezTo>
                      <a:pt x="3741270" y="1196999"/>
                      <a:pt x="3742796" y="1212777"/>
                      <a:pt x="3734462" y="1223493"/>
                    </a:cubicBezTo>
                    <a:cubicBezTo>
                      <a:pt x="3712098" y="1252247"/>
                      <a:pt x="3677395" y="1270458"/>
                      <a:pt x="3657189" y="1300767"/>
                    </a:cubicBezTo>
                    <a:cubicBezTo>
                      <a:pt x="3648603" y="1313646"/>
                      <a:pt x="3643518" y="1329734"/>
                      <a:pt x="3631431" y="1339403"/>
                    </a:cubicBezTo>
                    <a:cubicBezTo>
                      <a:pt x="3620830" y="1347883"/>
                      <a:pt x="3605674" y="1347989"/>
                      <a:pt x="3592795" y="1352282"/>
                    </a:cubicBezTo>
                    <a:cubicBezTo>
                      <a:pt x="3584209" y="1365161"/>
                      <a:pt x="3567896" y="1375464"/>
                      <a:pt x="3567037" y="1390919"/>
                    </a:cubicBezTo>
                    <a:cubicBezTo>
                      <a:pt x="3557408" y="1564240"/>
                      <a:pt x="3549762" y="1538872"/>
                      <a:pt x="3605674" y="1622738"/>
                    </a:cubicBezTo>
                    <a:cubicBezTo>
                      <a:pt x="3609967" y="1635617"/>
                      <a:pt x="3622846" y="1648496"/>
                      <a:pt x="3618553" y="1661375"/>
                    </a:cubicBezTo>
                    <a:cubicBezTo>
                      <a:pt x="3611469" y="1682626"/>
                      <a:pt x="3558955" y="1713986"/>
                      <a:pt x="3541279" y="1725769"/>
                    </a:cubicBezTo>
                    <a:cubicBezTo>
                      <a:pt x="3554158" y="1730062"/>
                      <a:pt x="3566863" y="1734918"/>
                      <a:pt x="3579916" y="1738648"/>
                    </a:cubicBezTo>
                    <a:cubicBezTo>
                      <a:pt x="3596935" y="1743511"/>
                      <a:pt x="3636294" y="1734508"/>
                      <a:pt x="3631431" y="1751527"/>
                    </a:cubicBezTo>
                    <a:cubicBezTo>
                      <a:pt x="3621424" y="1786552"/>
                      <a:pt x="3554158" y="1828800"/>
                      <a:pt x="3554158" y="1828800"/>
                    </a:cubicBezTo>
                    <a:cubicBezTo>
                      <a:pt x="3545572" y="1845972"/>
                      <a:pt x="3533056" y="1861690"/>
                      <a:pt x="3528400" y="1880316"/>
                    </a:cubicBezTo>
                    <a:cubicBezTo>
                      <a:pt x="3520006" y="1913894"/>
                      <a:pt x="3532330" y="1953092"/>
                      <a:pt x="3515522" y="1983347"/>
                    </a:cubicBezTo>
                    <a:cubicBezTo>
                      <a:pt x="3506926" y="1998820"/>
                      <a:pt x="3481178" y="1991933"/>
                      <a:pt x="3464006" y="1996226"/>
                    </a:cubicBezTo>
                    <a:cubicBezTo>
                      <a:pt x="3459713" y="2009105"/>
                      <a:pt x="3454856" y="2021809"/>
                      <a:pt x="3451127" y="2034862"/>
                    </a:cubicBezTo>
                    <a:cubicBezTo>
                      <a:pt x="3446264" y="2051881"/>
                      <a:pt x="3447030" y="2071010"/>
                      <a:pt x="3438248" y="2086378"/>
                    </a:cubicBezTo>
                    <a:cubicBezTo>
                      <a:pt x="3429212" y="2102192"/>
                      <a:pt x="3410794" y="2110638"/>
                      <a:pt x="3399612" y="2125015"/>
                    </a:cubicBezTo>
                    <a:cubicBezTo>
                      <a:pt x="3380606" y="2149451"/>
                      <a:pt x="3377464" y="2192498"/>
                      <a:pt x="3348096" y="2202288"/>
                    </a:cubicBezTo>
                    <a:lnTo>
                      <a:pt x="3270823" y="2228046"/>
                    </a:lnTo>
                    <a:cubicBezTo>
                      <a:pt x="3262237" y="2240925"/>
                      <a:pt x="3249138" y="2251749"/>
                      <a:pt x="3245065" y="2266682"/>
                    </a:cubicBezTo>
                    <a:cubicBezTo>
                      <a:pt x="3235958" y="2300073"/>
                      <a:pt x="3248994" y="2339458"/>
                      <a:pt x="3232186" y="2369713"/>
                    </a:cubicBezTo>
                    <a:cubicBezTo>
                      <a:pt x="3223590" y="2385186"/>
                      <a:pt x="3197843" y="2378299"/>
                      <a:pt x="3180671" y="2382592"/>
                    </a:cubicBezTo>
                    <a:cubicBezTo>
                      <a:pt x="3172085" y="2399764"/>
                      <a:pt x="3164438" y="2417438"/>
                      <a:pt x="3154913" y="2434107"/>
                    </a:cubicBezTo>
                    <a:cubicBezTo>
                      <a:pt x="3147233" y="2447546"/>
                      <a:pt x="3129155" y="2457265"/>
                      <a:pt x="3129155" y="2472744"/>
                    </a:cubicBezTo>
                    <a:cubicBezTo>
                      <a:pt x="3129155" y="2512323"/>
                      <a:pt x="3146327" y="2550017"/>
                      <a:pt x="3154913" y="2588654"/>
                    </a:cubicBezTo>
                    <a:cubicBezTo>
                      <a:pt x="3125335" y="2706964"/>
                      <a:pt x="3168081" y="2585071"/>
                      <a:pt x="3103398" y="2665927"/>
                    </a:cubicBezTo>
                    <a:cubicBezTo>
                      <a:pt x="3094917" y="2676528"/>
                      <a:pt x="3098049" y="2693268"/>
                      <a:pt x="3090519" y="2704564"/>
                    </a:cubicBezTo>
                    <a:cubicBezTo>
                      <a:pt x="3080416" y="2719718"/>
                      <a:pt x="3064761" y="2730321"/>
                      <a:pt x="3051882" y="2743200"/>
                    </a:cubicBezTo>
                    <a:cubicBezTo>
                      <a:pt x="3021831" y="2738907"/>
                      <a:pt x="2988266" y="2745064"/>
                      <a:pt x="2961730" y="2730322"/>
                    </a:cubicBezTo>
                    <a:cubicBezTo>
                      <a:pt x="2944947" y="2720998"/>
                      <a:pt x="2954598" y="2683462"/>
                      <a:pt x="2935972" y="2678806"/>
                    </a:cubicBezTo>
                    <a:cubicBezTo>
                      <a:pt x="2909632" y="2672221"/>
                      <a:pt x="2884457" y="2695978"/>
                      <a:pt x="2858699" y="2704564"/>
                    </a:cubicBezTo>
                    <a:cubicBezTo>
                      <a:pt x="2805378" y="2722338"/>
                      <a:pt x="2831358" y="2709912"/>
                      <a:pt x="2781426" y="2743200"/>
                    </a:cubicBezTo>
                    <a:cubicBezTo>
                      <a:pt x="2749966" y="2900501"/>
                      <a:pt x="2796514" y="2729675"/>
                      <a:pt x="2729910" y="2846231"/>
                    </a:cubicBezTo>
                    <a:cubicBezTo>
                      <a:pt x="2721128" y="2861599"/>
                      <a:pt x="2725813" y="2882379"/>
                      <a:pt x="2717031" y="2897747"/>
                    </a:cubicBezTo>
                    <a:cubicBezTo>
                      <a:pt x="2707995" y="2913561"/>
                      <a:pt x="2690055" y="2922392"/>
                      <a:pt x="2678395" y="2936384"/>
                    </a:cubicBezTo>
                    <a:cubicBezTo>
                      <a:pt x="2668486" y="2948275"/>
                      <a:pt x="2665516" y="2966434"/>
                      <a:pt x="2652637" y="2975020"/>
                    </a:cubicBezTo>
                    <a:cubicBezTo>
                      <a:pt x="2637910" y="2984838"/>
                      <a:pt x="2618141" y="2983036"/>
                      <a:pt x="2601122" y="2987899"/>
                    </a:cubicBezTo>
                    <a:cubicBezTo>
                      <a:pt x="2588069" y="2991629"/>
                      <a:pt x="2575364" y="2996485"/>
                      <a:pt x="2562485" y="3000778"/>
                    </a:cubicBezTo>
                    <a:cubicBezTo>
                      <a:pt x="2529417" y="3099983"/>
                      <a:pt x="2581802" y="2979046"/>
                      <a:pt x="2498091" y="3052293"/>
                    </a:cubicBezTo>
                    <a:cubicBezTo>
                      <a:pt x="2456412" y="3088762"/>
                      <a:pt x="2448749" y="3123045"/>
                      <a:pt x="2433696" y="3168203"/>
                    </a:cubicBezTo>
                    <a:cubicBezTo>
                      <a:pt x="2437989" y="3215426"/>
                      <a:pt x="2439869" y="3262930"/>
                      <a:pt x="2446575" y="3309871"/>
                    </a:cubicBezTo>
                    <a:cubicBezTo>
                      <a:pt x="2448495" y="3323310"/>
                      <a:pt x="2459454" y="3334932"/>
                      <a:pt x="2459454" y="3348507"/>
                    </a:cubicBezTo>
                    <a:cubicBezTo>
                      <a:pt x="2459454" y="3364679"/>
                      <a:pt x="2439769" y="3420440"/>
                      <a:pt x="2433696" y="3438660"/>
                    </a:cubicBezTo>
                    <a:cubicBezTo>
                      <a:pt x="2478508" y="3573095"/>
                      <a:pt x="2457520" y="3488851"/>
                      <a:pt x="2472333" y="3696237"/>
                    </a:cubicBezTo>
                    <a:cubicBezTo>
                      <a:pt x="2468040" y="3713409"/>
                      <a:pt x="2464317" y="3730734"/>
                      <a:pt x="2459454" y="3747753"/>
                    </a:cubicBezTo>
                    <a:cubicBezTo>
                      <a:pt x="2455725" y="3760806"/>
                      <a:pt x="2457622" y="3778499"/>
                      <a:pt x="2446575" y="3786389"/>
                    </a:cubicBezTo>
                    <a:cubicBezTo>
                      <a:pt x="2424481" y="3802170"/>
                      <a:pt x="2369302" y="3812147"/>
                      <a:pt x="2369302" y="3812147"/>
                    </a:cubicBezTo>
                    <a:cubicBezTo>
                      <a:pt x="2339251" y="3807854"/>
                      <a:pt x="2308916" y="3805221"/>
                      <a:pt x="2279150" y="3799268"/>
                    </a:cubicBezTo>
                    <a:cubicBezTo>
                      <a:pt x="2265838" y="3796606"/>
                      <a:pt x="2251114" y="3794870"/>
                      <a:pt x="2240513" y="3786389"/>
                    </a:cubicBezTo>
                    <a:cubicBezTo>
                      <a:pt x="2184086" y="3741248"/>
                      <a:pt x="2253614" y="3742104"/>
                      <a:pt x="2163240" y="3734874"/>
                    </a:cubicBezTo>
                    <a:cubicBezTo>
                      <a:pt x="2073273" y="3727677"/>
                      <a:pt x="1982936" y="3726288"/>
                      <a:pt x="1892784" y="3721995"/>
                    </a:cubicBezTo>
                    <a:cubicBezTo>
                      <a:pt x="1879905" y="3717702"/>
                      <a:pt x="1867399" y="3712061"/>
                      <a:pt x="1854147" y="3709116"/>
                    </a:cubicBezTo>
                    <a:cubicBezTo>
                      <a:pt x="1828656" y="3703451"/>
                      <a:pt x="1799546" y="3709193"/>
                      <a:pt x="1776874" y="3696237"/>
                    </a:cubicBezTo>
                    <a:cubicBezTo>
                      <a:pt x="1765087" y="3689502"/>
                      <a:pt x="1772476" y="3668201"/>
                      <a:pt x="1763995" y="3657600"/>
                    </a:cubicBezTo>
                    <a:cubicBezTo>
                      <a:pt x="1754326" y="3645513"/>
                      <a:pt x="1739202" y="3638765"/>
                      <a:pt x="1725358" y="3631843"/>
                    </a:cubicBezTo>
                    <a:cubicBezTo>
                      <a:pt x="1713216" y="3625772"/>
                      <a:pt x="1699775" y="3622693"/>
                      <a:pt x="1686722" y="3618964"/>
                    </a:cubicBezTo>
                    <a:cubicBezTo>
                      <a:pt x="1615745" y="3598685"/>
                      <a:pt x="1612711" y="3603585"/>
                      <a:pt x="1519296" y="3593206"/>
                    </a:cubicBezTo>
                    <a:cubicBezTo>
                      <a:pt x="1510710" y="3580327"/>
                      <a:pt x="1505625" y="3564238"/>
                      <a:pt x="1493538" y="3554569"/>
                    </a:cubicBezTo>
                    <a:cubicBezTo>
                      <a:pt x="1455230" y="3523923"/>
                      <a:pt x="1337286" y="3553452"/>
                      <a:pt x="1326113" y="3554569"/>
                    </a:cubicBezTo>
                    <a:cubicBezTo>
                      <a:pt x="1313234" y="3567448"/>
                      <a:pt x="1302631" y="3583103"/>
                      <a:pt x="1287477" y="3593206"/>
                    </a:cubicBezTo>
                    <a:cubicBezTo>
                      <a:pt x="1242505" y="3623188"/>
                      <a:pt x="1152405" y="3596441"/>
                      <a:pt x="1120051" y="3593206"/>
                    </a:cubicBezTo>
                    <a:cubicBezTo>
                      <a:pt x="1102879" y="3588913"/>
                      <a:pt x="1086236" y="3580327"/>
                      <a:pt x="1068536" y="3580327"/>
                    </a:cubicBezTo>
                    <a:cubicBezTo>
                      <a:pt x="981429" y="3580327"/>
                      <a:pt x="1027682" y="3592316"/>
                      <a:pt x="965505" y="3618964"/>
                    </a:cubicBezTo>
                    <a:cubicBezTo>
                      <a:pt x="949236" y="3625937"/>
                      <a:pt x="931161" y="3627550"/>
                      <a:pt x="913989" y="3631843"/>
                    </a:cubicBezTo>
                    <a:cubicBezTo>
                      <a:pt x="869433" y="3616991"/>
                      <a:pt x="852478" y="3604644"/>
                      <a:pt x="798079" y="3631843"/>
                    </a:cubicBezTo>
                    <a:cubicBezTo>
                      <a:pt x="784235" y="3638765"/>
                      <a:pt x="780908" y="3657600"/>
                      <a:pt x="772322" y="3670479"/>
                    </a:cubicBezTo>
                    <a:cubicBezTo>
                      <a:pt x="780908" y="3700530"/>
                      <a:pt x="781515" y="3734128"/>
                      <a:pt x="798079" y="3760631"/>
                    </a:cubicBezTo>
                    <a:cubicBezTo>
                      <a:pt x="805274" y="3772143"/>
                      <a:pt x="827117" y="3763911"/>
                      <a:pt x="836716" y="3773510"/>
                    </a:cubicBezTo>
                    <a:cubicBezTo>
                      <a:pt x="850292" y="3787086"/>
                      <a:pt x="853888" y="3807854"/>
                      <a:pt x="862474" y="3825026"/>
                    </a:cubicBezTo>
                    <a:cubicBezTo>
                      <a:pt x="849595" y="3833612"/>
                      <a:pt x="837982" y="3844498"/>
                      <a:pt x="823837" y="3850784"/>
                    </a:cubicBezTo>
                    <a:cubicBezTo>
                      <a:pt x="799026" y="3861811"/>
                      <a:pt x="746564" y="3876541"/>
                      <a:pt x="746564" y="3876541"/>
                    </a:cubicBezTo>
                    <a:cubicBezTo>
                      <a:pt x="742271" y="3893713"/>
                      <a:pt x="745017" y="3914459"/>
                      <a:pt x="733685" y="3928057"/>
                    </a:cubicBezTo>
                    <a:cubicBezTo>
                      <a:pt x="721394" y="3942806"/>
                      <a:pt x="700146" y="3947074"/>
                      <a:pt x="682169" y="3953815"/>
                    </a:cubicBezTo>
                    <a:cubicBezTo>
                      <a:pt x="661389" y="3961607"/>
                      <a:pt x="583737" y="3976077"/>
                      <a:pt x="566260" y="3979572"/>
                    </a:cubicBezTo>
                    <a:cubicBezTo>
                      <a:pt x="553381" y="3988158"/>
                      <a:pt x="541062" y="3997650"/>
                      <a:pt x="527623" y="4005330"/>
                    </a:cubicBezTo>
                    <a:cubicBezTo>
                      <a:pt x="510954" y="4014855"/>
                      <a:pt x="489683" y="4017512"/>
                      <a:pt x="476107" y="4031088"/>
                    </a:cubicBezTo>
                    <a:cubicBezTo>
                      <a:pt x="462532" y="4044663"/>
                      <a:pt x="458936" y="4065431"/>
                      <a:pt x="450350" y="4082603"/>
                    </a:cubicBezTo>
                    <a:cubicBezTo>
                      <a:pt x="340985" y="4046148"/>
                      <a:pt x="492051" y="4106622"/>
                      <a:pt x="385955" y="4018209"/>
                    </a:cubicBezTo>
                    <a:cubicBezTo>
                      <a:pt x="372357" y="4006878"/>
                      <a:pt x="351612" y="4009623"/>
                      <a:pt x="334440" y="4005330"/>
                    </a:cubicBezTo>
                    <a:cubicBezTo>
                      <a:pt x="321561" y="4013916"/>
                      <a:pt x="301552" y="4045460"/>
                      <a:pt x="295803" y="4031088"/>
                    </a:cubicBezTo>
                    <a:cubicBezTo>
                      <a:pt x="288704" y="4013340"/>
                      <a:pt x="314429" y="3917949"/>
                      <a:pt x="321561" y="3889420"/>
                    </a:cubicBezTo>
                    <a:cubicBezTo>
                      <a:pt x="317268" y="3872248"/>
                      <a:pt x="323860" y="3847012"/>
                      <a:pt x="308682" y="3837905"/>
                    </a:cubicBezTo>
                    <a:cubicBezTo>
                      <a:pt x="302908" y="3834441"/>
                      <a:pt x="228775" y="3860247"/>
                      <a:pt x="218530" y="3863662"/>
                    </a:cubicBezTo>
                    <a:cubicBezTo>
                      <a:pt x="209944" y="3876541"/>
                      <a:pt x="208001" y="3899530"/>
                      <a:pt x="192772" y="3902299"/>
                    </a:cubicBezTo>
                    <a:cubicBezTo>
                      <a:pt x="84346" y="3922013"/>
                      <a:pt x="89320" y="3908108"/>
                      <a:pt x="51105" y="3850784"/>
                    </a:cubicBezTo>
                    <a:cubicBezTo>
                      <a:pt x="46997" y="3822025"/>
                      <a:pt x="32495" y="3715524"/>
                      <a:pt x="25347" y="3683358"/>
                    </a:cubicBezTo>
                    <a:cubicBezTo>
                      <a:pt x="22402" y="3670106"/>
                      <a:pt x="16761" y="3657601"/>
                      <a:pt x="12468" y="3644722"/>
                    </a:cubicBezTo>
                    <a:cubicBezTo>
                      <a:pt x="16761" y="3623257"/>
                      <a:pt x="16289" y="3600255"/>
                      <a:pt x="25347" y="3580327"/>
                    </a:cubicBezTo>
                    <a:cubicBezTo>
                      <a:pt x="38157" y="3552145"/>
                      <a:pt x="76862" y="3503054"/>
                      <a:pt x="76862" y="3503054"/>
                    </a:cubicBezTo>
                    <a:cubicBezTo>
                      <a:pt x="71963" y="3478559"/>
                      <a:pt x="64306" y="3426426"/>
                      <a:pt x="51105" y="3400023"/>
                    </a:cubicBezTo>
                    <a:cubicBezTo>
                      <a:pt x="44183" y="3386178"/>
                      <a:pt x="33933" y="3374265"/>
                      <a:pt x="25347" y="3361386"/>
                    </a:cubicBezTo>
                    <a:cubicBezTo>
                      <a:pt x="18042" y="3295643"/>
                      <a:pt x="0" y="3221227"/>
                      <a:pt x="25347" y="3155324"/>
                    </a:cubicBezTo>
                    <a:cubicBezTo>
                      <a:pt x="36460" y="3126431"/>
                      <a:pt x="67072" y="3107419"/>
                      <a:pt x="76862" y="3078051"/>
                    </a:cubicBezTo>
                    <a:cubicBezTo>
                      <a:pt x="96663" y="3018648"/>
                      <a:pt x="87079" y="3052727"/>
                      <a:pt x="102620" y="2975020"/>
                    </a:cubicBezTo>
                    <a:cubicBezTo>
                      <a:pt x="89296" y="2935050"/>
                      <a:pt x="75712" y="2924655"/>
                      <a:pt x="115499" y="2884868"/>
                    </a:cubicBezTo>
                    <a:cubicBezTo>
                      <a:pt x="137389" y="2862978"/>
                      <a:pt x="192772" y="2833353"/>
                      <a:pt x="192772" y="2833353"/>
                    </a:cubicBezTo>
                    <a:cubicBezTo>
                      <a:pt x="224127" y="2739287"/>
                      <a:pt x="211945" y="2782420"/>
                      <a:pt x="231409" y="2704564"/>
                    </a:cubicBezTo>
                    <a:cubicBezTo>
                      <a:pt x="222823" y="2691685"/>
                      <a:pt x="207571" y="2681286"/>
                      <a:pt x="205651" y="2665927"/>
                    </a:cubicBezTo>
                    <a:cubicBezTo>
                      <a:pt x="202936" y="2644206"/>
                      <a:pt x="213221" y="2622769"/>
                      <a:pt x="218530" y="2601533"/>
                    </a:cubicBezTo>
                    <a:cubicBezTo>
                      <a:pt x="229194" y="2558875"/>
                      <a:pt x="231984" y="2562033"/>
                      <a:pt x="257167" y="2524260"/>
                    </a:cubicBezTo>
                    <a:cubicBezTo>
                      <a:pt x="262761" y="2501883"/>
                      <a:pt x="275082" y="2436770"/>
                      <a:pt x="295803" y="2421229"/>
                    </a:cubicBezTo>
                    <a:cubicBezTo>
                      <a:pt x="317524" y="2404938"/>
                      <a:pt x="373077" y="2395471"/>
                      <a:pt x="373077" y="2395471"/>
                    </a:cubicBezTo>
                    <a:cubicBezTo>
                      <a:pt x="377370" y="2382592"/>
                      <a:pt x="377474" y="2367435"/>
                      <a:pt x="385955" y="2356834"/>
                    </a:cubicBezTo>
                    <a:cubicBezTo>
                      <a:pt x="395624" y="2344747"/>
                      <a:pt x="412701" y="2340986"/>
                      <a:pt x="424592" y="2331077"/>
                    </a:cubicBezTo>
                    <a:cubicBezTo>
                      <a:pt x="488909" y="2277480"/>
                      <a:pt x="433965" y="2302195"/>
                      <a:pt x="501865" y="2279561"/>
                    </a:cubicBezTo>
                    <a:cubicBezTo>
                      <a:pt x="514744" y="2266682"/>
                      <a:pt x="526510" y="2252584"/>
                      <a:pt x="540502" y="2240924"/>
                    </a:cubicBezTo>
                    <a:cubicBezTo>
                      <a:pt x="552393" y="2231015"/>
                      <a:pt x="569469" y="2227253"/>
                      <a:pt x="579138" y="2215167"/>
                    </a:cubicBezTo>
                    <a:cubicBezTo>
                      <a:pt x="587619" y="2204566"/>
                      <a:pt x="585424" y="2188397"/>
                      <a:pt x="592017" y="2176530"/>
                    </a:cubicBezTo>
                    <a:cubicBezTo>
                      <a:pt x="607051" y="2149469"/>
                      <a:pt x="643533" y="2099257"/>
                      <a:pt x="643533" y="2099257"/>
                    </a:cubicBezTo>
                    <a:cubicBezTo>
                      <a:pt x="647826" y="2082085"/>
                      <a:pt x="649440" y="2064010"/>
                      <a:pt x="656412" y="2047741"/>
                    </a:cubicBezTo>
                    <a:cubicBezTo>
                      <a:pt x="662509" y="2033514"/>
                      <a:pt x="674490" y="2022544"/>
                      <a:pt x="682169" y="2009105"/>
                    </a:cubicBezTo>
                    <a:cubicBezTo>
                      <a:pt x="691694" y="1992436"/>
                      <a:pt x="700364" y="1975236"/>
                      <a:pt x="707927" y="1957589"/>
                    </a:cubicBezTo>
                    <a:cubicBezTo>
                      <a:pt x="713275" y="1945111"/>
                      <a:pt x="712325" y="1929553"/>
                      <a:pt x="720806" y="1918953"/>
                    </a:cubicBezTo>
                    <a:cubicBezTo>
                      <a:pt x="730476" y="1906866"/>
                      <a:pt x="746564" y="1901781"/>
                      <a:pt x="759443" y="1893195"/>
                    </a:cubicBezTo>
                    <a:cubicBezTo>
                      <a:pt x="768029" y="1880316"/>
                      <a:pt x="773113" y="1864227"/>
                      <a:pt x="785200" y="1854558"/>
                    </a:cubicBezTo>
                    <a:cubicBezTo>
                      <a:pt x="795801" y="1846077"/>
                      <a:pt x="815946" y="1852726"/>
                      <a:pt x="823837" y="1841679"/>
                    </a:cubicBezTo>
                    <a:cubicBezTo>
                      <a:pt x="839618" y="1819585"/>
                      <a:pt x="841009" y="1790164"/>
                      <a:pt x="849595" y="1764406"/>
                    </a:cubicBezTo>
                    <a:lnTo>
                      <a:pt x="862474" y="1725769"/>
                    </a:lnTo>
                    <a:cubicBezTo>
                      <a:pt x="858181" y="1669961"/>
                      <a:pt x="856538" y="1613885"/>
                      <a:pt x="849595" y="1558344"/>
                    </a:cubicBezTo>
                    <a:cubicBezTo>
                      <a:pt x="847911" y="1544873"/>
                      <a:pt x="836716" y="1533283"/>
                      <a:pt x="836716" y="1519707"/>
                    </a:cubicBezTo>
                    <a:cubicBezTo>
                      <a:pt x="836716" y="1500758"/>
                      <a:pt x="870324" y="1439612"/>
                      <a:pt x="875353" y="1429555"/>
                    </a:cubicBezTo>
                    <a:cubicBezTo>
                      <a:pt x="905404" y="1433848"/>
                      <a:pt x="938354" y="1428858"/>
                      <a:pt x="965505" y="1442434"/>
                    </a:cubicBezTo>
                    <a:cubicBezTo>
                      <a:pt x="977647" y="1448505"/>
                      <a:pt x="965027" y="1478642"/>
                      <a:pt x="978384" y="1481071"/>
                    </a:cubicBezTo>
                    <a:cubicBezTo>
                      <a:pt x="1020832" y="1488789"/>
                      <a:pt x="1064243" y="1472485"/>
                      <a:pt x="1107172" y="1468192"/>
                    </a:cubicBezTo>
                    <a:cubicBezTo>
                      <a:pt x="1139698" y="1457350"/>
                      <a:pt x="1176806" y="1449506"/>
                      <a:pt x="1197324" y="1416677"/>
                    </a:cubicBezTo>
                    <a:cubicBezTo>
                      <a:pt x="1271213" y="1298455"/>
                      <a:pt x="1150996" y="1391754"/>
                      <a:pt x="1248840" y="1326524"/>
                    </a:cubicBezTo>
                    <a:cubicBezTo>
                      <a:pt x="1253133" y="1313645"/>
                      <a:pt x="1254189" y="1299183"/>
                      <a:pt x="1261719" y="1287888"/>
                    </a:cubicBezTo>
                    <a:cubicBezTo>
                      <a:pt x="1281553" y="1258137"/>
                      <a:pt x="1310481" y="1242500"/>
                      <a:pt x="1338992" y="1223493"/>
                    </a:cubicBezTo>
                    <a:cubicBezTo>
                      <a:pt x="1377627" y="1165540"/>
                      <a:pt x="1375482" y="1147292"/>
                      <a:pt x="1429144" y="1120462"/>
                    </a:cubicBezTo>
                    <a:cubicBezTo>
                      <a:pt x="1441286" y="1114391"/>
                      <a:pt x="1454902" y="1111877"/>
                      <a:pt x="1467781" y="1107584"/>
                    </a:cubicBezTo>
                    <a:cubicBezTo>
                      <a:pt x="1493539" y="1090412"/>
                      <a:pt x="1527882" y="1081826"/>
                      <a:pt x="1545054" y="1056068"/>
                    </a:cubicBezTo>
                    <a:cubicBezTo>
                      <a:pt x="1553640" y="1043189"/>
                      <a:pt x="1556440" y="1023180"/>
                      <a:pt x="1570812" y="1017431"/>
                    </a:cubicBezTo>
                    <a:cubicBezTo>
                      <a:pt x="1602947" y="1004577"/>
                      <a:pt x="1639499" y="1008846"/>
                      <a:pt x="1673843" y="1004553"/>
                    </a:cubicBezTo>
                    <a:cubicBezTo>
                      <a:pt x="1779000" y="969500"/>
                      <a:pt x="1657401" y="1006487"/>
                      <a:pt x="1892784" y="978795"/>
                    </a:cubicBezTo>
                    <a:cubicBezTo>
                      <a:pt x="1917563" y="975880"/>
                      <a:pt x="1964633" y="949309"/>
                      <a:pt x="1982936" y="940158"/>
                    </a:cubicBezTo>
                    <a:cubicBezTo>
                      <a:pt x="2101139" y="979559"/>
                      <a:pt x="2033193" y="968618"/>
                      <a:pt x="2188998" y="953037"/>
                    </a:cubicBezTo>
                    <a:cubicBezTo>
                      <a:pt x="2327162" y="918495"/>
                      <a:pt x="2157893" y="957435"/>
                      <a:pt x="2459454" y="927279"/>
                    </a:cubicBezTo>
                    <a:cubicBezTo>
                      <a:pt x="2472962" y="925928"/>
                      <a:pt x="2485038" y="918129"/>
                      <a:pt x="2498091" y="914400"/>
                    </a:cubicBezTo>
                    <a:cubicBezTo>
                      <a:pt x="2611291" y="882058"/>
                      <a:pt x="2495604" y="919523"/>
                      <a:pt x="2588243" y="888643"/>
                    </a:cubicBezTo>
                    <a:cubicBezTo>
                      <a:pt x="2614001" y="871471"/>
                      <a:pt x="2636148" y="846916"/>
                      <a:pt x="2665516" y="837127"/>
                    </a:cubicBezTo>
                    <a:cubicBezTo>
                      <a:pt x="2678395" y="832834"/>
                      <a:pt x="2692286" y="830841"/>
                      <a:pt x="2704153" y="824248"/>
                    </a:cubicBezTo>
                    <a:cubicBezTo>
                      <a:pt x="2731214" y="809214"/>
                      <a:pt x="2781426" y="772733"/>
                      <a:pt x="2781426" y="772733"/>
                    </a:cubicBezTo>
                    <a:cubicBezTo>
                      <a:pt x="2805957" y="699140"/>
                      <a:pt x="2774067" y="760466"/>
                      <a:pt x="2832941" y="721217"/>
                    </a:cubicBezTo>
                    <a:cubicBezTo>
                      <a:pt x="2928109" y="657772"/>
                      <a:pt x="2799036" y="694671"/>
                      <a:pt x="2948851" y="669702"/>
                    </a:cubicBezTo>
                    <a:cubicBezTo>
                      <a:pt x="2966023" y="643944"/>
                      <a:pt x="2970999" y="602219"/>
                      <a:pt x="3000367" y="592429"/>
                    </a:cubicBezTo>
                    <a:cubicBezTo>
                      <a:pt x="3114519" y="554378"/>
                      <a:pt x="3050655" y="569669"/>
                      <a:pt x="3193550" y="553792"/>
                    </a:cubicBezTo>
                    <a:lnTo>
                      <a:pt x="3270823" y="528034"/>
                    </a:lnTo>
                    <a:cubicBezTo>
                      <a:pt x="3283702" y="523741"/>
                      <a:pt x="3298164" y="522685"/>
                      <a:pt x="3309460" y="515155"/>
                    </a:cubicBezTo>
                    <a:cubicBezTo>
                      <a:pt x="3366310" y="477256"/>
                      <a:pt x="3332918" y="492434"/>
                      <a:pt x="3412491" y="476519"/>
                    </a:cubicBezTo>
                    <a:cubicBezTo>
                      <a:pt x="3421077" y="463640"/>
                      <a:pt x="3426599" y="448075"/>
                      <a:pt x="3438248" y="437882"/>
                    </a:cubicBezTo>
                    <a:cubicBezTo>
                      <a:pt x="3492750" y="390193"/>
                      <a:pt x="3501093" y="391177"/>
                      <a:pt x="3554158" y="373488"/>
                    </a:cubicBezTo>
                    <a:cubicBezTo>
                      <a:pt x="3558451" y="356316"/>
                      <a:pt x="3555980" y="335794"/>
                      <a:pt x="3567037" y="321972"/>
                    </a:cubicBezTo>
                    <a:cubicBezTo>
                      <a:pt x="3575518" y="311371"/>
                      <a:pt x="3593807" y="315686"/>
                      <a:pt x="3605674" y="309093"/>
                    </a:cubicBezTo>
                    <a:cubicBezTo>
                      <a:pt x="3738528" y="235286"/>
                      <a:pt x="3634158" y="273841"/>
                      <a:pt x="3721584" y="244699"/>
                    </a:cubicBezTo>
                    <a:cubicBezTo>
                      <a:pt x="3734463" y="236113"/>
                      <a:pt x="3747625" y="227938"/>
                      <a:pt x="3760220" y="218941"/>
                    </a:cubicBezTo>
                    <a:cubicBezTo>
                      <a:pt x="3777687" y="206465"/>
                      <a:pt x="3790617" y="184145"/>
                      <a:pt x="3811736" y="180305"/>
                    </a:cubicBezTo>
                    <a:cubicBezTo>
                      <a:pt x="3841602" y="174875"/>
                      <a:pt x="3871837" y="188891"/>
                      <a:pt x="3901888" y="193184"/>
                    </a:cubicBezTo>
                    <a:cubicBezTo>
                      <a:pt x="3914767" y="188891"/>
                      <a:pt x="3928657" y="186898"/>
                      <a:pt x="3940524" y="180305"/>
                    </a:cubicBezTo>
                    <a:cubicBezTo>
                      <a:pt x="4073377" y="106497"/>
                      <a:pt x="3969010" y="145052"/>
                      <a:pt x="4056434" y="115910"/>
                    </a:cubicBezTo>
                    <a:cubicBezTo>
                      <a:pt x="4099364" y="51517"/>
                      <a:pt x="4069314" y="85859"/>
                      <a:pt x="4159465" y="25758"/>
                    </a:cubicBezTo>
                    <a:lnTo>
                      <a:pt x="4198102" y="0"/>
                    </a:lnTo>
                    <a:cubicBezTo>
                      <a:pt x="4236739" y="4293"/>
                      <a:pt x="4275667" y="6488"/>
                      <a:pt x="4314012" y="12879"/>
                    </a:cubicBezTo>
                    <a:cubicBezTo>
                      <a:pt x="4327403" y="15111"/>
                      <a:pt x="4339396" y="22813"/>
                      <a:pt x="4352648" y="25758"/>
                    </a:cubicBezTo>
                    <a:cubicBezTo>
                      <a:pt x="4378139" y="31423"/>
                      <a:pt x="4380553" y="23612"/>
                      <a:pt x="4391285" y="38637"/>
                    </a:cubicBezTo>
                    <a:close/>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grpSp>
          <p:nvGrpSpPr>
            <p:cNvPr id="49" name="Group 48"/>
            <p:cNvGrpSpPr/>
            <p:nvPr/>
          </p:nvGrpSpPr>
          <p:grpSpPr>
            <a:xfrm>
              <a:off x="1706316" y="2937654"/>
              <a:ext cx="1782894" cy="1781152"/>
              <a:chOff x="1741941" y="2925779"/>
              <a:chExt cx="1782894" cy="1781152"/>
            </a:xfrm>
          </p:grpSpPr>
          <p:pic>
            <p:nvPicPr>
              <p:cNvPr id="24" name="Picture 3"/>
              <p:cNvPicPr>
                <a:picLocks noChangeAspect="1" noChangeArrowheads="1"/>
              </p:cNvPicPr>
              <p:nvPr/>
            </p:nvPicPr>
            <p:blipFill>
              <a:blip r:embed="rId10" cstate="print">
                <a:lum bright="3000" contrast="-3000"/>
              </a:blip>
              <a:srcRect/>
              <a:stretch>
                <a:fillRect/>
              </a:stretch>
            </p:blipFill>
            <p:spPr bwMode="auto">
              <a:xfrm>
                <a:off x="1741941" y="2925779"/>
                <a:ext cx="1782894" cy="1781152"/>
              </a:xfrm>
              <a:prstGeom prst="rect">
                <a:avLst/>
              </a:prstGeom>
              <a:noFill/>
              <a:ln w="9525">
                <a:noFill/>
                <a:miter lim="800000"/>
                <a:headEnd/>
                <a:tailEnd/>
              </a:ln>
            </p:spPr>
          </p:pic>
          <p:sp>
            <p:nvSpPr>
              <p:cNvPr id="25" name="Freeform 24"/>
              <p:cNvSpPr/>
              <p:nvPr/>
            </p:nvSpPr>
            <p:spPr bwMode="auto">
              <a:xfrm>
                <a:off x="2103209" y="3305336"/>
                <a:ext cx="932167" cy="1162808"/>
              </a:xfrm>
              <a:custGeom>
                <a:avLst/>
                <a:gdLst>
                  <a:gd name="connsiteX0" fmla="*/ 1409972 w 2548222"/>
                  <a:gd name="connsiteY0" fmla="*/ 389602 h 3184317"/>
                  <a:gd name="connsiteX1" fmla="*/ 1371336 w 2548222"/>
                  <a:gd name="connsiteY1" fmla="*/ 428238 h 3184317"/>
                  <a:gd name="connsiteX2" fmla="*/ 1319820 w 2548222"/>
                  <a:gd name="connsiteY2" fmla="*/ 518391 h 3184317"/>
                  <a:gd name="connsiteX3" fmla="*/ 1306941 w 2548222"/>
                  <a:gd name="connsiteY3" fmla="*/ 595664 h 3184317"/>
                  <a:gd name="connsiteX4" fmla="*/ 1281183 w 2548222"/>
                  <a:gd name="connsiteY4" fmla="*/ 634300 h 3184317"/>
                  <a:gd name="connsiteX5" fmla="*/ 1268305 w 2548222"/>
                  <a:gd name="connsiteY5" fmla="*/ 711574 h 3184317"/>
                  <a:gd name="connsiteX6" fmla="*/ 1203910 w 2548222"/>
                  <a:gd name="connsiteY6" fmla="*/ 788847 h 3184317"/>
                  <a:gd name="connsiteX7" fmla="*/ 1152395 w 2548222"/>
                  <a:gd name="connsiteY7" fmla="*/ 814605 h 3184317"/>
                  <a:gd name="connsiteX8" fmla="*/ 1126637 w 2548222"/>
                  <a:gd name="connsiteY8" fmla="*/ 866120 h 3184317"/>
                  <a:gd name="connsiteX9" fmla="*/ 1100879 w 2548222"/>
                  <a:gd name="connsiteY9" fmla="*/ 904757 h 3184317"/>
                  <a:gd name="connsiteX10" fmla="*/ 1088000 w 2548222"/>
                  <a:gd name="connsiteY10" fmla="*/ 943393 h 3184317"/>
                  <a:gd name="connsiteX11" fmla="*/ 1049364 w 2548222"/>
                  <a:gd name="connsiteY11" fmla="*/ 969151 h 3184317"/>
                  <a:gd name="connsiteX12" fmla="*/ 1023606 w 2548222"/>
                  <a:gd name="connsiteY12" fmla="*/ 1007788 h 3184317"/>
                  <a:gd name="connsiteX13" fmla="*/ 959212 w 2548222"/>
                  <a:gd name="connsiteY13" fmla="*/ 1085061 h 3184317"/>
                  <a:gd name="connsiteX14" fmla="*/ 907696 w 2548222"/>
                  <a:gd name="connsiteY14" fmla="*/ 1162334 h 3184317"/>
                  <a:gd name="connsiteX15" fmla="*/ 881938 w 2548222"/>
                  <a:gd name="connsiteY15" fmla="*/ 1200971 h 3184317"/>
                  <a:gd name="connsiteX16" fmla="*/ 830423 w 2548222"/>
                  <a:gd name="connsiteY16" fmla="*/ 1213850 h 3184317"/>
                  <a:gd name="connsiteX17" fmla="*/ 727392 w 2548222"/>
                  <a:gd name="connsiteY17" fmla="*/ 1239607 h 3184317"/>
                  <a:gd name="connsiteX18" fmla="*/ 688755 w 2548222"/>
                  <a:gd name="connsiteY18" fmla="*/ 1213850 h 3184317"/>
                  <a:gd name="connsiteX19" fmla="*/ 598603 w 2548222"/>
                  <a:gd name="connsiteY19" fmla="*/ 1239607 h 3184317"/>
                  <a:gd name="connsiteX20" fmla="*/ 534209 w 2548222"/>
                  <a:gd name="connsiteY20" fmla="*/ 1304002 h 3184317"/>
                  <a:gd name="connsiteX21" fmla="*/ 521330 w 2548222"/>
                  <a:gd name="connsiteY21" fmla="*/ 1355517 h 3184317"/>
                  <a:gd name="connsiteX22" fmla="*/ 444057 w 2548222"/>
                  <a:gd name="connsiteY22" fmla="*/ 1381275 h 3184317"/>
                  <a:gd name="connsiteX23" fmla="*/ 405420 w 2548222"/>
                  <a:gd name="connsiteY23" fmla="*/ 1394154 h 3184317"/>
                  <a:gd name="connsiteX24" fmla="*/ 379662 w 2548222"/>
                  <a:gd name="connsiteY24" fmla="*/ 1432791 h 3184317"/>
                  <a:gd name="connsiteX25" fmla="*/ 341026 w 2548222"/>
                  <a:gd name="connsiteY25" fmla="*/ 1548700 h 3184317"/>
                  <a:gd name="connsiteX26" fmla="*/ 263752 w 2548222"/>
                  <a:gd name="connsiteY26" fmla="*/ 1625974 h 3184317"/>
                  <a:gd name="connsiteX27" fmla="*/ 225116 w 2548222"/>
                  <a:gd name="connsiteY27" fmla="*/ 1754762 h 3184317"/>
                  <a:gd name="connsiteX28" fmla="*/ 186479 w 2548222"/>
                  <a:gd name="connsiteY28" fmla="*/ 1780520 h 3184317"/>
                  <a:gd name="connsiteX29" fmla="*/ 173600 w 2548222"/>
                  <a:gd name="connsiteY29" fmla="*/ 1870672 h 3184317"/>
                  <a:gd name="connsiteX30" fmla="*/ 134964 w 2548222"/>
                  <a:gd name="connsiteY30" fmla="*/ 1986582 h 3184317"/>
                  <a:gd name="connsiteX31" fmla="*/ 109206 w 2548222"/>
                  <a:gd name="connsiteY31" fmla="*/ 2089613 h 3184317"/>
                  <a:gd name="connsiteX32" fmla="*/ 96327 w 2548222"/>
                  <a:gd name="connsiteY32" fmla="*/ 2295675 h 3184317"/>
                  <a:gd name="connsiteX33" fmla="*/ 83448 w 2548222"/>
                  <a:gd name="connsiteY33" fmla="*/ 2334312 h 3184317"/>
                  <a:gd name="connsiteX34" fmla="*/ 44812 w 2548222"/>
                  <a:gd name="connsiteY34" fmla="*/ 2501737 h 3184317"/>
                  <a:gd name="connsiteX35" fmla="*/ 6175 w 2548222"/>
                  <a:gd name="connsiteY35" fmla="*/ 2514616 h 3184317"/>
                  <a:gd name="connsiteX36" fmla="*/ 19054 w 2548222"/>
                  <a:gd name="connsiteY36" fmla="*/ 2694920 h 3184317"/>
                  <a:gd name="connsiteX37" fmla="*/ 57690 w 2548222"/>
                  <a:gd name="connsiteY37" fmla="*/ 2669162 h 3184317"/>
                  <a:gd name="connsiteX38" fmla="*/ 134964 w 2548222"/>
                  <a:gd name="connsiteY38" fmla="*/ 2643405 h 3184317"/>
                  <a:gd name="connsiteX39" fmla="*/ 212237 w 2548222"/>
                  <a:gd name="connsiteY39" fmla="*/ 2682041 h 3184317"/>
                  <a:gd name="connsiteX40" fmla="*/ 263752 w 2548222"/>
                  <a:gd name="connsiteY40" fmla="*/ 2746436 h 3184317"/>
                  <a:gd name="connsiteX41" fmla="*/ 405420 w 2548222"/>
                  <a:gd name="connsiteY41" fmla="*/ 2759314 h 3184317"/>
                  <a:gd name="connsiteX42" fmla="*/ 469814 w 2548222"/>
                  <a:gd name="connsiteY42" fmla="*/ 2785072 h 3184317"/>
                  <a:gd name="connsiteX43" fmla="*/ 585724 w 2548222"/>
                  <a:gd name="connsiteY43" fmla="*/ 2810830 h 3184317"/>
                  <a:gd name="connsiteX44" fmla="*/ 662997 w 2548222"/>
                  <a:gd name="connsiteY44" fmla="*/ 2836588 h 3184317"/>
                  <a:gd name="connsiteX45" fmla="*/ 753150 w 2548222"/>
                  <a:gd name="connsiteY45" fmla="*/ 2849467 h 3184317"/>
                  <a:gd name="connsiteX46" fmla="*/ 972090 w 2548222"/>
                  <a:gd name="connsiteY46" fmla="*/ 2875224 h 3184317"/>
                  <a:gd name="connsiteX47" fmla="*/ 1100879 w 2548222"/>
                  <a:gd name="connsiteY47" fmla="*/ 2875224 h 3184317"/>
                  <a:gd name="connsiteX48" fmla="*/ 1332699 w 2548222"/>
                  <a:gd name="connsiteY48" fmla="*/ 2888103 h 3184317"/>
                  <a:gd name="connsiteX49" fmla="*/ 1409972 w 2548222"/>
                  <a:gd name="connsiteY49" fmla="*/ 2913861 h 3184317"/>
                  <a:gd name="connsiteX50" fmla="*/ 1448609 w 2548222"/>
                  <a:gd name="connsiteY50" fmla="*/ 2926740 h 3184317"/>
                  <a:gd name="connsiteX51" fmla="*/ 1487245 w 2548222"/>
                  <a:gd name="connsiteY51" fmla="*/ 2952498 h 3184317"/>
                  <a:gd name="connsiteX52" fmla="*/ 1564519 w 2548222"/>
                  <a:gd name="connsiteY52" fmla="*/ 2978255 h 3184317"/>
                  <a:gd name="connsiteX53" fmla="*/ 1603155 w 2548222"/>
                  <a:gd name="connsiteY53" fmla="*/ 3004013 h 3184317"/>
                  <a:gd name="connsiteX54" fmla="*/ 1641792 w 2548222"/>
                  <a:gd name="connsiteY54" fmla="*/ 3016892 h 3184317"/>
                  <a:gd name="connsiteX55" fmla="*/ 1667550 w 2548222"/>
                  <a:gd name="connsiteY55" fmla="*/ 3055529 h 3184317"/>
                  <a:gd name="connsiteX56" fmla="*/ 1719065 w 2548222"/>
                  <a:gd name="connsiteY56" fmla="*/ 3081286 h 3184317"/>
                  <a:gd name="connsiteX57" fmla="*/ 1796338 w 2548222"/>
                  <a:gd name="connsiteY57" fmla="*/ 3145681 h 3184317"/>
                  <a:gd name="connsiteX58" fmla="*/ 1860733 w 2548222"/>
                  <a:gd name="connsiteY58" fmla="*/ 3158560 h 3184317"/>
                  <a:gd name="connsiteX59" fmla="*/ 2053916 w 2548222"/>
                  <a:gd name="connsiteY59" fmla="*/ 3184317 h 3184317"/>
                  <a:gd name="connsiteX60" fmla="*/ 2131189 w 2548222"/>
                  <a:gd name="connsiteY60" fmla="*/ 3171438 h 3184317"/>
                  <a:gd name="connsiteX61" fmla="*/ 2169826 w 2548222"/>
                  <a:gd name="connsiteY61" fmla="*/ 3158560 h 3184317"/>
                  <a:gd name="connsiteX62" fmla="*/ 2285736 w 2548222"/>
                  <a:gd name="connsiteY62" fmla="*/ 3068407 h 3184317"/>
                  <a:gd name="connsiteX63" fmla="*/ 2324372 w 2548222"/>
                  <a:gd name="connsiteY63" fmla="*/ 3029771 h 3184317"/>
                  <a:gd name="connsiteX64" fmla="*/ 2337251 w 2548222"/>
                  <a:gd name="connsiteY64" fmla="*/ 2965376 h 3184317"/>
                  <a:gd name="connsiteX65" fmla="*/ 2350130 w 2548222"/>
                  <a:gd name="connsiteY65" fmla="*/ 2926740 h 3184317"/>
                  <a:gd name="connsiteX66" fmla="*/ 2427403 w 2548222"/>
                  <a:gd name="connsiteY66" fmla="*/ 2875224 h 3184317"/>
                  <a:gd name="connsiteX67" fmla="*/ 2504676 w 2548222"/>
                  <a:gd name="connsiteY67" fmla="*/ 2823709 h 3184317"/>
                  <a:gd name="connsiteX68" fmla="*/ 2530434 w 2548222"/>
                  <a:gd name="connsiteY68" fmla="*/ 2785072 h 3184317"/>
                  <a:gd name="connsiteX69" fmla="*/ 2478919 w 2548222"/>
                  <a:gd name="connsiteY69" fmla="*/ 2707799 h 3184317"/>
                  <a:gd name="connsiteX70" fmla="*/ 2414524 w 2548222"/>
                  <a:gd name="connsiteY70" fmla="*/ 2630526 h 3184317"/>
                  <a:gd name="connsiteX71" fmla="*/ 2350130 w 2548222"/>
                  <a:gd name="connsiteY71" fmla="*/ 2566131 h 3184317"/>
                  <a:gd name="connsiteX72" fmla="*/ 2272857 w 2548222"/>
                  <a:gd name="connsiteY72" fmla="*/ 2514616 h 3184317"/>
                  <a:gd name="connsiteX73" fmla="*/ 2234220 w 2548222"/>
                  <a:gd name="connsiteY73" fmla="*/ 2385827 h 3184317"/>
                  <a:gd name="connsiteX74" fmla="*/ 2221341 w 2548222"/>
                  <a:gd name="connsiteY74" fmla="*/ 2347191 h 3184317"/>
                  <a:gd name="connsiteX75" fmla="*/ 2208462 w 2548222"/>
                  <a:gd name="connsiteY75" fmla="*/ 2205523 h 3184317"/>
                  <a:gd name="connsiteX76" fmla="*/ 2131189 w 2548222"/>
                  <a:gd name="connsiteY76" fmla="*/ 2154007 h 3184317"/>
                  <a:gd name="connsiteX77" fmla="*/ 2079674 w 2548222"/>
                  <a:gd name="connsiteY77" fmla="*/ 2076734 h 3184317"/>
                  <a:gd name="connsiteX78" fmla="*/ 2053916 w 2548222"/>
                  <a:gd name="connsiteY78" fmla="*/ 1973703 h 3184317"/>
                  <a:gd name="connsiteX79" fmla="*/ 2041037 w 2548222"/>
                  <a:gd name="connsiteY79" fmla="*/ 1922188 h 3184317"/>
                  <a:gd name="connsiteX80" fmla="*/ 2015279 w 2548222"/>
                  <a:gd name="connsiteY80" fmla="*/ 1883551 h 3184317"/>
                  <a:gd name="connsiteX81" fmla="*/ 2002400 w 2548222"/>
                  <a:gd name="connsiteY81" fmla="*/ 1754762 h 3184317"/>
                  <a:gd name="connsiteX82" fmla="*/ 1989521 w 2548222"/>
                  <a:gd name="connsiteY82" fmla="*/ 1716126 h 3184317"/>
                  <a:gd name="connsiteX83" fmla="*/ 2015279 w 2548222"/>
                  <a:gd name="connsiteY83" fmla="*/ 1613095 h 3184317"/>
                  <a:gd name="connsiteX84" fmla="*/ 2028158 w 2548222"/>
                  <a:gd name="connsiteY84" fmla="*/ 1458548 h 3184317"/>
                  <a:gd name="connsiteX85" fmla="*/ 2053916 w 2548222"/>
                  <a:gd name="connsiteY85" fmla="*/ 1368396 h 3184317"/>
                  <a:gd name="connsiteX86" fmla="*/ 2092552 w 2548222"/>
                  <a:gd name="connsiteY86" fmla="*/ 1097940 h 3184317"/>
                  <a:gd name="connsiteX87" fmla="*/ 2105431 w 2548222"/>
                  <a:gd name="connsiteY87" fmla="*/ 1059303 h 3184317"/>
                  <a:gd name="connsiteX88" fmla="*/ 2144068 w 2548222"/>
                  <a:gd name="connsiteY88" fmla="*/ 1020667 h 3184317"/>
                  <a:gd name="connsiteX89" fmla="*/ 2156947 w 2548222"/>
                  <a:gd name="connsiteY89" fmla="*/ 982030 h 3184317"/>
                  <a:gd name="connsiteX90" fmla="*/ 2221341 w 2548222"/>
                  <a:gd name="connsiteY90" fmla="*/ 969151 h 3184317"/>
                  <a:gd name="connsiteX91" fmla="*/ 2272857 w 2548222"/>
                  <a:gd name="connsiteY91" fmla="*/ 943393 h 3184317"/>
                  <a:gd name="connsiteX92" fmla="*/ 2350130 w 2548222"/>
                  <a:gd name="connsiteY92" fmla="*/ 904757 h 3184317"/>
                  <a:gd name="connsiteX93" fmla="*/ 2401645 w 2548222"/>
                  <a:gd name="connsiteY93" fmla="*/ 814605 h 3184317"/>
                  <a:gd name="connsiteX94" fmla="*/ 2375888 w 2548222"/>
                  <a:gd name="connsiteY94" fmla="*/ 634300 h 3184317"/>
                  <a:gd name="connsiteX95" fmla="*/ 2337251 w 2548222"/>
                  <a:gd name="connsiteY95" fmla="*/ 595664 h 3184317"/>
                  <a:gd name="connsiteX96" fmla="*/ 2363009 w 2548222"/>
                  <a:gd name="connsiteY96" fmla="*/ 479754 h 3184317"/>
                  <a:gd name="connsiteX97" fmla="*/ 2350130 w 2548222"/>
                  <a:gd name="connsiteY97" fmla="*/ 441117 h 3184317"/>
                  <a:gd name="connsiteX98" fmla="*/ 2324372 w 2548222"/>
                  <a:gd name="connsiteY98" fmla="*/ 273692 h 3184317"/>
                  <a:gd name="connsiteX99" fmla="*/ 2272857 w 2548222"/>
                  <a:gd name="connsiteY99" fmla="*/ 170661 h 3184317"/>
                  <a:gd name="connsiteX100" fmla="*/ 2259978 w 2548222"/>
                  <a:gd name="connsiteY100" fmla="*/ 16114 h 3184317"/>
                  <a:gd name="connsiteX101" fmla="*/ 2208462 w 2548222"/>
                  <a:gd name="connsiteY101" fmla="*/ 28993 h 3184317"/>
                  <a:gd name="connsiteX102" fmla="*/ 2053916 w 2548222"/>
                  <a:gd name="connsiteY102" fmla="*/ 54751 h 3184317"/>
                  <a:gd name="connsiteX103" fmla="*/ 2028158 w 2548222"/>
                  <a:gd name="connsiteY103" fmla="*/ 93388 h 3184317"/>
                  <a:gd name="connsiteX104" fmla="*/ 1950885 w 2548222"/>
                  <a:gd name="connsiteY104" fmla="*/ 106267 h 3184317"/>
                  <a:gd name="connsiteX105" fmla="*/ 1809217 w 2548222"/>
                  <a:gd name="connsiteY105" fmla="*/ 144903 h 3184317"/>
                  <a:gd name="connsiteX106" fmla="*/ 1731944 w 2548222"/>
                  <a:gd name="connsiteY106" fmla="*/ 196419 h 3184317"/>
                  <a:gd name="connsiteX107" fmla="*/ 1680428 w 2548222"/>
                  <a:gd name="connsiteY107" fmla="*/ 260813 h 3184317"/>
                  <a:gd name="connsiteX108" fmla="*/ 1667550 w 2548222"/>
                  <a:gd name="connsiteY108" fmla="*/ 299450 h 3184317"/>
                  <a:gd name="connsiteX109" fmla="*/ 1603155 w 2548222"/>
                  <a:gd name="connsiteY109" fmla="*/ 312329 h 3184317"/>
                  <a:gd name="connsiteX110" fmla="*/ 1551640 w 2548222"/>
                  <a:gd name="connsiteY110" fmla="*/ 338086 h 3184317"/>
                  <a:gd name="connsiteX111" fmla="*/ 1474366 w 2548222"/>
                  <a:gd name="connsiteY111" fmla="*/ 363844 h 3184317"/>
                  <a:gd name="connsiteX112" fmla="*/ 1409972 w 2548222"/>
                  <a:gd name="connsiteY112" fmla="*/ 389602 h 318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548222" h="3184317">
                    <a:moveTo>
                      <a:pt x="1409972" y="389602"/>
                    </a:moveTo>
                    <a:cubicBezTo>
                      <a:pt x="1392800" y="400334"/>
                      <a:pt x="1382996" y="414246"/>
                      <a:pt x="1371336" y="428238"/>
                    </a:cubicBezTo>
                    <a:cubicBezTo>
                      <a:pt x="1348581" y="455544"/>
                      <a:pt x="1335566" y="486899"/>
                      <a:pt x="1319820" y="518391"/>
                    </a:cubicBezTo>
                    <a:cubicBezTo>
                      <a:pt x="1315527" y="544149"/>
                      <a:pt x="1315199" y="570891"/>
                      <a:pt x="1306941" y="595664"/>
                    </a:cubicBezTo>
                    <a:cubicBezTo>
                      <a:pt x="1302046" y="610348"/>
                      <a:pt x="1286078" y="619616"/>
                      <a:pt x="1281183" y="634300"/>
                    </a:cubicBezTo>
                    <a:cubicBezTo>
                      <a:pt x="1272925" y="659073"/>
                      <a:pt x="1276563" y="686801"/>
                      <a:pt x="1268305" y="711574"/>
                    </a:cubicBezTo>
                    <a:cubicBezTo>
                      <a:pt x="1259341" y="738468"/>
                      <a:pt x="1221842" y="770915"/>
                      <a:pt x="1203910" y="788847"/>
                    </a:cubicBezTo>
                    <a:cubicBezTo>
                      <a:pt x="1166704" y="900463"/>
                      <a:pt x="1223944" y="771675"/>
                      <a:pt x="1152395" y="814605"/>
                    </a:cubicBezTo>
                    <a:cubicBezTo>
                      <a:pt x="1135932" y="824483"/>
                      <a:pt x="1136162" y="849451"/>
                      <a:pt x="1126637" y="866120"/>
                    </a:cubicBezTo>
                    <a:cubicBezTo>
                      <a:pt x="1118957" y="879559"/>
                      <a:pt x="1107801" y="890913"/>
                      <a:pt x="1100879" y="904757"/>
                    </a:cubicBezTo>
                    <a:cubicBezTo>
                      <a:pt x="1094808" y="916899"/>
                      <a:pt x="1096480" y="932792"/>
                      <a:pt x="1088000" y="943393"/>
                    </a:cubicBezTo>
                    <a:cubicBezTo>
                      <a:pt x="1078331" y="955480"/>
                      <a:pt x="1062243" y="960565"/>
                      <a:pt x="1049364" y="969151"/>
                    </a:cubicBezTo>
                    <a:cubicBezTo>
                      <a:pt x="1040778" y="982030"/>
                      <a:pt x="1033515" y="995897"/>
                      <a:pt x="1023606" y="1007788"/>
                    </a:cubicBezTo>
                    <a:cubicBezTo>
                      <a:pt x="987999" y="1050516"/>
                      <a:pt x="983195" y="1037093"/>
                      <a:pt x="959212" y="1085061"/>
                    </a:cubicBezTo>
                    <a:cubicBezTo>
                      <a:pt x="908290" y="1186907"/>
                      <a:pt x="999245" y="1052477"/>
                      <a:pt x="907696" y="1162334"/>
                    </a:cubicBezTo>
                    <a:cubicBezTo>
                      <a:pt x="897787" y="1174225"/>
                      <a:pt x="894817" y="1192385"/>
                      <a:pt x="881938" y="1200971"/>
                    </a:cubicBezTo>
                    <a:cubicBezTo>
                      <a:pt x="867211" y="1210789"/>
                      <a:pt x="847442" y="1208987"/>
                      <a:pt x="830423" y="1213850"/>
                    </a:cubicBezTo>
                    <a:cubicBezTo>
                      <a:pt x="738026" y="1240249"/>
                      <a:pt x="858298" y="1213427"/>
                      <a:pt x="727392" y="1239607"/>
                    </a:cubicBezTo>
                    <a:cubicBezTo>
                      <a:pt x="714513" y="1231021"/>
                      <a:pt x="704078" y="1216039"/>
                      <a:pt x="688755" y="1213850"/>
                    </a:cubicBezTo>
                    <a:cubicBezTo>
                      <a:pt x="677438" y="1212233"/>
                      <a:pt x="613100" y="1234775"/>
                      <a:pt x="598603" y="1239607"/>
                    </a:cubicBezTo>
                    <a:cubicBezTo>
                      <a:pt x="564258" y="1262504"/>
                      <a:pt x="551381" y="1263933"/>
                      <a:pt x="534209" y="1304002"/>
                    </a:cubicBezTo>
                    <a:cubicBezTo>
                      <a:pt x="527237" y="1320271"/>
                      <a:pt x="534769" y="1343998"/>
                      <a:pt x="521330" y="1355517"/>
                    </a:cubicBezTo>
                    <a:cubicBezTo>
                      <a:pt x="500715" y="1373187"/>
                      <a:pt x="469815" y="1372689"/>
                      <a:pt x="444057" y="1381275"/>
                    </a:cubicBezTo>
                    <a:lnTo>
                      <a:pt x="405420" y="1394154"/>
                    </a:lnTo>
                    <a:cubicBezTo>
                      <a:pt x="396834" y="1407033"/>
                      <a:pt x="384557" y="1418107"/>
                      <a:pt x="379662" y="1432791"/>
                    </a:cubicBezTo>
                    <a:cubicBezTo>
                      <a:pt x="353140" y="1512357"/>
                      <a:pt x="387846" y="1496027"/>
                      <a:pt x="341026" y="1548700"/>
                    </a:cubicBezTo>
                    <a:cubicBezTo>
                      <a:pt x="316825" y="1575926"/>
                      <a:pt x="263752" y="1625974"/>
                      <a:pt x="263752" y="1625974"/>
                    </a:cubicBezTo>
                    <a:cubicBezTo>
                      <a:pt x="255646" y="1682720"/>
                      <a:pt x="264163" y="1715715"/>
                      <a:pt x="225116" y="1754762"/>
                    </a:cubicBezTo>
                    <a:cubicBezTo>
                      <a:pt x="214171" y="1765707"/>
                      <a:pt x="199358" y="1771934"/>
                      <a:pt x="186479" y="1780520"/>
                    </a:cubicBezTo>
                    <a:cubicBezTo>
                      <a:pt x="182186" y="1810571"/>
                      <a:pt x="180426" y="1841094"/>
                      <a:pt x="173600" y="1870672"/>
                    </a:cubicBezTo>
                    <a:cubicBezTo>
                      <a:pt x="134968" y="2038078"/>
                      <a:pt x="160720" y="1883560"/>
                      <a:pt x="134964" y="1986582"/>
                    </a:cubicBezTo>
                    <a:lnTo>
                      <a:pt x="109206" y="2089613"/>
                    </a:lnTo>
                    <a:cubicBezTo>
                      <a:pt x="104913" y="2158300"/>
                      <a:pt x="103532" y="2227232"/>
                      <a:pt x="96327" y="2295675"/>
                    </a:cubicBezTo>
                    <a:cubicBezTo>
                      <a:pt x="94906" y="2309176"/>
                      <a:pt x="85512" y="2320894"/>
                      <a:pt x="83448" y="2334312"/>
                    </a:cubicBezTo>
                    <a:cubicBezTo>
                      <a:pt x="77185" y="2375023"/>
                      <a:pt x="91574" y="2464327"/>
                      <a:pt x="44812" y="2501737"/>
                    </a:cubicBezTo>
                    <a:cubicBezTo>
                      <a:pt x="34211" y="2510218"/>
                      <a:pt x="19054" y="2510323"/>
                      <a:pt x="6175" y="2514616"/>
                    </a:cubicBezTo>
                    <a:cubicBezTo>
                      <a:pt x="10468" y="2574717"/>
                      <a:pt x="0" y="2637758"/>
                      <a:pt x="19054" y="2694920"/>
                    </a:cubicBezTo>
                    <a:cubicBezTo>
                      <a:pt x="23949" y="2709604"/>
                      <a:pt x="43546" y="2675448"/>
                      <a:pt x="57690" y="2669162"/>
                    </a:cubicBezTo>
                    <a:cubicBezTo>
                      <a:pt x="82501" y="2658135"/>
                      <a:pt x="134964" y="2643405"/>
                      <a:pt x="134964" y="2643405"/>
                    </a:cubicBezTo>
                    <a:cubicBezTo>
                      <a:pt x="160417" y="2651889"/>
                      <a:pt x="194079" y="2659344"/>
                      <a:pt x="212237" y="2682041"/>
                    </a:cubicBezTo>
                    <a:cubicBezTo>
                      <a:pt x="240913" y="2717886"/>
                      <a:pt x="201390" y="2733073"/>
                      <a:pt x="263752" y="2746436"/>
                    </a:cubicBezTo>
                    <a:cubicBezTo>
                      <a:pt x="310117" y="2756371"/>
                      <a:pt x="358197" y="2755021"/>
                      <a:pt x="405420" y="2759314"/>
                    </a:cubicBezTo>
                    <a:cubicBezTo>
                      <a:pt x="426885" y="2767900"/>
                      <a:pt x="447882" y="2777761"/>
                      <a:pt x="469814" y="2785072"/>
                    </a:cubicBezTo>
                    <a:cubicBezTo>
                      <a:pt x="521855" y="2802419"/>
                      <a:pt x="529586" y="2795519"/>
                      <a:pt x="585724" y="2810830"/>
                    </a:cubicBezTo>
                    <a:cubicBezTo>
                      <a:pt x="611918" y="2817974"/>
                      <a:pt x="636119" y="2832748"/>
                      <a:pt x="662997" y="2836588"/>
                    </a:cubicBezTo>
                    <a:lnTo>
                      <a:pt x="753150" y="2849467"/>
                    </a:lnTo>
                    <a:cubicBezTo>
                      <a:pt x="841612" y="2861262"/>
                      <a:pt x="881470" y="2865155"/>
                      <a:pt x="972090" y="2875224"/>
                    </a:cubicBezTo>
                    <a:cubicBezTo>
                      <a:pt x="1136851" y="2847764"/>
                      <a:pt x="976564" y="2863923"/>
                      <a:pt x="1100879" y="2875224"/>
                    </a:cubicBezTo>
                    <a:cubicBezTo>
                      <a:pt x="1177954" y="2882231"/>
                      <a:pt x="1255426" y="2883810"/>
                      <a:pt x="1332699" y="2888103"/>
                    </a:cubicBezTo>
                    <a:lnTo>
                      <a:pt x="1409972" y="2913861"/>
                    </a:lnTo>
                    <a:lnTo>
                      <a:pt x="1448609" y="2926740"/>
                    </a:lnTo>
                    <a:cubicBezTo>
                      <a:pt x="1461488" y="2935326"/>
                      <a:pt x="1473101" y="2946212"/>
                      <a:pt x="1487245" y="2952498"/>
                    </a:cubicBezTo>
                    <a:cubicBezTo>
                      <a:pt x="1512056" y="2963525"/>
                      <a:pt x="1564519" y="2978255"/>
                      <a:pt x="1564519" y="2978255"/>
                    </a:cubicBezTo>
                    <a:cubicBezTo>
                      <a:pt x="1577398" y="2986841"/>
                      <a:pt x="1589311" y="2997091"/>
                      <a:pt x="1603155" y="3004013"/>
                    </a:cubicBezTo>
                    <a:cubicBezTo>
                      <a:pt x="1615297" y="3010084"/>
                      <a:pt x="1631191" y="3008411"/>
                      <a:pt x="1641792" y="3016892"/>
                    </a:cubicBezTo>
                    <a:cubicBezTo>
                      <a:pt x="1653879" y="3026561"/>
                      <a:pt x="1655659" y="3045620"/>
                      <a:pt x="1667550" y="3055529"/>
                    </a:cubicBezTo>
                    <a:cubicBezTo>
                      <a:pt x="1682299" y="3067820"/>
                      <a:pt x="1701893" y="3072700"/>
                      <a:pt x="1719065" y="3081286"/>
                    </a:cubicBezTo>
                    <a:cubicBezTo>
                      <a:pt x="1739107" y="3101328"/>
                      <a:pt x="1767651" y="3134923"/>
                      <a:pt x="1796338" y="3145681"/>
                    </a:cubicBezTo>
                    <a:cubicBezTo>
                      <a:pt x="1816834" y="3153367"/>
                      <a:pt x="1839196" y="3154644"/>
                      <a:pt x="1860733" y="3158560"/>
                    </a:cubicBezTo>
                    <a:cubicBezTo>
                      <a:pt x="1951566" y="3175074"/>
                      <a:pt x="1948952" y="3172654"/>
                      <a:pt x="2053916" y="3184317"/>
                    </a:cubicBezTo>
                    <a:cubicBezTo>
                      <a:pt x="2079674" y="3180024"/>
                      <a:pt x="2105698" y="3177103"/>
                      <a:pt x="2131189" y="3171438"/>
                    </a:cubicBezTo>
                    <a:cubicBezTo>
                      <a:pt x="2144441" y="3168493"/>
                      <a:pt x="2161935" y="3169607"/>
                      <a:pt x="2169826" y="3158560"/>
                    </a:cubicBezTo>
                    <a:cubicBezTo>
                      <a:pt x="2250184" y="3046059"/>
                      <a:pt x="2118391" y="3092313"/>
                      <a:pt x="2285736" y="3068407"/>
                    </a:cubicBezTo>
                    <a:cubicBezTo>
                      <a:pt x="2298615" y="3055528"/>
                      <a:pt x="2316227" y="3046061"/>
                      <a:pt x="2324372" y="3029771"/>
                    </a:cubicBezTo>
                    <a:cubicBezTo>
                      <a:pt x="2334161" y="3010192"/>
                      <a:pt x="2331942" y="2986612"/>
                      <a:pt x="2337251" y="2965376"/>
                    </a:cubicBezTo>
                    <a:cubicBezTo>
                      <a:pt x="2340544" y="2952206"/>
                      <a:pt x="2340531" y="2936339"/>
                      <a:pt x="2350130" y="2926740"/>
                    </a:cubicBezTo>
                    <a:cubicBezTo>
                      <a:pt x="2372020" y="2904850"/>
                      <a:pt x="2427403" y="2875224"/>
                      <a:pt x="2427403" y="2875224"/>
                    </a:cubicBezTo>
                    <a:cubicBezTo>
                      <a:pt x="2492071" y="2778224"/>
                      <a:pt x="2404877" y="2890243"/>
                      <a:pt x="2504676" y="2823709"/>
                    </a:cubicBezTo>
                    <a:cubicBezTo>
                      <a:pt x="2517555" y="2815123"/>
                      <a:pt x="2521848" y="2797951"/>
                      <a:pt x="2530434" y="2785072"/>
                    </a:cubicBezTo>
                    <a:cubicBezTo>
                      <a:pt x="2498928" y="2627545"/>
                      <a:pt x="2548222" y="2777103"/>
                      <a:pt x="2478919" y="2707799"/>
                    </a:cubicBezTo>
                    <a:cubicBezTo>
                      <a:pt x="2348212" y="2577090"/>
                      <a:pt x="2548166" y="2719617"/>
                      <a:pt x="2414524" y="2630526"/>
                    </a:cubicBezTo>
                    <a:cubicBezTo>
                      <a:pt x="2367303" y="2559694"/>
                      <a:pt x="2414522" y="2619791"/>
                      <a:pt x="2350130" y="2566131"/>
                    </a:cubicBezTo>
                    <a:cubicBezTo>
                      <a:pt x="2285817" y="2512537"/>
                      <a:pt x="2340755" y="2537249"/>
                      <a:pt x="2272857" y="2514616"/>
                    </a:cubicBezTo>
                    <a:cubicBezTo>
                      <a:pt x="2253393" y="2436761"/>
                      <a:pt x="2265575" y="2479891"/>
                      <a:pt x="2234220" y="2385827"/>
                    </a:cubicBezTo>
                    <a:lnTo>
                      <a:pt x="2221341" y="2347191"/>
                    </a:lnTo>
                    <a:cubicBezTo>
                      <a:pt x="2217048" y="2299968"/>
                      <a:pt x="2228514" y="2248492"/>
                      <a:pt x="2208462" y="2205523"/>
                    </a:cubicBezTo>
                    <a:cubicBezTo>
                      <a:pt x="2195371" y="2177470"/>
                      <a:pt x="2131189" y="2154007"/>
                      <a:pt x="2131189" y="2154007"/>
                    </a:cubicBezTo>
                    <a:cubicBezTo>
                      <a:pt x="2114017" y="2128249"/>
                      <a:pt x="2085745" y="2107090"/>
                      <a:pt x="2079674" y="2076734"/>
                    </a:cubicBezTo>
                    <a:cubicBezTo>
                      <a:pt x="2053490" y="1945818"/>
                      <a:pt x="2080317" y="2066106"/>
                      <a:pt x="2053916" y="1973703"/>
                    </a:cubicBezTo>
                    <a:cubicBezTo>
                      <a:pt x="2049053" y="1956684"/>
                      <a:pt x="2048010" y="1938457"/>
                      <a:pt x="2041037" y="1922188"/>
                    </a:cubicBezTo>
                    <a:cubicBezTo>
                      <a:pt x="2034940" y="1907961"/>
                      <a:pt x="2023865" y="1896430"/>
                      <a:pt x="2015279" y="1883551"/>
                    </a:cubicBezTo>
                    <a:cubicBezTo>
                      <a:pt x="2010986" y="1840621"/>
                      <a:pt x="2008960" y="1797404"/>
                      <a:pt x="2002400" y="1754762"/>
                    </a:cubicBezTo>
                    <a:cubicBezTo>
                      <a:pt x="2000336" y="1741345"/>
                      <a:pt x="1988292" y="1729646"/>
                      <a:pt x="1989521" y="1716126"/>
                    </a:cubicBezTo>
                    <a:cubicBezTo>
                      <a:pt x="1992726" y="1680871"/>
                      <a:pt x="2015279" y="1613095"/>
                      <a:pt x="2015279" y="1613095"/>
                    </a:cubicBezTo>
                    <a:cubicBezTo>
                      <a:pt x="2019572" y="1561579"/>
                      <a:pt x="2021746" y="1509843"/>
                      <a:pt x="2028158" y="1458548"/>
                    </a:cubicBezTo>
                    <a:cubicBezTo>
                      <a:pt x="2031392" y="1432675"/>
                      <a:pt x="2045363" y="1394056"/>
                      <a:pt x="2053916" y="1368396"/>
                    </a:cubicBezTo>
                    <a:cubicBezTo>
                      <a:pt x="2063290" y="1246531"/>
                      <a:pt x="2057154" y="1204135"/>
                      <a:pt x="2092552" y="1097940"/>
                    </a:cubicBezTo>
                    <a:cubicBezTo>
                      <a:pt x="2096845" y="1085061"/>
                      <a:pt x="2097901" y="1070599"/>
                      <a:pt x="2105431" y="1059303"/>
                    </a:cubicBezTo>
                    <a:cubicBezTo>
                      <a:pt x="2115534" y="1044149"/>
                      <a:pt x="2131189" y="1033546"/>
                      <a:pt x="2144068" y="1020667"/>
                    </a:cubicBezTo>
                    <a:cubicBezTo>
                      <a:pt x="2148361" y="1007788"/>
                      <a:pt x="2145651" y="989560"/>
                      <a:pt x="2156947" y="982030"/>
                    </a:cubicBezTo>
                    <a:cubicBezTo>
                      <a:pt x="2175160" y="969888"/>
                      <a:pt x="2200575" y="976073"/>
                      <a:pt x="2221341" y="969151"/>
                    </a:cubicBezTo>
                    <a:cubicBezTo>
                      <a:pt x="2239555" y="963080"/>
                      <a:pt x="2255210" y="950956"/>
                      <a:pt x="2272857" y="943393"/>
                    </a:cubicBezTo>
                    <a:cubicBezTo>
                      <a:pt x="2347507" y="911400"/>
                      <a:pt x="2275877" y="954257"/>
                      <a:pt x="2350130" y="904757"/>
                    </a:cubicBezTo>
                    <a:cubicBezTo>
                      <a:pt x="2361445" y="887785"/>
                      <a:pt x="2400089" y="833280"/>
                      <a:pt x="2401645" y="814605"/>
                    </a:cubicBezTo>
                    <a:cubicBezTo>
                      <a:pt x="2401672" y="814286"/>
                      <a:pt x="2382275" y="648670"/>
                      <a:pt x="2375888" y="634300"/>
                    </a:cubicBezTo>
                    <a:cubicBezTo>
                      <a:pt x="2368491" y="617656"/>
                      <a:pt x="2350130" y="608543"/>
                      <a:pt x="2337251" y="595664"/>
                    </a:cubicBezTo>
                    <a:cubicBezTo>
                      <a:pt x="2350532" y="555822"/>
                      <a:pt x="2363009" y="525085"/>
                      <a:pt x="2363009" y="479754"/>
                    </a:cubicBezTo>
                    <a:cubicBezTo>
                      <a:pt x="2363009" y="466178"/>
                      <a:pt x="2354423" y="453996"/>
                      <a:pt x="2350130" y="441117"/>
                    </a:cubicBezTo>
                    <a:cubicBezTo>
                      <a:pt x="2344545" y="385268"/>
                      <a:pt x="2348174" y="326057"/>
                      <a:pt x="2324372" y="273692"/>
                    </a:cubicBezTo>
                    <a:cubicBezTo>
                      <a:pt x="2308483" y="238736"/>
                      <a:pt x="2272857" y="170661"/>
                      <a:pt x="2272857" y="170661"/>
                    </a:cubicBezTo>
                    <a:cubicBezTo>
                      <a:pt x="2268564" y="119145"/>
                      <a:pt x="2281369" y="63175"/>
                      <a:pt x="2259978" y="16114"/>
                    </a:cubicBezTo>
                    <a:cubicBezTo>
                      <a:pt x="2252653" y="0"/>
                      <a:pt x="2225859" y="25731"/>
                      <a:pt x="2208462" y="28993"/>
                    </a:cubicBezTo>
                    <a:cubicBezTo>
                      <a:pt x="2157131" y="38618"/>
                      <a:pt x="2053916" y="54751"/>
                      <a:pt x="2053916" y="54751"/>
                    </a:cubicBezTo>
                    <a:cubicBezTo>
                      <a:pt x="2045330" y="67630"/>
                      <a:pt x="2042002" y="86466"/>
                      <a:pt x="2028158" y="93388"/>
                    </a:cubicBezTo>
                    <a:cubicBezTo>
                      <a:pt x="2004802" y="105066"/>
                      <a:pt x="1976418" y="100796"/>
                      <a:pt x="1950885" y="106267"/>
                    </a:cubicBezTo>
                    <a:cubicBezTo>
                      <a:pt x="1869539" y="123698"/>
                      <a:pt x="1868071" y="125285"/>
                      <a:pt x="1809217" y="144903"/>
                    </a:cubicBezTo>
                    <a:cubicBezTo>
                      <a:pt x="1783459" y="162075"/>
                      <a:pt x="1741734" y="167051"/>
                      <a:pt x="1731944" y="196419"/>
                    </a:cubicBezTo>
                    <a:cubicBezTo>
                      <a:pt x="1714170" y="249739"/>
                      <a:pt x="1730360" y="227525"/>
                      <a:pt x="1680428" y="260813"/>
                    </a:cubicBezTo>
                    <a:cubicBezTo>
                      <a:pt x="1676135" y="273692"/>
                      <a:pt x="1678845" y="291920"/>
                      <a:pt x="1667550" y="299450"/>
                    </a:cubicBezTo>
                    <a:cubicBezTo>
                      <a:pt x="1649336" y="311593"/>
                      <a:pt x="1623922" y="305407"/>
                      <a:pt x="1603155" y="312329"/>
                    </a:cubicBezTo>
                    <a:cubicBezTo>
                      <a:pt x="1584942" y="318400"/>
                      <a:pt x="1569465" y="330956"/>
                      <a:pt x="1551640" y="338086"/>
                    </a:cubicBezTo>
                    <a:cubicBezTo>
                      <a:pt x="1526431" y="348170"/>
                      <a:pt x="1498651" y="351701"/>
                      <a:pt x="1474366" y="363844"/>
                    </a:cubicBezTo>
                    <a:cubicBezTo>
                      <a:pt x="1415171" y="393442"/>
                      <a:pt x="1427144" y="378870"/>
                      <a:pt x="1409972" y="389602"/>
                    </a:cubicBezTo>
                    <a:close/>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pic>
          <p:nvPicPr>
            <p:cNvPr id="26" name="Picture 8"/>
            <p:cNvPicPr>
              <a:picLocks noChangeAspect="1" noChangeArrowheads="1"/>
            </p:cNvPicPr>
            <p:nvPr/>
          </p:nvPicPr>
          <p:blipFill>
            <a:blip r:embed="rId11" cstate="print">
              <a:lum bright="3000" contrast="-3000"/>
            </a:blip>
            <a:srcRect/>
            <a:stretch>
              <a:fillRect/>
            </a:stretch>
          </p:blipFill>
          <p:spPr bwMode="auto">
            <a:xfrm>
              <a:off x="3555579" y="2932461"/>
              <a:ext cx="1793292" cy="1791538"/>
            </a:xfrm>
            <a:prstGeom prst="rect">
              <a:avLst/>
            </a:prstGeom>
            <a:noFill/>
            <a:ln w="9525">
              <a:noFill/>
              <a:miter lim="800000"/>
              <a:headEnd/>
              <a:tailEnd/>
            </a:ln>
          </p:spPr>
        </p:pic>
        <p:sp>
          <p:nvSpPr>
            <p:cNvPr id="27" name="Freeform 26"/>
            <p:cNvSpPr/>
            <p:nvPr/>
          </p:nvSpPr>
          <p:spPr bwMode="auto">
            <a:xfrm>
              <a:off x="3871445" y="3161186"/>
              <a:ext cx="1453028" cy="1293502"/>
            </a:xfrm>
            <a:custGeom>
              <a:avLst/>
              <a:gdLst>
                <a:gd name="connsiteX0" fmla="*/ 1437559 w 5211069"/>
                <a:gd name="connsiteY0" fmla="*/ 17172 h 4641020"/>
                <a:gd name="connsiteX1" fmla="*/ 1514833 w 5211069"/>
                <a:gd name="connsiteY1" fmla="*/ 158839 h 4641020"/>
                <a:gd name="connsiteX2" fmla="*/ 1617864 w 5211069"/>
                <a:gd name="connsiteY2" fmla="*/ 133082 h 4641020"/>
                <a:gd name="connsiteX3" fmla="*/ 1656500 w 5211069"/>
                <a:gd name="connsiteY3" fmla="*/ 120203 h 4641020"/>
                <a:gd name="connsiteX4" fmla="*/ 1733774 w 5211069"/>
                <a:gd name="connsiteY4" fmla="*/ 133082 h 4641020"/>
                <a:gd name="connsiteX5" fmla="*/ 1746652 w 5211069"/>
                <a:gd name="connsiteY5" fmla="*/ 171718 h 4641020"/>
                <a:gd name="connsiteX6" fmla="*/ 1849683 w 5211069"/>
                <a:gd name="connsiteY6" fmla="*/ 223234 h 4641020"/>
                <a:gd name="connsiteX7" fmla="*/ 1875441 w 5211069"/>
                <a:gd name="connsiteY7" fmla="*/ 261870 h 4641020"/>
                <a:gd name="connsiteX8" fmla="*/ 1901199 w 5211069"/>
                <a:gd name="connsiteY8" fmla="*/ 300507 h 4641020"/>
                <a:gd name="connsiteX9" fmla="*/ 1965593 w 5211069"/>
                <a:gd name="connsiteY9" fmla="*/ 313386 h 4641020"/>
                <a:gd name="connsiteX10" fmla="*/ 2017109 w 5211069"/>
                <a:gd name="connsiteY10" fmla="*/ 390659 h 4641020"/>
                <a:gd name="connsiteX11" fmla="*/ 2055745 w 5211069"/>
                <a:gd name="connsiteY11" fmla="*/ 416417 h 4641020"/>
                <a:gd name="connsiteX12" fmla="*/ 2107261 w 5211069"/>
                <a:gd name="connsiteY12" fmla="*/ 493690 h 4641020"/>
                <a:gd name="connsiteX13" fmla="*/ 2133019 w 5211069"/>
                <a:gd name="connsiteY13" fmla="*/ 532327 h 4641020"/>
                <a:gd name="connsiteX14" fmla="*/ 2184534 w 5211069"/>
                <a:gd name="connsiteY14" fmla="*/ 558084 h 4641020"/>
                <a:gd name="connsiteX15" fmla="*/ 2248928 w 5211069"/>
                <a:gd name="connsiteY15" fmla="*/ 635358 h 4641020"/>
                <a:gd name="connsiteX16" fmla="*/ 2326202 w 5211069"/>
                <a:gd name="connsiteY16" fmla="*/ 686873 h 4641020"/>
                <a:gd name="connsiteX17" fmla="*/ 2364838 w 5211069"/>
                <a:gd name="connsiteY17" fmla="*/ 712631 h 4641020"/>
                <a:gd name="connsiteX18" fmla="*/ 2403475 w 5211069"/>
                <a:gd name="connsiteY18" fmla="*/ 699752 h 4641020"/>
                <a:gd name="connsiteX19" fmla="*/ 2480748 w 5211069"/>
                <a:gd name="connsiteY19" fmla="*/ 751268 h 4641020"/>
                <a:gd name="connsiteX20" fmla="*/ 2661052 w 5211069"/>
                <a:gd name="connsiteY20" fmla="*/ 789904 h 4641020"/>
                <a:gd name="connsiteX21" fmla="*/ 2699689 w 5211069"/>
                <a:gd name="connsiteY21" fmla="*/ 815662 h 4641020"/>
                <a:gd name="connsiteX22" fmla="*/ 2764083 w 5211069"/>
                <a:gd name="connsiteY22" fmla="*/ 944451 h 4641020"/>
                <a:gd name="connsiteX23" fmla="*/ 2841357 w 5211069"/>
                <a:gd name="connsiteY23" fmla="*/ 970208 h 4641020"/>
                <a:gd name="connsiteX24" fmla="*/ 2879993 w 5211069"/>
                <a:gd name="connsiteY24" fmla="*/ 983087 h 4641020"/>
                <a:gd name="connsiteX25" fmla="*/ 2931509 w 5211069"/>
                <a:gd name="connsiteY25" fmla="*/ 970208 h 4641020"/>
                <a:gd name="connsiteX26" fmla="*/ 2995903 w 5211069"/>
                <a:gd name="connsiteY26" fmla="*/ 1034603 h 4641020"/>
                <a:gd name="connsiteX27" fmla="*/ 3111813 w 5211069"/>
                <a:gd name="connsiteY27" fmla="*/ 1124755 h 4641020"/>
                <a:gd name="connsiteX28" fmla="*/ 3150450 w 5211069"/>
                <a:gd name="connsiteY28" fmla="*/ 1214907 h 4641020"/>
                <a:gd name="connsiteX29" fmla="*/ 3176207 w 5211069"/>
                <a:gd name="connsiteY29" fmla="*/ 1266422 h 4641020"/>
                <a:gd name="connsiteX30" fmla="*/ 3163328 w 5211069"/>
                <a:gd name="connsiteY30" fmla="*/ 1382332 h 4641020"/>
                <a:gd name="connsiteX31" fmla="*/ 3201965 w 5211069"/>
                <a:gd name="connsiteY31" fmla="*/ 1408090 h 4641020"/>
                <a:gd name="connsiteX32" fmla="*/ 3227723 w 5211069"/>
                <a:gd name="connsiteY32" fmla="*/ 1446727 h 4641020"/>
                <a:gd name="connsiteX33" fmla="*/ 3317875 w 5211069"/>
                <a:gd name="connsiteY33" fmla="*/ 1498242 h 4641020"/>
                <a:gd name="connsiteX34" fmla="*/ 3382269 w 5211069"/>
                <a:gd name="connsiteY34" fmla="*/ 1549758 h 4641020"/>
                <a:gd name="connsiteX35" fmla="*/ 3485300 w 5211069"/>
                <a:gd name="connsiteY35" fmla="*/ 1575515 h 4641020"/>
                <a:gd name="connsiteX36" fmla="*/ 3536816 w 5211069"/>
                <a:gd name="connsiteY36" fmla="*/ 1652789 h 4641020"/>
                <a:gd name="connsiteX37" fmla="*/ 3588331 w 5211069"/>
                <a:gd name="connsiteY37" fmla="*/ 1717183 h 4641020"/>
                <a:gd name="connsiteX38" fmla="*/ 3639847 w 5211069"/>
                <a:gd name="connsiteY38" fmla="*/ 1730062 h 4641020"/>
                <a:gd name="connsiteX39" fmla="*/ 3678483 w 5211069"/>
                <a:gd name="connsiteY39" fmla="*/ 1742941 h 4641020"/>
                <a:gd name="connsiteX40" fmla="*/ 3665605 w 5211069"/>
                <a:gd name="connsiteY40" fmla="*/ 1884608 h 4641020"/>
                <a:gd name="connsiteX41" fmla="*/ 3626968 w 5211069"/>
                <a:gd name="connsiteY41" fmla="*/ 1923245 h 4641020"/>
                <a:gd name="connsiteX42" fmla="*/ 3601210 w 5211069"/>
                <a:gd name="connsiteY42" fmla="*/ 2000518 h 4641020"/>
                <a:gd name="connsiteX43" fmla="*/ 3639847 w 5211069"/>
                <a:gd name="connsiteY43" fmla="*/ 2167944 h 4641020"/>
                <a:gd name="connsiteX44" fmla="*/ 3678483 w 5211069"/>
                <a:gd name="connsiteY44" fmla="*/ 2180822 h 4641020"/>
                <a:gd name="connsiteX45" fmla="*/ 3729999 w 5211069"/>
                <a:gd name="connsiteY45" fmla="*/ 2309611 h 4641020"/>
                <a:gd name="connsiteX46" fmla="*/ 3807272 w 5211069"/>
                <a:gd name="connsiteY46" fmla="*/ 2348248 h 4641020"/>
                <a:gd name="connsiteX47" fmla="*/ 3936061 w 5211069"/>
                <a:gd name="connsiteY47" fmla="*/ 2399763 h 4641020"/>
                <a:gd name="connsiteX48" fmla="*/ 4000455 w 5211069"/>
                <a:gd name="connsiteY48" fmla="*/ 2489915 h 4641020"/>
                <a:gd name="connsiteX49" fmla="*/ 4051971 w 5211069"/>
                <a:gd name="connsiteY49" fmla="*/ 2515673 h 4641020"/>
                <a:gd name="connsiteX50" fmla="*/ 4064850 w 5211069"/>
                <a:gd name="connsiteY50" fmla="*/ 2554310 h 4641020"/>
                <a:gd name="connsiteX51" fmla="*/ 4167881 w 5211069"/>
                <a:gd name="connsiteY51" fmla="*/ 2592946 h 4641020"/>
                <a:gd name="connsiteX52" fmla="*/ 4206517 w 5211069"/>
                <a:gd name="connsiteY52" fmla="*/ 2605825 h 4641020"/>
                <a:gd name="connsiteX53" fmla="*/ 4245154 w 5211069"/>
                <a:gd name="connsiteY53" fmla="*/ 2631583 h 4641020"/>
                <a:gd name="connsiteX54" fmla="*/ 4309548 w 5211069"/>
                <a:gd name="connsiteY54" fmla="*/ 2644462 h 4641020"/>
                <a:gd name="connsiteX55" fmla="*/ 4348185 w 5211069"/>
                <a:gd name="connsiteY55" fmla="*/ 2670220 h 4641020"/>
                <a:gd name="connsiteX56" fmla="*/ 4373943 w 5211069"/>
                <a:gd name="connsiteY56" fmla="*/ 2708856 h 4641020"/>
                <a:gd name="connsiteX57" fmla="*/ 4451216 w 5211069"/>
                <a:gd name="connsiteY57" fmla="*/ 2734614 h 4641020"/>
                <a:gd name="connsiteX58" fmla="*/ 4476974 w 5211069"/>
                <a:gd name="connsiteY58" fmla="*/ 3082344 h 4641020"/>
                <a:gd name="connsiteX59" fmla="*/ 4515610 w 5211069"/>
                <a:gd name="connsiteY59" fmla="*/ 3120980 h 4641020"/>
                <a:gd name="connsiteX60" fmla="*/ 4554247 w 5211069"/>
                <a:gd name="connsiteY60" fmla="*/ 3198253 h 4641020"/>
                <a:gd name="connsiteX61" fmla="*/ 4567126 w 5211069"/>
                <a:gd name="connsiteY61" fmla="*/ 3236890 h 4641020"/>
                <a:gd name="connsiteX62" fmla="*/ 4592883 w 5211069"/>
                <a:gd name="connsiteY62" fmla="*/ 3275527 h 4641020"/>
                <a:gd name="connsiteX63" fmla="*/ 4605762 w 5211069"/>
                <a:gd name="connsiteY63" fmla="*/ 3314163 h 4641020"/>
                <a:gd name="connsiteX64" fmla="*/ 4644399 w 5211069"/>
                <a:gd name="connsiteY64" fmla="*/ 3339921 h 4641020"/>
                <a:gd name="connsiteX65" fmla="*/ 4683036 w 5211069"/>
                <a:gd name="connsiteY65" fmla="*/ 3352800 h 4641020"/>
                <a:gd name="connsiteX66" fmla="*/ 4863340 w 5211069"/>
                <a:gd name="connsiteY66" fmla="*/ 3378558 h 4641020"/>
                <a:gd name="connsiteX67" fmla="*/ 4992128 w 5211069"/>
                <a:gd name="connsiteY67" fmla="*/ 3417194 h 4641020"/>
                <a:gd name="connsiteX68" fmla="*/ 5043644 w 5211069"/>
                <a:gd name="connsiteY68" fmla="*/ 3430073 h 4641020"/>
                <a:gd name="connsiteX69" fmla="*/ 5069402 w 5211069"/>
                <a:gd name="connsiteY69" fmla="*/ 3468710 h 4641020"/>
                <a:gd name="connsiteX70" fmla="*/ 5108038 w 5211069"/>
                <a:gd name="connsiteY70" fmla="*/ 3507346 h 4641020"/>
                <a:gd name="connsiteX71" fmla="*/ 5133796 w 5211069"/>
                <a:gd name="connsiteY71" fmla="*/ 3597498 h 4641020"/>
                <a:gd name="connsiteX72" fmla="*/ 5172433 w 5211069"/>
                <a:gd name="connsiteY72" fmla="*/ 3790682 h 4641020"/>
                <a:gd name="connsiteX73" fmla="*/ 5198190 w 5211069"/>
                <a:gd name="connsiteY73" fmla="*/ 3867955 h 4641020"/>
                <a:gd name="connsiteX74" fmla="*/ 5211069 w 5211069"/>
                <a:gd name="connsiteY74" fmla="*/ 3906591 h 4641020"/>
                <a:gd name="connsiteX75" fmla="*/ 5172433 w 5211069"/>
                <a:gd name="connsiteY75" fmla="*/ 4035380 h 4641020"/>
                <a:gd name="connsiteX76" fmla="*/ 5185312 w 5211069"/>
                <a:gd name="connsiteY76" fmla="*/ 4086896 h 4641020"/>
                <a:gd name="connsiteX77" fmla="*/ 5159554 w 5211069"/>
                <a:gd name="connsiteY77" fmla="*/ 4125532 h 4641020"/>
                <a:gd name="connsiteX78" fmla="*/ 5043644 w 5211069"/>
                <a:gd name="connsiteY78" fmla="*/ 4151290 h 4641020"/>
                <a:gd name="connsiteX79" fmla="*/ 5005007 w 5211069"/>
                <a:gd name="connsiteY79" fmla="*/ 4164169 h 4641020"/>
                <a:gd name="connsiteX80" fmla="*/ 4979250 w 5211069"/>
                <a:gd name="connsiteY80" fmla="*/ 4202806 h 4641020"/>
                <a:gd name="connsiteX81" fmla="*/ 4940613 w 5211069"/>
                <a:gd name="connsiteY81" fmla="*/ 4177048 h 4641020"/>
                <a:gd name="connsiteX82" fmla="*/ 4863340 w 5211069"/>
                <a:gd name="connsiteY82" fmla="*/ 4189927 h 4641020"/>
                <a:gd name="connsiteX83" fmla="*/ 4773188 w 5211069"/>
                <a:gd name="connsiteY83" fmla="*/ 4215684 h 4641020"/>
                <a:gd name="connsiteX84" fmla="*/ 4580005 w 5211069"/>
                <a:gd name="connsiteY84" fmla="*/ 4177048 h 4641020"/>
                <a:gd name="connsiteX85" fmla="*/ 4502731 w 5211069"/>
                <a:gd name="connsiteY85" fmla="*/ 4151290 h 4641020"/>
                <a:gd name="connsiteX86" fmla="*/ 4464095 w 5211069"/>
                <a:gd name="connsiteY86" fmla="*/ 4138411 h 4641020"/>
                <a:gd name="connsiteX87" fmla="*/ 4386821 w 5211069"/>
                <a:gd name="connsiteY87" fmla="*/ 4164169 h 4641020"/>
                <a:gd name="connsiteX88" fmla="*/ 4309548 w 5211069"/>
                <a:gd name="connsiteY88" fmla="*/ 4202806 h 4641020"/>
                <a:gd name="connsiteX89" fmla="*/ 4296669 w 5211069"/>
                <a:gd name="connsiteY89" fmla="*/ 4241442 h 4641020"/>
                <a:gd name="connsiteX90" fmla="*/ 4206517 w 5211069"/>
                <a:gd name="connsiteY90" fmla="*/ 4215684 h 4641020"/>
                <a:gd name="connsiteX91" fmla="*/ 4167881 w 5211069"/>
                <a:gd name="connsiteY91" fmla="*/ 4228563 h 4641020"/>
                <a:gd name="connsiteX92" fmla="*/ 4077728 w 5211069"/>
                <a:gd name="connsiteY92" fmla="*/ 4254321 h 4641020"/>
                <a:gd name="connsiteX93" fmla="*/ 3961819 w 5211069"/>
                <a:gd name="connsiteY93" fmla="*/ 4318715 h 4641020"/>
                <a:gd name="connsiteX94" fmla="*/ 3936061 w 5211069"/>
                <a:gd name="connsiteY94" fmla="*/ 4357352 h 4641020"/>
                <a:gd name="connsiteX95" fmla="*/ 3897424 w 5211069"/>
                <a:gd name="connsiteY95" fmla="*/ 4383110 h 4641020"/>
                <a:gd name="connsiteX96" fmla="*/ 3858788 w 5211069"/>
                <a:gd name="connsiteY96" fmla="*/ 4421746 h 4641020"/>
                <a:gd name="connsiteX97" fmla="*/ 3820151 w 5211069"/>
                <a:gd name="connsiteY97" fmla="*/ 4499020 h 4641020"/>
                <a:gd name="connsiteX98" fmla="*/ 3768636 w 5211069"/>
                <a:gd name="connsiteY98" fmla="*/ 4511898 h 4641020"/>
                <a:gd name="connsiteX99" fmla="*/ 3691362 w 5211069"/>
                <a:gd name="connsiteY99" fmla="*/ 4537656 h 4641020"/>
                <a:gd name="connsiteX100" fmla="*/ 3639847 w 5211069"/>
                <a:gd name="connsiteY100" fmla="*/ 4550535 h 4641020"/>
                <a:gd name="connsiteX101" fmla="*/ 3575452 w 5211069"/>
                <a:gd name="connsiteY101" fmla="*/ 4563414 h 4641020"/>
                <a:gd name="connsiteX102" fmla="*/ 3498179 w 5211069"/>
                <a:gd name="connsiteY102" fmla="*/ 4602051 h 4641020"/>
                <a:gd name="connsiteX103" fmla="*/ 3420906 w 5211069"/>
                <a:gd name="connsiteY103" fmla="*/ 4627808 h 4641020"/>
                <a:gd name="connsiteX104" fmla="*/ 3356512 w 5211069"/>
                <a:gd name="connsiteY104" fmla="*/ 4576293 h 4641020"/>
                <a:gd name="connsiteX105" fmla="*/ 3253481 w 5211069"/>
                <a:gd name="connsiteY105" fmla="*/ 4537656 h 4641020"/>
                <a:gd name="connsiteX106" fmla="*/ 3098934 w 5211069"/>
                <a:gd name="connsiteY106" fmla="*/ 4563414 h 4641020"/>
                <a:gd name="connsiteX107" fmla="*/ 3060298 w 5211069"/>
                <a:gd name="connsiteY107" fmla="*/ 4589172 h 4641020"/>
                <a:gd name="connsiteX108" fmla="*/ 3047419 w 5211069"/>
                <a:gd name="connsiteY108" fmla="*/ 4499020 h 4641020"/>
                <a:gd name="connsiteX109" fmla="*/ 2854236 w 5211069"/>
                <a:gd name="connsiteY109" fmla="*/ 4434625 h 4641020"/>
                <a:gd name="connsiteX110" fmla="*/ 2828478 w 5211069"/>
                <a:gd name="connsiteY110" fmla="*/ 4383110 h 4641020"/>
                <a:gd name="connsiteX111" fmla="*/ 2686810 w 5211069"/>
                <a:gd name="connsiteY111" fmla="*/ 4318715 h 4641020"/>
                <a:gd name="connsiteX112" fmla="*/ 2622416 w 5211069"/>
                <a:gd name="connsiteY112" fmla="*/ 4254321 h 4641020"/>
                <a:gd name="connsiteX113" fmla="*/ 2570900 w 5211069"/>
                <a:gd name="connsiteY113" fmla="*/ 4267200 h 4641020"/>
                <a:gd name="connsiteX114" fmla="*/ 2442112 w 5211069"/>
                <a:gd name="connsiteY114" fmla="*/ 4280079 h 4641020"/>
                <a:gd name="connsiteX115" fmla="*/ 2403475 w 5211069"/>
                <a:gd name="connsiteY115" fmla="*/ 4292958 h 4641020"/>
                <a:gd name="connsiteX116" fmla="*/ 2390596 w 5211069"/>
                <a:gd name="connsiteY116" fmla="*/ 4395989 h 4641020"/>
                <a:gd name="connsiteX117" fmla="*/ 2313323 w 5211069"/>
                <a:gd name="connsiteY117" fmla="*/ 4383110 h 4641020"/>
                <a:gd name="connsiteX118" fmla="*/ 2261807 w 5211069"/>
                <a:gd name="connsiteY118" fmla="*/ 4189927 h 4641020"/>
                <a:gd name="connsiteX119" fmla="*/ 2184534 w 5211069"/>
                <a:gd name="connsiteY119" fmla="*/ 4164169 h 4641020"/>
                <a:gd name="connsiteX120" fmla="*/ 2004230 w 5211069"/>
                <a:gd name="connsiteY120" fmla="*/ 4138411 h 4641020"/>
                <a:gd name="connsiteX121" fmla="*/ 1978472 w 5211069"/>
                <a:gd name="connsiteY121" fmla="*/ 4099775 h 4641020"/>
                <a:gd name="connsiteX122" fmla="*/ 1965593 w 5211069"/>
                <a:gd name="connsiteY122" fmla="*/ 3958107 h 4641020"/>
                <a:gd name="connsiteX123" fmla="*/ 1888320 w 5211069"/>
                <a:gd name="connsiteY123" fmla="*/ 3945228 h 4641020"/>
                <a:gd name="connsiteX124" fmla="*/ 1708016 w 5211069"/>
                <a:gd name="connsiteY124" fmla="*/ 3906591 h 4641020"/>
                <a:gd name="connsiteX125" fmla="*/ 1630743 w 5211069"/>
                <a:gd name="connsiteY125" fmla="*/ 3880834 h 4641020"/>
                <a:gd name="connsiteX126" fmla="*/ 1592106 w 5211069"/>
                <a:gd name="connsiteY126" fmla="*/ 3790682 h 4641020"/>
                <a:gd name="connsiteX127" fmla="*/ 1540590 w 5211069"/>
                <a:gd name="connsiteY127" fmla="*/ 3764924 h 4641020"/>
                <a:gd name="connsiteX128" fmla="*/ 1476196 w 5211069"/>
                <a:gd name="connsiteY128" fmla="*/ 3713408 h 4641020"/>
                <a:gd name="connsiteX129" fmla="*/ 1463317 w 5211069"/>
                <a:gd name="connsiteY129" fmla="*/ 3661893 h 4641020"/>
                <a:gd name="connsiteX130" fmla="*/ 1424681 w 5211069"/>
                <a:gd name="connsiteY130" fmla="*/ 3636135 h 4641020"/>
                <a:gd name="connsiteX131" fmla="*/ 1411802 w 5211069"/>
                <a:gd name="connsiteY131" fmla="*/ 3545983 h 4641020"/>
                <a:gd name="connsiteX132" fmla="*/ 1373165 w 5211069"/>
                <a:gd name="connsiteY132" fmla="*/ 3520225 h 4641020"/>
                <a:gd name="connsiteX133" fmla="*/ 1257255 w 5211069"/>
                <a:gd name="connsiteY133" fmla="*/ 3494468 h 4641020"/>
                <a:gd name="connsiteX134" fmla="*/ 1218619 w 5211069"/>
                <a:gd name="connsiteY134" fmla="*/ 3455831 h 4641020"/>
                <a:gd name="connsiteX135" fmla="*/ 1192861 w 5211069"/>
                <a:gd name="connsiteY135" fmla="*/ 3417194 h 4641020"/>
                <a:gd name="connsiteX136" fmla="*/ 1154224 w 5211069"/>
                <a:gd name="connsiteY136" fmla="*/ 3391437 h 4641020"/>
                <a:gd name="connsiteX137" fmla="*/ 1102709 w 5211069"/>
                <a:gd name="connsiteY137" fmla="*/ 3301284 h 4641020"/>
                <a:gd name="connsiteX138" fmla="*/ 1076951 w 5211069"/>
                <a:gd name="connsiteY138" fmla="*/ 3224011 h 4641020"/>
                <a:gd name="connsiteX139" fmla="*/ 1038314 w 5211069"/>
                <a:gd name="connsiteY139" fmla="*/ 3185375 h 4641020"/>
                <a:gd name="connsiteX140" fmla="*/ 961041 w 5211069"/>
                <a:gd name="connsiteY140" fmla="*/ 3133859 h 4641020"/>
                <a:gd name="connsiteX141" fmla="*/ 922405 w 5211069"/>
                <a:gd name="connsiteY141" fmla="*/ 3108101 h 4641020"/>
                <a:gd name="connsiteX142" fmla="*/ 845131 w 5211069"/>
                <a:gd name="connsiteY142" fmla="*/ 3043707 h 4641020"/>
                <a:gd name="connsiteX143" fmla="*/ 729221 w 5211069"/>
                <a:gd name="connsiteY143" fmla="*/ 3017949 h 4641020"/>
                <a:gd name="connsiteX144" fmla="*/ 690585 w 5211069"/>
                <a:gd name="connsiteY144" fmla="*/ 2992191 h 4641020"/>
                <a:gd name="connsiteX145" fmla="*/ 639069 w 5211069"/>
                <a:gd name="connsiteY145" fmla="*/ 2979313 h 4641020"/>
                <a:gd name="connsiteX146" fmla="*/ 613312 w 5211069"/>
                <a:gd name="connsiteY146" fmla="*/ 2927797 h 4641020"/>
                <a:gd name="connsiteX147" fmla="*/ 600433 w 5211069"/>
                <a:gd name="connsiteY147" fmla="*/ 2824766 h 4641020"/>
                <a:gd name="connsiteX148" fmla="*/ 574675 w 5211069"/>
                <a:gd name="connsiteY148" fmla="*/ 2786129 h 4641020"/>
                <a:gd name="connsiteX149" fmla="*/ 639069 w 5211069"/>
                <a:gd name="connsiteY149" fmla="*/ 2657341 h 4641020"/>
                <a:gd name="connsiteX150" fmla="*/ 677706 w 5211069"/>
                <a:gd name="connsiteY150" fmla="*/ 2631583 h 4641020"/>
                <a:gd name="connsiteX151" fmla="*/ 613312 w 5211069"/>
                <a:gd name="connsiteY151" fmla="*/ 2580068 h 4641020"/>
                <a:gd name="connsiteX152" fmla="*/ 355734 w 5211069"/>
                <a:gd name="connsiteY152" fmla="*/ 2515673 h 4641020"/>
                <a:gd name="connsiteX153" fmla="*/ 368613 w 5211069"/>
                <a:gd name="connsiteY153" fmla="*/ 2361127 h 4641020"/>
                <a:gd name="connsiteX154" fmla="*/ 587554 w 5211069"/>
                <a:gd name="connsiteY154" fmla="*/ 2348248 h 4641020"/>
                <a:gd name="connsiteX155" fmla="*/ 574675 w 5211069"/>
                <a:gd name="connsiteY155" fmla="*/ 2245217 h 4641020"/>
                <a:gd name="connsiteX156" fmla="*/ 471644 w 5211069"/>
                <a:gd name="connsiteY156" fmla="*/ 2155065 h 4641020"/>
                <a:gd name="connsiteX157" fmla="*/ 445886 w 5211069"/>
                <a:gd name="connsiteY157" fmla="*/ 2116428 h 4641020"/>
                <a:gd name="connsiteX158" fmla="*/ 407250 w 5211069"/>
                <a:gd name="connsiteY158" fmla="*/ 2039155 h 4641020"/>
                <a:gd name="connsiteX159" fmla="*/ 291340 w 5211069"/>
                <a:gd name="connsiteY159" fmla="*/ 2000518 h 4641020"/>
                <a:gd name="connsiteX160" fmla="*/ 278461 w 5211069"/>
                <a:gd name="connsiteY160" fmla="*/ 1923245 h 4641020"/>
                <a:gd name="connsiteX161" fmla="*/ 239824 w 5211069"/>
                <a:gd name="connsiteY161" fmla="*/ 1910366 h 4641020"/>
                <a:gd name="connsiteX162" fmla="*/ 59520 w 5211069"/>
                <a:gd name="connsiteY162" fmla="*/ 1871729 h 4641020"/>
                <a:gd name="connsiteX163" fmla="*/ 46641 w 5211069"/>
                <a:gd name="connsiteY163" fmla="*/ 1820214 h 4641020"/>
                <a:gd name="connsiteX164" fmla="*/ 8005 w 5211069"/>
                <a:gd name="connsiteY164" fmla="*/ 1807335 h 4641020"/>
                <a:gd name="connsiteX165" fmla="*/ 20883 w 5211069"/>
                <a:gd name="connsiteY165" fmla="*/ 1614152 h 4641020"/>
                <a:gd name="connsiteX166" fmla="*/ 33762 w 5211069"/>
                <a:gd name="connsiteY166" fmla="*/ 1549758 h 4641020"/>
                <a:gd name="connsiteX167" fmla="*/ 46641 w 5211069"/>
                <a:gd name="connsiteY167" fmla="*/ 1511121 h 4641020"/>
                <a:gd name="connsiteX168" fmla="*/ 85278 w 5211069"/>
                <a:gd name="connsiteY168" fmla="*/ 1498242 h 4641020"/>
                <a:gd name="connsiteX169" fmla="*/ 123914 w 5211069"/>
                <a:gd name="connsiteY169" fmla="*/ 1356575 h 4641020"/>
                <a:gd name="connsiteX170" fmla="*/ 136793 w 5211069"/>
                <a:gd name="connsiteY170" fmla="*/ 1317938 h 4641020"/>
                <a:gd name="connsiteX171" fmla="*/ 252703 w 5211069"/>
                <a:gd name="connsiteY171" fmla="*/ 1305059 h 4641020"/>
                <a:gd name="connsiteX172" fmla="*/ 355734 w 5211069"/>
                <a:gd name="connsiteY172" fmla="*/ 1214907 h 4641020"/>
                <a:gd name="connsiteX173" fmla="*/ 433007 w 5211069"/>
                <a:gd name="connsiteY173" fmla="*/ 1150513 h 4641020"/>
                <a:gd name="connsiteX174" fmla="*/ 471644 w 5211069"/>
                <a:gd name="connsiteY174" fmla="*/ 1124755 h 4641020"/>
                <a:gd name="connsiteX175" fmla="*/ 471644 w 5211069"/>
                <a:gd name="connsiteY175" fmla="*/ 970208 h 4641020"/>
                <a:gd name="connsiteX176" fmla="*/ 510281 w 5211069"/>
                <a:gd name="connsiteY176" fmla="*/ 867177 h 4641020"/>
                <a:gd name="connsiteX177" fmla="*/ 548917 w 5211069"/>
                <a:gd name="connsiteY177" fmla="*/ 815662 h 4641020"/>
                <a:gd name="connsiteX178" fmla="*/ 587554 w 5211069"/>
                <a:gd name="connsiteY178" fmla="*/ 789904 h 4641020"/>
                <a:gd name="connsiteX179" fmla="*/ 664827 w 5211069"/>
                <a:gd name="connsiteY179" fmla="*/ 661115 h 4641020"/>
                <a:gd name="connsiteX180" fmla="*/ 677706 w 5211069"/>
                <a:gd name="connsiteY180" fmla="*/ 622479 h 4641020"/>
                <a:gd name="connsiteX181" fmla="*/ 664827 w 5211069"/>
                <a:gd name="connsiteY181" fmla="*/ 493690 h 4641020"/>
                <a:gd name="connsiteX182" fmla="*/ 626190 w 5211069"/>
                <a:gd name="connsiteY182" fmla="*/ 467932 h 4641020"/>
                <a:gd name="connsiteX183" fmla="*/ 639069 w 5211069"/>
                <a:gd name="connsiteY183" fmla="*/ 274749 h 4641020"/>
                <a:gd name="connsiteX184" fmla="*/ 716343 w 5211069"/>
                <a:gd name="connsiteY184" fmla="*/ 223234 h 4641020"/>
                <a:gd name="connsiteX185" fmla="*/ 742100 w 5211069"/>
                <a:gd name="connsiteY185" fmla="*/ 184597 h 4641020"/>
                <a:gd name="connsiteX186" fmla="*/ 793616 w 5211069"/>
                <a:gd name="connsiteY186" fmla="*/ 171718 h 4641020"/>
                <a:gd name="connsiteX187" fmla="*/ 832252 w 5211069"/>
                <a:gd name="connsiteY187" fmla="*/ 158839 h 4641020"/>
                <a:gd name="connsiteX188" fmla="*/ 883768 w 5211069"/>
                <a:gd name="connsiteY188" fmla="*/ 184597 h 4641020"/>
                <a:gd name="connsiteX189" fmla="*/ 973920 w 5211069"/>
                <a:gd name="connsiteY189" fmla="*/ 171718 h 4641020"/>
                <a:gd name="connsiteX190" fmla="*/ 1025436 w 5211069"/>
                <a:gd name="connsiteY190" fmla="*/ 158839 h 4641020"/>
                <a:gd name="connsiteX191" fmla="*/ 1089830 w 5211069"/>
                <a:gd name="connsiteY191" fmla="*/ 145960 h 4641020"/>
                <a:gd name="connsiteX192" fmla="*/ 1141345 w 5211069"/>
                <a:gd name="connsiteY192" fmla="*/ 120203 h 4641020"/>
                <a:gd name="connsiteX193" fmla="*/ 1192861 w 5211069"/>
                <a:gd name="connsiteY193" fmla="*/ 107324 h 4641020"/>
                <a:gd name="connsiteX194" fmla="*/ 1231498 w 5211069"/>
                <a:gd name="connsiteY194" fmla="*/ 81566 h 4641020"/>
                <a:gd name="connsiteX195" fmla="*/ 1334528 w 5211069"/>
                <a:gd name="connsiteY195" fmla="*/ 68687 h 4641020"/>
                <a:gd name="connsiteX196" fmla="*/ 1373165 w 5211069"/>
                <a:gd name="connsiteY196" fmla="*/ 55808 h 4641020"/>
                <a:gd name="connsiteX197" fmla="*/ 1437559 w 5211069"/>
                <a:gd name="connsiteY197" fmla="*/ 17172 h 46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5211069" h="4641020">
                  <a:moveTo>
                    <a:pt x="1437559" y="17172"/>
                  </a:moveTo>
                  <a:cubicBezTo>
                    <a:pt x="1461170" y="34344"/>
                    <a:pt x="1420845" y="135342"/>
                    <a:pt x="1514833" y="158839"/>
                  </a:cubicBezTo>
                  <a:cubicBezTo>
                    <a:pt x="1603149" y="129399"/>
                    <a:pt x="1493534" y="164163"/>
                    <a:pt x="1617864" y="133082"/>
                  </a:cubicBezTo>
                  <a:cubicBezTo>
                    <a:pt x="1631034" y="129790"/>
                    <a:pt x="1643621" y="124496"/>
                    <a:pt x="1656500" y="120203"/>
                  </a:cubicBezTo>
                  <a:cubicBezTo>
                    <a:pt x="1682258" y="124496"/>
                    <a:pt x="1711101" y="120126"/>
                    <a:pt x="1733774" y="133082"/>
                  </a:cubicBezTo>
                  <a:cubicBezTo>
                    <a:pt x="1745561" y="139817"/>
                    <a:pt x="1739122" y="160423"/>
                    <a:pt x="1746652" y="171718"/>
                  </a:cubicBezTo>
                  <a:cubicBezTo>
                    <a:pt x="1779953" y="221671"/>
                    <a:pt x="1792444" y="211786"/>
                    <a:pt x="1849683" y="223234"/>
                  </a:cubicBezTo>
                  <a:cubicBezTo>
                    <a:pt x="1858269" y="236113"/>
                    <a:pt x="1873252" y="246547"/>
                    <a:pt x="1875441" y="261870"/>
                  </a:cubicBezTo>
                  <a:cubicBezTo>
                    <a:pt x="1883527" y="318471"/>
                    <a:pt x="1827165" y="325185"/>
                    <a:pt x="1901199" y="300507"/>
                  </a:cubicBezTo>
                  <a:cubicBezTo>
                    <a:pt x="1922664" y="304800"/>
                    <a:pt x="1948314" y="299947"/>
                    <a:pt x="1965593" y="313386"/>
                  </a:cubicBezTo>
                  <a:cubicBezTo>
                    <a:pt x="1990029" y="332392"/>
                    <a:pt x="1991351" y="373487"/>
                    <a:pt x="2017109" y="390659"/>
                  </a:cubicBezTo>
                  <a:lnTo>
                    <a:pt x="2055745" y="416417"/>
                  </a:lnTo>
                  <a:lnTo>
                    <a:pt x="2107261" y="493690"/>
                  </a:lnTo>
                  <a:cubicBezTo>
                    <a:pt x="2115847" y="506569"/>
                    <a:pt x="2119174" y="525405"/>
                    <a:pt x="2133019" y="532327"/>
                  </a:cubicBezTo>
                  <a:lnTo>
                    <a:pt x="2184534" y="558084"/>
                  </a:lnTo>
                  <a:cubicBezTo>
                    <a:pt x="2206173" y="623001"/>
                    <a:pt x="2183434" y="579221"/>
                    <a:pt x="2248928" y="635358"/>
                  </a:cubicBezTo>
                  <a:cubicBezTo>
                    <a:pt x="2310318" y="687978"/>
                    <a:pt x="2260482" y="664966"/>
                    <a:pt x="2326202" y="686873"/>
                  </a:cubicBezTo>
                  <a:cubicBezTo>
                    <a:pt x="2339081" y="695459"/>
                    <a:pt x="2349570" y="710086"/>
                    <a:pt x="2364838" y="712631"/>
                  </a:cubicBezTo>
                  <a:cubicBezTo>
                    <a:pt x="2378229" y="714863"/>
                    <a:pt x="2390596" y="695459"/>
                    <a:pt x="2403475" y="699752"/>
                  </a:cubicBezTo>
                  <a:cubicBezTo>
                    <a:pt x="2432843" y="709542"/>
                    <a:pt x="2451380" y="741479"/>
                    <a:pt x="2480748" y="751268"/>
                  </a:cubicBezTo>
                  <a:cubicBezTo>
                    <a:pt x="2590856" y="787970"/>
                    <a:pt x="2531080" y="773657"/>
                    <a:pt x="2661052" y="789904"/>
                  </a:cubicBezTo>
                  <a:cubicBezTo>
                    <a:pt x="2673931" y="798490"/>
                    <a:pt x="2691485" y="802536"/>
                    <a:pt x="2699689" y="815662"/>
                  </a:cubicBezTo>
                  <a:cubicBezTo>
                    <a:pt x="2731424" y="866437"/>
                    <a:pt x="2709798" y="908261"/>
                    <a:pt x="2764083" y="944451"/>
                  </a:cubicBezTo>
                  <a:cubicBezTo>
                    <a:pt x="2786674" y="959512"/>
                    <a:pt x="2815599" y="961622"/>
                    <a:pt x="2841357" y="970208"/>
                  </a:cubicBezTo>
                  <a:lnTo>
                    <a:pt x="2879993" y="983087"/>
                  </a:lnTo>
                  <a:cubicBezTo>
                    <a:pt x="2897165" y="978794"/>
                    <a:pt x="2913986" y="967705"/>
                    <a:pt x="2931509" y="970208"/>
                  </a:cubicBezTo>
                  <a:cubicBezTo>
                    <a:pt x="2975484" y="976490"/>
                    <a:pt x="2969099" y="1011150"/>
                    <a:pt x="2995903" y="1034603"/>
                  </a:cubicBezTo>
                  <a:cubicBezTo>
                    <a:pt x="3046630" y="1078989"/>
                    <a:pt x="3075821" y="1074367"/>
                    <a:pt x="3111813" y="1124755"/>
                  </a:cubicBezTo>
                  <a:cubicBezTo>
                    <a:pt x="3142323" y="1167468"/>
                    <a:pt x="3132433" y="1172867"/>
                    <a:pt x="3150450" y="1214907"/>
                  </a:cubicBezTo>
                  <a:cubicBezTo>
                    <a:pt x="3158013" y="1232553"/>
                    <a:pt x="3167621" y="1249250"/>
                    <a:pt x="3176207" y="1266422"/>
                  </a:cubicBezTo>
                  <a:cubicBezTo>
                    <a:pt x="3171914" y="1305059"/>
                    <a:pt x="3156374" y="1344085"/>
                    <a:pt x="3163328" y="1382332"/>
                  </a:cubicBezTo>
                  <a:cubicBezTo>
                    <a:pt x="3166097" y="1397561"/>
                    <a:pt x="3191020" y="1397145"/>
                    <a:pt x="3201965" y="1408090"/>
                  </a:cubicBezTo>
                  <a:cubicBezTo>
                    <a:pt x="3212910" y="1419035"/>
                    <a:pt x="3216778" y="1435782"/>
                    <a:pt x="3227723" y="1446727"/>
                  </a:cubicBezTo>
                  <a:cubicBezTo>
                    <a:pt x="3245926" y="1464930"/>
                    <a:pt x="3297675" y="1488142"/>
                    <a:pt x="3317875" y="1498242"/>
                  </a:cubicBezTo>
                  <a:cubicBezTo>
                    <a:pt x="3348160" y="1543670"/>
                    <a:pt x="3331582" y="1535935"/>
                    <a:pt x="3382269" y="1549758"/>
                  </a:cubicBezTo>
                  <a:cubicBezTo>
                    <a:pt x="3416422" y="1559072"/>
                    <a:pt x="3485300" y="1575515"/>
                    <a:pt x="3485300" y="1575515"/>
                  </a:cubicBezTo>
                  <a:cubicBezTo>
                    <a:pt x="3515922" y="1667382"/>
                    <a:pt x="3472502" y="1556319"/>
                    <a:pt x="3536816" y="1652789"/>
                  </a:cubicBezTo>
                  <a:cubicBezTo>
                    <a:pt x="3569740" y="1702175"/>
                    <a:pt x="3521125" y="1688380"/>
                    <a:pt x="3588331" y="1717183"/>
                  </a:cubicBezTo>
                  <a:cubicBezTo>
                    <a:pt x="3604600" y="1724156"/>
                    <a:pt x="3622828" y="1725199"/>
                    <a:pt x="3639847" y="1730062"/>
                  </a:cubicBezTo>
                  <a:cubicBezTo>
                    <a:pt x="3652900" y="1733791"/>
                    <a:pt x="3665604" y="1738648"/>
                    <a:pt x="3678483" y="1742941"/>
                  </a:cubicBezTo>
                  <a:cubicBezTo>
                    <a:pt x="3674190" y="1790163"/>
                    <a:pt x="3678631" y="1839015"/>
                    <a:pt x="3665605" y="1884608"/>
                  </a:cubicBezTo>
                  <a:cubicBezTo>
                    <a:pt x="3660601" y="1902121"/>
                    <a:pt x="3635813" y="1907323"/>
                    <a:pt x="3626968" y="1923245"/>
                  </a:cubicBezTo>
                  <a:cubicBezTo>
                    <a:pt x="3613782" y="1946979"/>
                    <a:pt x="3601210" y="2000518"/>
                    <a:pt x="3601210" y="2000518"/>
                  </a:cubicBezTo>
                  <a:cubicBezTo>
                    <a:pt x="3605091" y="2039327"/>
                    <a:pt x="3593938" y="2131217"/>
                    <a:pt x="3639847" y="2167944"/>
                  </a:cubicBezTo>
                  <a:cubicBezTo>
                    <a:pt x="3650447" y="2176424"/>
                    <a:pt x="3665604" y="2176529"/>
                    <a:pt x="3678483" y="2180822"/>
                  </a:cubicBezTo>
                  <a:cubicBezTo>
                    <a:pt x="3686491" y="2204845"/>
                    <a:pt x="3708942" y="2284343"/>
                    <a:pt x="3729999" y="2309611"/>
                  </a:cubicBezTo>
                  <a:cubicBezTo>
                    <a:pt x="3752916" y="2337111"/>
                    <a:pt x="3777645" y="2335551"/>
                    <a:pt x="3807272" y="2348248"/>
                  </a:cubicBezTo>
                  <a:cubicBezTo>
                    <a:pt x="3939911" y="2405094"/>
                    <a:pt x="3760194" y="2341142"/>
                    <a:pt x="3936061" y="2399763"/>
                  </a:cubicBezTo>
                  <a:cubicBezTo>
                    <a:pt x="3970882" y="2504227"/>
                    <a:pt x="3933676" y="2461296"/>
                    <a:pt x="4000455" y="2489915"/>
                  </a:cubicBezTo>
                  <a:cubicBezTo>
                    <a:pt x="4018102" y="2497478"/>
                    <a:pt x="4034799" y="2507087"/>
                    <a:pt x="4051971" y="2515673"/>
                  </a:cubicBezTo>
                  <a:cubicBezTo>
                    <a:pt x="4056264" y="2528552"/>
                    <a:pt x="4055251" y="2544710"/>
                    <a:pt x="4064850" y="2554310"/>
                  </a:cubicBezTo>
                  <a:cubicBezTo>
                    <a:pt x="4088860" y="2578320"/>
                    <a:pt x="4137694" y="2584322"/>
                    <a:pt x="4167881" y="2592946"/>
                  </a:cubicBezTo>
                  <a:cubicBezTo>
                    <a:pt x="4180934" y="2596675"/>
                    <a:pt x="4194375" y="2599754"/>
                    <a:pt x="4206517" y="2605825"/>
                  </a:cubicBezTo>
                  <a:cubicBezTo>
                    <a:pt x="4220361" y="2612747"/>
                    <a:pt x="4230661" y="2626148"/>
                    <a:pt x="4245154" y="2631583"/>
                  </a:cubicBezTo>
                  <a:cubicBezTo>
                    <a:pt x="4265650" y="2639269"/>
                    <a:pt x="4288083" y="2640169"/>
                    <a:pt x="4309548" y="2644462"/>
                  </a:cubicBezTo>
                  <a:cubicBezTo>
                    <a:pt x="4322427" y="2653048"/>
                    <a:pt x="4337240" y="2659275"/>
                    <a:pt x="4348185" y="2670220"/>
                  </a:cubicBezTo>
                  <a:cubicBezTo>
                    <a:pt x="4359130" y="2681165"/>
                    <a:pt x="4360817" y="2700653"/>
                    <a:pt x="4373943" y="2708856"/>
                  </a:cubicBezTo>
                  <a:cubicBezTo>
                    <a:pt x="4396967" y="2723246"/>
                    <a:pt x="4451216" y="2734614"/>
                    <a:pt x="4451216" y="2734614"/>
                  </a:cubicBezTo>
                  <a:cubicBezTo>
                    <a:pt x="4504846" y="2895504"/>
                    <a:pt x="4401689" y="2574163"/>
                    <a:pt x="4476974" y="3082344"/>
                  </a:cubicBezTo>
                  <a:cubicBezTo>
                    <a:pt x="4479643" y="3100361"/>
                    <a:pt x="4502731" y="3108101"/>
                    <a:pt x="4515610" y="3120980"/>
                  </a:cubicBezTo>
                  <a:cubicBezTo>
                    <a:pt x="4547982" y="3218096"/>
                    <a:pt x="4504314" y="3098389"/>
                    <a:pt x="4554247" y="3198253"/>
                  </a:cubicBezTo>
                  <a:cubicBezTo>
                    <a:pt x="4560318" y="3210395"/>
                    <a:pt x="4561055" y="3224747"/>
                    <a:pt x="4567126" y="3236890"/>
                  </a:cubicBezTo>
                  <a:cubicBezTo>
                    <a:pt x="4574048" y="3250734"/>
                    <a:pt x="4585961" y="3261683"/>
                    <a:pt x="4592883" y="3275527"/>
                  </a:cubicBezTo>
                  <a:cubicBezTo>
                    <a:pt x="4598954" y="3287669"/>
                    <a:pt x="4597281" y="3303563"/>
                    <a:pt x="4605762" y="3314163"/>
                  </a:cubicBezTo>
                  <a:cubicBezTo>
                    <a:pt x="4615432" y="3326250"/>
                    <a:pt x="4630554" y="3332999"/>
                    <a:pt x="4644399" y="3339921"/>
                  </a:cubicBezTo>
                  <a:cubicBezTo>
                    <a:pt x="4656541" y="3345992"/>
                    <a:pt x="4669667" y="3350441"/>
                    <a:pt x="4683036" y="3352800"/>
                  </a:cubicBezTo>
                  <a:cubicBezTo>
                    <a:pt x="4742824" y="3363351"/>
                    <a:pt x="4803455" y="3368577"/>
                    <a:pt x="4863340" y="3378558"/>
                  </a:cubicBezTo>
                  <a:cubicBezTo>
                    <a:pt x="4924653" y="3388777"/>
                    <a:pt x="4923437" y="3400021"/>
                    <a:pt x="4992128" y="3417194"/>
                  </a:cubicBezTo>
                  <a:lnTo>
                    <a:pt x="5043644" y="3430073"/>
                  </a:lnTo>
                  <a:cubicBezTo>
                    <a:pt x="5052230" y="3442952"/>
                    <a:pt x="5059493" y="3456819"/>
                    <a:pt x="5069402" y="3468710"/>
                  </a:cubicBezTo>
                  <a:cubicBezTo>
                    <a:pt x="5081062" y="3482702"/>
                    <a:pt x="5097935" y="3492192"/>
                    <a:pt x="5108038" y="3507346"/>
                  </a:cubicBezTo>
                  <a:cubicBezTo>
                    <a:pt x="5115428" y="3518431"/>
                    <a:pt x="5132079" y="3590628"/>
                    <a:pt x="5133796" y="3597498"/>
                  </a:cubicBezTo>
                  <a:cubicBezTo>
                    <a:pt x="5151664" y="3776182"/>
                    <a:pt x="5129211" y="3671820"/>
                    <a:pt x="5172433" y="3790682"/>
                  </a:cubicBezTo>
                  <a:cubicBezTo>
                    <a:pt x="5181712" y="3816198"/>
                    <a:pt x="5189604" y="3842197"/>
                    <a:pt x="5198190" y="3867955"/>
                  </a:cubicBezTo>
                  <a:lnTo>
                    <a:pt x="5211069" y="3906591"/>
                  </a:lnTo>
                  <a:cubicBezTo>
                    <a:pt x="5179715" y="4000657"/>
                    <a:pt x="5191897" y="3957524"/>
                    <a:pt x="5172433" y="4035380"/>
                  </a:cubicBezTo>
                  <a:cubicBezTo>
                    <a:pt x="5176726" y="4052552"/>
                    <a:pt x="5187815" y="4069373"/>
                    <a:pt x="5185312" y="4086896"/>
                  </a:cubicBezTo>
                  <a:cubicBezTo>
                    <a:pt x="5183123" y="4102219"/>
                    <a:pt x="5171641" y="4115863"/>
                    <a:pt x="5159554" y="4125532"/>
                  </a:cubicBezTo>
                  <a:cubicBezTo>
                    <a:pt x="5142827" y="4138913"/>
                    <a:pt x="5044512" y="4151097"/>
                    <a:pt x="5043644" y="4151290"/>
                  </a:cubicBezTo>
                  <a:cubicBezTo>
                    <a:pt x="5030392" y="4154235"/>
                    <a:pt x="5017886" y="4159876"/>
                    <a:pt x="5005007" y="4164169"/>
                  </a:cubicBezTo>
                  <a:cubicBezTo>
                    <a:pt x="4996421" y="4177048"/>
                    <a:pt x="4994428" y="4199770"/>
                    <a:pt x="4979250" y="4202806"/>
                  </a:cubicBezTo>
                  <a:cubicBezTo>
                    <a:pt x="4964072" y="4205842"/>
                    <a:pt x="4955997" y="4178757"/>
                    <a:pt x="4940613" y="4177048"/>
                  </a:cubicBezTo>
                  <a:cubicBezTo>
                    <a:pt x="4914660" y="4174164"/>
                    <a:pt x="4888946" y="4184806"/>
                    <a:pt x="4863340" y="4189927"/>
                  </a:cubicBezTo>
                  <a:cubicBezTo>
                    <a:pt x="4822914" y="4198012"/>
                    <a:pt x="4810010" y="4203411"/>
                    <a:pt x="4773188" y="4215684"/>
                  </a:cubicBezTo>
                  <a:cubicBezTo>
                    <a:pt x="4683056" y="4155598"/>
                    <a:pt x="4778306" y="4210098"/>
                    <a:pt x="4580005" y="4177048"/>
                  </a:cubicBezTo>
                  <a:cubicBezTo>
                    <a:pt x="4553223" y="4172584"/>
                    <a:pt x="4528489" y="4159876"/>
                    <a:pt x="4502731" y="4151290"/>
                  </a:cubicBezTo>
                  <a:lnTo>
                    <a:pt x="4464095" y="4138411"/>
                  </a:lnTo>
                  <a:cubicBezTo>
                    <a:pt x="4438337" y="4146997"/>
                    <a:pt x="4409412" y="4149108"/>
                    <a:pt x="4386821" y="4164169"/>
                  </a:cubicBezTo>
                  <a:cubicBezTo>
                    <a:pt x="4336889" y="4197458"/>
                    <a:pt x="4362869" y="4185032"/>
                    <a:pt x="4309548" y="4202806"/>
                  </a:cubicBezTo>
                  <a:cubicBezTo>
                    <a:pt x="4305255" y="4215685"/>
                    <a:pt x="4309273" y="4236400"/>
                    <a:pt x="4296669" y="4241442"/>
                  </a:cubicBezTo>
                  <a:cubicBezTo>
                    <a:pt x="4289319" y="4244382"/>
                    <a:pt x="4217971" y="4219502"/>
                    <a:pt x="4206517" y="4215684"/>
                  </a:cubicBezTo>
                  <a:cubicBezTo>
                    <a:pt x="4193638" y="4219977"/>
                    <a:pt x="4180934" y="4224834"/>
                    <a:pt x="4167881" y="4228563"/>
                  </a:cubicBezTo>
                  <a:cubicBezTo>
                    <a:pt x="4054672" y="4260909"/>
                    <a:pt x="4170372" y="4223440"/>
                    <a:pt x="4077728" y="4254321"/>
                  </a:cubicBezTo>
                  <a:cubicBezTo>
                    <a:pt x="3989160" y="4313367"/>
                    <a:pt x="4029824" y="4296048"/>
                    <a:pt x="3961819" y="4318715"/>
                  </a:cubicBezTo>
                  <a:cubicBezTo>
                    <a:pt x="3953233" y="4331594"/>
                    <a:pt x="3947006" y="4346407"/>
                    <a:pt x="3936061" y="4357352"/>
                  </a:cubicBezTo>
                  <a:cubicBezTo>
                    <a:pt x="3925116" y="4368297"/>
                    <a:pt x="3909315" y="4373201"/>
                    <a:pt x="3897424" y="4383110"/>
                  </a:cubicBezTo>
                  <a:cubicBezTo>
                    <a:pt x="3883432" y="4394770"/>
                    <a:pt x="3871667" y="4408867"/>
                    <a:pt x="3858788" y="4421746"/>
                  </a:cubicBezTo>
                  <a:cubicBezTo>
                    <a:pt x="3851441" y="4443786"/>
                    <a:pt x="3841551" y="4484754"/>
                    <a:pt x="3820151" y="4499020"/>
                  </a:cubicBezTo>
                  <a:cubicBezTo>
                    <a:pt x="3805424" y="4508838"/>
                    <a:pt x="3785590" y="4506812"/>
                    <a:pt x="3768636" y="4511898"/>
                  </a:cubicBezTo>
                  <a:cubicBezTo>
                    <a:pt x="3742630" y="4519700"/>
                    <a:pt x="3717703" y="4531071"/>
                    <a:pt x="3691362" y="4537656"/>
                  </a:cubicBezTo>
                  <a:cubicBezTo>
                    <a:pt x="3674190" y="4541949"/>
                    <a:pt x="3657126" y="4546695"/>
                    <a:pt x="3639847" y="4550535"/>
                  </a:cubicBezTo>
                  <a:cubicBezTo>
                    <a:pt x="3618478" y="4555284"/>
                    <a:pt x="3596688" y="4558105"/>
                    <a:pt x="3575452" y="4563414"/>
                  </a:cubicBezTo>
                  <a:cubicBezTo>
                    <a:pt x="3494934" y="4583544"/>
                    <a:pt x="3579122" y="4566077"/>
                    <a:pt x="3498179" y="4602051"/>
                  </a:cubicBezTo>
                  <a:cubicBezTo>
                    <a:pt x="3473368" y="4613078"/>
                    <a:pt x="3420906" y="4627808"/>
                    <a:pt x="3420906" y="4627808"/>
                  </a:cubicBezTo>
                  <a:cubicBezTo>
                    <a:pt x="3328656" y="4597058"/>
                    <a:pt x="3434184" y="4641020"/>
                    <a:pt x="3356512" y="4576293"/>
                  </a:cubicBezTo>
                  <a:cubicBezTo>
                    <a:pt x="3327649" y="4552241"/>
                    <a:pt x="3288141" y="4546321"/>
                    <a:pt x="3253481" y="4537656"/>
                  </a:cubicBezTo>
                  <a:cubicBezTo>
                    <a:pt x="3240094" y="4539568"/>
                    <a:pt x="3122113" y="4554722"/>
                    <a:pt x="3098934" y="4563414"/>
                  </a:cubicBezTo>
                  <a:cubicBezTo>
                    <a:pt x="3084441" y="4568849"/>
                    <a:pt x="3073177" y="4580586"/>
                    <a:pt x="3060298" y="4589172"/>
                  </a:cubicBezTo>
                  <a:cubicBezTo>
                    <a:pt x="3056005" y="4559121"/>
                    <a:pt x="3063716" y="4524630"/>
                    <a:pt x="3047419" y="4499020"/>
                  </a:cubicBezTo>
                  <a:cubicBezTo>
                    <a:pt x="3005716" y="4433487"/>
                    <a:pt x="2915628" y="4441446"/>
                    <a:pt x="2854236" y="4434625"/>
                  </a:cubicBezTo>
                  <a:cubicBezTo>
                    <a:pt x="2845650" y="4417453"/>
                    <a:pt x="2842053" y="4396685"/>
                    <a:pt x="2828478" y="4383110"/>
                  </a:cubicBezTo>
                  <a:cubicBezTo>
                    <a:pt x="2772776" y="4327408"/>
                    <a:pt x="2753428" y="4332039"/>
                    <a:pt x="2686810" y="4318715"/>
                  </a:cubicBezTo>
                  <a:cubicBezTo>
                    <a:pt x="2672350" y="4297026"/>
                    <a:pt x="2654047" y="4258840"/>
                    <a:pt x="2622416" y="4254321"/>
                  </a:cubicBezTo>
                  <a:cubicBezTo>
                    <a:pt x="2604893" y="4251818"/>
                    <a:pt x="2588423" y="4264697"/>
                    <a:pt x="2570900" y="4267200"/>
                  </a:cubicBezTo>
                  <a:cubicBezTo>
                    <a:pt x="2528190" y="4273301"/>
                    <a:pt x="2485041" y="4275786"/>
                    <a:pt x="2442112" y="4280079"/>
                  </a:cubicBezTo>
                  <a:cubicBezTo>
                    <a:pt x="2429233" y="4284372"/>
                    <a:pt x="2408989" y="4280552"/>
                    <a:pt x="2403475" y="4292958"/>
                  </a:cubicBezTo>
                  <a:cubicBezTo>
                    <a:pt x="2389418" y="4324586"/>
                    <a:pt x="2415070" y="4371515"/>
                    <a:pt x="2390596" y="4395989"/>
                  </a:cubicBezTo>
                  <a:cubicBezTo>
                    <a:pt x="2372131" y="4414454"/>
                    <a:pt x="2339081" y="4387403"/>
                    <a:pt x="2313323" y="4383110"/>
                  </a:cubicBezTo>
                  <a:cubicBezTo>
                    <a:pt x="2199505" y="4307231"/>
                    <a:pt x="2379326" y="4441754"/>
                    <a:pt x="2261807" y="4189927"/>
                  </a:cubicBezTo>
                  <a:cubicBezTo>
                    <a:pt x="2250325" y="4165323"/>
                    <a:pt x="2211412" y="4168009"/>
                    <a:pt x="2184534" y="4164169"/>
                  </a:cubicBezTo>
                  <a:lnTo>
                    <a:pt x="2004230" y="4138411"/>
                  </a:lnTo>
                  <a:cubicBezTo>
                    <a:pt x="1995644" y="4125532"/>
                    <a:pt x="1981715" y="4114910"/>
                    <a:pt x="1978472" y="4099775"/>
                  </a:cubicBezTo>
                  <a:cubicBezTo>
                    <a:pt x="1968537" y="4053410"/>
                    <a:pt x="1989485" y="3999065"/>
                    <a:pt x="1965593" y="3958107"/>
                  </a:cubicBezTo>
                  <a:cubicBezTo>
                    <a:pt x="1952435" y="3935551"/>
                    <a:pt x="1914078" y="3949521"/>
                    <a:pt x="1888320" y="3945228"/>
                  </a:cubicBezTo>
                  <a:cubicBezTo>
                    <a:pt x="1801280" y="3887201"/>
                    <a:pt x="1892515" y="3939149"/>
                    <a:pt x="1708016" y="3906591"/>
                  </a:cubicBezTo>
                  <a:cubicBezTo>
                    <a:pt x="1681278" y="3901873"/>
                    <a:pt x="1630743" y="3880834"/>
                    <a:pt x="1630743" y="3880834"/>
                  </a:cubicBezTo>
                  <a:cubicBezTo>
                    <a:pt x="1622675" y="3848561"/>
                    <a:pt x="1620193" y="3814088"/>
                    <a:pt x="1592106" y="3790682"/>
                  </a:cubicBezTo>
                  <a:cubicBezTo>
                    <a:pt x="1577357" y="3778391"/>
                    <a:pt x="1557762" y="3773510"/>
                    <a:pt x="1540590" y="3764924"/>
                  </a:cubicBezTo>
                  <a:cubicBezTo>
                    <a:pt x="1503513" y="3653685"/>
                    <a:pt x="1565136" y="3802347"/>
                    <a:pt x="1476196" y="3713408"/>
                  </a:cubicBezTo>
                  <a:cubicBezTo>
                    <a:pt x="1463680" y="3700892"/>
                    <a:pt x="1473135" y="3676620"/>
                    <a:pt x="1463317" y="3661893"/>
                  </a:cubicBezTo>
                  <a:cubicBezTo>
                    <a:pt x="1454731" y="3649014"/>
                    <a:pt x="1437560" y="3644721"/>
                    <a:pt x="1424681" y="3636135"/>
                  </a:cubicBezTo>
                  <a:cubicBezTo>
                    <a:pt x="1420388" y="3606084"/>
                    <a:pt x="1424131" y="3573722"/>
                    <a:pt x="1411802" y="3545983"/>
                  </a:cubicBezTo>
                  <a:cubicBezTo>
                    <a:pt x="1405515" y="3531838"/>
                    <a:pt x="1387010" y="3527147"/>
                    <a:pt x="1373165" y="3520225"/>
                  </a:cubicBezTo>
                  <a:cubicBezTo>
                    <a:pt x="1341459" y="3504372"/>
                    <a:pt x="1286936" y="3499415"/>
                    <a:pt x="1257255" y="3494468"/>
                  </a:cubicBezTo>
                  <a:cubicBezTo>
                    <a:pt x="1244376" y="3481589"/>
                    <a:pt x="1230279" y="3469823"/>
                    <a:pt x="1218619" y="3455831"/>
                  </a:cubicBezTo>
                  <a:cubicBezTo>
                    <a:pt x="1208710" y="3443940"/>
                    <a:pt x="1203806" y="3428139"/>
                    <a:pt x="1192861" y="3417194"/>
                  </a:cubicBezTo>
                  <a:cubicBezTo>
                    <a:pt x="1181916" y="3406249"/>
                    <a:pt x="1167103" y="3400023"/>
                    <a:pt x="1154224" y="3391437"/>
                  </a:cubicBezTo>
                  <a:cubicBezTo>
                    <a:pt x="1130992" y="3356587"/>
                    <a:pt x="1119048" y="3342132"/>
                    <a:pt x="1102709" y="3301284"/>
                  </a:cubicBezTo>
                  <a:cubicBezTo>
                    <a:pt x="1092625" y="3276075"/>
                    <a:pt x="1096150" y="3243209"/>
                    <a:pt x="1076951" y="3224011"/>
                  </a:cubicBezTo>
                  <a:cubicBezTo>
                    <a:pt x="1064072" y="3211132"/>
                    <a:pt x="1052691" y="3196557"/>
                    <a:pt x="1038314" y="3185375"/>
                  </a:cubicBezTo>
                  <a:cubicBezTo>
                    <a:pt x="1013878" y="3166369"/>
                    <a:pt x="986799" y="3151031"/>
                    <a:pt x="961041" y="3133859"/>
                  </a:cubicBezTo>
                  <a:cubicBezTo>
                    <a:pt x="948162" y="3125273"/>
                    <a:pt x="933350" y="3119046"/>
                    <a:pt x="922405" y="3108101"/>
                  </a:cubicBezTo>
                  <a:cubicBezTo>
                    <a:pt x="893922" y="3079619"/>
                    <a:pt x="880992" y="3061637"/>
                    <a:pt x="845131" y="3043707"/>
                  </a:cubicBezTo>
                  <a:cubicBezTo>
                    <a:pt x="813425" y="3027854"/>
                    <a:pt x="758901" y="3022896"/>
                    <a:pt x="729221" y="3017949"/>
                  </a:cubicBezTo>
                  <a:cubicBezTo>
                    <a:pt x="716342" y="3009363"/>
                    <a:pt x="704812" y="2998288"/>
                    <a:pt x="690585" y="2992191"/>
                  </a:cubicBezTo>
                  <a:cubicBezTo>
                    <a:pt x="674316" y="2985219"/>
                    <a:pt x="652667" y="2990645"/>
                    <a:pt x="639069" y="2979313"/>
                  </a:cubicBezTo>
                  <a:cubicBezTo>
                    <a:pt x="624320" y="2967022"/>
                    <a:pt x="621898" y="2944969"/>
                    <a:pt x="613312" y="2927797"/>
                  </a:cubicBezTo>
                  <a:cubicBezTo>
                    <a:pt x="609019" y="2893453"/>
                    <a:pt x="609540" y="2858157"/>
                    <a:pt x="600433" y="2824766"/>
                  </a:cubicBezTo>
                  <a:cubicBezTo>
                    <a:pt x="596360" y="2809833"/>
                    <a:pt x="574675" y="2801608"/>
                    <a:pt x="574675" y="2786129"/>
                  </a:cubicBezTo>
                  <a:cubicBezTo>
                    <a:pt x="574675" y="2721469"/>
                    <a:pt x="596260" y="2693015"/>
                    <a:pt x="639069" y="2657341"/>
                  </a:cubicBezTo>
                  <a:cubicBezTo>
                    <a:pt x="650960" y="2647432"/>
                    <a:pt x="664827" y="2640169"/>
                    <a:pt x="677706" y="2631583"/>
                  </a:cubicBezTo>
                  <a:cubicBezTo>
                    <a:pt x="654268" y="2561270"/>
                    <a:pt x="684466" y="2615645"/>
                    <a:pt x="613312" y="2580068"/>
                  </a:cubicBezTo>
                  <a:cubicBezTo>
                    <a:pt x="436354" y="2491590"/>
                    <a:pt x="663359" y="2537646"/>
                    <a:pt x="355734" y="2515673"/>
                  </a:cubicBezTo>
                  <a:cubicBezTo>
                    <a:pt x="360027" y="2464158"/>
                    <a:pt x="326706" y="2391393"/>
                    <a:pt x="368613" y="2361127"/>
                  </a:cubicBezTo>
                  <a:cubicBezTo>
                    <a:pt x="427879" y="2318324"/>
                    <a:pt x="523836" y="2384089"/>
                    <a:pt x="587554" y="2348248"/>
                  </a:cubicBezTo>
                  <a:cubicBezTo>
                    <a:pt x="617720" y="2331280"/>
                    <a:pt x="581927" y="2279060"/>
                    <a:pt x="574675" y="2245217"/>
                  </a:cubicBezTo>
                  <a:cubicBezTo>
                    <a:pt x="553258" y="2145271"/>
                    <a:pt x="563582" y="2170388"/>
                    <a:pt x="471644" y="2155065"/>
                  </a:cubicBezTo>
                  <a:cubicBezTo>
                    <a:pt x="463058" y="2142186"/>
                    <a:pt x="452808" y="2130273"/>
                    <a:pt x="445886" y="2116428"/>
                  </a:cubicBezTo>
                  <a:cubicBezTo>
                    <a:pt x="429562" y="2083779"/>
                    <a:pt x="438885" y="2065517"/>
                    <a:pt x="407250" y="2039155"/>
                  </a:cubicBezTo>
                  <a:cubicBezTo>
                    <a:pt x="373574" y="2011091"/>
                    <a:pt x="331897" y="2008630"/>
                    <a:pt x="291340" y="2000518"/>
                  </a:cubicBezTo>
                  <a:cubicBezTo>
                    <a:pt x="287047" y="1974760"/>
                    <a:pt x="291417" y="1945917"/>
                    <a:pt x="278461" y="1923245"/>
                  </a:cubicBezTo>
                  <a:cubicBezTo>
                    <a:pt x="271726" y="1911458"/>
                    <a:pt x="251966" y="1916437"/>
                    <a:pt x="239824" y="1910366"/>
                  </a:cubicBezTo>
                  <a:cubicBezTo>
                    <a:pt x="129919" y="1855413"/>
                    <a:pt x="314069" y="1894870"/>
                    <a:pt x="59520" y="1871729"/>
                  </a:cubicBezTo>
                  <a:cubicBezTo>
                    <a:pt x="55227" y="1854557"/>
                    <a:pt x="57698" y="1834036"/>
                    <a:pt x="46641" y="1820214"/>
                  </a:cubicBezTo>
                  <a:cubicBezTo>
                    <a:pt x="38161" y="1809613"/>
                    <a:pt x="9689" y="1820806"/>
                    <a:pt x="8005" y="1807335"/>
                  </a:cubicBezTo>
                  <a:cubicBezTo>
                    <a:pt x="0" y="1743296"/>
                    <a:pt x="14461" y="1678369"/>
                    <a:pt x="20883" y="1614152"/>
                  </a:cubicBezTo>
                  <a:cubicBezTo>
                    <a:pt x="23061" y="1592371"/>
                    <a:pt x="28453" y="1570994"/>
                    <a:pt x="33762" y="1549758"/>
                  </a:cubicBezTo>
                  <a:cubicBezTo>
                    <a:pt x="37055" y="1536588"/>
                    <a:pt x="37042" y="1520720"/>
                    <a:pt x="46641" y="1511121"/>
                  </a:cubicBezTo>
                  <a:cubicBezTo>
                    <a:pt x="56240" y="1501522"/>
                    <a:pt x="72399" y="1502535"/>
                    <a:pt x="85278" y="1498242"/>
                  </a:cubicBezTo>
                  <a:cubicBezTo>
                    <a:pt x="134371" y="1424604"/>
                    <a:pt x="99867" y="1488839"/>
                    <a:pt x="123914" y="1356575"/>
                  </a:cubicBezTo>
                  <a:cubicBezTo>
                    <a:pt x="126342" y="1343218"/>
                    <a:pt x="124188" y="1322980"/>
                    <a:pt x="136793" y="1317938"/>
                  </a:cubicBezTo>
                  <a:cubicBezTo>
                    <a:pt x="172887" y="1303500"/>
                    <a:pt x="214066" y="1309352"/>
                    <a:pt x="252703" y="1305059"/>
                  </a:cubicBezTo>
                  <a:cubicBezTo>
                    <a:pt x="314037" y="1213059"/>
                    <a:pt x="274186" y="1235294"/>
                    <a:pt x="355734" y="1214907"/>
                  </a:cubicBezTo>
                  <a:cubicBezTo>
                    <a:pt x="451663" y="1150954"/>
                    <a:pt x="333844" y="1233149"/>
                    <a:pt x="433007" y="1150513"/>
                  </a:cubicBezTo>
                  <a:cubicBezTo>
                    <a:pt x="444898" y="1140604"/>
                    <a:pt x="458765" y="1133341"/>
                    <a:pt x="471644" y="1124755"/>
                  </a:cubicBezTo>
                  <a:cubicBezTo>
                    <a:pt x="501837" y="1034175"/>
                    <a:pt x="471644" y="1142745"/>
                    <a:pt x="471644" y="970208"/>
                  </a:cubicBezTo>
                  <a:cubicBezTo>
                    <a:pt x="471644" y="918276"/>
                    <a:pt x="483634" y="904483"/>
                    <a:pt x="510281" y="867177"/>
                  </a:cubicBezTo>
                  <a:cubicBezTo>
                    <a:pt x="522757" y="849711"/>
                    <a:pt x="533739" y="830840"/>
                    <a:pt x="548917" y="815662"/>
                  </a:cubicBezTo>
                  <a:cubicBezTo>
                    <a:pt x="559862" y="804717"/>
                    <a:pt x="574675" y="798490"/>
                    <a:pt x="587554" y="789904"/>
                  </a:cubicBezTo>
                  <a:cubicBezTo>
                    <a:pt x="624177" y="734969"/>
                    <a:pt x="641065" y="716559"/>
                    <a:pt x="664827" y="661115"/>
                  </a:cubicBezTo>
                  <a:cubicBezTo>
                    <a:pt x="670175" y="648637"/>
                    <a:pt x="673413" y="635358"/>
                    <a:pt x="677706" y="622479"/>
                  </a:cubicBezTo>
                  <a:cubicBezTo>
                    <a:pt x="673413" y="579549"/>
                    <a:pt x="678470" y="534620"/>
                    <a:pt x="664827" y="493690"/>
                  </a:cubicBezTo>
                  <a:cubicBezTo>
                    <a:pt x="659932" y="479006"/>
                    <a:pt x="627999" y="483305"/>
                    <a:pt x="626190" y="467932"/>
                  </a:cubicBezTo>
                  <a:cubicBezTo>
                    <a:pt x="618649" y="403837"/>
                    <a:pt x="616758" y="335307"/>
                    <a:pt x="639069" y="274749"/>
                  </a:cubicBezTo>
                  <a:cubicBezTo>
                    <a:pt x="649771" y="245701"/>
                    <a:pt x="716343" y="223234"/>
                    <a:pt x="716343" y="223234"/>
                  </a:cubicBezTo>
                  <a:cubicBezTo>
                    <a:pt x="724929" y="210355"/>
                    <a:pt x="729221" y="193183"/>
                    <a:pt x="742100" y="184597"/>
                  </a:cubicBezTo>
                  <a:cubicBezTo>
                    <a:pt x="756828" y="174778"/>
                    <a:pt x="776597" y="176581"/>
                    <a:pt x="793616" y="171718"/>
                  </a:cubicBezTo>
                  <a:cubicBezTo>
                    <a:pt x="806669" y="167989"/>
                    <a:pt x="819373" y="163132"/>
                    <a:pt x="832252" y="158839"/>
                  </a:cubicBezTo>
                  <a:cubicBezTo>
                    <a:pt x="849424" y="167425"/>
                    <a:pt x="864648" y="182859"/>
                    <a:pt x="883768" y="184597"/>
                  </a:cubicBezTo>
                  <a:cubicBezTo>
                    <a:pt x="913999" y="187345"/>
                    <a:pt x="944054" y="177148"/>
                    <a:pt x="973920" y="171718"/>
                  </a:cubicBezTo>
                  <a:cubicBezTo>
                    <a:pt x="991335" y="168552"/>
                    <a:pt x="1008157" y="162679"/>
                    <a:pt x="1025436" y="158839"/>
                  </a:cubicBezTo>
                  <a:cubicBezTo>
                    <a:pt x="1046804" y="154090"/>
                    <a:pt x="1068365" y="150253"/>
                    <a:pt x="1089830" y="145960"/>
                  </a:cubicBezTo>
                  <a:cubicBezTo>
                    <a:pt x="1107002" y="137374"/>
                    <a:pt x="1123369" y="126944"/>
                    <a:pt x="1141345" y="120203"/>
                  </a:cubicBezTo>
                  <a:cubicBezTo>
                    <a:pt x="1157919" y="113988"/>
                    <a:pt x="1176592" y="114297"/>
                    <a:pt x="1192861" y="107324"/>
                  </a:cubicBezTo>
                  <a:cubicBezTo>
                    <a:pt x="1207088" y="101227"/>
                    <a:pt x="1216565" y="85639"/>
                    <a:pt x="1231498" y="81566"/>
                  </a:cubicBezTo>
                  <a:cubicBezTo>
                    <a:pt x="1264889" y="72459"/>
                    <a:pt x="1300185" y="72980"/>
                    <a:pt x="1334528" y="68687"/>
                  </a:cubicBezTo>
                  <a:cubicBezTo>
                    <a:pt x="1347407" y="64394"/>
                    <a:pt x="1361298" y="62401"/>
                    <a:pt x="1373165" y="55808"/>
                  </a:cubicBezTo>
                  <a:cubicBezTo>
                    <a:pt x="1461370" y="6806"/>
                    <a:pt x="1413948" y="0"/>
                    <a:pt x="1437559" y="17172"/>
                  </a:cubicBezTo>
                  <a:close/>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nvGrpSpPr>
            <p:cNvPr id="53" name="Group 52"/>
            <p:cNvGrpSpPr/>
            <p:nvPr/>
          </p:nvGrpSpPr>
          <p:grpSpPr>
            <a:xfrm>
              <a:off x="5412658" y="2932461"/>
              <a:ext cx="1793293" cy="1791539"/>
              <a:chOff x="5400837" y="2920586"/>
              <a:chExt cx="1793293" cy="1791539"/>
            </a:xfrm>
          </p:grpSpPr>
          <p:pic>
            <p:nvPicPr>
              <p:cNvPr id="28" name="Picture 2"/>
              <p:cNvPicPr>
                <a:picLocks noChangeAspect="1" noChangeArrowheads="1"/>
              </p:cNvPicPr>
              <p:nvPr/>
            </p:nvPicPr>
            <p:blipFill>
              <a:blip r:embed="rId12" cstate="print">
                <a:lum bright="3000" contrast="-3000"/>
              </a:blip>
              <a:srcRect/>
              <a:stretch>
                <a:fillRect/>
              </a:stretch>
            </p:blipFill>
            <p:spPr bwMode="auto">
              <a:xfrm>
                <a:off x="5400837" y="2920586"/>
                <a:ext cx="1793293" cy="1791539"/>
              </a:xfrm>
              <a:prstGeom prst="rect">
                <a:avLst/>
              </a:prstGeom>
              <a:noFill/>
              <a:ln w="9525">
                <a:noFill/>
                <a:miter lim="800000"/>
                <a:headEnd/>
                <a:tailEnd/>
              </a:ln>
            </p:spPr>
          </p:pic>
          <p:grpSp>
            <p:nvGrpSpPr>
              <p:cNvPr id="29" name="Group 5"/>
              <p:cNvGrpSpPr>
                <a:grpSpLocks/>
              </p:cNvGrpSpPr>
              <p:nvPr/>
            </p:nvGrpSpPr>
            <p:grpSpPr bwMode="auto">
              <a:xfrm>
                <a:off x="5480173" y="3125012"/>
                <a:ext cx="1274330" cy="1227192"/>
                <a:chOff x="971941" y="744081"/>
                <a:chExt cx="4633887" cy="4466836"/>
              </a:xfrm>
              <a:noFill/>
            </p:grpSpPr>
            <p:sp>
              <p:nvSpPr>
                <p:cNvPr id="34" name="Freeform 3"/>
                <p:cNvSpPr/>
                <p:nvPr/>
              </p:nvSpPr>
              <p:spPr>
                <a:xfrm>
                  <a:off x="971941" y="806996"/>
                  <a:ext cx="4633887" cy="4403921"/>
                </a:xfrm>
                <a:custGeom>
                  <a:avLst/>
                  <a:gdLst>
                    <a:gd name="connsiteX0" fmla="*/ 1849840 w 4631677"/>
                    <a:gd name="connsiteY0" fmla="*/ 0 h 4401565"/>
                    <a:gd name="connsiteX1" fmla="*/ 1939992 w 4631677"/>
                    <a:gd name="connsiteY1" fmla="*/ 12879 h 4401565"/>
                    <a:gd name="connsiteX2" fmla="*/ 2055902 w 4631677"/>
                    <a:gd name="connsiteY2" fmla="*/ 25758 h 4401565"/>
                    <a:gd name="connsiteX3" fmla="*/ 2094539 w 4631677"/>
                    <a:gd name="connsiteY3" fmla="*/ 38637 h 4401565"/>
                    <a:gd name="connsiteX4" fmla="*/ 2197570 w 4631677"/>
                    <a:gd name="connsiteY4" fmla="*/ 51516 h 4401565"/>
                    <a:gd name="connsiteX5" fmla="*/ 2236206 w 4631677"/>
                    <a:gd name="connsiteY5" fmla="*/ 64394 h 4401565"/>
                    <a:gd name="connsiteX6" fmla="*/ 2274843 w 4631677"/>
                    <a:gd name="connsiteY6" fmla="*/ 193183 h 4401565"/>
                    <a:gd name="connsiteX7" fmla="*/ 2313480 w 4631677"/>
                    <a:gd name="connsiteY7" fmla="*/ 231820 h 4401565"/>
                    <a:gd name="connsiteX8" fmla="*/ 2390753 w 4631677"/>
                    <a:gd name="connsiteY8" fmla="*/ 283335 h 4401565"/>
                    <a:gd name="connsiteX9" fmla="*/ 2416511 w 4631677"/>
                    <a:gd name="connsiteY9" fmla="*/ 321972 h 4401565"/>
                    <a:gd name="connsiteX10" fmla="*/ 2429390 w 4631677"/>
                    <a:gd name="connsiteY10" fmla="*/ 373487 h 4401565"/>
                    <a:gd name="connsiteX11" fmla="*/ 2506663 w 4631677"/>
                    <a:gd name="connsiteY11" fmla="*/ 425003 h 4401565"/>
                    <a:gd name="connsiteX12" fmla="*/ 2545299 w 4631677"/>
                    <a:gd name="connsiteY12" fmla="*/ 476518 h 4401565"/>
                    <a:gd name="connsiteX13" fmla="*/ 2506663 w 4631677"/>
                    <a:gd name="connsiteY13" fmla="*/ 515155 h 4401565"/>
                    <a:gd name="connsiteX14" fmla="*/ 2429390 w 4631677"/>
                    <a:gd name="connsiteY14" fmla="*/ 463639 h 4401565"/>
                    <a:gd name="connsiteX15" fmla="*/ 2390753 w 4631677"/>
                    <a:gd name="connsiteY15" fmla="*/ 450761 h 4401565"/>
                    <a:gd name="connsiteX16" fmla="*/ 2313480 w 4631677"/>
                    <a:gd name="connsiteY16" fmla="*/ 412124 h 4401565"/>
                    <a:gd name="connsiteX17" fmla="*/ 2197570 w 4631677"/>
                    <a:gd name="connsiteY17" fmla="*/ 476518 h 4401565"/>
                    <a:gd name="connsiteX18" fmla="*/ 2094539 w 4631677"/>
                    <a:gd name="connsiteY18" fmla="*/ 502276 h 4401565"/>
                    <a:gd name="connsiteX19" fmla="*/ 2017266 w 4631677"/>
                    <a:gd name="connsiteY19" fmla="*/ 528034 h 4401565"/>
                    <a:gd name="connsiteX20" fmla="*/ 1978629 w 4631677"/>
                    <a:gd name="connsiteY20" fmla="*/ 553792 h 4401565"/>
                    <a:gd name="connsiteX21" fmla="*/ 1901356 w 4631677"/>
                    <a:gd name="connsiteY21" fmla="*/ 579549 h 4401565"/>
                    <a:gd name="connsiteX22" fmla="*/ 1862719 w 4631677"/>
                    <a:gd name="connsiteY22" fmla="*/ 592428 h 4401565"/>
                    <a:gd name="connsiteX23" fmla="*/ 1824082 w 4631677"/>
                    <a:gd name="connsiteY23" fmla="*/ 605307 h 4401565"/>
                    <a:gd name="connsiteX24" fmla="*/ 1785446 w 4631677"/>
                    <a:gd name="connsiteY24" fmla="*/ 618186 h 4401565"/>
                    <a:gd name="connsiteX25" fmla="*/ 1759688 w 4631677"/>
                    <a:gd name="connsiteY25" fmla="*/ 656823 h 4401565"/>
                    <a:gd name="connsiteX26" fmla="*/ 1785446 w 4631677"/>
                    <a:gd name="connsiteY26" fmla="*/ 759854 h 4401565"/>
                    <a:gd name="connsiteX27" fmla="*/ 1798325 w 4631677"/>
                    <a:gd name="connsiteY27" fmla="*/ 875763 h 4401565"/>
                    <a:gd name="connsiteX28" fmla="*/ 1824082 w 4631677"/>
                    <a:gd name="connsiteY28" fmla="*/ 953037 h 4401565"/>
                    <a:gd name="connsiteX29" fmla="*/ 1875598 w 4631677"/>
                    <a:gd name="connsiteY29" fmla="*/ 965916 h 4401565"/>
                    <a:gd name="connsiteX30" fmla="*/ 1939992 w 4631677"/>
                    <a:gd name="connsiteY30" fmla="*/ 1030310 h 4401565"/>
                    <a:gd name="connsiteX31" fmla="*/ 2055902 w 4631677"/>
                    <a:gd name="connsiteY31" fmla="*/ 1133341 h 4401565"/>
                    <a:gd name="connsiteX32" fmla="*/ 2133175 w 4631677"/>
                    <a:gd name="connsiteY32" fmla="*/ 1171977 h 4401565"/>
                    <a:gd name="connsiteX33" fmla="*/ 2158933 w 4631677"/>
                    <a:gd name="connsiteY33" fmla="*/ 1236372 h 4401565"/>
                    <a:gd name="connsiteX34" fmla="*/ 2197570 w 4631677"/>
                    <a:gd name="connsiteY34" fmla="*/ 1262130 h 4401565"/>
                    <a:gd name="connsiteX35" fmla="*/ 2223328 w 4631677"/>
                    <a:gd name="connsiteY35" fmla="*/ 1300766 h 4401565"/>
                    <a:gd name="connsiteX36" fmla="*/ 2261964 w 4631677"/>
                    <a:gd name="connsiteY36" fmla="*/ 1313645 h 4401565"/>
                    <a:gd name="connsiteX37" fmla="*/ 2300601 w 4631677"/>
                    <a:gd name="connsiteY37" fmla="*/ 1339403 h 4401565"/>
                    <a:gd name="connsiteX38" fmla="*/ 2339237 w 4631677"/>
                    <a:gd name="connsiteY38" fmla="*/ 1352282 h 4401565"/>
                    <a:gd name="connsiteX39" fmla="*/ 2442268 w 4631677"/>
                    <a:gd name="connsiteY39" fmla="*/ 1378039 h 4401565"/>
                    <a:gd name="connsiteX40" fmla="*/ 2532421 w 4631677"/>
                    <a:gd name="connsiteY40" fmla="*/ 1403797 h 4401565"/>
                    <a:gd name="connsiteX41" fmla="*/ 2571057 w 4631677"/>
                    <a:gd name="connsiteY41" fmla="*/ 1429555 h 4401565"/>
                    <a:gd name="connsiteX42" fmla="*/ 2635452 w 4631677"/>
                    <a:gd name="connsiteY42" fmla="*/ 1493949 h 4401565"/>
                    <a:gd name="connsiteX43" fmla="*/ 2686967 w 4631677"/>
                    <a:gd name="connsiteY43" fmla="*/ 1506828 h 4401565"/>
                    <a:gd name="connsiteX44" fmla="*/ 2764240 w 4631677"/>
                    <a:gd name="connsiteY44" fmla="*/ 1532586 h 4401565"/>
                    <a:gd name="connsiteX45" fmla="*/ 2841513 w 4631677"/>
                    <a:gd name="connsiteY45" fmla="*/ 1609859 h 4401565"/>
                    <a:gd name="connsiteX46" fmla="*/ 2880150 w 4631677"/>
                    <a:gd name="connsiteY46" fmla="*/ 1648496 h 4401565"/>
                    <a:gd name="connsiteX47" fmla="*/ 2905908 w 4631677"/>
                    <a:gd name="connsiteY47" fmla="*/ 1687132 h 4401565"/>
                    <a:gd name="connsiteX48" fmla="*/ 2957423 w 4631677"/>
                    <a:gd name="connsiteY48" fmla="*/ 1700011 h 4401565"/>
                    <a:gd name="connsiteX49" fmla="*/ 2996060 w 4631677"/>
                    <a:gd name="connsiteY49" fmla="*/ 1725769 h 4401565"/>
                    <a:gd name="connsiteX50" fmla="*/ 3073333 w 4631677"/>
                    <a:gd name="connsiteY50" fmla="*/ 1751527 h 4401565"/>
                    <a:gd name="connsiteX51" fmla="*/ 3111970 w 4631677"/>
                    <a:gd name="connsiteY51" fmla="*/ 1777285 h 4401565"/>
                    <a:gd name="connsiteX52" fmla="*/ 3150606 w 4631677"/>
                    <a:gd name="connsiteY52" fmla="*/ 1815921 h 4401565"/>
                    <a:gd name="connsiteX53" fmla="*/ 3189243 w 4631677"/>
                    <a:gd name="connsiteY53" fmla="*/ 1828800 h 4401565"/>
                    <a:gd name="connsiteX54" fmla="*/ 3305153 w 4631677"/>
                    <a:gd name="connsiteY54" fmla="*/ 1841679 h 4401565"/>
                    <a:gd name="connsiteX55" fmla="*/ 3356668 w 4631677"/>
                    <a:gd name="connsiteY55" fmla="*/ 1815921 h 4401565"/>
                    <a:gd name="connsiteX56" fmla="*/ 3472578 w 4631677"/>
                    <a:gd name="connsiteY56" fmla="*/ 1841679 h 4401565"/>
                    <a:gd name="connsiteX57" fmla="*/ 3601367 w 4631677"/>
                    <a:gd name="connsiteY57" fmla="*/ 1854558 h 4401565"/>
                    <a:gd name="connsiteX58" fmla="*/ 3691519 w 4631677"/>
                    <a:gd name="connsiteY58" fmla="*/ 1944710 h 4401565"/>
                    <a:gd name="connsiteX59" fmla="*/ 3743035 w 4631677"/>
                    <a:gd name="connsiteY59" fmla="*/ 2034862 h 4401565"/>
                    <a:gd name="connsiteX60" fmla="*/ 3781671 w 4631677"/>
                    <a:gd name="connsiteY60" fmla="*/ 2125014 h 4401565"/>
                    <a:gd name="connsiteX61" fmla="*/ 3794550 w 4631677"/>
                    <a:gd name="connsiteY61" fmla="*/ 2189408 h 4401565"/>
                    <a:gd name="connsiteX62" fmla="*/ 3820308 w 4631677"/>
                    <a:gd name="connsiteY62" fmla="*/ 2434107 h 4401565"/>
                    <a:gd name="connsiteX63" fmla="*/ 3846066 w 4631677"/>
                    <a:gd name="connsiteY63" fmla="*/ 2472744 h 4401565"/>
                    <a:gd name="connsiteX64" fmla="*/ 3884702 w 4631677"/>
                    <a:gd name="connsiteY64" fmla="*/ 2653048 h 4401565"/>
                    <a:gd name="connsiteX65" fmla="*/ 3910460 w 4631677"/>
                    <a:gd name="connsiteY65" fmla="*/ 2691685 h 4401565"/>
                    <a:gd name="connsiteX66" fmla="*/ 3949097 w 4631677"/>
                    <a:gd name="connsiteY66" fmla="*/ 2704563 h 4401565"/>
                    <a:gd name="connsiteX67" fmla="*/ 4013491 w 4631677"/>
                    <a:gd name="connsiteY67" fmla="*/ 2691685 h 4401565"/>
                    <a:gd name="connsiteX68" fmla="*/ 4052128 w 4631677"/>
                    <a:gd name="connsiteY68" fmla="*/ 2678806 h 4401565"/>
                    <a:gd name="connsiteX69" fmla="*/ 4116522 w 4631677"/>
                    <a:gd name="connsiteY69" fmla="*/ 2691685 h 4401565"/>
                    <a:gd name="connsiteX70" fmla="*/ 4155159 w 4631677"/>
                    <a:gd name="connsiteY70" fmla="*/ 2730321 h 4401565"/>
                    <a:gd name="connsiteX71" fmla="*/ 4168037 w 4631677"/>
                    <a:gd name="connsiteY71" fmla="*/ 2768958 h 4401565"/>
                    <a:gd name="connsiteX72" fmla="*/ 4142280 w 4631677"/>
                    <a:gd name="connsiteY72" fmla="*/ 2897746 h 4401565"/>
                    <a:gd name="connsiteX73" fmla="*/ 4155159 w 4631677"/>
                    <a:gd name="connsiteY73" fmla="*/ 3039414 h 4401565"/>
                    <a:gd name="connsiteX74" fmla="*/ 4180916 w 4631677"/>
                    <a:gd name="connsiteY74" fmla="*/ 3116687 h 4401565"/>
                    <a:gd name="connsiteX75" fmla="*/ 4193795 w 4631677"/>
                    <a:gd name="connsiteY75" fmla="*/ 3155324 h 4401565"/>
                    <a:gd name="connsiteX76" fmla="*/ 4155159 w 4631677"/>
                    <a:gd name="connsiteY76" fmla="*/ 3193961 h 4401565"/>
                    <a:gd name="connsiteX77" fmla="*/ 4180916 w 4631677"/>
                    <a:gd name="connsiteY77" fmla="*/ 3271234 h 4401565"/>
                    <a:gd name="connsiteX78" fmla="*/ 4206674 w 4631677"/>
                    <a:gd name="connsiteY78" fmla="*/ 3348507 h 4401565"/>
                    <a:gd name="connsiteX79" fmla="*/ 4219553 w 4631677"/>
                    <a:gd name="connsiteY79" fmla="*/ 3400023 h 4401565"/>
                    <a:gd name="connsiteX80" fmla="*/ 4258190 w 4631677"/>
                    <a:gd name="connsiteY80" fmla="*/ 3412901 h 4401565"/>
                    <a:gd name="connsiteX81" fmla="*/ 4348342 w 4631677"/>
                    <a:gd name="connsiteY81" fmla="*/ 3438659 h 4401565"/>
                    <a:gd name="connsiteX82" fmla="*/ 4374099 w 4631677"/>
                    <a:gd name="connsiteY82" fmla="*/ 3515932 h 4401565"/>
                    <a:gd name="connsiteX83" fmla="*/ 4386978 w 4631677"/>
                    <a:gd name="connsiteY83" fmla="*/ 3554569 h 4401565"/>
                    <a:gd name="connsiteX84" fmla="*/ 4348342 w 4631677"/>
                    <a:gd name="connsiteY84" fmla="*/ 3567448 h 4401565"/>
                    <a:gd name="connsiteX85" fmla="*/ 4180916 w 4631677"/>
                    <a:gd name="connsiteY85" fmla="*/ 3580327 h 4401565"/>
                    <a:gd name="connsiteX86" fmla="*/ 4193795 w 4631677"/>
                    <a:gd name="connsiteY86" fmla="*/ 3683358 h 4401565"/>
                    <a:gd name="connsiteX87" fmla="*/ 4271068 w 4631677"/>
                    <a:gd name="connsiteY87" fmla="*/ 3773510 h 4401565"/>
                    <a:gd name="connsiteX88" fmla="*/ 4335463 w 4631677"/>
                    <a:gd name="connsiteY88" fmla="*/ 3863662 h 4401565"/>
                    <a:gd name="connsiteX89" fmla="*/ 4348342 w 4631677"/>
                    <a:gd name="connsiteY89" fmla="*/ 4005330 h 4401565"/>
                    <a:gd name="connsiteX90" fmla="*/ 4361221 w 4631677"/>
                    <a:gd name="connsiteY90" fmla="*/ 4056845 h 4401565"/>
                    <a:gd name="connsiteX91" fmla="*/ 4399857 w 4631677"/>
                    <a:gd name="connsiteY91" fmla="*/ 4095482 h 4401565"/>
                    <a:gd name="connsiteX92" fmla="*/ 4490009 w 4631677"/>
                    <a:gd name="connsiteY92" fmla="*/ 4134118 h 4401565"/>
                    <a:gd name="connsiteX93" fmla="*/ 4554404 w 4631677"/>
                    <a:gd name="connsiteY93" fmla="*/ 4224270 h 4401565"/>
                    <a:gd name="connsiteX94" fmla="*/ 4580161 w 4631677"/>
                    <a:gd name="connsiteY94" fmla="*/ 4262907 h 4401565"/>
                    <a:gd name="connsiteX95" fmla="*/ 4618798 w 4631677"/>
                    <a:gd name="connsiteY95" fmla="*/ 4301544 h 4401565"/>
                    <a:gd name="connsiteX96" fmla="*/ 4554404 w 4631677"/>
                    <a:gd name="connsiteY96" fmla="*/ 4288665 h 4401565"/>
                    <a:gd name="connsiteX97" fmla="*/ 4477130 w 4631677"/>
                    <a:gd name="connsiteY97" fmla="*/ 4198513 h 4401565"/>
                    <a:gd name="connsiteX98" fmla="*/ 4425615 w 4631677"/>
                    <a:gd name="connsiteY98" fmla="*/ 4172755 h 4401565"/>
                    <a:gd name="connsiteX99" fmla="*/ 4309705 w 4631677"/>
                    <a:gd name="connsiteY99" fmla="*/ 4108361 h 4401565"/>
                    <a:gd name="connsiteX100" fmla="*/ 4271068 w 4631677"/>
                    <a:gd name="connsiteY100" fmla="*/ 4069724 h 4401565"/>
                    <a:gd name="connsiteX101" fmla="*/ 4168037 w 4631677"/>
                    <a:gd name="connsiteY101" fmla="*/ 3992451 h 4401565"/>
                    <a:gd name="connsiteX102" fmla="*/ 4103643 w 4631677"/>
                    <a:gd name="connsiteY102" fmla="*/ 3928056 h 4401565"/>
                    <a:gd name="connsiteX103" fmla="*/ 4026370 w 4631677"/>
                    <a:gd name="connsiteY103" fmla="*/ 3953814 h 4401565"/>
                    <a:gd name="connsiteX104" fmla="*/ 3961975 w 4631677"/>
                    <a:gd name="connsiteY104" fmla="*/ 3902299 h 4401565"/>
                    <a:gd name="connsiteX105" fmla="*/ 3846066 w 4631677"/>
                    <a:gd name="connsiteY105" fmla="*/ 3837904 h 4401565"/>
                    <a:gd name="connsiteX106" fmla="*/ 3807429 w 4631677"/>
                    <a:gd name="connsiteY106" fmla="*/ 3812146 h 4401565"/>
                    <a:gd name="connsiteX107" fmla="*/ 3833187 w 4631677"/>
                    <a:gd name="connsiteY107" fmla="*/ 3850783 h 4401565"/>
                    <a:gd name="connsiteX108" fmla="*/ 3858944 w 4631677"/>
                    <a:gd name="connsiteY108" fmla="*/ 3953814 h 4401565"/>
                    <a:gd name="connsiteX109" fmla="*/ 3897581 w 4631677"/>
                    <a:gd name="connsiteY109" fmla="*/ 3966693 h 4401565"/>
                    <a:gd name="connsiteX110" fmla="*/ 3961975 w 4631677"/>
                    <a:gd name="connsiteY110" fmla="*/ 4069724 h 4401565"/>
                    <a:gd name="connsiteX111" fmla="*/ 4013491 w 4631677"/>
                    <a:gd name="connsiteY111" fmla="*/ 4082603 h 4401565"/>
                    <a:gd name="connsiteX112" fmla="*/ 4052128 w 4631677"/>
                    <a:gd name="connsiteY112" fmla="*/ 4121239 h 4401565"/>
                    <a:gd name="connsiteX113" fmla="*/ 4129401 w 4631677"/>
                    <a:gd name="connsiteY113" fmla="*/ 4172755 h 4401565"/>
                    <a:gd name="connsiteX114" fmla="*/ 4142280 w 4631677"/>
                    <a:gd name="connsiteY114" fmla="*/ 4211392 h 4401565"/>
                    <a:gd name="connsiteX115" fmla="*/ 4206674 w 4631677"/>
                    <a:gd name="connsiteY115" fmla="*/ 4301544 h 4401565"/>
                    <a:gd name="connsiteX116" fmla="*/ 4245311 w 4631677"/>
                    <a:gd name="connsiteY116" fmla="*/ 4327301 h 4401565"/>
                    <a:gd name="connsiteX117" fmla="*/ 4283947 w 4631677"/>
                    <a:gd name="connsiteY117" fmla="*/ 4365938 h 4401565"/>
                    <a:gd name="connsiteX118" fmla="*/ 4245311 w 4631677"/>
                    <a:gd name="connsiteY118" fmla="*/ 4391696 h 4401565"/>
                    <a:gd name="connsiteX119" fmla="*/ 4155159 w 4631677"/>
                    <a:gd name="connsiteY119" fmla="*/ 4340180 h 4401565"/>
                    <a:gd name="connsiteX120" fmla="*/ 3961975 w 4631677"/>
                    <a:gd name="connsiteY120" fmla="*/ 4301544 h 4401565"/>
                    <a:gd name="connsiteX121" fmla="*/ 3923339 w 4631677"/>
                    <a:gd name="connsiteY121" fmla="*/ 4262907 h 4401565"/>
                    <a:gd name="connsiteX122" fmla="*/ 3897581 w 4631677"/>
                    <a:gd name="connsiteY122" fmla="*/ 4224270 h 4401565"/>
                    <a:gd name="connsiteX123" fmla="*/ 3820308 w 4631677"/>
                    <a:gd name="connsiteY123" fmla="*/ 4159876 h 4401565"/>
                    <a:gd name="connsiteX124" fmla="*/ 3717277 w 4631677"/>
                    <a:gd name="connsiteY124" fmla="*/ 4108361 h 4401565"/>
                    <a:gd name="connsiteX125" fmla="*/ 3678640 w 4631677"/>
                    <a:gd name="connsiteY125" fmla="*/ 4069724 h 4401565"/>
                    <a:gd name="connsiteX126" fmla="*/ 3562730 w 4631677"/>
                    <a:gd name="connsiteY126" fmla="*/ 4031087 h 4401565"/>
                    <a:gd name="connsiteX127" fmla="*/ 3472578 w 4631677"/>
                    <a:gd name="connsiteY127" fmla="*/ 3966693 h 4401565"/>
                    <a:gd name="connsiteX128" fmla="*/ 3382426 w 4631677"/>
                    <a:gd name="connsiteY128" fmla="*/ 3915177 h 4401565"/>
                    <a:gd name="connsiteX129" fmla="*/ 3343790 w 4631677"/>
                    <a:gd name="connsiteY129" fmla="*/ 3902299 h 4401565"/>
                    <a:gd name="connsiteX130" fmla="*/ 3292274 w 4631677"/>
                    <a:gd name="connsiteY130" fmla="*/ 3786389 h 4401565"/>
                    <a:gd name="connsiteX131" fmla="*/ 3279395 w 4631677"/>
                    <a:gd name="connsiteY131" fmla="*/ 3657600 h 4401565"/>
                    <a:gd name="connsiteX132" fmla="*/ 3202122 w 4631677"/>
                    <a:gd name="connsiteY132" fmla="*/ 3580327 h 4401565"/>
                    <a:gd name="connsiteX133" fmla="*/ 3163485 w 4631677"/>
                    <a:gd name="connsiteY133" fmla="*/ 3541690 h 4401565"/>
                    <a:gd name="connsiteX134" fmla="*/ 3137728 w 4631677"/>
                    <a:gd name="connsiteY134" fmla="*/ 3503054 h 4401565"/>
                    <a:gd name="connsiteX135" fmla="*/ 3099091 w 4631677"/>
                    <a:gd name="connsiteY135" fmla="*/ 3477296 h 4401565"/>
                    <a:gd name="connsiteX136" fmla="*/ 3060454 w 4631677"/>
                    <a:gd name="connsiteY136" fmla="*/ 3400023 h 4401565"/>
                    <a:gd name="connsiteX137" fmla="*/ 3047575 w 4631677"/>
                    <a:gd name="connsiteY137" fmla="*/ 3361386 h 4401565"/>
                    <a:gd name="connsiteX138" fmla="*/ 3008939 w 4631677"/>
                    <a:gd name="connsiteY138" fmla="*/ 3348507 h 4401565"/>
                    <a:gd name="connsiteX139" fmla="*/ 2970302 w 4631677"/>
                    <a:gd name="connsiteY139" fmla="*/ 3309870 h 4401565"/>
                    <a:gd name="connsiteX140" fmla="*/ 2841513 w 4631677"/>
                    <a:gd name="connsiteY140" fmla="*/ 3271234 h 4401565"/>
                    <a:gd name="connsiteX141" fmla="*/ 2802877 w 4631677"/>
                    <a:gd name="connsiteY141" fmla="*/ 3232597 h 4401565"/>
                    <a:gd name="connsiteX142" fmla="*/ 2764240 w 4631677"/>
                    <a:gd name="connsiteY142" fmla="*/ 3219718 h 4401565"/>
                    <a:gd name="connsiteX143" fmla="*/ 2738482 w 4631677"/>
                    <a:gd name="connsiteY143" fmla="*/ 3181082 h 4401565"/>
                    <a:gd name="connsiteX144" fmla="*/ 2699846 w 4631677"/>
                    <a:gd name="connsiteY144" fmla="*/ 3155324 h 4401565"/>
                    <a:gd name="connsiteX145" fmla="*/ 2532421 w 4631677"/>
                    <a:gd name="connsiteY145" fmla="*/ 3155324 h 4401565"/>
                    <a:gd name="connsiteX146" fmla="*/ 2429390 w 4631677"/>
                    <a:gd name="connsiteY146" fmla="*/ 3039414 h 4401565"/>
                    <a:gd name="connsiteX147" fmla="*/ 2390753 w 4631677"/>
                    <a:gd name="connsiteY147" fmla="*/ 3026535 h 4401565"/>
                    <a:gd name="connsiteX148" fmla="*/ 2094539 w 4631677"/>
                    <a:gd name="connsiteY148" fmla="*/ 3000777 h 4401565"/>
                    <a:gd name="connsiteX149" fmla="*/ 2068781 w 4631677"/>
                    <a:gd name="connsiteY149" fmla="*/ 2962141 h 4401565"/>
                    <a:gd name="connsiteX150" fmla="*/ 1862719 w 4631677"/>
                    <a:gd name="connsiteY150" fmla="*/ 2897746 h 4401565"/>
                    <a:gd name="connsiteX151" fmla="*/ 1875598 w 4631677"/>
                    <a:gd name="connsiteY151" fmla="*/ 2807594 h 4401565"/>
                    <a:gd name="connsiteX152" fmla="*/ 1901356 w 4631677"/>
                    <a:gd name="connsiteY152" fmla="*/ 2704563 h 4401565"/>
                    <a:gd name="connsiteX153" fmla="*/ 1978629 w 4631677"/>
                    <a:gd name="connsiteY153" fmla="*/ 2653048 h 4401565"/>
                    <a:gd name="connsiteX154" fmla="*/ 2055902 w 4631677"/>
                    <a:gd name="connsiteY154" fmla="*/ 2588654 h 4401565"/>
                    <a:gd name="connsiteX155" fmla="*/ 2004387 w 4631677"/>
                    <a:gd name="connsiteY155" fmla="*/ 2446986 h 4401565"/>
                    <a:gd name="connsiteX156" fmla="*/ 1952871 w 4631677"/>
                    <a:gd name="connsiteY156" fmla="*/ 2369713 h 4401565"/>
                    <a:gd name="connsiteX157" fmla="*/ 1939992 w 4631677"/>
                    <a:gd name="connsiteY157" fmla="*/ 2318197 h 4401565"/>
                    <a:gd name="connsiteX158" fmla="*/ 1836961 w 4631677"/>
                    <a:gd name="connsiteY158" fmla="*/ 2279561 h 4401565"/>
                    <a:gd name="connsiteX159" fmla="*/ 1759688 w 4631677"/>
                    <a:gd name="connsiteY159" fmla="*/ 2228045 h 4401565"/>
                    <a:gd name="connsiteX160" fmla="*/ 1721052 w 4631677"/>
                    <a:gd name="connsiteY160" fmla="*/ 2189408 h 4401565"/>
                    <a:gd name="connsiteX161" fmla="*/ 1630899 w 4631677"/>
                    <a:gd name="connsiteY161" fmla="*/ 2176530 h 4401565"/>
                    <a:gd name="connsiteX162" fmla="*/ 1540747 w 4631677"/>
                    <a:gd name="connsiteY162" fmla="*/ 2150772 h 4401565"/>
                    <a:gd name="connsiteX163" fmla="*/ 1502111 w 4631677"/>
                    <a:gd name="connsiteY163" fmla="*/ 2137893 h 4401565"/>
                    <a:gd name="connsiteX164" fmla="*/ 1386201 w 4631677"/>
                    <a:gd name="connsiteY164" fmla="*/ 2125014 h 4401565"/>
                    <a:gd name="connsiteX165" fmla="*/ 690742 w 4631677"/>
                    <a:gd name="connsiteY165" fmla="*/ 2112135 h 4401565"/>
                    <a:gd name="connsiteX166" fmla="*/ 574832 w 4631677"/>
                    <a:gd name="connsiteY166" fmla="*/ 2099256 h 4401565"/>
                    <a:gd name="connsiteX167" fmla="*/ 536195 w 4631677"/>
                    <a:gd name="connsiteY167" fmla="*/ 2086377 h 4401565"/>
                    <a:gd name="connsiteX168" fmla="*/ 484680 w 4631677"/>
                    <a:gd name="connsiteY168" fmla="*/ 2099256 h 4401565"/>
                    <a:gd name="connsiteX169" fmla="*/ 355891 w 4631677"/>
                    <a:gd name="connsiteY169" fmla="*/ 2086377 h 4401565"/>
                    <a:gd name="connsiteX170" fmla="*/ 317254 w 4631677"/>
                    <a:gd name="connsiteY170" fmla="*/ 2073499 h 4401565"/>
                    <a:gd name="connsiteX171" fmla="*/ 227102 w 4631677"/>
                    <a:gd name="connsiteY171" fmla="*/ 2086377 h 4401565"/>
                    <a:gd name="connsiteX172" fmla="*/ 381649 w 4631677"/>
                    <a:gd name="connsiteY172" fmla="*/ 2073499 h 4401565"/>
                    <a:gd name="connsiteX173" fmla="*/ 561953 w 4631677"/>
                    <a:gd name="connsiteY173" fmla="*/ 2073499 h 4401565"/>
                    <a:gd name="connsiteX174" fmla="*/ 716499 w 4631677"/>
                    <a:gd name="connsiteY174" fmla="*/ 2060620 h 4401565"/>
                    <a:gd name="connsiteX175" fmla="*/ 755136 w 4631677"/>
                    <a:gd name="connsiteY175" fmla="*/ 2047741 h 4401565"/>
                    <a:gd name="connsiteX176" fmla="*/ 922561 w 4631677"/>
                    <a:gd name="connsiteY176" fmla="*/ 2021983 h 4401565"/>
                    <a:gd name="connsiteX177" fmla="*/ 999835 w 4631677"/>
                    <a:gd name="connsiteY177" fmla="*/ 2009104 h 4401565"/>
                    <a:gd name="connsiteX178" fmla="*/ 1077108 w 4631677"/>
                    <a:gd name="connsiteY178" fmla="*/ 1983346 h 4401565"/>
                    <a:gd name="connsiteX179" fmla="*/ 1180139 w 4631677"/>
                    <a:gd name="connsiteY179" fmla="*/ 1996225 h 4401565"/>
                    <a:gd name="connsiteX180" fmla="*/ 1257412 w 4631677"/>
                    <a:gd name="connsiteY180" fmla="*/ 2021983 h 4401565"/>
                    <a:gd name="connsiteX181" fmla="*/ 1360443 w 4631677"/>
                    <a:gd name="connsiteY181" fmla="*/ 2034862 h 4401565"/>
                    <a:gd name="connsiteX182" fmla="*/ 1489232 w 4631677"/>
                    <a:gd name="connsiteY182" fmla="*/ 1983346 h 4401565"/>
                    <a:gd name="connsiteX183" fmla="*/ 1450595 w 4631677"/>
                    <a:gd name="connsiteY183" fmla="*/ 1764406 h 4401565"/>
                    <a:gd name="connsiteX184" fmla="*/ 1411959 w 4631677"/>
                    <a:gd name="connsiteY184" fmla="*/ 1751527 h 4401565"/>
                    <a:gd name="connsiteX185" fmla="*/ 1373322 w 4631677"/>
                    <a:gd name="connsiteY185" fmla="*/ 1700011 h 4401565"/>
                    <a:gd name="connsiteX186" fmla="*/ 1347564 w 4631677"/>
                    <a:gd name="connsiteY186" fmla="*/ 1648496 h 4401565"/>
                    <a:gd name="connsiteX187" fmla="*/ 1321806 w 4631677"/>
                    <a:gd name="connsiteY187" fmla="*/ 1609859 h 4401565"/>
                    <a:gd name="connsiteX188" fmla="*/ 1308928 w 4631677"/>
                    <a:gd name="connsiteY188" fmla="*/ 1571223 h 4401565"/>
                    <a:gd name="connsiteX189" fmla="*/ 1270291 w 4631677"/>
                    <a:gd name="connsiteY189" fmla="*/ 1532586 h 4401565"/>
                    <a:gd name="connsiteX190" fmla="*/ 1141502 w 4631677"/>
                    <a:gd name="connsiteY190" fmla="*/ 1455313 h 4401565"/>
                    <a:gd name="connsiteX191" fmla="*/ 1102866 w 4631677"/>
                    <a:gd name="connsiteY191" fmla="*/ 1416676 h 4401565"/>
                    <a:gd name="connsiteX192" fmla="*/ 1077108 w 4631677"/>
                    <a:gd name="connsiteY192" fmla="*/ 1378039 h 4401565"/>
                    <a:gd name="connsiteX193" fmla="*/ 1038471 w 4631677"/>
                    <a:gd name="connsiteY193" fmla="*/ 1326524 h 4401565"/>
                    <a:gd name="connsiteX194" fmla="*/ 986956 w 4631677"/>
                    <a:gd name="connsiteY194" fmla="*/ 1249251 h 4401565"/>
                    <a:gd name="connsiteX195" fmla="*/ 961198 w 4631677"/>
                    <a:gd name="connsiteY195" fmla="*/ 1210614 h 4401565"/>
                    <a:gd name="connsiteX196" fmla="*/ 896804 w 4631677"/>
                    <a:gd name="connsiteY196" fmla="*/ 1197735 h 4401565"/>
                    <a:gd name="connsiteX197" fmla="*/ 806652 w 4631677"/>
                    <a:gd name="connsiteY197" fmla="*/ 1159099 h 4401565"/>
                    <a:gd name="connsiteX198" fmla="*/ 768015 w 4631677"/>
                    <a:gd name="connsiteY198" fmla="*/ 1146220 h 4401565"/>
                    <a:gd name="connsiteX199" fmla="*/ 729378 w 4631677"/>
                    <a:gd name="connsiteY199" fmla="*/ 1107583 h 4401565"/>
                    <a:gd name="connsiteX200" fmla="*/ 703621 w 4631677"/>
                    <a:gd name="connsiteY200" fmla="*/ 1068946 h 4401565"/>
                    <a:gd name="connsiteX201" fmla="*/ 652105 w 4631677"/>
                    <a:gd name="connsiteY201" fmla="*/ 1056068 h 4401565"/>
                    <a:gd name="connsiteX202" fmla="*/ 510437 w 4631677"/>
                    <a:gd name="connsiteY202" fmla="*/ 1017431 h 4401565"/>
                    <a:gd name="connsiteX203" fmla="*/ 471801 w 4631677"/>
                    <a:gd name="connsiteY203" fmla="*/ 1004552 h 4401565"/>
                    <a:gd name="connsiteX204" fmla="*/ 433164 w 4631677"/>
                    <a:gd name="connsiteY204" fmla="*/ 978794 h 4401565"/>
                    <a:gd name="connsiteX205" fmla="*/ 317254 w 4631677"/>
                    <a:gd name="connsiteY205" fmla="*/ 965916 h 4401565"/>
                    <a:gd name="connsiteX206" fmla="*/ 227102 w 4631677"/>
                    <a:gd name="connsiteY206" fmla="*/ 914400 h 4401565"/>
                    <a:gd name="connsiteX207" fmla="*/ 188466 w 4631677"/>
                    <a:gd name="connsiteY207" fmla="*/ 888642 h 4401565"/>
                    <a:gd name="connsiteX208" fmla="*/ 85435 w 4631677"/>
                    <a:gd name="connsiteY208" fmla="*/ 875763 h 4401565"/>
                    <a:gd name="connsiteX209" fmla="*/ 46798 w 4631677"/>
                    <a:gd name="connsiteY209" fmla="*/ 850006 h 4401565"/>
                    <a:gd name="connsiteX210" fmla="*/ 8161 w 4631677"/>
                    <a:gd name="connsiteY210" fmla="*/ 837127 h 4401565"/>
                    <a:gd name="connsiteX211" fmla="*/ 72556 w 4631677"/>
                    <a:gd name="connsiteY211" fmla="*/ 785611 h 4401565"/>
                    <a:gd name="connsiteX212" fmla="*/ 201344 w 4631677"/>
                    <a:gd name="connsiteY212" fmla="*/ 772732 h 4401565"/>
                    <a:gd name="connsiteX213" fmla="*/ 239981 w 4631677"/>
                    <a:gd name="connsiteY213" fmla="*/ 759854 h 4401565"/>
                    <a:gd name="connsiteX214" fmla="*/ 291497 w 4631677"/>
                    <a:gd name="connsiteY214" fmla="*/ 734096 h 4401565"/>
                    <a:gd name="connsiteX215" fmla="*/ 497559 w 4631677"/>
                    <a:gd name="connsiteY215" fmla="*/ 721217 h 4401565"/>
                    <a:gd name="connsiteX216" fmla="*/ 536195 w 4631677"/>
                    <a:gd name="connsiteY216" fmla="*/ 708338 h 4401565"/>
                    <a:gd name="connsiteX217" fmla="*/ 639226 w 4631677"/>
                    <a:gd name="connsiteY217" fmla="*/ 695459 h 4401565"/>
                    <a:gd name="connsiteX218" fmla="*/ 690742 w 4631677"/>
                    <a:gd name="connsiteY218" fmla="*/ 618186 h 440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4631677" h="4401565">
                      <a:moveTo>
                        <a:pt x="1849840" y="0"/>
                      </a:moveTo>
                      <a:lnTo>
                        <a:pt x="1939992" y="12879"/>
                      </a:lnTo>
                      <a:cubicBezTo>
                        <a:pt x="1978566" y="17701"/>
                        <a:pt x="2017556" y="19367"/>
                        <a:pt x="2055902" y="25758"/>
                      </a:cubicBezTo>
                      <a:cubicBezTo>
                        <a:pt x="2069293" y="27990"/>
                        <a:pt x="2081182" y="36208"/>
                        <a:pt x="2094539" y="38637"/>
                      </a:cubicBezTo>
                      <a:cubicBezTo>
                        <a:pt x="2128592" y="44828"/>
                        <a:pt x="2163226" y="47223"/>
                        <a:pt x="2197570" y="51516"/>
                      </a:cubicBezTo>
                      <a:cubicBezTo>
                        <a:pt x="2210449" y="55809"/>
                        <a:pt x="2229471" y="52607"/>
                        <a:pt x="2236206" y="64394"/>
                      </a:cubicBezTo>
                      <a:cubicBezTo>
                        <a:pt x="2359657" y="280435"/>
                        <a:pt x="2158434" y="30212"/>
                        <a:pt x="2274843" y="193183"/>
                      </a:cubicBezTo>
                      <a:cubicBezTo>
                        <a:pt x="2285430" y="208004"/>
                        <a:pt x="2299103" y="220638"/>
                        <a:pt x="2313480" y="231820"/>
                      </a:cubicBezTo>
                      <a:cubicBezTo>
                        <a:pt x="2337916" y="250826"/>
                        <a:pt x="2390753" y="283335"/>
                        <a:pt x="2390753" y="283335"/>
                      </a:cubicBezTo>
                      <a:cubicBezTo>
                        <a:pt x="2399339" y="296214"/>
                        <a:pt x="2410414" y="307745"/>
                        <a:pt x="2416511" y="321972"/>
                      </a:cubicBezTo>
                      <a:cubicBezTo>
                        <a:pt x="2423484" y="338241"/>
                        <a:pt x="2417734" y="360166"/>
                        <a:pt x="2429390" y="373487"/>
                      </a:cubicBezTo>
                      <a:cubicBezTo>
                        <a:pt x="2449775" y="396785"/>
                        <a:pt x="2506663" y="425003"/>
                        <a:pt x="2506663" y="425003"/>
                      </a:cubicBezTo>
                      <a:cubicBezTo>
                        <a:pt x="2519542" y="442175"/>
                        <a:pt x="2545299" y="455053"/>
                        <a:pt x="2545299" y="476518"/>
                      </a:cubicBezTo>
                      <a:cubicBezTo>
                        <a:pt x="2545299" y="494731"/>
                        <a:pt x="2524765" y="517166"/>
                        <a:pt x="2506663" y="515155"/>
                      </a:cubicBezTo>
                      <a:cubicBezTo>
                        <a:pt x="2475895" y="511736"/>
                        <a:pt x="2458759" y="473428"/>
                        <a:pt x="2429390" y="463639"/>
                      </a:cubicBezTo>
                      <a:lnTo>
                        <a:pt x="2390753" y="450761"/>
                      </a:lnTo>
                      <a:cubicBezTo>
                        <a:pt x="2371219" y="437739"/>
                        <a:pt x="2340139" y="412124"/>
                        <a:pt x="2313480" y="412124"/>
                      </a:cubicBezTo>
                      <a:cubicBezTo>
                        <a:pt x="2274640" y="412124"/>
                        <a:pt x="2219633" y="469164"/>
                        <a:pt x="2197570" y="476518"/>
                      </a:cubicBezTo>
                      <a:cubicBezTo>
                        <a:pt x="2080332" y="515597"/>
                        <a:pt x="2265499" y="455650"/>
                        <a:pt x="2094539" y="502276"/>
                      </a:cubicBezTo>
                      <a:cubicBezTo>
                        <a:pt x="2068345" y="509420"/>
                        <a:pt x="2039857" y="512973"/>
                        <a:pt x="2017266" y="528034"/>
                      </a:cubicBezTo>
                      <a:cubicBezTo>
                        <a:pt x="2004387" y="536620"/>
                        <a:pt x="1992774" y="547506"/>
                        <a:pt x="1978629" y="553792"/>
                      </a:cubicBezTo>
                      <a:cubicBezTo>
                        <a:pt x="1953818" y="564819"/>
                        <a:pt x="1927114" y="570963"/>
                        <a:pt x="1901356" y="579549"/>
                      </a:cubicBezTo>
                      <a:lnTo>
                        <a:pt x="1862719" y="592428"/>
                      </a:lnTo>
                      <a:lnTo>
                        <a:pt x="1824082" y="605307"/>
                      </a:lnTo>
                      <a:lnTo>
                        <a:pt x="1785446" y="618186"/>
                      </a:lnTo>
                      <a:cubicBezTo>
                        <a:pt x="1776860" y="631065"/>
                        <a:pt x="1761608" y="641464"/>
                        <a:pt x="1759688" y="656823"/>
                      </a:cubicBezTo>
                      <a:cubicBezTo>
                        <a:pt x="1756862" y="679428"/>
                        <a:pt x="1777036" y="734623"/>
                        <a:pt x="1785446" y="759854"/>
                      </a:cubicBezTo>
                      <a:cubicBezTo>
                        <a:pt x="1789739" y="798490"/>
                        <a:pt x="1790701" y="837644"/>
                        <a:pt x="1798325" y="875763"/>
                      </a:cubicBezTo>
                      <a:cubicBezTo>
                        <a:pt x="1803650" y="902387"/>
                        <a:pt x="1797741" y="946452"/>
                        <a:pt x="1824082" y="953037"/>
                      </a:cubicBezTo>
                      <a:lnTo>
                        <a:pt x="1875598" y="965916"/>
                      </a:lnTo>
                      <a:cubicBezTo>
                        <a:pt x="1928674" y="1045528"/>
                        <a:pt x="1869745" y="967868"/>
                        <a:pt x="1939992" y="1030310"/>
                      </a:cubicBezTo>
                      <a:cubicBezTo>
                        <a:pt x="1983870" y="1069312"/>
                        <a:pt x="2005798" y="1108289"/>
                        <a:pt x="2055902" y="1133341"/>
                      </a:cubicBezTo>
                      <a:cubicBezTo>
                        <a:pt x="2162551" y="1186666"/>
                        <a:pt x="2022442" y="1098156"/>
                        <a:pt x="2133175" y="1171977"/>
                      </a:cubicBezTo>
                      <a:cubicBezTo>
                        <a:pt x="2141761" y="1193442"/>
                        <a:pt x="2145496" y="1217560"/>
                        <a:pt x="2158933" y="1236372"/>
                      </a:cubicBezTo>
                      <a:cubicBezTo>
                        <a:pt x="2167930" y="1248967"/>
                        <a:pt x="2186625" y="1251185"/>
                        <a:pt x="2197570" y="1262130"/>
                      </a:cubicBezTo>
                      <a:cubicBezTo>
                        <a:pt x="2208515" y="1273075"/>
                        <a:pt x="2211241" y="1291097"/>
                        <a:pt x="2223328" y="1300766"/>
                      </a:cubicBezTo>
                      <a:cubicBezTo>
                        <a:pt x="2233929" y="1309246"/>
                        <a:pt x="2249822" y="1307574"/>
                        <a:pt x="2261964" y="1313645"/>
                      </a:cubicBezTo>
                      <a:cubicBezTo>
                        <a:pt x="2275808" y="1320567"/>
                        <a:pt x="2286757" y="1332481"/>
                        <a:pt x="2300601" y="1339403"/>
                      </a:cubicBezTo>
                      <a:cubicBezTo>
                        <a:pt x="2312743" y="1345474"/>
                        <a:pt x="2326140" y="1348710"/>
                        <a:pt x="2339237" y="1352282"/>
                      </a:cubicBezTo>
                      <a:cubicBezTo>
                        <a:pt x="2373390" y="1361596"/>
                        <a:pt x="2408684" y="1366844"/>
                        <a:pt x="2442268" y="1378039"/>
                      </a:cubicBezTo>
                      <a:cubicBezTo>
                        <a:pt x="2497697" y="1396515"/>
                        <a:pt x="2467735" y="1387625"/>
                        <a:pt x="2532421" y="1403797"/>
                      </a:cubicBezTo>
                      <a:cubicBezTo>
                        <a:pt x="2545300" y="1412383"/>
                        <a:pt x="2560112" y="1418610"/>
                        <a:pt x="2571057" y="1429555"/>
                      </a:cubicBezTo>
                      <a:cubicBezTo>
                        <a:pt x="2613987" y="1472486"/>
                        <a:pt x="2575350" y="1468191"/>
                        <a:pt x="2635452" y="1493949"/>
                      </a:cubicBezTo>
                      <a:cubicBezTo>
                        <a:pt x="2651721" y="1500921"/>
                        <a:pt x="2670013" y="1501742"/>
                        <a:pt x="2686967" y="1506828"/>
                      </a:cubicBezTo>
                      <a:cubicBezTo>
                        <a:pt x="2712973" y="1514630"/>
                        <a:pt x="2764240" y="1532586"/>
                        <a:pt x="2764240" y="1532586"/>
                      </a:cubicBezTo>
                      <a:lnTo>
                        <a:pt x="2841513" y="1609859"/>
                      </a:lnTo>
                      <a:cubicBezTo>
                        <a:pt x="2854392" y="1622738"/>
                        <a:pt x="2870047" y="1633341"/>
                        <a:pt x="2880150" y="1648496"/>
                      </a:cubicBezTo>
                      <a:cubicBezTo>
                        <a:pt x="2888736" y="1661375"/>
                        <a:pt x="2893029" y="1678546"/>
                        <a:pt x="2905908" y="1687132"/>
                      </a:cubicBezTo>
                      <a:cubicBezTo>
                        <a:pt x="2920635" y="1696950"/>
                        <a:pt x="2940251" y="1695718"/>
                        <a:pt x="2957423" y="1700011"/>
                      </a:cubicBezTo>
                      <a:cubicBezTo>
                        <a:pt x="2970302" y="1708597"/>
                        <a:pt x="2981915" y="1719482"/>
                        <a:pt x="2996060" y="1725769"/>
                      </a:cubicBezTo>
                      <a:cubicBezTo>
                        <a:pt x="3020871" y="1736796"/>
                        <a:pt x="3050742" y="1736466"/>
                        <a:pt x="3073333" y="1751527"/>
                      </a:cubicBezTo>
                      <a:cubicBezTo>
                        <a:pt x="3086212" y="1760113"/>
                        <a:pt x="3100079" y="1767376"/>
                        <a:pt x="3111970" y="1777285"/>
                      </a:cubicBezTo>
                      <a:cubicBezTo>
                        <a:pt x="3125962" y="1788945"/>
                        <a:pt x="3135452" y="1805818"/>
                        <a:pt x="3150606" y="1815921"/>
                      </a:cubicBezTo>
                      <a:cubicBezTo>
                        <a:pt x="3161902" y="1823451"/>
                        <a:pt x="3175852" y="1826568"/>
                        <a:pt x="3189243" y="1828800"/>
                      </a:cubicBezTo>
                      <a:cubicBezTo>
                        <a:pt x="3227589" y="1835191"/>
                        <a:pt x="3266516" y="1837386"/>
                        <a:pt x="3305153" y="1841679"/>
                      </a:cubicBezTo>
                      <a:cubicBezTo>
                        <a:pt x="3322325" y="1833093"/>
                        <a:pt x="3337587" y="1818041"/>
                        <a:pt x="3356668" y="1815921"/>
                      </a:cubicBezTo>
                      <a:cubicBezTo>
                        <a:pt x="3376233" y="1813747"/>
                        <a:pt x="3450110" y="1838469"/>
                        <a:pt x="3472578" y="1841679"/>
                      </a:cubicBezTo>
                      <a:cubicBezTo>
                        <a:pt x="3515288" y="1847781"/>
                        <a:pt x="3558437" y="1850265"/>
                        <a:pt x="3601367" y="1854558"/>
                      </a:cubicBezTo>
                      <a:cubicBezTo>
                        <a:pt x="3669373" y="1877227"/>
                        <a:pt x="3632473" y="1856141"/>
                        <a:pt x="3691519" y="1944710"/>
                      </a:cubicBezTo>
                      <a:cubicBezTo>
                        <a:pt x="3717388" y="1983514"/>
                        <a:pt x="3723426" y="1989108"/>
                        <a:pt x="3743035" y="2034862"/>
                      </a:cubicBezTo>
                      <a:cubicBezTo>
                        <a:pt x="3799880" y="2167503"/>
                        <a:pt x="3696249" y="1954174"/>
                        <a:pt x="3781671" y="2125014"/>
                      </a:cubicBezTo>
                      <a:cubicBezTo>
                        <a:pt x="3785964" y="2146479"/>
                        <a:pt x="3792475" y="2167617"/>
                        <a:pt x="3794550" y="2189408"/>
                      </a:cubicBezTo>
                      <a:cubicBezTo>
                        <a:pt x="3796496" y="2209842"/>
                        <a:pt x="3787989" y="2369470"/>
                        <a:pt x="3820308" y="2434107"/>
                      </a:cubicBezTo>
                      <a:cubicBezTo>
                        <a:pt x="3827230" y="2447952"/>
                        <a:pt x="3837480" y="2459865"/>
                        <a:pt x="3846066" y="2472744"/>
                      </a:cubicBezTo>
                      <a:cubicBezTo>
                        <a:pt x="3851516" y="2516343"/>
                        <a:pt x="3856468" y="2610697"/>
                        <a:pt x="3884702" y="2653048"/>
                      </a:cubicBezTo>
                      <a:cubicBezTo>
                        <a:pt x="3893288" y="2665927"/>
                        <a:pt x="3898373" y="2682016"/>
                        <a:pt x="3910460" y="2691685"/>
                      </a:cubicBezTo>
                      <a:cubicBezTo>
                        <a:pt x="3921061" y="2700165"/>
                        <a:pt x="3936218" y="2700270"/>
                        <a:pt x="3949097" y="2704563"/>
                      </a:cubicBezTo>
                      <a:cubicBezTo>
                        <a:pt x="3970562" y="2700270"/>
                        <a:pt x="3992255" y="2696994"/>
                        <a:pt x="4013491" y="2691685"/>
                      </a:cubicBezTo>
                      <a:cubicBezTo>
                        <a:pt x="4026661" y="2688393"/>
                        <a:pt x="4038552" y="2678806"/>
                        <a:pt x="4052128" y="2678806"/>
                      </a:cubicBezTo>
                      <a:cubicBezTo>
                        <a:pt x="4074018" y="2678806"/>
                        <a:pt x="4095057" y="2687392"/>
                        <a:pt x="4116522" y="2691685"/>
                      </a:cubicBezTo>
                      <a:cubicBezTo>
                        <a:pt x="4129401" y="2704564"/>
                        <a:pt x="4145056" y="2715166"/>
                        <a:pt x="4155159" y="2730321"/>
                      </a:cubicBezTo>
                      <a:cubicBezTo>
                        <a:pt x="4162689" y="2741617"/>
                        <a:pt x="4168037" y="2755382"/>
                        <a:pt x="4168037" y="2768958"/>
                      </a:cubicBezTo>
                      <a:cubicBezTo>
                        <a:pt x="4168037" y="2828157"/>
                        <a:pt x="4158141" y="2850165"/>
                        <a:pt x="4142280" y="2897746"/>
                      </a:cubicBezTo>
                      <a:cubicBezTo>
                        <a:pt x="4146573" y="2944969"/>
                        <a:pt x="4146919" y="2992718"/>
                        <a:pt x="4155159" y="3039414"/>
                      </a:cubicBezTo>
                      <a:cubicBezTo>
                        <a:pt x="4159877" y="3066152"/>
                        <a:pt x="4172330" y="3090929"/>
                        <a:pt x="4180916" y="3116687"/>
                      </a:cubicBezTo>
                      <a:lnTo>
                        <a:pt x="4193795" y="3155324"/>
                      </a:lnTo>
                      <a:cubicBezTo>
                        <a:pt x="4180916" y="3168203"/>
                        <a:pt x="4157170" y="3175859"/>
                        <a:pt x="4155159" y="3193961"/>
                      </a:cubicBezTo>
                      <a:cubicBezTo>
                        <a:pt x="4152161" y="3220946"/>
                        <a:pt x="4172330" y="3245476"/>
                        <a:pt x="4180916" y="3271234"/>
                      </a:cubicBezTo>
                      <a:lnTo>
                        <a:pt x="4206674" y="3348507"/>
                      </a:lnTo>
                      <a:cubicBezTo>
                        <a:pt x="4210967" y="3365679"/>
                        <a:pt x="4208495" y="3386201"/>
                        <a:pt x="4219553" y="3400023"/>
                      </a:cubicBezTo>
                      <a:cubicBezTo>
                        <a:pt x="4228034" y="3410624"/>
                        <a:pt x="4245137" y="3409172"/>
                        <a:pt x="4258190" y="3412901"/>
                      </a:cubicBezTo>
                      <a:cubicBezTo>
                        <a:pt x="4371364" y="3445235"/>
                        <a:pt x="4255723" y="3407786"/>
                        <a:pt x="4348342" y="3438659"/>
                      </a:cubicBezTo>
                      <a:lnTo>
                        <a:pt x="4374099" y="3515932"/>
                      </a:lnTo>
                      <a:lnTo>
                        <a:pt x="4386978" y="3554569"/>
                      </a:lnTo>
                      <a:cubicBezTo>
                        <a:pt x="4374099" y="3558862"/>
                        <a:pt x="4361813" y="3565764"/>
                        <a:pt x="4348342" y="3567448"/>
                      </a:cubicBezTo>
                      <a:cubicBezTo>
                        <a:pt x="4292801" y="3574391"/>
                        <a:pt x="4225695" y="3546743"/>
                        <a:pt x="4180916" y="3580327"/>
                      </a:cubicBezTo>
                      <a:cubicBezTo>
                        <a:pt x="4153227" y="3601094"/>
                        <a:pt x="4184688" y="3649967"/>
                        <a:pt x="4193795" y="3683358"/>
                      </a:cubicBezTo>
                      <a:cubicBezTo>
                        <a:pt x="4202283" y="3714482"/>
                        <a:pt x="4256838" y="3754537"/>
                        <a:pt x="4271068" y="3773510"/>
                      </a:cubicBezTo>
                      <a:cubicBezTo>
                        <a:pt x="4372773" y="3909118"/>
                        <a:pt x="4218927" y="3747126"/>
                        <a:pt x="4335463" y="3863662"/>
                      </a:cubicBezTo>
                      <a:cubicBezTo>
                        <a:pt x="4339756" y="3910885"/>
                        <a:pt x="4342075" y="3958329"/>
                        <a:pt x="4348342" y="4005330"/>
                      </a:cubicBezTo>
                      <a:cubicBezTo>
                        <a:pt x="4350681" y="4022875"/>
                        <a:pt x="4352439" y="4041477"/>
                        <a:pt x="4361221" y="4056845"/>
                      </a:cubicBezTo>
                      <a:cubicBezTo>
                        <a:pt x="4370257" y="4072659"/>
                        <a:pt x="4385036" y="4084896"/>
                        <a:pt x="4399857" y="4095482"/>
                      </a:cubicBezTo>
                      <a:cubicBezTo>
                        <a:pt x="4427704" y="4115372"/>
                        <a:pt x="4458482" y="4123609"/>
                        <a:pt x="4490009" y="4134118"/>
                      </a:cubicBezTo>
                      <a:cubicBezTo>
                        <a:pt x="4550725" y="4225193"/>
                        <a:pt x="4474513" y="4112422"/>
                        <a:pt x="4554404" y="4224270"/>
                      </a:cubicBezTo>
                      <a:cubicBezTo>
                        <a:pt x="4563401" y="4236865"/>
                        <a:pt x="4570252" y="4251016"/>
                        <a:pt x="4580161" y="4262907"/>
                      </a:cubicBezTo>
                      <a:cubicBezTo>
                        <a:pt x="4591821" y="4276899"/>
                        <a:pt x="4631677" y="4288665"/>
                        <a:pt x="4618798" y="4301544"/>
                      </a:cubicBezTo>
                      <a:cubicBezTo>
                        <a:pt x="4603320" y="4317023"/>
                        <a:pt x="4575869" y="4292958"/>
                        <a:pt x="4554404" y="4288665"/>
                      </a:cubicBezTo>
                      <a:cubicBezTo>
                        <a:pt x="4534108" y="4261604"/>
                        <a:pt x="4506110" y="4219213"/>
                        <a:pt x="4477130" y="4198513"/>
                      </a:cubicBezTo>
                      <a:cubicBezTo>
                        <a:pt x="4461507" y="4187354"/>
                        <a:pt x="4442078" y="4182633"/>
                        <a:pt x="4425615" y="4172755"/>
                      </a:cubicBezTo>
                      <a:cubicBezTo>
                        <a:pt x="4314908" y="4106329"/>
                        <a:pt x="4387419" y="4134264"/>
                        <a:pt x="4309705" y="4108361"/>
                      </a:cubicBezTo>
                      <a:cubicBezTo>
                        <a:pt x="4296826" y="4095482"/>
                        <a:pt x="4285165" y="4081258"/>
                        <a:pt x="4271068" y="4069724"/>
                      </a:cubicBezTo>
                      <a:cubicBezTo>
                        <a:pt x="4237842" y="4042539"/>
                        <a:pt x="4168037" y="3992451"/>
                        <a:pt x="4168037" y="3992451"/>
                      </a:cubicBezTo>
                      <a:cubicBezTo>
                        <a:pt x="4156589" y="3975278"/>
                        <a:pt x="4132264" y="3928056"/>
                        <a:pt x="4103643" y="3928056"/>
                      </a:cubicBezTo>
                      <a:cubicBezTo>
                        <a:pt x="4076492" y="3928056"/>
                        <a:pt x="4026370" y="3953814"/>
                        <a:pt x="4026370" y="3953814"/>
                      </a:cubicBezTo>
                      <a:cubicBezTo>
                        <a:pt x="3939363" y="3924812"/>
                        <a:pt x="4033671" y="3965033"/>
                        <a:pt x="3961975" y="3902299"/>
                      </a:cubicBezTo>
                      <a:cubicBezTo>
                        <a:pt x="3853687" y="3807547"/>
                        <a:pt x="3922718" y="3876230"/>
                        <a:pt x="3846066" y="3837904"/>
                      </a:cubicBezTo>
                      <a:cubicBezTo>
                        <a:pt x="3832222" y="3830982"/>
                        <a:pt x="3820308" y="3820732"/>
                        <a:pt x="3807429" y="3812146"/>
                      </a:cubicBezTo>
                      <a:cubicBezTo>
                        <a:pt x="3816015" y="3825025"/>
                        <a:pt x="3827897" y="3836236"/>
                        <a:pt x="3833187" y="3850783"/>
                      </a:cubicBezTo>
                      <a:cubicBezTo>
                        <a:pt x="3845285" y="3884052"/>
                        <a:pt x="3825360" y="3942619"/>
                        <a:pt x="3858944" y="3953814"/>
                      </a:cubicBezTo>
                      <a:lnTo>
                        <a:pt x="3897581" y="3966693"/>
                      </a:lnTo>
                      <a:cubicBezTo>
                        <a:pt x="3918289" y="4028815"/>
                        <a:pt x="3906418" y="4045913"/>
                        <a:pt x="3961975" y="4069724"/>
                      </a:cubicBezTo>
                      <a:cubicBezTo>
                        <a:pt x="3978244" y="4076697"/>
                        <a:pt x="3996319" y="4078310"/>
                        <a:pt x="4013491" y="4082603"/>
                      </a:cubicBezTo>
                      <a:cubicBezTo>
                        <a:pt x="4026370" y="4095482"/>
                        <a:pt x="4037751" y="4110057"/>
                        <a:pt x="4052128" y="4121239"/>
                      </a:cubicBezTo>
                      <a:cubicBezTo>
                        <a:pt x="4076564" y="4140245"/>
                        <a:pt x="4129401" y="4172755"/>
                        <a:pt x="4129401" y="4172755"/>
                      </a:cubicBezTo>
                      <a:cubicBezTo>
                        <a:pt x="4133694" y="4185634"/>
                        <a:pt x="4136209" y="4199250"/>
                        <a:pt x="4142280" y="4211392"/>
                      </a:cubicBezTo>
                      <a:cubicBezTo>
                        <a:pt x="4149593" y="4226018"/>
                        <a:pt x="4200840" y="4295710"/>
                        <a:pt x="4206674" y="4301544"/>
                      </a:cubicBezTo>
                      <a:cubicBezTo>
                        <a:pt x="4217619" y="4312489"/>
                        <a:pt x="4233420" y="4317392"/>
                        <a:pt x="4245311" y="4327301"/>
                      </a:cubicBezTo>
                      <a:cubicBezTo>
                        <a:pt x="4259303" y="4338961"/>
                        <a:pt x="4271068" y="4353059"/>
                        <a:pt x="4283947" y="4365938"/>
                      </a:cubicBezTo>
                      <a:cubicBezTo>
                        <a:pt x="4271068" y="4374524"/>
                        <a:pt x="4260634" y="4389507"/>
                        <a:pt x="4245311" y="4391696"/>
                      </a:cubicBezTo>
                      <a:cubicBezTo>
                        <a:pt x="4176232" y="4401565"/>
                        <a:pt x="4206202" y="4363381"/>
                        <a:pt x="4155159" y="4340180"/>
                      </a:cubicBezTo>
                      <a:cubicBezTo>
                        <a:pt x="4109622" y="4319481"/>
                        <a:pt x="4012618" y="4308779"/>
                        <a:pt x="3961975" y="4301544"/>
                      </a:cubicBezTo>
                      <a:cubicBezTo>
                        <a:pt x="3949096" y="4288665"/>
                        <a:pt x="3934999" y="4276899"/>
                        <a:pt x="3923339" y="4262907"/>
                      </a:cubicBezTo>
                      <a:cubicBezTo>
                        <a:pt x="3913430" y="4251016"/>
                        <a:pt x="3907490" y="4236161"/>
                        <a:pt x="3897581" y="4224270"/>
                      </a:cubicBezTo>
                      <a:cubicBezTo>
                        <a:pt x="3874873" y="4197021"/>
                        <a:pt x="3851260" y="4176759"/>
                        <a:pt x="3820308" y="4159876"/>
                      </a:cubicBezTo>
                      <a:cubicBezTo>
                        <a:pt x="3786599" y="4141489"/>
                        <a:pt x="3717277" y="4108361"/>
                        <a:pt x="3717277" y="4108361"/>
                      </a:cubicBezTo>
                      <a:cubicBezTo>
                        <a:pt x="3704398" y="4095482"/>
                        <a:pt x="3693461" y="4080311"/>
                        <a:pt x="3678640" y="4069724"/>
                      </a:cubicBezTo>
                      <a:cubicBezTo>
                        <a:pt x="3637168" y="4040101"/>
                        <a:pt x="3612176" y="4040976"/>
                        <a:pt x="3562730" y="4031087"/>
                      </a:cubicBezTo>
                      <a:cubicBezTo>
                        <a:pt x="3467410" y="3983428"/>
                        <a:pt x="3550893" y="4031957"/>
                        <a:pt x="3472578" y="3966693"/>
                      </a:cubicBezTo>
                      <a:cubicBezTo>
                        <a:pt x="3449752" y="3947671"/>
                        <a:pt x="3408362" y="3926292"/>
                        <a:pt x="3382426" y="3915177"/>
                      </a:cubicBezTo>
                      <a:cubicBezTo>
                        <a:pt x="3369948" y="3909830"/>
                        <a:pt x="3356669" y="3906592"/>
                        <a:pt x="3343790" y="3902299"/>
                      </a:cubicBezTo>
                      <a:cubicBezTo>
                        <a:pt x="3313137" y="3810341"/>
                        <a:pt x="3333093" y="3847616"/>
                        <a:pt x="3292274" y="3786389"/>
                      </a:cubicBezTo>
                      <a:cubicBezTo>
                        <a:pt x="3287981" y="3743459"/>
                        <a:pt x="3296688" y="3697127"/>
                        <a:pt x="3279395" y="3657600"/>
                      </a:cubicBezTo>
                      <a:cubicBezTo>
                        <a:pt x="3264794" y="3624227"/>
                        <a:pt x="3227880" y="3606085"/>
                        <a:pt x="3202122" y="3580327"/>
                      </a:cubicBezTo>
                      <a:cubicBezTo>
                        <a:pt x="3189243" y="3567448"/>
                        <a:pt x="3173588" y="3556845"/>
                        <a:pt x="3163485" y="3541690"/>
                      </a:cubicBezTo>
                      <a:cubicBezTo>
                        <a:pt x="3154899" y="3528811"/>
                        <a:pt x="3148673" y="3513999"/>
                        <a:pt x="3137728" y="3503054"/>
                      </a:cubicBezTo>
                      <a:cubicBezTo>
                        <a:pt x="3126783" y="3492109"/>
                        <a:pt x="3111970" y="3485882"/>
                        <a:pt x="3099091" y="3477296"/>
                      </a:cubicBezTo>
                      <a:cubicBezTo>
                        <a:pt x="3066719" y="3380180"/>
                        <a:pt x="3110387" y="3499887"/>
                        <a:pt x="3060454" y="3400023"/>
                      </a:cubicBezTo>
                      <a:cubicBezTo>
                        <a:pt x="3054383" y="3387881"/>
                        <a:pt x="3057174" y="3370986"/>
                        <a:pt x="3047575" y="3361386"/>
                      </a:cubicBezTo>
                      <a:cubicBezTo>
                        <a:pt x="3037976" y="3351787"/>
                        <a:pt x="3021818" y="3352800"/>
                        <a:pt x="3008939" y="3348507"/>
                      </a:cubicBezTo>
                      <a:cubicBezTo>
                        <a:pt x="2996060" y="3335628"/>
                        <a:pt x="2986224" y="3318715"/>
                        <a:pt x="2970302" y="3309870"/>
                      </a:cubicBezTo>
                      <a:cubicBezTo>
                        <a:pt x="2944650" y="3295619"/>
                        <a:pt x="2874768" y="3279548"/>
                        <a:pt x="2841513" y="3271234"/>
                      </a:cubicBezTo>
                      <a:cubicBezTo>
                        <a:pt x="2828634" y="3258355"/>
                        <a:pt x="2818031" y="3242700"/>
                        <a:pt x="2802877" y="3232597"/>
                      </a:cubicBezTo>
                      <a:cubicBezTo>
                        <a:pt x="2791581" y="3225067"/>
                        <a:pt x="2774841" y="3228199"/>
                        <a:pt x="2764240" y="3219718"/>
                      </a:cubicBezTo>
                      <a:cubicBezTo>
                        <a:pt x="2752153" y="3210049"/>
                        <a:pt x="2749427" y="3192027"/>
                        <a:pt x="2738482" y="3181082"/>
                      </a:cubicBezTo>
                      <a:cubicBezTo>
                        <a:pt x="2727537" y="3170137"/>
                        <a:pt x="2712725" y="3163910"/>
                        <a:pt x="2699846" y="3155324"/>
                      </a:cubicBezTo>
                      <a:cubicBezTo>
                        <a:pt x="2655355" y="3161680"/>
                        <a:pt x="2578120" y="3181982"/>
                        <a:pt x="2532421" y="3155324"/>
                      </a:cubicBezTo>
                      <a:cubicBezTo>
                        <a:pt x="2264372" y="2998963"/>
                        <a:pt x="2551765" y="3137316"/>
                        <a:pt x="2429390" y="3039414"/>
                      </a:cubicBezTo>
                      <a:cubicBezTo>
                        <a:pt x="2418789" y="3030933"/>
                        <a:pt x="2404239" y="3028091"/>
                        <a:pt x="2390753" y="3026535"/>
                      </a:cubicBezTo>
                      <a:cubicBezTo>
                        <a:pt x="2292296" y="3015174"/>
                        <a:pt x="2193277" y="3009363"/>
                        <a:pt x="2094539" y="3000777"/>
                      </a:cubicBezTo>
                      <a:cubicBezTo>
                        <a:pt x="2085953" y="2987898"/>
                        <a:pt x="2074878" y="2976368"/>
                        <a:pt x="2068781" y="2962141"/>
                      </a:cubicBezTo>
                      <a:cubicBezTo>
                        <a:pt x="2019270" y="2846616"/>
                        <a:pt x="2150057" y="2916902"/>
                        <a:pt x="1862719" y="2897746"/>
                      </a:cubicBezTo>
                      <a:cubicBezTo>
                        <a:pt x="1867012" y="2867695"/>
                        <a:pt x="1869645" y="2837360"/>
                        <a:pt x="1875598" y="2807594"/>
                      </a:cubicBezTo>
                      <a:cubicBezTo>
                        <a:pt x="1882541" y="2772881"/>
                        <a:pt x="1876324" y="2729595"/>
                        <a:pt x="1901356" y="2704563"/>
                      </a:cubicBezTo>
                      <a:cubicBezTo>
                        <a:pt x="1974597" y="2631322"/>
                        <a:pt x="1904075" y="2690325"/>
                        <a:pt x="1978629" y="2653048"/>
                      </a:cubicBezTo>
                      <a:cubicBezTo>
                        <a:pt x="2014490" y="2635118"/>
                        <a:pt x="2027419" y="2617137"/>
                        <a:pt x="2055902" y="2588654"/>
                      </a:cubicBezTo>
                      <a:cubicBezTo>
                        <a:pt x="2035661" y="2426727"/>
                        <a:pt x="2070182" y="2531579"/>
                        <a:pt x="2004387" y="2446986"/>
                      </a:cubicBezTo>
                      <a:cubicBezTo>
                        <a:pt x="1985381" y="2422550"/>
                        <a:pt x="1952871" y="2369713"/>
                        <a:pt x="1952871" y="2369713"/>
                      </a:cubicBezTo>
                      <a:cubicBezTo>
                        <a:pt x="1948578" y="2352541"/>
                        <a:pt x="1951323" y="2331795"/>
                        <a:pt x="1939992" y="2318197"/>
                      </a:cubicBezTo>
                      <a:cubicBezTo>
                        <a:pt x="1922268" y="2296928"/>
                        <a:pt x="1861352" y="2285658"/>
                        <a:pt x="1836961" y="2279561"/>
                      </a:cubicBezTo>
                      <a:cubicBezTo>
                        <a:pt x="1811203" y="2262389"/>
                        <a:pt x="1781578" y="2249935"/>
                        <a:pt x="1759688" y="2228045"/>
                      </a:cubicBezTo>
                      <a:cubicBezTo>
                        <a:pt x="1746809" y="2215166"/>
                        <a:pt x="1737963" y="2196172"/>
                        <a:pt x="1721052" y="2189408"/>
                      </a:cubicBezTo>
                      <a:cubicBezTo>
                        <a:pt x="1692867" y="2178134"/>
                        <a:pt x="1660950" y="2180823"/>
                        <a:pt x="1630899" y="2176530"/>
                      </a:cubicBezTo>
                      <a:cubicBezTo>
                        <a:pt x="1538264" y="2145651"/>
                        <a:pt x="1653946" y="2183115"/>
                        <a:pt x="1540747" y="2150772"/>
                      </a:cubicBezTo>
                      <a:cubicBezTo>
                        <a:pt x="1527694" y="2147043"/>
                        <a:pt x="1515502" y="2140125"/>
                        <a:pt x="1502111" y="2137893"/>
                      </a:cubicBezTo>
                      <a:cubicBezTo>
                        <a:pt x="1463766" y="2131502"/>
                        <a:pt x="1424838" y="2129307"/>
                        <a:pt x="1386201" y="2125014"/>
                      </a:cubicBezTo>
                      <a:cubicBezTo>
                        <a:pt x="1113398" y="2034079"/>
                        <a:pt x="1336073" y="2098690"/>
                        <a:pt x="690742" y="2112135"/>
                      </a:cubicBezTo>
                      <a:cubicBezTo>
                        <a:pt x="652105" y="2107842"/>
                        <a:pt x="613178" y="2105647"/>
                        <a:pt x="574832" y="2099256"/>
                      </a:cubicBezTo>
                      <a:cubicBezTo>
                        <a:pt x="561441" y="2097024"/>
                        <a:pt x="549771" y="2086377"/>
                        <a:pt x="536195" y="2086377"/>
                      </a:cubicBezTo>
                      <a:cubicBezTo>
                        <a:pt x="518495" y="2086377"/>
                        <a:pt x="501852" y="2094963"/>
                        <a:pt x="484680" y="2099256"/>
                      </a:cubicBezTo>
                      <a:cubicBezTo>
                        <a:pt x="441750" y="2094963"/>
                        <a:pt x="398533" y="2092937"/>
                        <a:pt x="355891" y="2086377"/>
                      </a:cubicBezTo>
                      <a:cubicBezTo>
                        <a:pt x="342473" y="2084313"/>
                        <a:pt x="330830" y="2073499"/>
                        <a:pt x="317254" y="2073499"/>
                      </a:cubicBezTo>
                      <a:cubicBezTo>
                        <a:pt x="286898" y="2073499"/>
                        <a:pt x="196746" y="2086377"/>
                        <a:pt x="227102" y="2086377"/>
                      </a:cubicBezTo>
                      <a:cubicBezTo>
                        <a:pt x="278796" y="2086377"/>
                        <a:pt x="330133" y="2077792"/>
                        <a:pt x="381649" y="2073499"/>
                      </a:cubicBezTo>
                      <a:cubicBezTo>
                        <a:pt x="477386" y="2041586"/>
                        <a:pt x="364442" y="2073499"/>
                        <a:pt x="561953" y="2073499"/>
                      </a:cubicBezTo>
                      <a:cubicBezTo>
                        <a:pt x="613647" y="2073499"/>
                        <a:pt x="664984" y="2064913"/>
                        <a:pt x="716499" y="2060620"/>
                      </a:cubicBezTo>
                      <a:cubicBezTo>
                        <a:pt x="729378" y="2056327"/>
                        <a:pt x="741718" y="2049805"/>
                        <a:pt x="755136" y="2047741"/>
                      </a:cubicBezTo>
                      <a:cubicBezTo>
                        <a:pt x="940120" y="2019282"/>
                        <a:pt x="829564" y="2052983"/>
                        <a:pt x="922561" y="2021983"/>
                      </a:cubicBezTo>
                      <a:cubicBezTo>
                        <a:pt x="988395" y="2043928"/>
                        <a:pt x="935636" y="2037637"/>
                        <a:pt x="999835" y="2009104"/>
                      </a:cubicBezTo>
                      <a:cubicBezTo>
                        <a:pt x="1024646" y="1998077"/>
                        <a:pt x="1077108" y="1983346"/>
                        <a:pt x="1077108" y="1983346"/>
                      </a:cubicBezTo>
                      <a:cubicBezTo>
                        <a:pt x="1111452" y="1987639"/>
                        <a:pt x="1146296" y="1988973"/>
                        <a:pt x="1180139" y="1996225"/>
                      </a:cubicBezTo>
                      <a:cubicBezTo>
                        <a:pt x="1206687" y="2001914"/>
                        <a:pt x="1230471" y="2018615"/>
                        <a:pt x="1257412" y="2021983"/>
                      </a:cubicBezTo>
                      <a:lnTo>
                        <a:pt x="1360443" y="2034862"/>
                      </a:lnTo>
                      <a:cubicBezTo>
                        <a:pt x="1455930" y="2003033"/>
                        <a:pt x="1413431" y="2021246"/>
                        <a:pt x="1489232" y="1983346"/>
                      </a:cubicBezTo>
                      <a:cubicBezTo>
                        <a:pt x="1487467" y="1958637"/>
                        <a:pt x="1506638" y="1809241"/>
                        <a:pt x="1450595" y="1764406"/>
                      </a:cubicBezTo>
                      <a:cubicBezTo>
                        <a:pt x="1439994" y="1755926"/>
                        <a:pt x="1424838" y="1755820"/>
                        <a:pt x="1411959" y="1751527"/>
                      </a:cubicBezTo>
                      <a:cubicBezTo>
                        <a:pt x="1399080" y="1734355"/>
                        <a:pt x="1384699" y="1718213"/>
                        <a:pt x="1373322" y="1700011"/>
                      </a:cubicBezTo>
                      <a:cubicBezTo>
                        <a:pt x="1363147" y="1683731"/>
                        <a:pt x="1357089" y="1665165"/>
                        <a:pt x="1347564" y="1648496"/>
                      </a:cubicBezTo>
                      <a:cubicBezTo>
                        <a:pt x="1339884" y="1635057"/>
                        <a:pt x="1330392" y="1622738"/>
                        <a:pt x="1321806" y="1609859"/>
                      </a:cubicBezTo>
                      <a:cubicBezTo>
                        <a:pt x="1317513" y="1596980"/>
                        <a:pt x="1316458" y="1582518"/>
                        <a:pt x="1308928" y="1571223"/>
                      </a:cubicBezTo>
                      <a:cubicBezTo>
                        <a:pt x="1298825" y="1556068"/>
                        <a:pt x="1284668" y="1543768"/>
                        <a:pt x="1270291" y="1532586"/>
                      </a:cubicBezTo>
                      <a:cubicBezTo>
                        <a:pt x="1214339" y="1489067"/>
                        <a:pt x="1197578" y="1483350"/>
                        <a:pt x="1141502" y="1455313"/>
                      </a:cubicBezTo>
                      <a:cubicBezTo>
                        <a:pt x="1128623" y="1442434"/>
                        <a:pt x="1114526" y="1430668"/>
                        <a:pt x="1102866" y="1416676"/>
                      </a:cubicBezTo>
                      <a:cubicBezTo>
                        <a:pt x="1092957" y="1404785"/>
                        <a:pt x="1086105" y="1390634"/>
                        <a:pt x="1077108" y="1378039"/>
                      </a:cubicBezTo>
                      <a:cubicBezTo>
                        <a:pt x="1064632" y="1360572"/>
                        <a:pt x="1051350" y="1343696"/>
                        <a:pt x="1038471" y="1326524"/>
                      </a:cubicBezTo>
                      <a:cubicBezTo>
                        <a:pt x="1015057" y="1232869"/>
                        <a:pt x="1046249" y="1308544"/>
                        <a:pt x="986956" y="1249251"/>
                      </a:cubicBezTo>
                      <a:cubicBezTo>
                        <a:pt x="976011" y="1238306"/>
                        <a:pt x="974637" y="1218294"/>
                        <a:pt x="961198" y="1210614"/>
                      </a:cubicBezTo>
                      <a:cubicBezTo>
                        <a:pt x="942192" y="1199754"/>
                        <a:pt x="918040" y="1203044"/>
                        <a:pt x="896804" y="1197735"/>
                      </a:cubicBezTo>
                      <a:cubicBezTo>
                        <a:pt x="848479" y="1185654"/>
                        <a:pt x="858253" y="1181214"/>
                        <a:pt x="806652" y="1159099"/>
                      </a:cubicBezTo>
                      <a:cubicBezTo>
                        <a:pt x="794174" y="1153751"/>
                        <a:pt x="780894" y="1150513"/>
                        <a:pt x="768015" y="1146220"/>
                      </a:cubicBezTo>
                      <a:cubicBezTo>
                        <a:pt x="755136" y="1133341"/>
                        <a:pt x="741038" y="1121575"/>
                        <a:pt x="729378" y="1107583"/>
                      </a:cubicBezTo>
                      <a:cubicBezTo>
                        <a:pt x="719469" y="1095692"/>
                        <a:pt x="716500" y="1077532"/>
                        <a:pt x="703621" y="1068946"/>
                      </a:cubicBezTo>
                      <a:cubicBezTo>
                        <a:pt x="688893" y="1059128"/>
                        <a:pt x="669277" y="1060361"/>
                        <a:pt x="652105" y="1056068"/>
                      </a:cubicBezTo>
                      <a:cubicBezTo>
                        <a:pt x="578465" y="1006975"/>
                        <a:pt x="642701" y="1041479"/>
                        <a:pt x="510437" y="1017431"/>
                      </a:cubicBezTo>
                      <a:cubicBezTo>
                        <a:pt x="497081" y="1015003"/>
                        <a:pt x="483943" y="1010623"/>
                        <a:pt x="471801" y="1004552"/>
                      </a:cubicBezTo>
                      <a:cubicBezTo>
                        <a:pt x="457957" y="997630"/>
                        <a:pt x="448180" y="982548"/>
                        <a:pt x="433164" y="978794"/>
                      </a:cubicBezTo>
                      <a:cubicBezTo>
                        <a:pt x="395450" y="969366"/>
                        <a:pt x="355891" y="970209"/>
                        <a:pt x="317254" y="965916"/>
                      </a:cubicBezTo>
                      <a:cubicBezTo>
                        <a:pt x="223124" y="903161"/>
                        <a:pt x="341481" y="979760"/>
                        <a:pt x="227102" y="914400"/>
                      </a:cubicBezTo>
                      <a:cubicBezTo>
                        <a:pt x="213663" y="906721"/>
                        <a:pt x="203399" y="892715"/>
                        <a:pt x="188466" y="888642"/>
                      </a:cubicBezTo>
                      <a:cubicBezTo>
                        <a:pt x="155075" y="879535"/>
                        <a:pt x="119779" y="880056"/>
                        <a:pt x="85435" y="875763"/>
                      </a:cubicBezTo>
                      <a:cubicBezTo>
                        <a:pt x="72556" y="867177"/>
                        <a:pt x="60642" y="856928"/>
                        <a:pt x="46798" y="850006"/>
                      </a:cubicBezTo>
                      <a:cubicBezTo>
                        <a:pt x="34655" y="843935"/>
                        <a:pt x="11454" y="850297"/>
                        <a:pt x="8161" y="837127"/>
                      </a:cubicBezTo>
                      <a:cubicBezTo>
                        <a:pt x="0" y="804483"/>
                        <a:pt x="55588" y="788221"/>
                        <a:pt x="72556" y="785611"/>
                      </a:cubicBezTo>
                      <a:cubicBezTo>
                        <a:pt x="115198" y="779051"/>
                        <a:pt x="158415" y="777025"/>
                        <a:pt x="201344" y="772732"/>
                      </a:cubicBezTo>
                      <a:cubicBezTo>
                        <a:pt x="214223" y="768439"/>
                        <a:pt x="227503" y="765202"/>
                        <a:pt x="239981" y="759854"/>
                      </a:cubicBezTo>
                      <a:cubicBezTo>
                        <a:pt x="257628" y="752291"/>
                        <a:pt x="272511" y="736944"/>
                        <a:pt x="291497" y="734096"/>
                      </a:cubicBezTo>
                      <a:cubicBezTo>
                        <a:pt x="359557" y="723887"/>
                        <a:pt x="428872" y="725510"/>
                        <a:pt x="497559" y="721217"/>
                      </a:cubicBezTo>
                      <a:cubicBezTo>
                        <a:pt x="510438" y="716924"/>
                        <a:pt x="522839" y="710766"/>
                        <a:pt x="536195" y="708338"/>
                      </a:cubicBezTo>
                      <a:cubicBezTo>
                        <a:pt x="570248" y="702147"/>
                        <a:pt x="609330" y="712898"/>
                        <a:pt x="639226" y="695459"/>
                      </a:cubicBezTo>
                      <a:cubicBezTo>
                        <a:pt x="665966" y="679861"/>
                        <a:pt x="690742" y="618186"/>
                        <a:pt x="690742" y="618186"/>
                      </a:cubicBez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 name="Freeform 34"/>
                <p:cNvSpPr/>
                <p:nvPr/>
              </p:nvSpPr>
              <p:spPr>
                <a:xfrm>
                  <a:off x="1649902" y="744081"/>
                  <a:ext cx="1223120" cy="699035"/>
                </a:xfrm>
                <a:custGeom>
                  <a:avLst/>
                  <a:gdLst>
                    <a:gd name="connsiteX0" fmla="*/ 11822 w 1218719"/>
                    <a:gd name="connsiteY0" fmla="*/ 696178 h 696178"/>
                    <a:gd name="connsiteX1" fmla="*/ 24701 w 1218719"/>
                    <a:gd name="connsiteY1" fmla="*/ 606026 h 696178"/>
                    <a:gd name="connsiteX2" fmla="*/ 101974 w 1218719"/>
                    <a:gd name="connsiteY2" fmla="*/ 631783 h 696178"/>
                    <a:gd name="connsiteX3" fmla="*/ 192126 w 1218719"/>
                    <a:gd name="connsiteY3" fmla="*/ 618905 h 696178"/>
                    <a:gd name="connsiteX4" fmla="*/ 205005 w 1218719"/>
                    <a:gd name="connsiteY4" fmla="*/ 515874 h 696178"/>
                    <a:gd name="connsiteX5" fmla="*/ 295157 w 1218719"/>
                    <a:gd name="connsiteY5" fmla="*/ 477237 h 696178"/>
                    <a:gd name="connsiteX6" fmla="*/ 320915 w 1218719"/>
                    <a:gd name="connsiteY6" fmla="*/ 438600 h 696178"/>
                    <a:gd name="connsiteX7" fmla="*/ 359551 w 1218719"/>
                    <a:gd name="connsiteY7" fmla="*/ 412843 h 696178"/>
                    <a:gd name="connsiteX8" fmla="*/ 372430 w 1218719"/>
                    <a:gd name="connsiteY8" fmla="*/ 193902 h 696178"/>
                    <a:gd name="connsiteX9" fmla="*/ 514098 w 1218719"/>
                    <a:gd name="connsiteY9" fmla="*/ 129507 h 696178"/>
                    <a:gd name="connsiteX10" fmla="*/ 630008 w 1218719"/>
                    <a:gd name="connsiteY10" fmla="*/ 39355 h 696178"/>
                    <a:gd name="connsiteX11" fmla="*/ 668644 w 1218719"/>
                    <a:gd name="connsiteY11" fmla="*/ 52234 h 696178"/>
                    <a:gd name="connsiteX12" fmla="*/ 810312 w 1218719"/>
                    <a:gd name="connsiteY12" fmla="*/ 26476 h 696178"/>
                    <a:gd name="connsiteX13" fmla="*/ 848948 w 1218719"/>
                    <a:gd name="connsiteY13" fmla="*/ 719 h 696178"/>
                    <a:gd name="connsiteX14" fmla="*/ 939101 w 1218719"/>
                    <a:gd name="connsiteY14" fmla="*/ 13598 h 696178"/>
                    <a:gd name="connsiteX15" fmla="*/ 964858 w 1218719"/>
                    <a:gd name="connsiteY15" fmla="*/ 52234 h 696178"/>
                    <a:gd name="connsiteX16" fmla="*/ 1029253 w 1218719"/>
                    <a:gd name="connsiteY16" fmla="*/ 39355 h 696178"/>
                    <a:gd name="connsiteX17" fmla="*/ 1106526 w 1218719"/>
                    <a:gd name="connsiteY17" fmla="*/ 719 h 696178"/>
                    <a:gd name="connsiteX18" fmla="*/ 1158041 w 1218719"/>
                    <a:gd name="connsiteY18" fmla="*/ 13598 h 696178"/>
                    <a:gd name="connsiteX19" fmla="*/ 1196678 w 1218719"/>
                    <a:gd name="connsiteY19" fmla="*/ 77992 h 69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8719" h="696178">
                      <a:moveTo>
                        <a:pt x="11822" y="696178"/>
                      </a:moveTo>
                      <a:cubicBezTo>
                        <a:pt x="16115" y="666127"/>
                        <a:pt x="0" y="623670"/>
                        <a:pt x="24701" y="606026"/>
                      </a:cubicBezTo>
                      <a:cubicBezTo>
                        <a:pt x="46795" y="590245"/>
                        <a:pt x="101974" y="631783"/>
                        <a:pt x="101974" y="631783"/>
                      </a:cubicBezTo>
                      <a:lnTo>
                        <a:pt x="192126" y="618905"/>
                      </a:lnTo>
                      <a:cubicBezTo>
                        <a:pt x="215120" y="593037"/>
                        <a:pt x="192151" y="548010"/>
                        <a:pt x="205005" y="515874"/>
                      </a:cubicBezTo>
                      <a:cubicBezTo>
                        <a:pt x="214887" y="491168"/>
                        <a:pt x="278348" y="481439"/>
                        <a:pt x="295157" y="477237"/>
                      </a:cubicBezTo>
                      <a:cubicBezTo>
                        <a:pt x="303743" y="464358"/>
                        <a:pt x="309970" y="449545"/>
                        <a:pt x="320915" y="438600"/>
                      </a:cubicBezTo>
                      <a:cubicBezTo>
                        <a:pt x="331860" y="427655"/>
                        <a:pt x="356362" y="427989"/>
                        <a:pt x="359551" y="412843"/>
                      </a:cubicBezTo>
                      <a:cubicBezTo>
                        <a:pt x="374612" y="341305"/>
                        <a:pt x="349312" y="263257"/>
                        <a:pt x="372430" y="193902"/>
                      </a:cubicBezTo>
                      <a:cubicBezTo>
                        <a:pt x="388345" y="146158"/>
                        <a:pt x="475614" y="137204"/>
                        <a:pt x="514098" y="129507"/>
                      </a:cubicBezTo>
                      <a:cubicBezTo>
                        <a:pt x="600970" y="42635"/>
                        <a:pt x="556813" y="63753"/>
                        <a:pt x="630008" y="39355"/>
                      </a:cubicBezTo>
                      <a:cubicBezTo>
                        <a:pt x="642887" y="43648"/>
                        <a:pt x="655069" y="52234"/>
                        <a:pt x="668644" y="52234"/>
                      </a:cubicBezTo>
                      <a:cubicBezTo>
                        <a:pt x="695282" y="52234"/>
                        <a:pt x="774088" y="44588"/>
                        <a:pt x="810312" y="26476"/>
                      </a:cubicBezTo>
                      <a:cubicBezTo>
                        <a:pt x="824156" y="19554"/>
                        <a:pt x="836069" y="9305"/>
                        <a:pt x="848948" y="719"/>
                      </a:cubicBezTo>
                      <a:cubicBezTo>
                        <a:pt x="878999" y="5012"/>
                        <a:pt x="911361" y="1269"/>
                        <a:pt x="939101" y="13598"/>
                      </a:cubicBezTo>
                      <a:cubicBezTo>
                        <a:pt x="953245" y="19884"/>
                        <a:pt x="949975" y="47982"/>
                        <a:pt x="964858" y="52234"/>
                      </a:cubicBezTo>
                      <a:cubicBezTo>
                        <a:pt x="985906" y="58248"/>
                        <a:pt x="1008017" y="44664"/>
                        <a:pt x="1029253" y="39355"/>
                      </a:cubicBezTo>
                      <a:cubicBezTo>
                        <a:pt x="1071908" y="28691"/>
                        <a:pt x="1068754" y="25899"/>
                        <a:pt x="1106526" y="719"/>
                      </a:cubicBezTo>
                      <a:cubicBezTo>
                        <a:pt x="1123698" y="5012"/>
                        <a:pt x="1146710" y="0"/>
                        <a:pt x="1158041" y="13598"/>
                      </a:cubicBezTo>
                      <a:cubicBezTo>
                        <a:pt x="1218719" y="86411"/>
                        <a:pt x="1130942" y="77992"/>
                        <a:pt x="1196678" y="77992"/>
                      </a:cubicBezTo>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sp>
          <p:nvSpPr>
            <p:cNvPr id="30" name="TextBox 11"/>
            <p:cNvSpPr txBox="1">
              <a:spLocks noChangeArrowheads="1"/>
            </p:cNvSpPr>
            <p:nvPr/>
          </p:nvSpPr>
          <p:spPr bwMode="auto">
            <a:xfrm rot="16200000">
              <a:off x="925772" y="3647078"/>
              <a:ext cx="1200971" cy="338554"/>
            </a:xfrm>
            <a:prstGeom prst="rect">
              <a:avLst/>
            </a:prstGeom>
            <a:noFill/>
            <a:ln w="9525">
              <a:noFill/>
              <a:miter lim="800000"/>
              <a:headEnd/>
              <a:tailEnd/>
            </a:ln>
          </p:spPr>
          <p:txBody>
            <a:bodyPr wrap="none">
              <a:spAutoFit/>
            </a:bodyPr>
            <a:lstStyle/>
            <a:p>
              <a:pPr algn="ctr"/>
              <a:r>
                <a:rPr lang="en-US" sz="1600">
                  <a:latin typeface="Arial" pitchFamily="34" charset="0"/>
                  <a:cs typeface="Arial" pitchFamily="34" charset="0"/>
                </a:rPr>
                <a:t>0 min 37°C</a:t>
              </a:r>
            </a:p>
          </p:txBody>
        </p:sp>
        <p:sp>
          <p:nvSpPr>
            <p:cNvPr id="31" name="TextBox 5"/>
            <p:cNvSpPr txBox="1">
              <a:spLocks noChangeArrowheads="1"/>
            </p:cNvSpPr>
            <p:nvPr/>
          </p:nvSpPr>
          <p:spPr bwMode="auto">
            <a:xfrm>
              <a:off x="2130327" y="722175"/>
              <a:ext cx="934872"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0 </a:t>
              </a:r>
              <a:r>
                <a:rPr lang="en-US" sz="1600" dirty="0" err="1">
                  <a:latin typeface="Arial" pitchFamily="34" charset="0"/>
                  <a:cs typeface="Arial" pitchFamily="34" charset="0"/>
                </a:rPr>
                <a:t>siRNA</a:t>
              </a:r>
              <a:endParaRPr lang="en-US" sz="1600" dirty="0">
                <a:latin typeface="Arial" pitchFamily="34" charset="0"/>
                <a:cs typeface="Arial" pitchFamily="34" charset="0"/>
              </a:endParaRPr>
            </a:p>
          </p:txBody>
        </p:sp>
        <p:sp>
          <p:nvSpPr>
            <p:cNvPr id="32" name="TextBox 6"/>
            <p:cNvSpPr txBox="1">
              <a:spLocks noChangeArrowheads="1"/>
            </p:cNvSpPr>
            <p:nvPr/>
          </p:nvSpPr>
          <p:spPr bwMode="auto">
            <a:xfrm>
              <a:off x="3755561" y="722175"/>
              <a:ext cx="1393329"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15 </a:t>
              </a:r>
              <a:r>
                <a:rPr lang="en-US" sz="1600" dirty="0" err="1">
                  <a:latin typeface="Arial" pitchFamily="34" charset="0"/>
                  <a:cs typeface="Arial" pitchFamily="34" charset="0"/>
                </a:rPr>
                <a:t>nM</a:t>
              </a:r>
              <a:r>
                <a:rPr lang="en-US" sz="1600" dirty="0">
                  <a:latin typeface="Arial" pitchFamily="34" charset="0"/>
                  <a:cs typeface="Arial" pitchFamily="34" charset="0"/>
                </a:rPr>
                <a:t> </a:t>
              </a:r>
              <a:r>
                <a:rPr lang="en-US" sz="1600" dirty="0" err="1" smtClean="0">
                  <a:latin typeface="Arial" pitchFamily="34" charset="0"/>
                  <a:cs typeface="Arial" pitchFamily="34" charset="0"/>
                </a:rPr>
                <a:t>siCont</a:t>
              </a:r>
              <a:endParaRPr lang="en-US" sz="1600" dirty="0">
                <a:latin typeface="Arial" pitchFamily="34" charset="0"/>
                <a:cs typeface="Arial" pitchFamily="34" charset="0"/>
              </a:endParaRPr>
            </a:p>
          </p:txBody>
        </p:sp>
        <p:sp>
          <p:nvSpPr>
            <p:cNvPr id="33" name="TextBox 9"/>
            <p:cNvSpPr txBox="1">
              <a:spLocks noChangeArrowheads="1"/>
            </p:cNvSpPr>
            <p:nvPr/>
          </p:nvSpPr>
          <p:spPr bwMode="auto">
            <a:xfrm>
              <a:off x="5517260" y="722175"/>
              <a:ext cx="1584088"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15nM </a:t>
              </a:r>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grpSp>
      <p:sp>
        <p:nvSpPr>
          <p:cNvPr id="45" name="TextBox 44"/>
          <p:cNvSpPr txBox="1"/>
          <p:nvPr/>
        </p:nvSpPr>
        <p:spPr>
          <a:xfrm>
            <a:off x="1380942" y="6483944"/>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6.2.  siPoldip2 Decreases the Trafficking of p22phox to Focal Adhesions.  </a:t>
            </a:r>
            <a:r>
              <a:rPr lang="en-US" sz="1200" dirty="0" smtClean="0">
                <a:latin typeface="Arial" pitchFamily="34" charset="0"/>
                <a:cs typeface="Arial" pitchFamily="34" charset="0"/>
              </a:rPr>
              <a:t>Rat VSMCs were transiently transfected with no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(Untreated),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(siPoldip2) prior to transferring to 19.5°C and treating with </a:t>
            </a:r>
            <a:r>
              <a:rPr lang="en-US" sz="1200" dirty="0" err="1" smtClean="0">
                <a:latin typeface="Arial" pitchFamily="34" charset="0"/>
                <a:cs typeface="Arial" pitchFamily="34" charset="0"/>
              </a:rPr>
              <a:t>cycloheximide</a:t>
            </a:r>
            <a:r>
              <a:rPr lang="en-US" sz="1200" dirty="0" smtClean="0">
                <a:latin typeface="Arial" pitchFamily="34" charset="0"/>
                <a:cs typeface="Arial" pitchFamily="34" charset="0"/>
              </a:rPr>
              <a:t> or leaving at 37 °C (SS).  Cells were then released by transfer to 37°C for 0 or 90 min before fixing and double labeling with GM130, to label the Golgi (red), and p22phox (green).  Nuclei are labeled with DAPI (blue).  The outlines of cells are shown in blue.</a:t>
            </a:r>
            <a:endParaRPr lang="en-US" sz="1200" dirty="0">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374232" y="553733"/>
            <a:ext cx="5486400" cy="5993916"/>
            <a:chOff x="1103534" y="803108"/>
            <a:chExt cx="6052642" cy="5993916"/>
          </a:xfrm>
        </p:grpSpPr>
        <p:sp>
          <p:nvSpPr>
            <p:cNvPr id="4" name="TextBox 5"/>
            <p:cNvSpPr txBox="1">
              <a:spLocks noChangeArrowheads="1"/>
            </p:cNvSpPr>
            <p:nvPr/>
          </p:nvSpPr>
          <p:spPr bwMode="auto">
            <a:xfrm>
              <a:off x="1863894" y="803108"/>
              <a:ext cx="1085555"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Untreated</a:t>
              </a:r>
              <a:endParaRPr lang="en-US" sz="1600" dirty="0">
                <a:latin typeface="Arial" pitchFamily="34" charset="0"/>
                <a:cs typeface="Arial" pitchFamily="34" charset="0"/>
              </a:endParaRPr>
            </a:p>
          </p:txBody>
        </p:sp>
        <p:sp>
          <p:nvSpPr>
            <p:cNvPr id="5" name="TextBox 6"/>
            <p:cNvSpPr txBox="1">
              <a:spLocks noChangeArrowheads="1"/>
            </p:cNvSpPr>
            <p:nvPr/>
          </p:nvSpPr>
          <p:spPr bwMode="auto">
            <a:xfrm>
              <a:off x="3936761" y="803108"/>
              <a:ext cx="764954" cy="338554"/>
            </a:xfrm>
            <a:prstGeom prst="rect">
              <a:avLst/>
            </a:prstGeom>
            <a:noFill/>
            <a:ln w="9525">
              <a:noFill/>
              <a:miter lim="800000"/>
              <a:headEnd/>
              <a:tailEnd/>
            </a:ln>
          </p:spPr>
          <p:txBody>
            <a:bodyPr wrap="none">
              <a:spAutoFit/>
            </a:bodyPr>
            <a:lstStyle/>
            <a:p>
              <a:pPr algn="ctr"/>
              <a:r>
                <a:rPr lang="en-US" sz="1600" dirty="0" err="1" smtClean="0">
                  <a:latin typeface="Arial" pitchFamily="34" charset="0"/>
                  <a:cs typeface="Arial" pitchFamily="34" charset="0"/>
                </a:rPr>
                <a:t>siCont</a:t>
              </a:r>
              <a:endParaRPr lang="en-US" sz="1600" dirty="0">
                <a:latin typeface="Arial" pitchFamily="34" charset="0"/>
                <a:cs typeface="Arial" pitchFamily="34" charset="0"/>
              </a:endParaRPr>
            </a:p>
          </p:txBody>
        </p:sp>
        <p:sp>
          <p:nvSpPr>
            <p:cNvPr id="6" name="TextBox 9"/>
            <p:cNvSpPr txBox="1">
              <a:spLocks noChangeArrowheads="1"/>
            </p:cNvSpPr>
            <p:nvPr/>
          </p:nvSpPr>
          <p:spPr bwMode="auto">
            <a:xfrm>
              <a:off x="5751449" y="803108"/>
              <a:ext cx="1013419"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grpSp>
          <p:nvGrpSpPr>
            <p:cNvPr id="84" name="Group 83"/>
            <p:cNvGrpSpPr/>
            <p:nvPr/>
          </p:nvGrpSpPr>
          <p:grpSpPr>
            <a:xfrm>
              <a:off x="3393407" y="1168636"/>
              <a:ext cx="1851662" cy="1851319"/>
              <a:chOff x="3405662" y="1168636"/>
              <a:chExt cx="1851662" cy="1851319"/>
            </a:xfrm>
          </p:grpSpPr>
          <p:pic>
            <p:nvPicPr>
              <p:cNvPr id="72" name="Picture 31"/>
              <p:cNvPicPr>
                <a:picLocks noChangeAspect="1" noChangeArrowheads="1"/>
              </p:cNvPicPr>
              <p:nvPr/>
            </p:nvPicPr>
            <p:blipFill>
              <a:blip r:embed="rId2" cstate="print"/>
              <a:srcRect/>
              <a:stretch>
                <a:fillRect/>
              </a:stretch>
            </p:blipFill>
            <p:spPr bwMode="auto">
              <a:xfrm>
                <a:off x="3408266" y="1168636"/>
                <a:ext cx="1845416" cy="1849141"/>
              </a:xfrm>
              <a:prstGeom prst="rect">
                <a:avLst/>
              </a:prstGeom>
              <a:noFill/>
              <a:ln w="9525">
                <a:noFill/>
                <a:miter lim="800000"/>
                <a:headEnd/>
                <a:tailEnd/>
              </a:ln>
            </p:spPr>
          </p:pic>
          <p:grpSp>
            <p:nvGrpSpPr>
              <p:cNvPr id="73" name="Group 42"/>
              <p:cNvGrpSpPr>
                <a:grpSpLocks/>
              </p:cNvGrpSpPr>
              <p:nvPr/>
            </p:nvGrpSpPr>
            <p:grpSpPr bwMode="auto">
              <a:xfrm>
                <a:off x="3405662" y="1173053"/>
                <a:ext cx="1851662" cy="1846902"/>
                <a:chOff x="329705" y="1201193"/>
                <a:chExt cx="5280315" cy="5256127"/>
              </a:xfrm>
            </p:grpSpPr>
            <p:sp>
              <p:nvSpPr>
                <p:cNvPr id="74" name="Freeform 73"/>
                <p:cNvSpPr/>
                <p:nvPr/>
              </p:nvSpPr>
              <p:spPr bwMode="auto">
                <a:xfrm>
                  <a:off x="354875" y="1901002"/>
                  <a:ext cx="1434592" cy="1867839"/>
                </a:xfrm>
                <a:custGeom>
                  <a:avLst/>
                  <a:gdLst>
                    <a:gd name="connsiteX0" fmla="*/ 81886 w 1433015"/>
                    <a:gd name="connsiteY0" fmla="*/ 145730 h 1867660"/>
                    <a:gd name="connsiteX1" fmla="*/ 218364 w 1433015"/>
                    <a:gd name="connsiteY1" fmla="*/ 118435 h 1867660"/>
                    <a:gd name="connsiteX2" fmla="*/ 286603 w 1433015"/>
                    <a:gd name="connsiteY2" fmla="*/ 104787 h 1867660"/>
                    <a:gd name="connsiteX3" fmla="*/ 368489 w 1433015"/>
                    <a:gd name="connsiteY3" fmla="*/ 77491 h 1867660"/>
                    <a:gd name="connsiteX4" fmla="*/ 382137 w 1433015"/>
                    <a:gd name="connsiteY4" fmla="*/ 36548 h 1867660"/>
                    <a:gd name="connsiteX5" fmla="*/ 464024 w 1433015"/>
                    <a:gd name="connsiteY5" fmla="*/ 50196 h 1867660"/>
                    <a:gd name="connsiteX6" fmla="*/ 504967 w 1433015"/>
                    <a:gd name="connsiteY6" fmla="*/ 63844 h 1867660"/>
                    <a:gd name="connsiteX7" fmla="*/ 545910 w 1433015"/>
                    <a:gd name="connsiteY7" fmla="*/ 50196 h 1867660"/>
                    <a:gd name="connsiteX8" fmla="*/ 682388 w 1433015"/>
                    <a:gd name="connsiteY8" fmla="*/ 91139 h 1867660"/>
                    <a:gd name="connsiteX9" fmla="*/ 723331 w 1433015"/>
                    <a:gd name="connsiteY9" fmla="*/ 118435 h 1867660"/>
                    <a:gd name="connsiteX10" fmla="*/ 846161 w 1433015"/>
                    <a:gd name="connsiteY10" fmla="*/ 145730 h 1867660"/>
                    <a:gd name="connsiteX11" fmla="*/ 873457 w 1433015"/>
                    <a:gd name="connsiteY11" fmla="*/ 186673 h 1867660"/>
                    <a:gd name="connsiteX12" fmla="*/ 873457 w 1433015"/>
                    <a:gd name="connsiteY12" fmla="*/ 282208 h 1867660"/>
                    <a:gd name="connsiteX13" fmla="*/ 955343 w 1433015"/>
                    <a:gd name="connsiteY13" fmla="*/ 295856 h 1867660"/>
                    <a:gd name="connsiteX14" fmla="*/ 996286 w 1433015"/>
                    <a:gd name="connsiteY14" fmla="*/ 309503 h 1867660"/>
                    <a:gd name="connsiteX15" fmla="*/ 1037230 w 1433015"/>
                    <a:gd name="connsiteY15" fmla="*/ 282208 h 1867660"/>
                    <a:gd name="connsiteX16" fmla="*/ 1228298 w 1433015"/>
                    <a:gd name="connsiteY16" fmla="*/ 323151 h 1867660"/>
                    <a:gd name="connsiteX17" fmla="*/ 1310185 w 1433015"/>
                    <a:gd name="connsiteY17" fmla="*/ 377742 h 1867660"/>
                    <a:gd name="connsiteX18" fmla="*/ 1351128 w 1433015"/>
                    <a:gd name="connsiteY18" fmla="*/ 405038 h 1867660"/>
                    <a:gd name="connsiteX19" fmla="*/ 1378424 w 1433015"/>
                    <a:gd name="connsiteY19" fmla="*/ 445981 h 1867660"/>
                    <a:gd name="connsiteX20" fmla="*/ 1392071 w 1433015"/>
                    <a:gd name="connsiteY20" fmla="*/ 486924 h 1867660"/>
                    <a:gd name="connsiteX21" fmla="*/ 1433015 w 1433015"/>
                    <a:gd name="connsiteY21" fmla="*/ 514220 h 1867660"/>
                    <a:gd name="connsiteX22" fmla="*/ 1419367 w 1433015"/>
                    <a:gd name="connsiteY22" fmla="*/ 568811 h 1867660"/>
                    <a:gd name="connsiteX23" fmla="*/ 1378424 w 1433015"/>
                    <a:gd name="connsiteY23" fmla="*/ 596106 h 1867660"/>
                    <a:gd name="connsiteX24" fmla="*/ 1405719 w 1433015"/>
                    <a:gd name="connsiteY24" fmla="*/ 718936 h 1867660"/>
                    <a:gd name="connsiteX25" fmla="*/ 1392071 w 1433015"/>
                    <a:gd name="connsiteY25" fmla="*/ 759879 h 1867660"/>
                    <a:gd name="connsiteX26" fmla="*/ 1364776 w 1433015"/>
                    <a:gd name="connsiteY26" fmla="*/ 800823 h 1867660"/>
                    <a:gd name="connsiteX27" fmla="*/ 1296537 w 1433015"/>
                    <a:gd name="connsiteY27" fmla="*/ 896357 h 1867660"/>
                    <a:gd name="connsiteX28" fmla="*/ 1296537 w 1433015"/>
                    <a:gd name="connsiteY28" fmla="*/ 1005539 h 1867660"/>
                    <a:gd name="connsiteX29" fmla="*/ 1255594 w 1433015"/>
                    <a:gd name="connsiteY29" fmla="*/ 1032835 h 1867660"/>
                    <a:gd name="connsiteX30" fmla="*/ 1187355 w 1433015"/>
                    <a:gd name="connsiteY30" fmla="*/ 1046482 h 1867660"/>
                    <a:gd name="connsiteX31" fmla="*/ 1214651 w 1433015"/>
                    <a:gd name="connsiteY31" fmla="*/ 1087426 h 1867660"/>
                    <a:gd name="connsiteX32" fmla="*/ 1214651 w 1433015"/>
                    <a:gd name="connsiteY32" fmla="*/ 1196608 h 1867660"/>
                    <a:gd name="connsiteX33" fmla="*/ 1132764 w 1433015"/>
                    <a:gd name="connsiteY33" fmla="*/ 1210256 h 1867660"/>
                    <a:gd name="connsiteX34" fmla="*/ 1173707 w 1433015"/>
                    <a:gd name="connsiteY34" fmla="*/ 1346733 h 1867660"/>
                    <a:gd name="connsiteX35" fmla="*/ 1214651 w 1433015"/>
                    <a:gd name="connsiteY35" fmla="*/ 1428620 h 1867660"/>
                    <a:gd name="connsiteX36" fmla="*/ 1255594 w 1433015"/>
                    <a:gd name="connsiteY36" fmla="*/ 1455915 h 1867660"/>
                    <a:gd name="connsiteX37" fmla="*/ 1282889 w 1433015"/>
                    <a:gd name="connsiteY37" fmla="*/ 1537802 h 1867660"/>
                    <a:gd name="connsiteX38" fmla="*/ 1296537 w 1433015"/>
                    <a:gd name="connsiteY38" fmla="*/ 1578745 h 1867660"/>
                    <a:gd name="connsiteX39" fmla="*/ 1241946 w 1433015"/>
                    <a:gd name="connsiteY39" fmla="*/ 1660632 h 1867660"/>
                    <a:gd name="connsiteX40" fmla="*/ 1160059 w 1433015"/>
                    <a:gd name="connsiteY40" fmla="*/ 1715223 h 1867660"/>
                    <a:gd name="connsiteX41" fmla="*/ 1119116 w 1433015"/>
                    <a:gd name="connsiteY41" fmla="*/ 1687927 h 1867660"/>
                    <a:gd name="connsiteX42" fmla="*/ 1050877 w 1433015"/>
                    <a:gd name="connsiteY42" fmla="*/ 1742518 h 1867660"/>
                    <a:gd name="connsiteX43" fmla="*/ 996286 w 1433015"/>
                    <a:gd name="connsiteY43" fmla="*/ 1797109 h 1867660"/>
                    <a:gd name="connsiteX44" fmla="*/ 928048 w 1433015"/>
                    <a:gd name="connsiteY44" fmla="*/ 1851700 h 1867660"/>
                    <a:gd name="connsiteX45" fmla="*/ 846161 w 1433015"/>
                    <a:gd name="connsiteY45" fmla="*/ 1824405 h 1867660"/>
                    <a:gd name="connsiteX46" fmla="*/ 764274 w 1433015"/>
                    <a:gd name="connsiteY46" fmla="*/ 1851700 h 1867660"/>
                    <a:gd name="connsiteX47" fmla="*/ 682388 w 1433015"/>
                    <a:gd name="connsiteY47" fmla="*/ 1824405 h 1867660"/>
                    <a:gd name="connsiteX48" fmla="*/ 668740 w 1433015"/>
                    <a:gd name="connsiteY48" fmla="*/ 1783462 h 1867660"/>
                    <a:gd name="connsiteX49" fmla="*/ 627797 w 1433015"/>
                    <a:gd name="connsiteY49" fmla="*/ 1769814 h 1867660"/>
                    <a:gd name="connsiteX50" fmla="*/ 545910 w 1433015"/>
                    <a:gd name="connsiteY50" fmla="*/ 1715223 h 1867660"/>
                    <a:gd name="connsiteX51" fmla="*/ 504967 w 1433015"/>
                    <a:gd name="connsiteY51" fmla="*/ 1701575 h 1867660"/>
                    <a:gd name="connsiteX52" fmla="*/ 464024 w 1433015"/>
                    <a:gd name="connsiteY52" fmla="*/ 1674279 h 1867660"/>
                    <a:gd name="connsiteX53" fmla="*/ 395785 w 1433015"/>
                    <a:gd name="connsiteY53" fmla="*/ 1660632 h 1867660"/>
                    <a:gd name="connsiteX54" fmla="*/ 327546 w 1433015"/>
                    <a:gd name="connsiteY54" fmla="*/ 1592393 h 1867660"/>
                    <a:gd name="connsiteX55" fmla="*/ 259307 w 1433015"/>
                    <a:gd name="connsiteY55" fmla="*/ 1537802 h 1867660"/>
                    <a:gd name="connsiteX56" fmla="*/ 218364 w 1433015"/>
                    <a:gd name="connsiteY56" fmla="*/ 1510506 h 1867660"/>
                    <a:gd name="connsiteX57" fmla="*/ 204716 w 1433015"/>
                    <a:gd name="connsiteY57" fmla="*/ 1223903 h 1867660"/>
                    <a:gd name="connsiteX58" fmla="*/ 136477 w 1433015"/>
                    <a:gd name="connsiteY58" fmla="*/ 1155665 h 1867660"/>
                    <a:gd name="connsiteX59" fmla="*/ 95534 w 1433015"/>
                    <a:gd name="connsiteY59" fmla="*/ 1073778 h 1867660"/>
                    <a:gd name="connsiteX60" fmla="*/ 68239 w 1433015"/>
                    <a:gd name="connsiteY60" fmla="*/ 1032835 h 1867660"/>
                    <a:gd name="connsiteX61" fmla="*/ 95534 w 1433015"/>
                    <a:gd name="connsiteY61" fmla="*/ 937300 h 1867660"/>
                    <a:gd name="connsiteX62" fmla="*/ 136477 w 1433015"/>
                    <a:gd name="connsiteY62" fmla="*/ 923653 h 1867660"/>
                    <a:gd name="connsiteX63" fmla="*/ 150125 w 1433015"/>
                    <a:gd name="connsiteY63" fmla="*/ 855414 h 1867660"/>
                    <a:gd name="connsiteX64" fmla="*/ 122830 w 1433015"/>
                    <a:gd name="connsiteY64" fmla="*/ 705288 h 1867660"/>
                    <a:gd name="connsiteX65" fmla="*/ 95534 w 1433015"/>
                    <a:gd name="connsiteY65" fmla="*/ 664345 h 1867660"/>
                    <a:gd name="connsiteX66" fmla="*/ 54591 w 1433015"/>
                    <a:gd name="connsiteY66" fmla="*/ 637050 h 1867660"/>
                    <a:gd name="connsiteX67" fmla="*/ 40943 w 1433015"/>
                    <a:gd name="connsiteY67" fmla="*/ 596106 h 1867660"/>
                    <a:gd name="connsiteX68" fmla="*/ 27295 w 1433015"/>
                    <a:gd name="connsiteY68" fmla="*/ 432333 h 1867660"/>
                    <a:gd name="connsiteX69" fmla="*/ 0 w 1433015"/>
                    <a:gd name="connsiteY69" fmla="*/ 391390 h 1867660"/>
                    <a:gd name="connsiteX70" fmla="*/ 13648 w 1433015"/>
                    <a:gd name="connsiteY70" fmla="*/ 268560 h 1867660"/>
                    <a:gd name="connsiteX71" fmla="*/ 27295 w 1433015"/>
                    <a:gd name="connsiteY71" fmla="*/ 173026 h 1867660"/>
                    <a:gd name="connsiteX72" fmla="*/ 136477 w 1433015"/>
                    <a:gd name="connsiteY72" fmla="*/ 159378 h 186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433015" h="1867660">
                      <a:moveTo>
                        <a:pt x="81886" y="145730"/>
                      </a:moveTo>
                      <a:cubicBezTo>
                        <a:pt x="315936" y="112294"/>
                        <a:pt x="91327" y="150194"/>
                        <a:pt x="218364" y="118435"/>
                      </a:cubicBezTo>
                      <a:cubicBezTo>
                        <a:pt x="240868" y="112809"/>
                        <a:pt x="264224" y="110891"/>
                        <a:pt x="286603" y="104787"/>
                      </a:cubicBezTo>
                      <a:cubicBezTo>
                        <a:pt x="314361" y="97216"/>
                        <a:pt x="368489" y="77491"/>
                        <a:pt x="368489" y="77491"/>
                      </a:cubicBezTo>
                      <a:cubicBezTo>
                        <a:pt x="373038" y="63843"/>
                        <a:pt x="371965" y="46720"/>
                        <a:pt x="382137" y="36548"/>
                      </a:cubicBezTo>
                      <a:cubicBezTo>
                        <a:pt x="418685" y="0"/>
                        <a:pt x="433864" y="35116"/>
                        <a:pt x="464024" y="50196"/>
                      </a:cubicBezTo>
                      <a:cubicBezTo>
                        <a:pt x="476891" y="56630"/>
                        <a:pt x="491319" y="59295"/>
                        <a:pt x="504967" y="63844"/>
                      </a:cubicBezTo>
                      <a:cubicBezTo>
                        <a:pt x="518615" y="59295"/>
                        <a:pt x="531524" y="50196"/>
                        <a:pt x="545910" y="50196"/>
                      </a:cubicBezTo>
                      <a:cubicBezTo>
                        <a:pt x="564981" y="50196"/>
                        <a:pt x="680008" y="89552"/>
                        <a:pt x="682388" y="91139"/>
                      </a:cubicBezTo>
                      <a:cubicBezTo>
                        <a:pt x="696036" y="100238"/>
                        <a:pt x="708255" y="111974"/>
                        <a:pt x="723331" y="118435"/>
                      </a:cubicBezTo>
                      <a:cubicBezTo>
                        <a:pt x="740190" y="125660"/>
                        <a:pt x="834023" y="143302"/>
                        <a:pt x="846161" y="145730"/>
                      </a:cubicBezTo>
                      <a:cubicBezTo>
                        <a:pt x="855260" y="159378"/>
                        <a:pt x="871137" y="170435"/>
                        <a:pt x="873457" y="186673"/>
                      </a:cubicBezTo>
                      <a:cubicBezTo>
                        <a:pt x="875999" y="204469"/>
                        <a:pt x="838784" y="262395"/>
                        <a:pt x="873457" y="282208"/>
                      </a:cubicBezTo>
                      <a:cubicBezTo>
                        <a:pt x="897483" y="295937"/>
                        <a:pt x="928330" y="289853"/>
                        <a:pt x="955343" y="295856"/>
                      </a:cubicBezTo>
                      <a:cubicBezTo>
                        <a:pt x="969386" y="298977"/>
                        <a:pt x="982638" y="304954"/>
                        <a:pt x="996286" y="309503"/>
                      </a:cubicBezTo>
                      <a:cubicBezTo>
                        <a:pt x="1009934" y="300405"/>
                        <a:pt x="1020895" y="283693"/>
                        <a:pt x="1037230" y="282208"/>
                      </a:cubicBezTo>
                      <a:cubicBezTo>
                        <a:pt x="1070261" y="279205"/>
                        <a:pt x="1193750" y="300119"/>
                        <a:pt x="1228298" y="323151"/>
                      </a:cubicBezTo>
                      <a:lnTo>
                        <a:pt x="1310185" y="377742"/>
                      </a:lnTo>
                      <a:lnTo>
                        <a:pt x="1351128" y="405038"/>
                      </a:lnTo>
                      <a:cubicBezTo>
                        <a:pt x="1360227" y="418686"/>
                        <a:pt x="1371089" y="431310"/>
                        <a:pt x="1378424" y="445981"/>
                      </a:cubicBezTo>
                      <a:cubicBezTo>
                        <a:pt x="1384858" y="458848"/>
                        <a:pt x="1383084" y="475691"/>
                        <a:pt x="1392071" y="486924"/>
                      </a:cubicBezTo>
                      <a:cubicBezTo>
                        <a:pt x="1402318" y="499732"/>
                        <a:pt x="1419367" y="505121"/>
                        <a:pt x="1433015" y="514220"/>
                      </a:cubicBezTo>
                      <a:cubicBezTo>
                        <a:pt x="1428466" y="532417"/>
                        <a:pt x="1429772" y="553204"/>
                        <a:pt x="1419367" y="568811"/>
                      </a:cubicBezTo>
                      <a:cubicBezTo>
                        <a:pt x="1410269" y="582459"/>
                        <a:pt x="1382402" y="580193"/>
                        <a:pt x="1378424" y="596106"/>
                      </a:cubicBezTo>
                      <a:cubicBezTo>
                        <a:pt x="1371561" y="623559"/>
                        <a:pt x="1395212" y="687417"/>
                        <a:pt x="1405719" y="718936"/>
                      </a:cubicBezTo>
                      <a:cubicBezTo>
                        <a:pt x="1401170" y="732584"/>
                        <a:pt x="1398505" y="747012"/>
                        <a:pt x="1392071" y="759879"/>
                      </a:cubicBezTo>
                      <a:cubicBezTo>
                        <a:pt x="1384736" y="774550"/>
                        <a:pt x="1371438" y="785834"/>
                        <a:pt x="1364776" y="800823"/>
                      </a:cubicBezTo>
                      <a:cubicBezTo>
                        <a:pt x="1320471" y="900510"/>
                        <a:pt x="1371005" y="871534"/>
                        <a:pt x="1296537" y="896357"/>
                      </a:cubicBezTo>
                      <a:cubicBezTo>
                        <a:pt x="1310532" y="938342"/>
                        <a:pt x="1324275" y="956998"/>
                        <a:pt x="1296537" y="1005539"/>
                      </a:cubicBezTo>
                      <a:cubicBezTo>
                        <a:pt x="1288399" y="1019780"/>
                        <a:pt x="1269242" y="1023736"/>
                        <a:pt x="1255594" y="1032835"/>
                      </a:cubicBezTo>
                      <a:cubicBezTo>
                        <a:pt x="1187355" y="1010088"/>
                        <a:pt x="1150961" y="973694"/>
                        <a:pt x="1187355" y="1046482"/>
                      </a:cubicBezTo>
                      <a:cubicBezTo>
                        <a:pt x="1194691" y="1061153"/>
                        <a:pt x="1205552" y="1073778"/>
                        <a:pt x="1214651" y="1087426"/>
                      </a:cubicBezTo>
                      <a:cubicBezTo>
                        <a:pt x="1224663" y="1117464"/>
                        <a:pt x="1248808" y="1167331"/>
                        <a:pt x="1214651" y="1196608"/>
                      </a:cubicBezTo>
                      <a:cubicBezTo>
                        <a:pt x="1193641" y="1214617"/>
                        <a:pt x="1160060" y="1205707"/>
                        <a:pt x="1132764" y="1210256"/>
                      </a:cubicBezTo>
                      <a:cubicBezTo>
                        <a:pt x="1153390" y="1292757"/>
                        <a:pt x="1140482" y="1247057"/>
                        <a:pt x="1173707" y="1346733"/>
                      </a:cubicBezTo>
                      <a:cubicBezTo>
                        <a:pt x="1184807" y="1380033"/>
                        <a:pt x="1188195" y="1402164"/>
                        <a:pt x="1214651" y="1428620"/>
                      </a:cubicBezTo>
                      <a:cubicBezTo>
                        <a:pt x="1226249" y="1440218"/>
                        <a:pt x="1241946" y="1446817"/>
                        <a:pt x="1255594" y="1455915"/>
                      </a:cubicBezTo>
                      <a:lnTo>
                        <a:pt x="1282889" y="1537802"/>
                      </a:lnTo>
                      <a:lnTo>
                        <a:pt x="1296537" y="1578745"/>
                      </a:lnTo>
                      <a:cubicBezTo>
                        <a:pt x="1280596" y="1626568"/>
                        <a:pt x="1287949" y="1624852"/>
                        <a:pt x="1241946" y="1660632"/>
                      </a:cubicBezTo>
                      <a:cubicBezTo>
                        <a:pt x="1216051" y="1680773"/>
                        <a:pt x="1160059" y="1715223"/>
                        <a:pt x="1160059" y="1715223"/>
                      </a:cubicBezTo>
                      <a:cubicBezTo>
                        <a:pt x="1146411" y="1706124"/>
                        <a:pt x="1135295" y="1690624"/>
                        <a:pt x="1119116" y="1687927"/>
                      </a:cubicBezTo>
                      <a:cubicBezTo>
                        <a:pt x="1079564" y="1681335"/>
                        <a:pt x="1066825" y="1718597"/>
                        <a:pt x="1050877" y="1742518"/>
                      </a:cubicBezTo>
                      <a:cubicBezTo>
                        <a:pt x="1021102" y="1831851"/>
                        <a:pt x="1062457" y="1744172"/>
                        <a:pt x="996286" y="1797109"/>
                      </a:cubicBezTo>
                      <a:cubicBezTo>
                        <a:pt x="908097" y="1867660"/>
                        <a:pt x="1030961" y="1817398"/>
                        <a:pt x="928048" y="1851700"/>
                      </a:cubicBezTo>
                      <a:cubicBezTo>
                        <a:pt x="900752" y="1842602"/>
                        <a:pt x="873457" y="1815307"/>
                        <a:pt x="846161" y="1824405"/>
                      </a:cubicBezTo>
                      <a:lnTo>
                        <a:pt x="764274" y="1851700"/>
                      </a:lnTo>
                      <a:cubicBezTo>
                        <a:pt x="736979" y="1842602"/>
                        <a:pt x="691487" y="1851700"/>
                        <a:pt x="682388" y="1824405"/>
                      </a:cubicBezTo>
                      <a:cubicBezTo>
                        <a:pt x="677839" y="1810757"/>
                        <a:pt x="678912" y="1793634"/>
                        <a:pt x="668740" y="1783462"/>
                      </a:cubicBezTo>
                      <a:cubicBezTo>
                        <a:pt x="658568" y="1773290"/>
                        <a:pt x="640373" y="1776800"/>
                        <a:pt x="627797" y="1769814"/>
                      </a:cubicBezTo>
                      <a:cubicBezTo>
                        <a:pt x="599120" y="1753882"/>
                        <a:pt x="577032" y="1725597"/>
                        <a:pt x="545910" y="1715223"/>
                      </a:cubicBezTo>
                      <a:cubicBezTo>
                        <a:pt x="532262" y="1710674"/>
                        <a:pt x="517834" y="1708009"/>
                        <a:pt x="504967" y="1701575"/>
                      </a:cubicBezTo>
                      <a:cubicBezTo>
                        <a:pt x="490296" y="1694239"/>
                        <a:pt x="479382" y="1680038"/>
                        <a:pt x="464024" y="1674279"/>
                      </a:cubicBezTo>
                      <a:cubicBezTo>
                        <a:pt x="442304" y="1666134"/>
                        <a:pt x="418531" y="1665181"/>
                        <a:pt x="395785" y="1660632"/>
                      </a:cubicBezTo>
                      <a:cubicBezTo>
                        <a:pt x="322995" y="1551446"/>
                        <a:pt x="418532" y="1683379"/>
                        <a:pt x="327546" y="1592393"/>
                      </a:cubicBezTo>
                      <a:cubicBezTo>
                        <a:pt x="265814" y="1530661"/>
                        <a:pt x="339017" y="1564372"/>
                        <a:pt x="259307" y="1537802"/>
                      </a:cubicBezTo>
                      <a:cubicBezTo>
                        <a:pt x="245659" y="1528703"/>
                        <a:pt x="229962" y="1522104"/>
                        <a:pt x="218364" y="1510506"/>
                      </a:cubicBezTo>
                      <a:cubicBezTo>
                        <a:pt x="143659" y="1435801"/>
                        <a:pt x="199735" y="1313557"/>
                        <a:pt x="204716" y="1223903"/>
                      </a:cubicBezTo>
                      <a:cubicBezTo>
                        <a:pt x="131927" y="1114719"/>
                        <a:pt x="227465" y="1246653"/>
                        <a:pt x="136477" y="1155665"/>
                      </a:cubicBezTo>
                      <a:cubicBezTo>
                        <a:pt x="97368" y="1116556"/>
                        <a:pt x="117732" y="1118175"/>
                        <a:pt x="95534" y="1073778"/>
                      </a:cubicBezTo>
                      <a:cubicBezTo>
                        <a:pt x="88199" y="1059107"/>
                        <a:pt x="77337" y="1046483"/>
                        <a:pt x="68239" y="1032835"/>
                      </a:cubicBezTo>
                      <a:cubicBezTo>
                        <a:pt x="68358" y="1032361"/>
                        <a:pt x="89007" y="943827"/>
                        <a:pt x="95534" y="937300"/>
                      </a:cubicBezTo>
                      <a:cubicBezTo>
                        <a:pt x="105706" y="927128"/>
                        <a:pt x="122829" y="928202"/>
                        <a:pt x="136477" y="923653"/>
                      </a:cubicBezTo>
                      <a:cubicBezTo>
                        <a:pt x="141026" y="900907"/>
                        <a:pt x="150125" y="878611"/>
                        <a:pt x="150125" y="855414"/>
                      </a:cubicBezTo>
                      <a:cubicBezTo>
                        <a:pt x="150125" y="827195"/>
                        <a:pt x="142021" y="743671"/>
                        <a:pt x="122830" y="705288"/>
                      </a:cubicBezTo>
                      <a:cubicBezTo>
                        <a:pt x="115495" y="690617"/>
                        <a:pt x="107132" y="675943"/>
                        <a:pt x="95534" y="664345"/>
                      </a:cubicBezTo>
                      <a:cubicBezTo>
                        <a:pt x="83936" y="652747"/>
                        <a:pt x="68239" y="646148"/>
                        <a:pt x="54591" y="637050"/>
                      </a:cubicBezTo>
                      <a:cubicBezTo>
                        <a:pt x="50042" y="623402"/>
                        <a:pt x="42844" y="610366"/>
                        <a:pt x="40943" y="596106"/>
                      </a:cubicBezTo>
                      <a:cubicBezTo>
                        <a:pt x="33703" y="541806"/>
                        <a:pt x="38038" y="486049"/>
                        <a:pt x="27295" y="432333"/>
                      </a:cubicBezTo>
                      <a:cubicBezTo>
                        <a:pt x="24078" y="416249"/>
                        <a:pt x="9098" y="405038"/>
                        <a:pt x="0" y="391390"/>
                      </a:cubicBezTo>
                      <a:cubicBezTo>
                        <a:pt x="4549" y="350447"/>
                        <a:pt x="8538" y="309437"/>
                        <a:pt x="13648" y="268560"/>
                      </a:cubicBezTo>
                      <a:cubicBezTo>
                        <a:pt x="17638" y="236640"/>
                        <a:pt x="12909" y="201798"/>
                        <a:pt x="27295" y="173026"/>
                      </a:cubicBezTo>
                      <a:cubicBezTo>
                        <a:pt x="37715" y="152185"/>
                        <a:pt x="136231" y="159378"/>
                        <a:pt x="136477" y="159378"/>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75" name="Freeform 34"/>
                <p:cNvSpPr/>
                <p:nvPr/>
              </p:nvSpPr>
              <p:spPr bwMode="auto">
                <a:xfrm>
                  <a:off x="1381743" y="1936245"/>
                  <a:ext cx="2033600" cy="2391435"/>
                </a:xfrm>
                <a:custGeom>
                  <a:avLst/>
                  <a:gdLst>
                    <a:gd name="connsiteX0" fmla="*/ 0 w 2033516"/>
                    <a:gd name="connsiteY0" fmla="*/ 1760561 h 2388912"/>
                    <a:gd name="connsiteX1" fmla="*/ 27295 w 2033516"/>
                    <a:gd name="connsiteY1" fmla="*/ 1869743 h 2388912"/>
                    <a:gd name="connsiteX2" fmla="*/ 68239 w 2033516"/>
                    <a:gd name="connsiteY2" fmla="*/ 1897039 h 2388912"/>
                    <a:gd name="connsiteX3" fmla="*/ 136477 w 2033516"/>
                    <a:gd name="connsiteY3" fmla="*/ 2006221 h 2388912"/>
                    <a:gd name="connsiteX4" fmla="*/ 150125 w 2033516"/>
                    <a:gd name="connsiteY4" fmla="*/ 2047164 h 2388912"/>
                    <a:gd name="connsiteX5" fmla="*/ 177421 w 2033516"/>
                    <a:gd name="connsiteY5" fmla="*/ 2088108 h 2388912"/>
                    <a:gd name="connsiteX6" fmla="*/ 204716 w 2033516"/>
                    <a:gd name="connsiteY6" fmla="*/ 2210937 h 2388912"/>
                    <a:gd name="connsiteX7" fmla="*/ 232012 w 2033516"/>
                    <a:gd name="connsiteY7" fmla="*/ 2251881 h 2388912"/>
                    <a:gd name="connsiteX8" fmla="*/ 313898 w 2033516"/>
                    <a:gd name="connsiteY8" fmla="*/ 2306472 h 2388912"/>
                    <a:gd name="connsiteX9" fmla="*/ 354842 w 2033516"/>
                    <a:gd name="connsiteY9" fmla="*/ 2279176 h 2388912"/>
                    <a:gd name="connsiteX10" fmla="*/ 450376 w 2033516"/>
                    <a:gd name="connsiteY10" fmla="*/ 2320119 h 2388912"/>
                    <a:gd name="connsiteX11" fmla="*/ 477672 w 2033516"/>
                    <a:gd name="connsiteY11" fmla="*/ 2361063 h 2388912"/>
                    <a:gd name="connsiteX12" fmla="*/ 682388 w 2033516"/>
                    <a:gd name="connsiteY12" fmla="*/ 2361063 h 2388912"/>
                    <a:gd name="connsiteX13" fmla="*/ 750627 w 2033516"/>
                    <a:gd name="connsiteY13" fmla="*/ 2238233 h 2388912"/>
                    <a:gd name="connsiteX14" fmla="*/ 832513 w 2033516"/>
                    <a:gd name="connsiteY14" fmla="*/ 2183642 h 2388912"/>
                    <a:gd name="connsiteX15" fmla="*/ 859809 w 2033516"/>
                    <a:gd name="connsiteY15" fmla="*/ 2142699 h 2388912"/>
                    <a:gd name="connsiteX16" fmla="*/ 1132764 w 2033516"/>
                    <a:gd name="connsiteY16" fmla="*/ 2101755 h 2388912"/>
                    <a:gd name="connsiteX17" fmla="*/ 1296537 w 2033516"/>
                    <a:gd name="connsiteY17" fmla="*/ 2060812 h 2388912"/>
                    <a:gd name="connsiteX18" fmla="*/ 1419367 w 2033516"/>
                    <a:gd name="connsiteY18" fmla="*/ 2006221 h 2388912"/>
                    <a:gd name="connsiteX19" fmla="*/ 1528549 w 2033516"/>
                    <a:gd name="connsiteY19" fmla="*/ 1992573 h 2388912"/>
                    <a:gd name="connsiteX20" fmla="*/ 1610436 w 2033516"/>
                    <a:gd name="connsiteY20" fmla="*/ 1965278 h 2388912"/>
                    <a:gd name="connsiteX21" fmla="*/ 1692322 w 2033516"/>
                    <a:gd name="connsiteY21" fmla="*/ 1910687 h 2388912"/>
                    <a:gd name="connsiteX22" fmla="*/ 1774209 w 2033516"/>
                    <a:gd name="connsiteY22" fmla="*/ 1883391 h 2388912"/>
                    <a:gd name="connsiteX23" fmla="*/ 1856095 w 2033516"/>
                    <a:gd name="connsiteY23" fmla="*/ 1828800 h 2388912"/>
                    <a:gd name="connsiteX24" fmla="*/ 1937982 w 2033516"/>
                    <a:gd name="connsiteY24" fmla="*/ 1801505 h 2388912"/>
                    <a:gd name="connsiteX25" fmla="*/ 1965277 w 2033516"/>
                    <a:gd name="connsiteY25" fmla="*/ 1760561 h 2388912"/>
                    <a:gd name="connsiteX26" fmla="*/ 1978925 w 2033516"/>
                    <a:gd name="connsiteY26" fmla="*/ 1719618 h 2388912"/>
                    <a:gd name="connsiteX27" fmla="*/ 2019869 w 2033516"/>
                    <a:gd name="connsiteY27" fmla="*/ 1692322 h 2388912"/>
                    <a:gd name="connsiteX28" fmla="*/ 2033516 w 2033516"/>
                    <a:gd name="connsiteY28" fmla="*/ 1651379 h 2388912"/>
                    <a:gd name="connsiteX29" fmla="*/ 2019869 w 2033516"/>
                    <a:gd name="connsiteY29" fmla="*/ 1596788 h 2388912"/>
                    <a:gd name="connsiteX30" fmla="*/ 1937982 w 2033516"/>
                    <a:gd name="connsiteY30" fmla="*/ 1555845 h 2388912"/>
                    <a:gd name="connsiteX31" fmla="*/ 1897039 w 2033516"/>
                    <a:gd name="connsiteY31" fmla="*/ 1528549 h 2388912"/>
                    <a:gd name="connsiteX32" fmla="*/ 1869743 w 2033516"/>
                    <a:gd name="connsiteY32" fmla="*/ 1487606 h 2388912"/>
                    <a:gd name="connsiteX33" fmla="*/ 1787857 w 2033516"/>
                    <a:gd name="connsiteY33" fmla="*/ 1433015 h 2388912"/>
                    <a:gd name="connsiteX34" fmla="*/ 1705970 w 2033516"/>
                    <a:gd name="connsiteY34" fmla="*/ 1392072 h 2388912"/>
                    <a:gd name="connsiteX35" fmla="*/ 1678675 w 2033516"/>
                    <a:gd name="connsiteY35" fmla="*/ 1351128 h 2388912"/>
                    <a:gd name="connsiteX36" fmla="*/ 1705970 w 2033516"/>
                    <a:gd name="connsiteY36" fmla="*/ 1310185 h 2388912"/>
                    <a:gd name="connsiteX37" fmla="*/ 1665027 w 2033516"/>
                    <a:gd name="connsiteY37" fmla="*/ 1296537 h 2388912"/>
                    <a:gd name="connsiteX38" fmla="*/ 1624083 w 2033516"/>
                    <a:gd name="connsiteY38" fmla="*/ 1269242 h 2388912"/>
                    <a:gd name="connsiteX39" fmla="*/ 1596788 w 2033516"/>
                    <a:gd name="connsiteY39" fmla="*/ 1228299 h 2388912"/>
                    <a:gd name="connsiteX40" fmla="*/ 1583140 w 2033516"/>
                    <a:gd name="connsiteY40" fmla="*/ 1187355 h 2388912"/>
                    <a:gd name="connsiteX41" fmla="*/ 1542197 w 2033516"/>
                    <a:gd name="connsiteY41" fmla="*/ 1160060 h 2388912"/>
                    <a:gd name="connsiteX42" fmla="*/ 1501254 w 2033516"/>
                    <a:gd name="connsiteY42" fmla="*/ 1078173 h 2388912"/>
                    <a:gd name="connsiteX43" fmla="*/ 1487606 w 2033516"/>
                    <a:gd name="connsiteY43" fmla="*/ 1037230 h 2388912"/>
                    <a:gd name="connsiteX44" fmla="*/ 1446663 w 2033516"/>
                    <a:gd name="connsiteY44" fmla="*/ 1023582 h 2388912"/>
                    <a:gd name="connsiteX45" fmla="*/ 1392072 w 2033516"/>
                    <a:gd name="connsiteY45" fmla="*/ 941696 h 2388912"/>
                    <a:gd name="connsiteX46" fmla="*/ 1378424 w 2033516"/>
                    <a:gd name="connsiteY46" fmla="*/ 887105 h 2388912"/>
                    <a:gd name="connsiteX47" fmla="*/ 1337480 w 2033516"/>
                    <a:gd name="connsiteY47" fmla="*/ 859809 h 2388912"/>
                    <a:gd name="connsiteX48" fmla="*/ 1296537 w 2033516"/>
                    <a:gd name="connsiteY48" fmla="*/ 777922 h 2388912"/>
                    <a:gd name="connsiteX49" fmla="*/ 1282889 w 2033516"/>
                    <a:gd name="connsiteY49" fmla="*/ 736979 h 2388912"/>
                    <a:gd name="connsiteX50" fmla="*/ 1228298 w 2033516"/>
                    <a:gd name="connsiteY50" fmla="*/ 655093 h 2388912"/>
                    <a:gd name="connsiteX51" fmla="*/ 1201003 w 2033516"/>
                    <a:gd name="connsiteY51" fmla="*/ 614149 h 2388912"/>
                    <a:gd name="connsiteX52" fmla="*/ 1160060 w 2033516"/>
                    <a:gd name="connsiteY52" fmla="*/ 586854 h 2388912"/>
                    <a:gd name="connsiteX53" fmla="*/ 1119116 w 2033516"/>
                    <a:gd name="connsiteY53" fmla="*/ 464024 h 2388912"/>
                    <a:gd name="connsiteX54" fmla="*/ 1105469 w 2033516"/>
                    <a:gd name="connsiteY54" fmla="*/ 423081 h 2388912"/>
                    <a:gd name="connsiteX55" fmla="*/ 1050877 w 2033516"/>
                    <a:gd name="connsiteY55" fmla="*/ 341194 h 2388912"/>
                    <a:gd name="connsiteX56" fmla="*/ 996286 w 2033516"/>
                    <a:gd name="connsiteY56" fmla="*/ 395785 h 2388912"/>
                    <a:gd name="connsiteX57" fmla="*/ 955343 w 2033516"/>
                    <a:gd name="connsiteY57" fmla="*/ 423081 h 2388912"/>
                    <a:gd name="connsiteX58" fmla="*/ 928048 w 2033516"/>
                    <a:gd name="connsiteY58" fmla="*/ 382137 h 2388912"/>
                    <a:gd name="connsiteX59" fmla="*/ 914400 w 2033516"/>
                    <a:gd name="connsiteY59" fmla="*/ 341194 h 2388912"/>
                    <a:gd name="connsiteX60" fmla="*/ 832513 w 2033516"/>
                    <a:gd name="connsiteY60" fmla="*/ 313899 h 2388912"/>
                    <a:gd name="connsiteX61" fmla="*/ 791570 w 2033516"/>
                    <a:gd name="connsiteY61" fmla="*/ 272955 h 2388912"/>
                    <a:gd name="connsiteX62" fmla="*/ 750627 w 2033516"/>
                    <a:gd name="connsiteY62" fmla="*/ 286603 h 2388912"/>
                    <a:gd name="connsiteX63" fmla="*/ 696036 w 2033516"/>
                    <a:gd name="connsiteY63" fmla="*/ 272955 h 2388912"/>
                    <a:gd name="connsiteX64" fmla="*/ 655092 w 2033516"/>
                    <a:gd name="connsiteY64" fmla="*/ 245660 h 2388912"/>
                    <a:gd name="connsiteX65" fmla="*/ 614149 w 2033516"/>
                    <a:gd name="connsiteY65" fmla="*/ 232012 h 2388912"/>
                    <a:gd name="connsiteX66" fmla="*/ 559558 w 2033516"/>
                    <a:gd name="connsiteY66" fmla="*/ 177421 h 2388912"/>
                    <a:gd name="connsiteX67" fmla="*/ 504967 w 2033516"/>
                    <a:gd name="connsiteY67" fmla="*/ 122830 h 2388912"/>
                    <a:gd name="connsiteX68" fmla="*/ 491319 w 2033516"/>
                    <a:gd name="connsiteY68" fmla="*/ 81887 h 2388912"/>
                    <a:gd name="connsiteX69" fmla="*/ 464024 w 2033516"/>
                    <a:gd name="connsiteY69" fmla="*/ 40943 h 2388912"/>
                    <a:gd name="connsiteX70" fmla="*/ 382137 w 2033516"/>
                    <a:gd name="connsiteY70" fmla="*/ 0 h 2388912"/>
                    <a:gd name="connsiteX71" fmla="*/ 354842 w 2033516"/>
                    <a:gd name="connsiteY71" fmla="*/ 109182 h 2388912"/>
                    <a:gd name="connsiteX72" fmla="*/ 341194 w 2033516"/>
                    <a:gd name="connsiteY72" fmla="*/ 382137 h 23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33516" h="2388912">
                      <a:moveTo>
                        <a:pt x="0" y="1760561"/>
                      </a:moveTo>
                      <a:cubicBezTo>
                        <a:pt x="679" y="1763955"/>
                        <a:pt x="16106" y="1855756"/>
                        <a:pt x="27295" y="1869743"/>
                      </a:cubicBezTo>
                      <a:cubicBezTo>
                        <a:pt x="37542" y="1882551"/>
                        <a:pt x="54591" y="1887940"/>
                        <a:pt x="68239" y="1897039"/>
                      </a:cubicBezTo>
                      <a:cubicBezTo>
                        <a:pt x="100721" y="1994486"/>
                        <a:pt x="71595" y="1962965"/>
                        <a:pt x="136477" y="2006221"/>
                      </a:cubicBezTo>
                      <a:cubicBezTo>
                        <a:pt x="141026" y="2019869"/>
                        <a:pt x="143691" y="2034297"/>
                        <a:pt x="150125" y="2047164"/>
                      </a:cubicBezTo>
                      <a:cubicBezTo>
                        <a:pt x="157461" y="2061835"/>
                        <a:pt x="171661" y="2072750"/>
                        <a:pt x="177421" y="2088108"/>
                      </a:cubicBezTo>
                      <a:cubicBezTo>
                        <a:pt x="196845" y="2139904"/>
                        <a:pt x="183747" y="2162010"/>
                        <a:pt x="204716" y="2210937"/>
                      </a:cubicBezTo>
                      <a:cubicBezTo>
                        <a:pt x="211177" y="2226014"/>
                        <a:pt x="219668" y="2241080"/>
                        <a:pt x="232012" y="2251881"/>
                      </a:cubicBezTo>
                      <a:cubicBezTo>
                        <a:pt x="256700" y="2273483"/>
                        <a:pt x="313898" y="2306472"/>
                        <a:pt x="313898" y="2306472"/>
                      </a:cubicBezTo>
                      <a:cubicBezTo>
                        <a:pt x="327546" y="2297373"/>
                        <a:pt x="338604" y="2281496"/>
                        <a:pt x="354842" y="2279176"/>
                      </a:cubicBezTo>
                      <a:cubicBezTo>
                        <a:pt x="391130" y="2273992"/>
                        <a:pt x="423747" y="2302366"/>
                        <a:pt x="450376" y="2320119"/>
                      </a:cubicBezTo>
                      <a:cubicBezTo>
                        <a:pt x="459475" y="2333767"/>
                        <a:pt x="462442" y="2354971"/>
                        <a:pt x="477672" y="2361063"/>
                      </a:cubicBezTo>
                      <a:cubicBezTo>
                        <a:pt x="547295" y="2388912"/>
                        <a:pt x="613236" y="2370942"/>
                        <a:pt x="682388" y="2361063"/>
                      </a:cubicBezTo>
                      <a:cubicBezTo>
                        <a:pt x="696610" y="2318397"/>
                        <a:pt x="710402" y="2265050"/>
                        <a:pt x="750627" y="2238233"/>
                      </a:cubicBezTo>
                      <a:lnTo>
                        <a:pt x="832513" y="2183642"/>
                      </a:lnTo>
                      <a:cubicBezTo>
                        <a:pt x="841612" y="2169994"/>
                        <a:pt x="845900" y="2151392"/>
                        <a:pt x="859809" y="2142699"/>
                      </a:cubicBezTo>
                      <a:cubicBezTo>
                        <a:pt x="927212" y="2100572"/>
                        <a:pt x="1079570" y="2105555"/>
                        <a:pt x="1132764" y="2101755"/>
                      </a:cubicBezTo>
                      <a:cubicBezTo>
                        <a:pt x="1173699" y="2094933"/>
                        <a:pt x="1260487" y="2084845"/>
                        <a:pt x="1296537" y="2060812"/>
                      </a:cubicBezTo>
                      <a:cubicBezTo>
                        <a:pt x="1340053" y="2031802"/>
                        <a:pt x="1359400" y="2013717"/>
                        <a:pt x="1419367" y="2006221"/>
                      </a:cubicBezTo>
                      <a:lnTo>
                        <a:pt x="1528549" y="1992573"/>
                      </a:lnTo>
                      <a:cubicBezTo>
                        <a:pt x="1555845" y="1983475"/>
                        <a:pt x="1586496" y="1981238"/>
                        <a:pt x="1610436" y="1965278"/>
                      </a:cubicBezTo>
                      <a:cubicBezTo>
                        <a:pt x="1637731" y="1947081"/>
                        <a:pt x="1661201" y="1921061"/>
                        <a:pt x="1692322" y="1910687"/>
                      </a:cubicBezTo>
                      <a:cubicBezTo>
                        <a:pt x="1719618" y="1901588"/>
                        <a:pt x="1750269" y="1899351"/>
                        <a:pt x="1774209" y="1883391"/>
                      </a:cubicBezTo>
                      <a:cubicBezTo>
                        <a:pt x="1801504" y="1865194"/>
                        <a:pt x="1824973" y="1839174"/>
                        <a:pt x="1856095" y="1828800"/>
                      </a:cubicBezTo>
                      <a:lnTo>
                        <a:pt x="1937982" y="1801505"/>
                      </a:lnTo>
                      <a:cubicBezTo>
                        <a:pt x="1947080" y="1787857"/>
                        <a:pt x="1957942" y="1775232"/>
                        <a:pt x="1965277" y="1760561"/>
                      </a:cubicBezTo>
                      <a:cubicBezTo>
                        <a:pt x="1971711" y="1747694"/>
                        <a:pt x="1969938" y="1730851"/>
                        <a:pt x="1978925" y="1719618"/>
                      </a:cubicBezTo>
                      <a:cubicBezTo>
                        <a:pt x="1989172" y="1706810"/>
                        <a:pt x="2006221" y="1701421"/>
                        <a:pt x="2019869" y="1692322"/>
                      </a:cubicBezTo>
                      <a:cubicBezTo>
                        <a:pt x="2024418" y="1678674"/>
                        <a:pt x="2033516" y="1665765"/>
                        <a:pt x="2033516" y="1651379"/>
                      </a:cubicBezTo>
                      <a:cubicBezTo>
                        <a:pt x="2033516" y="1632622"/>
                        <a:pt x="2030274" y="1612395"/>
                        <a:pt x="2019869" y="1596788"/>
                      </a:cubicBezTo>
                      <a:cubicBezTo>
                        <a:pt x="2000314" y="1567455"/>
                        <a:pt x="1965229" y="1569469"/>
                        <a:pt x="1937982" y="1555845"/>
                      </a:cubicBezTo>
                      <a:cubicBezTo>
                        <a:pt x="1923311" y="1548509"/>
                        <a:pt x="1910687" y="1537648"/>
                        <a:pt x="1897039" y="1528549"/>
                      </a:cubicBezTo>
                      <a:cubicBezTo>
                        <a:pt x="1887940" y="1514901"/>
                        <a:pt x="1882087" y="1498407"/>
                        <a:pt x="1869743" y="1487606"/>
                      </a:cubicBezTo>
                      <a:cubicBezTo>
                        <a:pt x="1845055" y="1466004"/>
                        <a:pt x="1815152" y="1451212"/>
                        <a:pt x="1787857" y="1433015"/>
                      </a:cubicBezTo>
                      <a:cubicBezTo>
                        <a:pt x="1734944" y="1397739"/>
                        <a:pt x="1762474" y="1410906"/>
                        <a:pt x="1705970" y="1392072"/>
                      </a:cubicBezTo>
                      <a:cubicBezTo>
                        <a:pt x="1696872" y="1378424"/>
                        <a:pt x="1678675" y="1367531"/>
                        <a:pt x="1678675" y="1351128"/>
                      </a:cubicBezTo>
                      <a:cubicBezTo>
                        <a:pt x="1678675" y="1334726"/>
                        <a:pt x="1709948" y="1326098"/>
                        <a:pt x="1705970" y="1310185"/>
                      </a:cubicBezTo>
                      <a:cubicBezTo>
                        <a:pt x="1702481" y="1296229"/>
                        <a:pt x="1677894" y="1302971"/>
                        <a:pt x="1665027" y="1296537"/>
                      </a:cubicBezTo>
                      <a:cubicBezTo>
                        <a:pt x="1650356" y="1289202"/>
                        <a:pt x="1637731" y="1278340"/>
                        <a:pt x="1624083" y="1269242"/>
                      </a:cubicBezTo>
                      <a:cubicBezTo>
                        <a:pt x="1614985" y="1255594"/>
                        <a:pt x="1604123" y="1242970"/>
                        <a:pt x="1596788" y="1228299"/>
                      </a:cubicBezTo>
                      <a:cubicBezTo>
                        <a:pt x="1590354" y="1215432"/>
                        <a:pt x="1592127" y="1198589"/>
                        <a:pt x="1583140" y="1187355"/>
                      </a:cubicBezTo>
                      <a:cubicBezTo>
                        <a:pt x="1572894" y="1174547"/>
                        <a:pt x="1555845" y="1169158"/>
                        <a:pt x="1542197" y="1160060"/>
                      </a:cubicBezTo>
                      <a:cubicBezTo>
                        <a:pt x="1507893" y="1057149"/>
                        <a:pt x="1554167" y="1184000"/>
                        <a:pt x="1501254" y="1078173"/>
                      </a:cubicBezTo>
                      <a:cubicBezTo>
                        <a:pt x="1494820" y="1065306"/>
                        <a:pt x="1497778" y="1047402"/>
                        <a:pt x="1487606" y="1037230"/>
                      </a:cubicBezTo>
                      <a:cubicBezTo>
                        <a:pt x="1477434" y="1027058"/>
                        <a:pt x="1460311" y="1028131"/>
                        <a:pt x="1446663" y="1023582"/>
                      </a:cubicBezTo>
                      <a:cubicBezTo>
                        <a:pt x="1428466" y="996287"/>
                        <a:pt x="1400029" y="973521"/>
                        <a:pt x="1392072" y="941696"/>
                      </a:cubicBezTo>
                      <a:cubicBezTo>
                        <a:pt x="1387523" y="923499"/>
                        <a:pt x="1388829" y="902712"/>
                        <a:pt x="1378424" y="887105"/>
                      </a:cubicBezTo>
                      <a:cubicBezTo>
                        <a:pt x="1369325" y="873457"/>
                        <a:pt x="1351128" y="868908"/>
                        <a:pt x="1337480" y="859809"/>
                      </a:cubicBezTo>
                      <a:cubicBezTo>
                        <a:pt x="1303181" y="756906"/>
                        <a:pt x="1349447" y="883740"/>
                        <a:pt x="1296537" y="777922"/>
                      </a:cubicBezTo>
                      <a:cubicBezTo>
                        <a:pt x="1290103" y="765055"/>
                        <a:pt x="1289875" y="749555"/>
                        <a:pt x="1282889" y="736979"/>
                      </a:cubicBezTo>
                      <a:cubicBezTo>
                        <a:pt x="1266957" y="708302"/>
                        <a:pt x="1246495" y="682388"/>
                        <a:pt x="1228298" y="655093"/>
                      </a:cubicBezTo>
                      <a:cubicBezTo>
                        <a:pt x="1219199" y="641445"/>
                        <a:pt x="1214651" y="623247"/>
                        <a:pt x="1201003" y="614149"/>
                      </a:cubicBezTo>
                      <a:lnTo>
                        <a:pt x="1160060" y="586854"/>
                      </a:lnTo>
                      <a:lnTo>
                        <a:pt x="1119116" y="464024"/>
                      </a:lnTo>
                      <a:cubicBezTo>
                        <a:pt x="1114567" y="450376"/>
                        <a:pt x="1113449" y="435051"/>
                        <a:pt x="1105469" y="423081"/>
                      </a:cubicBezTo>
                      <a:lnTo>
                        <a:pt x="1050877" y="341194"/>
                      </a:lnTo>
                      <a:cubicBezTo>
                        <a:pt x="961547" y="370971"/>
                        <a:pt x="1049222" y="329614"/>
                        <a:pt x="996286" y="395785"/>
                      </a:cubicBezTo>
                      <a:cubicBezTo>
                        <a:pt x="986039" y="408593"/>
                        <a:pt x="968991" y="413982"/>
                        <a:pt x="955343" y="423081"/>
                      </a:cubicBezTo>
                      <a:cubicBezTo>
                        <a:pt x="946245" y="409433"/>
                        <a:pt x="935383" y="396808"/>
                        <a:pt x="928048" y="382137"/>
                      </a:cubicBezTo>
                      <a:cubicBezTo>
                        <a:pt x="921614" y="369270"/>
                        <a:pt x="926106" y="349556"/>
                        <a:pt x="914400" y="341194"/>
                      </a:cubicBezTo>
                      <a:cubicBezTo>
                        <a:pt x="890987" y="324471"/>
                        <a:pt x="832513" y="313899"/>
                        <a:pt x="832513" y="313899"/>
                      </a:cubicBezTo>
                      <a:cubicBezTo>
                        <a:pt x="818865" y="300251"/>
                        <a:pt x="809880" y="279059"/>
                        <a:pt x="791570" y="272955"/>
                      </a:cubicBezTo>
                      <a:cubicBezTo>
                        <a:pt x="777922" y="268406"/>
                        <a:pt x="765013" y="286603"/>
                        <a:pt x="750627" y="286603"/>
                      </a:cubicBezTo>
                      <a:cubicBezTo>
                        <a:pt x="731870" y="286603"/>
                        <a:pt x="714233" y="277504"/>
                        <a:pt x="696036" y="272955"/>
                      </a:cubicBezTo>
                      <a:cubicBezTo>
                        <a:pt x="682388" y="263857"/>
                        <a:pt x="669763" y="252995"/>
                        <a:pt x="655092" y="245660"/>
                      </a:cubicBezTo>
                      <a:cubicBezTo>
                        <a:pt x="642225" y="239226"/>
                        <a:pt x="624321" y="242184"/>
                        <a:pt x="614149" y="232012"/>
                      </a:cubicBezTo>
                      <a:cubicBezTo>
                        <a:pt x="541361" y="159224"/>
                        <a:pt x="668739" y="213816"/>
                        <a:pt x="559558" y="177421"/>
                      </a:cubicBezTo>
                      <a:cubicBezTo>
                        <a:pt x="523163" y="68240"/>
                        <a:pt x="577755" y="195618"/>
                        <a:pt x="504967" y="122830"/>
                      </a:cubicBezTo>
                      <a:cubicBezTo>
                        <a:pt x="494795" y="112658"/>
                        <a:pt x="497753" y="94754"/>
                        <a:pt x="491319" y="81887"/>
                      </a:cubicBezTo>
                      <a:cubicBezTo>
                        <a:pt x="483984" y="67216"/>
                        <a:pt x="475622" y="52541"/>
                        <a:pt x="464024" y="40943"/>
                      </a:cubicBezTo>
                      <a:cubicBezTo>
                        <a:pt x="437569" y="14488"/>
                        <a:pt x="415435" y="11100"/>
                        <a:pt x="382137" y="0"/>
                      </a:cubicBezTo>
                      <a:cubicBezTo>
                        <a:pt x="369216" y="38762"/>
                        <a:pt x="358310" y="65837"/>
                        <a:pt x="354842" y="109182"/>
                      </a:cubicBezTo>
                      <a:cubicBezTo>
                        <a:pt x="347577" y="199991"/>
                        <a:pt x="341194" y="382137"/>
                        <a:pt x="341194" y="382137"/>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76" name="Freeform 75"/>
                <p:cNvSpPr/>
                <p:nvPr/>
              </p:nvSpPr>
              <p:spPr bwMode="auto">
                <a:xfrm>
                  <a:off x="2755931" y="2500121"/>
                  <a:ext cx="2808784" cy="1590935"/>
                </a:xfrm>
                <a:custGeom>
                  <a:avLst/>
                  <a:gdLst>
                    <a:gd name="connsiteX0" fmla="*/ 627797 w 2804757"/>
                    <a:gd name="connsiteY0" fmla="*/ 1009935 h 1593563"/>
                    <a:gd name="connsiteX1" fmla="*/ 668740 w 2804757"/>
                    <a:gd name="connsiteY1" fmla="*/ 1023582 h 1593563"/>
                    <a:gd name="connsiteX2" fmla="*/ 764274 w 2804757"/>
                    <a:gd name="connsiteY2" fmla="*/ 982639 h 1593563"/>
                    <a:gd name="connsiteX3" fmla="*/ 846161 w 2804757"/>
                    <a:gd name="connsiteY3" fmla="*/ 955344 h 1593563"/>
                    <a:gd name="connsiteX4" fmla="*/ 887104 w 2804757"/>
                    <a:gd name="connsiteY4" fmla="*/ 941696 h 1593563"/>
                    <a:gd name="connsiteX5" fmla="*/ 1037230 w 2804757"/>
                    <a:gd name="connsiteY5" fmla="*/ 955344 h 1593563"/>
                    <a:gd name="connsiteX6" fmla="*/ 1078173 w 2804757"/>
                    <a:gd name="connsiteY6" fmla="*/ 968991 h 1593563"/>
                    <a:gd name="connsiteX7" fmla="*/ 1173707 w 2804757"/>
                    <a:gd name="connsiteY7" fmla="*/ 982639 h 1593563"/>
                    <a:gd name="connsiteX8" fmla="*/ 1214651 w 2804757"/>
                    <a:gd name="connsiteY8" fmla="*/ 996287 h 1593563"/>
                    <a:gd name="connsiteX9" fmla="*/ 1310185 w 2804757"/>
                    <a:gd name="connsiteY9" fmla="*/ 968991 h 1593563"/>
                    <a:gd name="connsiteX10" fmla="*/ 1514901 w 2804757"/>
                    <a:gd name="connsiteY10" fmla="*/ 996287 h 1593563"/>
                    <a:gd name="connsiteX11" fmla="*/ 1596788 w 2804757"/>
                    <a:gd name="connsiteY11" fmla="*/ 1009935 h 1593563"/>
                    <a:gd name="connsiteX12" fmla="*/ 1678674 w 2804757"/>
                    <a:gd name="connsiteY12" fmla="*/ 1037230 h 1593563"/>
                    <a:gd name="connsiteX13" fmla="*/ 1719618 w 2804757"/>
                    <a:gd name="connsiteY13" fmla="*/ 1023582 h 1593563"/>
                    <a:gd name="connsiteX14" fmla="*/ 1828800 w 2804757"/>
                    <a:gd name="connsiteY14" fmla="*/ 1064526 h 1593563"/>
                    <a:gd name="connsiteX15" fmla="*/ 1869743 w 2804757"/>
                    <a:gd name="connsiteY15" fmla="*/ 1105469 h 1593563"/>
                    <a:gd name="connsiteX16" fmla="*/ 2019868 w 2804757"/>
                    <a:gd name="connsiteY16" fmla="*/ 1173708 h 1593563"/>
                    <a:gd name="connsiteX17" fmla="*/ 2060812 w 2804757"/>
                    <a:gd name="connsiteY17" fmla="*/ 1201003 h 1593563"/>
                    <a:gd name="connsiteX18" fmla="*/ 2115403 w 2804757"/>
                    <a:gd name="connsiteY18" fmla="*/ 1255594 h 1593563"/>
                    <a:gd name="connsiteX19" fmla="*/ 2238233 w 2804757"/>
                    <a:gd name="connsiteY19" fmla="*/ 1351129 h 1593563"/>
                    <a:gd name="connsiteX20" fmla="*/ 2279176 w 2804757"/>
                    <a:gd name="connsiteY20" fmla="*/ 1364776 h 1593563"/>
                    <a:gd name="connsiteX21" fmla="*/ 2333767 w 2804757"/>
                    <a:gd name="connsiteY21" fmla="*/ 1446663 h 1593563"/>
                    <a:gd name="connsiteX22" fmla="*/ 2415653 w 2804757"/>
                    <a:gd name="connsiteY22" fmla="*/ 1473959 h 1593563"/>
                    <a:gd name="connsiteX23" fmla="*/ 2456597 w 2804757"/>
                    <a:gd name="connsiteY23" fmla="*/ 1501254 h 1593563"/>
                    <a:gd name="connsiteX24" fmla="*/ 2538483 w 2804757"/>
                    <a:gd name="connsiteY24" fmla="*/ 1528550 h 1593563"/>
                    <a:gd name="connsiteX25" fmla="*/ 2579427 w 2804757"/>
                    <a:gd name="connsiteY25" fmla="*/ 1542197 h 1593563"/>
                    <a:gd name="connsiteX26" fmla="*/ 2702256 w 2804757"/>
                    <a:gd name="connsiteY26" fmla="*/ 1555845 h 1593563"/>
                    <a:gd name="connsiteX27" fmla="*/ 2715904 w 2804757"/>
                    <a:gd name="connsiteY27" fmla="*/ 1514902 h 1593563"/>
                    <a:gd name="connsiteX28" fmla="*/ 2756848 w 2804757"/>
                    <a:gd name="connsiteY28" fmla="*/ 1473959 h 1593563"/>
                    <a:gd name="connsiteX29" fmla="*/ 2784143 w 2804757"/>
                    <a:gd name="connsiteY29" fmla="*/ 1269242 h 1593563"/>
                    <a:gd name="connsiteX30" fmla="*/ 2797791 w 2804757"/>
                    <a:gd name="connsiteY30" fmla="*/ 1214651 h 1593563"/>
                    <a:gd name="connsiteX31" fmla="*/ 2756848 w 2804757"/>
                    <a:gd name="connsiteY31" fmla="*/ 1201003 h 1593563"/>
                    <a:gd name="connsiteX32" fmla="*/ 2715904 w 2804757"/>
                    <a:gd name="connsiteY32" fmla="*/ 1214651 h 1593563"/>
                    <a:gd name="connsiteX33" fmla="*/ 2497540 w 2804757"/>
                    <a:gd name="connsiteY33" fmla="*/ 1173708 h 1593563"/>
                    <a:gd name="connsiteX34" fmla="*/ 2456597 w 2804757"/>
                    <a:gd name="connsiteY34" fmla="*/ 1160060 h 1593563"/>
                    <a:gd name="connsiteX35" fmla="*/ 2415653 w 2804757"/>
                    <a:gd name="connsiteY35" fmla="*/ 1146412 h 1593563"/>
                    <a:gd name="connsiteX36" fmla="*/ 2374710 w 2804757"/>
                    <a:gd name="connsiteY36" fmla="*/ 1105469 h 1593563"/>
                    <a:gd name="connsiteX37" fmla="*/ 2333767 w 2804757"/>
                    <a:gd name="connsiteY37" fmla="*/ 1091821 h 1593563"/>
                    <a:gd name="connsiteX38" fmla="*/ 2292824 w 2804757"/>
                    <a:gd name="connsiteY38" fmla="*/ 1064526 h 1593563"/>
                    <a:gd name="connsiteX39" fmla="*/ 2279176 w 2804757"/>
                    <a:gd name="connsiteY39" fmla="*/ 846161 h 1593563"/>
                    <a:gd name="connsiteX40" fmla="*/ 2265528 w 2804757"/>
                    <a:gd name="connsiteY40" fmla="*/ 805218 h 1593563"/>
                    <a:gd name="connsiteX41" fmla="*/ 2210937 w 2804757"/>
                    <a:gd name="connsiteY41" fmla="*/ 723332 h 1593563"/>
                    <a:gd name="connsiteX42" fmla="*/ 2156346 w 2804757"/>
                    <a:gd name="connsiteY42" fmla="*/ 805218 h 1593563"/>
                    <a:gd name="connsiteX43" fmla="*/ 2074459 w 2804757"/>
                    <a:gd name="connsiteY43" fmla="*/ 791570 h 1593563"/>
                    <a:gd name="connsiteX44" fmla="*/ 1992573 w 2804757"/>
                    <a:gd name="connsiteY44" fmla="*/ 764275 h 1593563"/>
                    <a:gd name="connsiteX45" fmla="*/ 1924334 w 2804757"/>
                    <a:gd name="connsiteY45" fmla="*/ 709684 h 1593563"/>
                    <a:gd name="connsiteX46" fmla="*/ 1842448 w 2804757"/>
                    <a:gd name="connsiteY46" fmla="*/ 655093 h 1593563"/>
                    <a:gd name="connsiteX47" fmla="*/ 1801504 w 2804757"/>
                    <a:gd name="connsiteY47" fmla="*/ 641445 h 1593563"/>
                    <a:gd name="connsiteX48" fmla="*/ 1760561 w 2804757"/>
                    <a:gd name="connsiteY48" fmla="*/ 614150 h 1593563"/>
                    <a:gd name="connsiteX49" fmla="*/ 1678674 w 2804757"/>
                    <a:gd name="connsiteY49" fmla="*/ 586854 h 1593563"/>
                    <a:gd name="connsiteX50" fmla="*/ 1596788 w 2804757"/>
                    <a:gd name="connsiteY50" fmla="*/ 532263 h 1593563"/>
                    <a:gd name="connsiteX51" fmla="*/ 1555845 w 2804757"/>
                    <a:gd name="connsiteY51" fmla="*/ 491320 h 1593563"/>
                    <a:gd name="connsiteX52" fmla="*/ 1473958 w 2804757"/>
                    <a:gd name="connsiteY52" fmla="*/ 464024 h 1593563"/>
                    <a:gd name="connsiteX53" fmla="*/ 1392071 w 2804757"/>
                    <a:gd name="connsiteY53" fmla="*/ 423081 h 1593563"/>
                    <a:gd name="connsiteX54" fmla="*/ 1310185 w 2804757"/>
                    <a:gd name="connsiteY54" fmla="*/ 368490 h 1593563"/>
                    <a:gd name="connsiteX55" fmla="*/ 1241946 w 2804757"/>
                    <a:gd name="connsiteY55" fmla="*/ 313899 h 1593563"/>
                    <a:gd name="connsiteX56" fmla="*/ 1214651 w 2804757"/>
                    <a:gd name="connsiteY56" fmla="*/ 272956 h 1593563"/>
                    <a:gd name="connsiteX57" fmla="*/ 1132764 w 2804757"/>
                    <a:gd name="connsiteY57" fmla="*/ 245660 h 1593563"/>
                    <a:gd name="connsiteX58" fmla="*/ 1091821 w 2804757"/>
                    <a:gd name="connsiteY58" fmla="*/ 218364 h 1593563"/>
                    <a:gd name="connsiteX59" fmla="*/ 1037230 w 2804757"/>
                    <a:gd name="connsiteY59" fmla="*/ 204717 h 1593563"/>
                    <a:gd name="connsiteX60" fmla="*/ 996286 w 2804757"/>
                    <a:gd name="connsiteY60" fmla="*/ 191069 h 1593563"/>
                    <a:gd name="connsiteX61" fmla="*/ 968991 w 2804757"/>
                    <a:gd name="connsiteY61" fmla="*/ 150126 h 1593563"/>
                    <a:gd name="connsiteX62" fmla="*/ 928048 w 2804757"/>
                    <a:gd name="connsiteY62" fmla="*/ 136478 h 1593563"/>
                    <a:gd name="connsiteX63" fmla="*/ 873456 w 2804757"/>
                    <a:gd name="connsiteY63" fmla="*/ 81887 h 1593563"/>
                    <a:gd name="connsiteX64" fmla="*/ 791570 w 2804757"/>
                    <a:gd name="connsiteY64" fmla="*/ 13648 h 1593563"/>
                    <a:gd name="connsiteX65" fmla="*/ 750627 w 2804757"/>
                    <a:gd name="connsiteY65" fmla="*/ 0 h 1593563"/>
                    <a:gd name="connsiteX66" fmla="*/ 627797 w 2804757"/>
                    <a:gd name="connsiteY66" fmla="*/ 40944 h 1593563"/>
                    <a:gd name="connsiteX67" fmla="*/ 586853 w 2804757"/>
                    <a:gd name="connsiteY67" fmla="*/ 54591 h 1593563"/>
                    <a:gd name="connsiteX68" fmla="*/ 545910 w 2804757"/>
                    <a:gd name="connsiteY68" fmla="*/ 40944 h 1593563"/>
                    <a:gd name="connsiteX69" fmla="*/ 423080 w 2804757"/>
                    <a:gd name="connsiteY69" fmla="*/ 81887 h 1593563"/>
                    <a:gd name="connsiteX70" fmla="*/ 354842 w 2804757"/>
                    <a:gd name="connsiteY70" fmla="*/ 136478 h 1593563"/>
                    <a:gd name="connsiteX71" fmla="*/ 341194 w 2804757"/>
                    <a:gd name="connsiteY71" fmla="*/ 95535 h 1593563"/>
                    <a:gd name="connsiteX72" fmla="*/ 300251 w 2804757"/>
                    <a:gd name="connsiteY72" fmla="*/ 68239 h 1593563"/>
                    <a:gd name="connsiteX73" fmla="*/ 259307 w 2804757"/>
                    <a:gd name="connsiteY73" fmla="*/ 150126 h 1593563"/>
                    <a:gd name="connsiteX74" fmla="*/ 191068 w 2804757"/>
                    <a:gd name="connsiteY74" fmla="*/ 232012 h 1593563"/>
                    <a:gd name="connsiteX75" fmla="*/ 150125 w 2804757"/>
                    <a:gd name="connsiteY75" fmla="*/ 259308 h 1593563"/>
                    <a:gd name="connsiteX76" fmla="*/ 54591 w 2804757"/>
                    <a:gd name="connsiteY76" fmla="*/ 259308 h 1593563"/>
                    <a:gd name="connsiteX77" fmla="*/ 0 w 2804757"/>
                    <a:gd name="connsiteY77" fmla="*/ 341194 h 159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804757" h="1593563">
                      <a:moveTo>
                        <a:pt x="627797" y="1009935"/>
                      </a:moveTo>
                      <a:cubicBezTo>
                        <a:pt x="641445" y="1014484"/>
                        <a:pt x="654354" y="1023582"/>
                        <a:pt x="668740" y="1023582"/>
                      </a:cubicBezTo>
                      <a:cubicBezTo>
                        <a:pt x="731923" y="1023582"/>
                        <a:pt x="714126" y="1004927"/>
                        <a:pt x="764274" y="982639"/>
                      </a:cubicBezTo>
                      <a:cubicBezTo>
                        <a:pt x="790566" y="970954"/>
                        <a:pt x="818865" y="964442"/>
                        <a:pt x="846161" y="955344"/>
                      </a:cubicBezTo>
                      <a:lnTo>
                        <a:pt x="887104" y="941696"/>
                      </a:lnTo>
                      <a:cubicBezTo>
                        <a:pt x="937146" y="946245"/>
                        <a:pt x="987487" y="948238"/>
                        <a:pt x="1037230" y="955344"/>
                      </a:cubicBezTo>
                      <a:cubicBezTo>
                        <a:pt x="1051471" y="957378"/>
                        <a:pt x="1064067" y="966170"/>
                        <a:pt x="1078173" y="968991"/>
                      </a:cubicBezTo>
                      <a:cubicBezTo>
                        <a:pt x="1109716" y="975300"/>
                        <a:pt x="1141862" y="978090"/>
                        <a:pt x="1173707" y="982639"/>
                      </a:cubicBezTo>
                      <a:cubicBezTo>
                        <a:pt x="1187355" y="987188"/>
                        <a:pt x="1200265" y="996287"/>
                        <a:pt x="1214651" y="996287"/>
                      </a:cubicBezTo>
                      <a:cubicBezTo>
                        <a:pt x="1231788" y="996287"/>
                        <a:pt x="1290877" y="975427"/>
                        <a:pt x="1310185" y="968991"/>
                      </a:cubicBezTo>
                      <a:cubicBezTo>
                        <a:pt x="1519268" y="989900"/>
                        <a:pt x="1376703" y="971160"/>
                        <a:pt x="1514901" y="996287"/>
                      </a:cubicBezTo>
                      <a:cubicBezTo>
                        <a:pt x="1542127" y="1001237"/>
                        <a:pt x="1569942" y="1003224"/>
                        <a:pt x="1596788" y="1009935"/>
                      </a:cubicBezTo>
                      <a:cubicBezTo>
                        <a:pt x="1624701" y="1016913"/>
                        <a:pt x="1678674" y="1037230"/>
                        <a:pt x="1678674" y="1037230"/>
                      </a:cubicBezTo>
                      <a:cubicBezTo>
                        <a:pt x="1692322" y="1032681"/>
                        <a:pt x="1705232" y="1023582"/>
                        <a:pt x="1719618" y="1023582"/>
                      </a:cubicBezTo>
                      <a:cubicBezTo>
                        <a:pt x="1766663" y="1023582"/>
                        <a:pt x="1794915" y="1036289"/>
                        <a:pt x="1828800" y="1064526"/>
                      </a:cubicBezTo>
                      <a:cubicBezTo>
                        <a:pt x="1843627" y="1076882"/>
                        <a:pt x="1854508" y="1093620"/>
                        <a:pt x="1869743" y="1105469"/>
                      </a:cubicBezTo>
                      <a:cubicBezTo>
                        <a:pt x="1951471" y="1169035"/>
                        <a:pt x="1933222" y="1156378"/>
                        <a:pt x="2019868" y="1173708"/>
                      </a:cubicBezTo>
                      <a:cubicBezTo>
                        <a:pt x="2033516" y="1182806"/>
                        <a:pt x="2050565" y="1188195"/>
                        <a:pt x="2060812" y="1201003"/>
                      </a:cubicBezTo>
                      <a:cubicBezTo>
                        <a:pt x="2113749" y="1267174"/>
                        <a:pt x="2026070" y="1225819"/>
                        <a:pt x="2115403" y="1255594"/>
                      </a:cubicBezTo>
                      <a:cubicBezTo>
                        <a:pt x="2150730" y="1290922"/>
                        <a:pt x="2189259" y="1334805"/>
                        <a:pt x="2238233" y="1351129"/>
                      </a:cubicBezTo>
                      <a:lnTo>
                        <a:pt x="2279176" y="1364776"/>
                      </a:lnTo>
                      <a:cubicBezTo>
                        <a:pt x="2297373" y="1392072"/>
                        <a:pt x="2302645" y="1436289"/>
                        <a:pt x="2333767" y="1446663"/>
                      </a:cubicBezTo>
                      <a:lnTo>
                        <a:pt x="2415653" y="1473959"/>
                      </a:lnTo>
                      <a:cubicBezTo>
                        <a:pt x="2431214" y="1479146"/>
                        <a:pt x="2441608" y="1494592"/>
                        <a:pt x="2456597" y="1501254"/>
                      </a:cubicBezTo>
                      <a:cubicBezTo>
                        <a:pt x="2482889" y="1512939"/>
                        <a:pt x="2511188" y="1519452"/>
                        <a:pt x="2538483" y="1528550"/>
                      </a:cubicBezTo>
                      <a:lnTo>
                        <a:pt x="2579427" y="1542197"/>
                      </a:lnTo>
                      <a:cubicBezTo>
                        <a:pt x="2624391" y="1572174"/>
                        <a:pt x="2636250" y="1593563"/>
                        <a:pt x="2702256" y="1555845"/>
                      </a:cubicBezTo>
                      <a:cubicBezTo>
                        <a:pt x="2714746" y="1548708"/>
                        <a:pt x="2707924" y="1526872"/>
                        <a:pt x="2715904" y="1514902"/>
                      </a:cubicBezTo>
                      <a:cubicBezTo>
                        <a:pt x="2726610" y="1498843"/>
                        <a:pt x="2743200" y="1487607"/>
                        <a:pt x="2756848" y="1473959"/>
                      </a:cubicBezTo>
                      <a:cubicBezTo>
                        <a:pt x="2765946" y="1405720"/>
                        <a:pt x="2773406" y="1337242"/>
                        <a:pt x="2784143" y="1269242"/>
                      </a:cubicBezTo>
                      <a:cubicBezTo>
                        <a:pt x="2787068" y="1250714"/>
                        <a:pt x="2804757" y="1232067"/>
                        <a:pt x="2797791" y="1214651"/>
                      </a:cubicBezTo>
                      <a:cubicBezTo>
                        <a:pt x="2792448" y="1201294"/>
                        <a:pt x="2770496" y="1205552"/>
                        <a:pt x="2756848" y="1201003"/>
                      </a:cubicBezTo>
                      <a:cubicBezTo>
                        <a:pt x="2743200" y="1205552"/>
                        <a:pt x="2730290" y="1214651"/>
                        <a:pt x="2715904" y="1214651"/>
                      </a:cubicBezTo>
                      <a:cubicBezTo>
                        <a:pt x="2600334" y="1214651"/>
                        <a:pt x="2591626" y="1205070"/>
                        <a:pt x="2497540" y="1173708"/>
                      </a:cubicBezTo>
                      <a:lnTo>
                        <a:pt x="2456597" y="1160060"/>
                      </a:lnTo>
                      <a:lnTo>
                        <a:pt x="2415653" y="1146412"/>
                      </a:lnTo>
                      <a:cubicBezTo>
                        <a:pt x="2402005" y="1132764"/>
                        <a:pt x="2390769" y="1116175"/>
                        <a:pt x="2374710" y="1105469"/>
                      </a:cubicBezTo>
                      <a:cubicBezTo>
                        <a:pt x="2362740" y="1097489"/>
                        <a:pt x="2346634" y="1098255"/>
                        <a:pt x="2333767" y="1091821"/>
                      </a:cubicBezTo>
                      <a:cubicBezTo>
                        <a:pt x="2319096" y="1084486"/>
                        <a:pt x="2306472" y="1073624"/>
                        <a:pt x="2292824" y="1064526"/>
                      </a:cubicBezTo>
                      <a:cubicBezTo>
                        <a:pt x="2288275" y="991738"/>
                        <a:pt x="2286811" y="918691"/>
                        <a:pt x="2279176" y="846161"/>
                      </a:cubicBezTo>
                      <a:cubicBezTo>
                        <a:pt x="2277670" y="831854"/>
                        <a:pt x="2272514" y="817794"/>
                        <a:pt x="2265528" y="805218"/>
                      </a:cubicBezTo>
                      <a:cubicBezTo>
                        <a:pt x="2249596" y="776541"/>
                        <a:pt x="2210937" y="723332"/>
                        <a:pt x="2210937" y="723332"/>
                      </a:cubicBezTo>
                      <a:cubicBezTo>
                        <a:pt x="2192740" y="750627"/>
                        <a:pt x="2188705" y="810611"/>
                        <a:pt x="2156346" y="805218"/>
                      </a:cubicBezTo>
                      <a:cubicBezTo>
                        <a:pt x="2129050" y="800669"/>
                        <a:pt x="2101305" y="798281"/>
                        <a:pt x="2074459" y="791570"/>
                      </a:cubicBezTo>
                      <a:cubicBezTo>
                        <a:pt x="2046546" y="784592"/>
                        <a:pt x="1992573" y="764275"/>
                        <a:pt x="1992573" y="764275"/>
                      </a:cubicBezTo>
                      <a:cubicBezTo>
                        <a:pt x="1942138" y="688624"/>
                        <a:pt x="1994133" y="748462"/>
                        <a:pt x="1924334" y="709684"/>
                      </a:cubicBezTo>
                      <a:cubicBezTo>
                        <a:pt x="1895657" y="693752"/>
                        <a:pt x="1873570" y="665467"/>
                        <a:pt x="1842448" y="655093"/>
                      </a:cubicBezTo>
                      <a:cubicBezTo>
                        <a:pt x="1828800" y="650544"/>
                        <a:pt x="1814371" y="647879"/>
                        <a:pt x="1801504" y="641445"/>
                      </a:cubicBezTo>
                      <a:cubicBezTo>
                        <a:pt x="1786833" y="634110"/>
                        <a:pt x="1775550" y="620812"/>
                        <a:pt x="1760561" y="614150"/>
                      </a:cubicBezTo>
                      <a:cubicBezTo>
                        <a:pt x="1734269" y="602465"/>
                        <a:pt x="1702614" y="602814"/>
                        <a:pt x="1678674" y="586854"/>
                      </a:cubicBezTo>
                      <a:cubicBezTo>
                        <a:pt x="1651379" y="568657"/>
                        <a:pt x="1619985" y="555460"/>
                        <a:pt x="1596788" y="532263"/>
                      </a:cubicBezTo>
                      <a:cubicBezTo>
                        <a:pt x="1583140" y="518615"/>
                        <a:pt x="1572717" y="500693"/>
                        <a:pt x="1555845" y="491320"/>
                      </a:cubicBezTo>
                      <a:cubicBezTo>
                        <a:pt x="1530694" y="477347"/>
                        <a:pt x="1497898" y="479984"/>
                        <a:pt x="1473958" y="464024"/>
                      </a:cubicBezTo>
                      <a:cubicBezTo>
                        <a:pt x="1421045" y="428749"/>
                        <a:pt x="1448576" y="441916"/>
                        <a:pt x="1392071" y="423081"/>
                      </a:cubicBezTo>
                      <a:cubicBezTo>
                        <a:pt x="1364776" y="404884"/>
                        <a:pt x="1328382" y="395785"/>
                        <a:pt x="1310185" y="368490"/>
                      </a:cubicBezTo>
                      <a:cubicBezTo>
                        <a:pt x="1274909" y="315577"/>
                        <a:pt x="1298450" y="332734"/>
                        <a:pt x="1241946" y="313899"/>
                      </a:cubicBezTo>
                      <a:cubicBezTo>
                        <a:pt x="1232848" y="300251"/>
                        <a:pt x="1228560" y="281649"/>
                        <a:pt x="1214651" y="272956"/>
                      </a:cubicBezTo>
                      <a:cubicBezTo>
                        <a:pt x="1190252" y="257707"/>
                        <a:pt x="1156704" y="261620"/>
                        <a:pt x="1132764" y="245660"/>
                      </a:cubicBezTo>
                      <a:cubicBezTo>
                        <a:pt x="1119116" y="236561"/>
                        <a:pt x="1106897" y="224825"/>
                        <a:pt x="1091821" y="218364"/>
                      </a:cubicBezTo>
                      <a:cubicBezTo>
                        <a:pt x="1074581" y="210975"/>
                        <a:pt x="1055265" y="209870"/>
                        <a:pt x="1037230" y="204717"/>
                      </a:cubicBezTo>
                      <a:cubicBezTo>
                        <a:pt x="1023397" y="200765"/>
                        <a:pt x="1009934" y="195618"/>
                        <a:pt x="996286" y="191069"/>
                      </a:cubicBezTo>
                      <a:cubicBezTo>
                        <a:pt x="987188" y="177421"/>
                        <a:pt x="981799" y="160373"/>
                        <a:pt x="968991" y="150126"/>
                      </a:cubicBezTo>
                      <a:cubicBezTo>
                        <a:pt x="957758" y="141139"/>
                        <a:pt x="938220" y="146650"/>
                        <a:pt x="928048" y="136478"/>
                      </a:cubicBezTo>
                      <a:cubicBezTo>
                        <a:pt x="855260" y="63690"/>
                        <a:pt x="982639" y="118281"/>
                        <a:pt x="873456" y="81887"/>
                      </a:cubicBezTo>
                      <a:cubicBezTo>
                        <a:pt x="843274" y="51705"/>
                        <a:pt x="829570" y="32649"/>
                        <a:pt x="791570" y="13648"/>
                      </a:cubicBezTo>
                      <a:cubicBezTo>
                        <a:pt x="778703" y="7214"/>
                        <a:pt x="764275" y="4549"/>
                        <a:pt x="750627" y="0"/>
                      </a:cubicBezTo>
                      <a:lnTo>
                        <a:pt x="627797" y="40944"/>
                      </a:lnTo>
                      <a:lnTo>
                        <a:pt x="586853" y="54591"/>
                      </a:lnTo>
                      <a:cubicBezTo>
                        <a:pt x="573205" y="50042"/>
                        <a:pt x="560296" y="40944"/>
                        <a:pt x="545910" y="40944"/>
                      </a:cubicBezTo>
                      <a:cubicBezTo>
                        <a:pt x="472360" y="40944"/>
                        <a:pt x="472517" y="48929"/>
                        <a:pt x="423080" y="81887"/>
                      </a:cubicBezTo>
                      <a:cubicBezTo>
                        <a:pt x="414648" y="94535"/>
                        <a:pt x="387803" y="152958"/>
                        <a:pt x="354842" y="136478"/>
                      </a:cubicBezTo>
                      <a:cubicBezTo>
                        <a:pt x="341975" y="130045"/>
                        <a:pt x="350181" y="106769"/>
                        <a:pt x="341194" y="95535"/>
                      </a:cubicBezTo>
                      <a:cubicBezTo>
                        <a:pt x="330947" y="82727"/>
                        <a:pt x="313899" y="77338"/>
                        <a:pt x="300251" y="68239"/>
                      </a:cubicBezTo>
                      <a:cubicBezTo>
                        <a:pt x="222032" y="185565"/>
                        <a:pt x="315806" y="37126"/>
                        <a:pt x="259307" y="150126"/>
                      </a:cubicBezTo>
                      <a:cubicBezTo>
                        <a:pt x="243970" y="180801"/>
                        <a:pt x="216941" y="210451"/>
                        <a:pt x="191068" y="232012"/>
                      </a:cubicBezTo>
                      <a:cubicBezTo>
                        <a:pt x="178467" y="242513"/>
                        <a:pt x="163773" y="250209"/>
                        <a:pt x="150125" y="259308"/>
                      </a:cubicBezTo>
                      <a:cubicBezTo>
                        <a:pt x="118580" y="248793"/>
                        <a:pt x="87683" y="230352"/>
                        <a:pt x="54591" y="259308"/>
                      </a:cubicBezTo>
                      <a:cubicBezTo>
                        <a:pt x="29903" y="280910"/>
                        <a:pt x="0" y="341194"/>
                        <a:pt x="0" y="341194"/>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77" name="Freeform 76"/>
                <p:cNvSpPr/>
                <p:nvPr/>
              </p:nvSpPr>
              <p:spPr bwMode="auto">
                <a:xfrm>
                  <a:off x="329705" y="3315727"/>
                  <a:ext cx="1887625" cy="3141593"/>
                </a:xfrm>
                <a:custGeom>
                  <a:avLst/>
                  <a:gdLst>
                    <a:gd name="connsiteX0" fmla="*/ 0 w 1890396"/>
                    <a:gd name="connsiteY0" fmla="*/ 0 h 3138985"/>
                    <a:gd name="connsiteX1" fmla="*/ 40944 w 1890396"/>
                    <a:gd name="connsiteY1" fmla="*/ 27295 h 3138985"/>
                    <a:gd name="connsiteX2" fmla="*/ 68239 w 1890396"/>
                    <a:gd name="connsiteY2" fmla="*/ 68239 h 3138985"/>
                    <a:gd name="connsiteX3" fmla="*/ 109182 w 1890396"/>
                    <a:gd name="connsiteY3" fmla="*/ 81887 h 3138985"/>
                    <a:gd name="connsiteX4" fmla="*/ 204717 w 1890396"/>
                    <a:gd name="connsiteY4" fmla="*/ 95534 h 3138985"/>
                    <a:gd name="connsiteX5" fmla="*/ 245660 w 1890396"/>
                    <a:gd name="connsiteY5" fmla="*/ 122830 h 3138985"/>
                    <a:gd name="connsiteX6" fmla="*/ 327547 w 1890396"/>
                    <a:gd name="connsiteY6" fmla="*/ 150125 h 3138985"/>
                    <a:gd name="connsiteX7" fmla="*/ 354842 w 1890396"/>
                    <a:gd name="connsiteY7" fmla="*/ 191069 h 3138985"/>
                    <a:gd name="connsiteX8" fmla="*/ 395785 w 1890396"/>
                    <a:gd name="connsiteY8" fmla="*/ 218364 h 3138985"/>
                    <a:gd name="connsiteX9" fmla="*/ 450376 w 1890396"/>
                    <a:gd name="connsiteY9" fmla="*/ 272955 h 3138985"/>
                    <a:gd name="connsiteX10" fmla="*/ 504967 w 1890396"/>
                    <a:gd name="connsiteY10" fmla="*/ 354842 h 3138985"/>
                    <a:gd name="connsiteX11" fmla="*/ 532263 w 1890396"/>
                    <a:gd name="connsiteY11" fmla="*/ 395785 h 3138985"/>
                    <a:gd name="connsiteX12" fmla="*/ 573206 w 1890396"/>
                    <a:gd name="connsiteY12" fmla="*/ 409433 h 3138985"/>
                    <a:gd name="connsiteX13" fmla="*/ 614150 w 1890396"/>
                    <a:gd name="connsiteY13" fmla="*/ 573206 h 3138985"/>
                    <a:gd name="connsiteX14" fmla="*/ 600502 w 1890396"/>
                    <a:gd name="connsiteY14" fmla="*/ 614149 h 3138985"/>
                    <a:gd name="connsiteX15" fmla="*/ 641445 w 1890396"/>
                    <a:gd name="connsiteY15" fmla="*/ 696036 h 3138985"/>
                    <a:gd name="connsiteX16" fmla="*/ 668741 w 1890396"/>
                    <a:gd name="connsiteY16" fmla="*/ 736979 h 3138985"/>
                    <a:gd name="connsiteX17" fmla="*/ 668741 w 1890396"/>
                    <a:gd name="connsiteY17" fmla="*/ 928048 h 3138985"/>
                    <a:gd name="connsiteX18" fmla="*/ 682388 w 1890396"/>
                    <a:gd name="connsiteY18" fmla="*/ 1091821 h 3138985"/>
                    <a:gd name="connsiteX19" fmla="*/ 668741 w 1890396"/>
                    <a:gd name="connsiteY19" fmla="*/ 1173707 h 3138985"/>
                    <a:gd name="connsiteX20" fmla="*/ 655093 w 1890396"/>
                    <a:gd name="connsiteY20" fmla="*/ 1214651 h 3138985"/>
                    <a:gd name="connsiteX21" fmla="*/ 723332 w 1890396"/>
                    <a:gd name="connsiteY21" fmla="*/ 1296537 h 3138985"/>
                    <a:gd name="connsiteX22" fmla="*/ 764275 w 1890396"/>
                    <a:gd name="connsiteY22" fmla="*/ 1310185 h 3138985"/>
                    <a:gd name="connsiteX23" fmla="*/ 846161 w 1890396"/>
                    <a:gd name="connsiteY23" fmla="*/ 1364776 h 3138985"/>
                    <a:gd name="connsiteX24" fmla="*/ 968991 w 1890396"/>
                    <a:gd name="connsiteY24" fmla="*/ 1419367 h 3138985"/>
                    <a:gd name="connsiteX25" fmla="*/ 1050878 w 1890396"/>
                    <a:gd name="connsiteY25" fmla="*/ 1378424 h 3138985"/>
                    <a:gd name="connsiteX26" fmla="*/ 1132764 w 1890396"/>
                    <a:gd name="connsiteY26" fmla="*/ 1337481 h 3138985"/>
                    <a:gd name="connsiteX27" fmla="*/ 1187355 w 1890396"/>
                    <a:gd name="connsiteY27" fmla="*/ 1392072 h 3138985"/>
                    <a:gd name="connsiteX28" fmla="*/ 1228299 w 1890396"/>
                    <a:gd name="connsiteY28" fmla="*/ 1419367 h 3138985"/>
                    <a:gd name="connsiteX29" fmla="*/ 1282890 w 1890396"/>
                    <a:gd name="connsiteY29" fmla="*/ 1419367 h 3138985"/>
                    <a:gd name="connsiteX30" fmla="*/ 1296538 w 1890396"/>
                    <a:gd name="connsiteY30" fmla="*/ 1460310 h 3138985"/>
                    <a:gd name="connsiteX31" fmla="*/ 1378424 w 1890396"/>
                    <a:gd name="connsiteY31" fmla="*/ 1501254 h 3138985"/>
                    <a:gd name="connsiteX32" fmla="*/ 1419367 w 1890396"/>
                    <a:gd name="connsiteY32" fmla="*/ 1583140 h 3138985"/>
                    <a:gd name="connsiteX33" fmla="*/ 1446663 w 1890396"/>
                    <a:gd name="connsiteY33" fmla="*/ 1624084 h 3138985"/>
                    <a:gd name="connsiteX34" fmla="*/ 1460311 w 1890396"/>
                    <a:gd name="connsiteY34" fmla="*/ 1665027 h 3138985"/>
                    <a:gd name="connsiteX35" fmla="*/ 1542197 w 1890396"/>
                    <a:gd name="connsiteY35" fmla="*/ 1719618 h 3138985"/>
                    <a:gd name="connsiteX36" fmla="*/ 1583141 w 1890396"/>
                    <a:gd name="connsiteY36" fmla="*/ 1746913 h 3138985"/>
                    <a:gd name="connsiteX37" fmla="*/ 1624084 w 1890396"/>
                    <a:gd name="connsiteY37" fmla="*/ 1842448 h 3138985"/>
                    <a:gd name="connsiteX38" fmla="*/ 1637732 w 1890396"/>
                    <a:gd name="connsiteY38" fmla="*/ 1883391 h 3138985"/>
                    <a:gd name="connsiteX39" fmla="*/ 1692323 w 1890396"/>
                    <a:gd name="connsiteY39" fmla="*/ 1897039 h 3138985"/>
                    <a:gd name="connsiteX40" fmla="*/ 1733266 w 1890396"/>
                    <a:gd name="connsiteY40" fmla="*/ 1910687 h 3138985"/>
                    <a:gd name="connsiteX41" fmla="*/ 1760561 w 1890396"/>
                    <a:gd name="connsiteY41" fmla="*/ 1951630 h 3138985"/>
                    <a:gd name="connsiteX42" fmla="*/ 1719618 w 1890396"/>
                    <a:gd name="connsiteY42" fmla="*/ 2047164 h 3138985"/>
                    <a:gd name="connsiteX43" fmla="*/ 1815153 w 1890396"/>
                    <a:gd name="connsiteY43" fmla="*/ 2129051 h 3138985"/>
                    <a:gd name="connsiteX44" fmla="*/ 1856096 w 1890396"/>
                    <a:gd name="connsiteY44" fmla="*/ 2142698 h 3138985"/>
                    <a:gd name="connsiteX45" fmla="*/ 1883391 w 1890396"/>
                    <a:gd name="connsiteY45" fmla="*/ 2183642 h 3138985"/>
                    <a:gd name="connsiteX46" fmla="*/ 1842448 w 1890396"/>
                    <a:gd name="connsiteY46" fmla="*/ 2306472 h 3138985"/>
                    <a:gd name="connsiteX47" fmla="*/ 1856096 w 1890396"/>
                    <a:gd name="connsiteY47" fmla="*/ 2402006 h 3138985"/>
                    <a:gd name="connsiteX48" fmla="*/ 1869744 w 1890396"/>
                    <a:gd name="connsiteY48" fmla="*/ 2442949 h 3138985"/>
                    <a:gd name="connsiteX49" fmla="*/ 1828800 w 1890396"/>
                    <a:gd name="connsiteY49" fmla="*/ 2470245 h 3138985"/>
                    <a:gd name="connsiteX50" fmla="*/ 1815153 w 1890396"/>
                    <a:gd name="connsiteY50" fmla="*/ 2511188 h 3138985"/>
                    <a:gd name="connsiteX51" fmla="*/ 1842448 w 1890396"/>
                    <a:gd name="connsiteY51" fmla="*/ 2743200 h 3138985"/>
                    <a:gd name="connsiteX52" fmla="*/ 1801505 w 1890396"/>
                    <a:gd name="connsiteY52" fmla="*/ 2770495 h 3138985"/>
                    <a:gd name="connsiteX53" fmla="*/ 1760561 w 1890396"/>
                    <a:gd name="connsiteY53" fmla="*/ 2743200 h 3138985"/>
                    <a:gd name="connsiteX54" fmla="*/ 1651379 w 1890396"/>
                    <a:gd name="connsiteY54" fmla="*/ 2715904 h 3138985"/>
                    <a:gd name="connsiteX55" fmla="*/ 1569493 w 1890396"/>
                    <a:gd name="connsiteY55" fmla="*/ 2688609 h 3138985"/>
                    <a:gd name="connsiteX56" fmla="*/ 1487606 w 1890396"/>
                    <a:gd name="connsiteY56" fmla="*/ 2729552 h 3138985"/>
                    <a:gd name="connsiteX57" fmla="*/ 1528550 w 1890396"/>
                    <a:gd name="connsiteY57" fmla="*/ 2893325 h 3138985"/>
                    <a:gd name="connsiteX58" fmla="*/ 1542197 w 1890396"/>
                    <a:gd name="connsiteY58" fmla="*/ 3057098 h 3138985"/>
                    <a:gd name="connsiteX59" fmla="*/ 1514902 w 1890396"/>
                    <a:gd name="connsiteY59" fmla="*/ 3138985 h 313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90396" h="3138985">
                      <a:moveTo>
                        <a:pt x="0" y="0"/>
                      </a:moveTo>
                      <a:cubicBezTo>
                        <a:pt x="13648" y="9098"/>
                        <a:pt x="29346" y="15697"/>
                        <a:pt x="40944" y="27295"/>
                      </a:cubicBezTo>
                      <a:cubicBezTo>
                        <a:pt x="52542" y="38893"/>
                        <a:pt x="55431" y="57992"/>
                        <a:pt x="68239" y="68239"/>
                      </a:cubicBezTo>
                      <a:cubicBezTo>
                        <a:pt x="79472" y="77226"/>
                        <a:pt x="95075" y="79066"/>
                        <a:pt x="109182" y="81887"/>
                      </a:cubicBezTo>
                      <a:cubicBezTo>
                        <a:pt x="140726" y="88196"/>
                        <a:pt x="172872" y="90985"/>
                        <a:pt x="204717" y="95534"/>
                      </a:cubicBezTo>
                      <a:cubicBezTo>
                        <a:pt x="218365" y="104633"/>
                        <a:pt x="230671" y="116168"/>
                        <a:pt x="245660" y="122830"/>
                      </a:cubicBezTo>
                      <a:cubicBezTo>
                        <a:pt x="271952" y="134515"/>
                        <a:pt x="327547" y="150125"/>
                        <a:pt x="327547" y="150125"/>
                      </a:cubicBezTo>
                      <a:cubicBezTo>
                        <a:pt x="336645" y="163773"/>
                        <a:pt x="343244" y="179470"/>
                        <a:pt x="354842" y="191069"/>
                      </a:cubicBezTo>
                      <a:cubicBezTo>
                        <a:pt x="366440" y="202667"/>
                        <a:pt x="385538" y="205556"/>
                        <a:pt x="395785" y="218364"/>
                      </a:cubicBezTo>
                      <a:cubicBezTo>
                        <a:pt x="448722" y="284535"/>
                        <a:pt x="361045" y="243177"/>
                        <a:pt x="450376" y="272955"/>
                      </a:cubicBezTo>
                      <a:lnTo>
                        <a:pt x="504967" y="354842"/>
                      </a:lnTo>
                      <a:cubicBezTo>
                        <a:pt x="514066" y="368490"/>
                        <a:pt x="516702" y="390598"/>
                        <a:pt x="532263" y="395785"/>
                      </a:cubicBezTo>
                      <a:lnTo>
                        <a:pt x="573206" y="409433"/>
                      </a:lnTo>
                      <a:cubicBezTo>
                        <a:pt x="637503" y="505878"/>
                        <a:pt x="637951" y="466101"/>
                        <a:pt x="614150" y="573206"/>
                      </a:cubicBezTo>
                      <a:cubicBezTo>
                        <a:pt x="611029" y="587249"/>
                        <a:pt x="605051" y="600501"/>
                        <a:pt x="600502" y="614149"/>
                      </a:cubicBezTo>
                      <a:cubicBezTo>
                        <a:pt x="678736" y="731504"/>
                        <a:pt x="584933" y="583014"/>
                        <a:pt x="641445" y="696036"/>
                      </a:cubicBezTo>
                      <a:cubicBezTo>
                        <a:pt x="648781" y="710707"/>
                        <a:pt x="659642" y="723331"/>
                        <a:pt x="668741" y="736979"/>
                      </a:cubicBezTo>
                      <a:cubicBezTo>
                        <a:pt x="711900" y="1082266"/>
                        <a:pt x="668741" y="652563"/>
                        <a:pt x="668741" y="928048"/>
                      </a:cubicBezTo>
                      <a:cubicBezTo>
                        <a:pt x="668741" y="982828"/>
                        <a:pt x="677839" y="1037230"/>
                        <a:pt x="682388" y="1091821"/>
                      </a:cubicBezTo>
                      <a:cubicBezTo>
                        <a:pt x="677839" y="1119116"/>
                        <a:pt x="674744" y="1146694"/>
                        <a:pt x="668741" y="1173707"/>
                      </a:cubicBezTo>
                      <a:cubicBezTo>
                        <a:pt x="665620" y="1187751"/>
                        <a:pt x="652728" y="1200460"/>
                        <a:pt x="655093" y="1214651"/>
                      </a:cubicBezTo>
                      <a:cubicBezTo>
                        <a:pt x="658240" y="1233535"/>
                        <a:pt x="711803" y="1288851"/>
                        <a:pt x="723332" y="1296537"/>
                      </a:cubicBezTo>
                      <a:cubicBezTo>
                        <a:pt x="735302" y="1304517"/>
                        <a:pt x="751699" y="1303199"/>
                        <a:pt x="764275" y="1310185"/>
                      </a:cubicBezTo>
                      <a:cubicBezTo>
                        <a:pt x="792952" y="1326117"/>
                        <a:pt x="815040" y="1354402"/>
                        <a:pt x="846161" y="1364776"/>
                      </a:cubicBezTo>
                      <a:cubicBezTo>
                        <a:pt x="943609" y="1397259"/>
                        <a:pt x="904108" y="1376112"/>
                        <a:pt x="968991" y="1419367"/>
                      </a:cubicBezTo>
                      <a:cubicBezTo>
                        <a:pt x="1086346" y="1341133"/>
                        <a:pt x="937856" y="1434936"/>
                        <a:pt x="1050878" y="1378424"/>
                      </a:cubicBezTo>
                      <a:cubicBezTo>
                        <a:pt x="1156696" y="1325514"/>
                        <a:pt x="1029860" y="1371781"/>
                        <a:pt x="1132764" y="1337481"/>
                      </a:cubicBezTo>
                      <a:cubicBezTo>
                        <a:pt x="1222097" y="1367256"/>
                        <a:pt x="1134418" y="1325901"/>
                        <a:pt x="1187355" y="1392072"/>
                      </a:cubicBezTo>
                      <a:cubicBezTo>
                        <a:pt x="1197602" y="1404880"/>
                        <a:pt x="1214651" y="1410269"/>
                        <a:pt x="1228299" y="1419367"/>
                      </a:cubicBezTo>
                      <a:cubicBezTo>
                        <a:pt x="1260751" y="1516719"/>
                        <a:pt x="1214736" y="1419367"/>
                        <a:pt x="1282890" y="1419367"/>
                      </a:cubicBezTo>
                      <a:cubicBezTo>
                        <a:pt x="1297276" y="1419367"/>
                        <a:pt x="1287551" y="1449076"/>
                        <a:pt x="1296538" y="1460310"/>
                      </a:cubicBezTo>
                      <a:cubicBezTo>
                        <a:pt x="1315780" y="1484362"/>
                        <a:pt x="1351452" y="1492263"/>
                        <a:pt x="1378424" y="1501254"/>
                      </a:cubicBezTo>
                      <a:cubicBezTo>
                        <a:pt x="1456648" y="1618587"/>
                        <a:pt x="1362866" y="1470136"/>
                        <a:pt x="1419367" y="1583140"/>
                      </a:cubicBezTo>
                      <a:cubicBezTo>
                        <a:pt x="1426703" y="1597811"/>
                        <a:pt x="1439327" y="1609413"/>
                        <a:pt x="1446663" y="1624084"/>
                      </a:cubicBezTo>
                      <a:cubicBezTo>
                        <a:pt x="1453097" y="1636951"/>
                        <a:pt x="1452331" y="1653057"/>
                        <a:pt x="1460311" y="1665027"/>
                      </a:cubicBezTo>
                      <a:cubicBezTo>
                        <a:pt x="1499117" y="1723236"/>
                        <a:pt x="1492118" y="1694579"/>
                        <a:pt x="1542197" y="1719618"/>
                      </a:cubicBezTo>
                      <a:cubicBezTo>
                        <a:pt x="1556868" y="1726953"/>
                        <a:pt x="1569493" y="1737815"/>
                        <a:pt x="1583141" y="1746913"/>
                      </a:cubicBezTo>
                      <a:cubicBezTo>
                        <a:pt x="1611542" y="1860523"/>
                        <a:pt x="1576960" y="1748201"/>
                        <a:pt x="1624084" y="1842448"/>
                      </a:cubicBezTo>
                      <a:cubicBezTo>
                        <a:pt x="1630518" y="1855315"/>
                        <a:pt x="1626498" y="1874404"/>
                        <a:pt x="1637732" y="1883391"/>
                      </a:cubicBezTo>
                      <a:cubicBezTo>
                        <a:pt x="1652379" y="1895108"/>
                        <a:pt x="1674288" y="1891886"/>
                        <a:pt x="1692323" y="1897039"/>
                      </a:cubicBezTo>
                      <a:cubicBezTo>
                        <a:pt x="1706155" y="1900991"/>
                        <a:pt x="1719618" y="1906138"/>
                        <a:pt x="1733266" y="1910687"/>
                      </a:cubicBezTo>
                      <a:cubicBezTo>
                        <a:pt x="1742364" y="1924335"/>
                        <a:pt x="1758241" y="1935392"/>
                        <a:pt x="1760561" y="1951630"/>
                      </a:cubicBezTo>
                      <a:cubicBezTo>
                        <a:pt x="1765745" y="1987921"/>
                        <a:pt x="1737372" y="2020533"/>
                        <a:pt x="1719618" y="2047164"/>
                      </a:cubicBezTo>
                      <a:cubicBezTo>
                        <a:pt x="1740244" y="2129668"/>
                        <a:pt x="1715472" y="2095824"/>
                        <a:pt x="1815153" y="2129051"/>
                      </a:cubicBezTo>
                      <a:lnTo>
                        <a:pt x="1856096" y="2142698"/>
                      </a:lnTo>
                      <a:cubicBezTo>
                        <a:pt x="1865194" y="2156346"/>
                        <a:pt x="1881580" y="2167340"/>
                        <a:pt x="1883391" y="2183642"/>
                      </a:cubicBezTo>
                      <a:cubicBezTo>
                        <a:pt x="1890396" y="2246685"/>
                        <a:pt x="1871253" y="2263264"/>
                        <a:pt x="1842448" y="2306472"/>
                      </a:cubicBezTo>
                      <a:cubicBezTo>
                        <a:pt x="1846997" y="2338317"/>
                        <a:pt x="1849787" y="2370463"/>
                        <a:pt x="1856096" y="2402006"/>
                      </a:cubicBezTo>
                      <a:cubicBezTo>
                        <a:pt x="1858917" y="2416113"/>
                        <a:pt x="1875087" y="2429592"/>
                        <a:pt x="1869744" y="2442949"/>
                      </a:cubicBezTo>
                      <a:cubicBezTo>
                        <a:pt x="1863652" y="2458179"/>
                        <a:pt x="1842448" y="2461146"/>
                        <a:pt x="1828800" y="2470245"/>
                      </a:cubicBezTo>
                      <a:cubicBezTo>
                        <a:pt x="1824251" y="2483893"/>
                        <a:pt x="1815153" y="2496802"/>
                        <a:pt x="1815153" y="2511188"/>
                      </a:cubicBezTo>
                      <a:cubicBezTo>
                        <a:pt x="1815153" y="2672592"/>
                        <a:pt x="1811913" y="2651598"/>
                        <a:pt x="1842448" y="2743200"/>
                      </a:cubicBezTo>
                      <a:cubicBezTo>
                        <a:pt x="1828800" y="2752298"/>
                        <a:pt x="1817907" y="2770495"/>
                        <a:pt x="1801505" y="2770495"/>
                      </a:cubicBezTo>
                      <a:cubicBezTo>
                        <a:pt x="1785102" y="2770495"/>
                        <a:pt x="1775976" y="2748805"/>
                        <a:pt x="1760561" y="2743200"/>
                      </a:cubicBezTo>
                      <a:cubicBezTo>
                        <a:pt x="1725305" y="2730380"/>
                        <a:pt x="1686968" y="2727767"/>
                        <a:pt x="1651379" y="2715904"/>
                      </a:cubicBezTo>
                      <a:lnTo>
                        <a:pt x="1569493" y="2688609"/>
                      </a:lnTo>
                      <a:cubicBezTo>
                        <a:pt x="1556403" y="2692972"/>
                        <a:pt x="1491020" y="2710778"/>
                        <a:pt x="1487606" y="2729552"/>
                      </a:cubicBezTo>
                      <a:cubicBezTo>
                        <a:pt x="1471042" y="2820651"/>
                        <a:pt x="1491153" y="2837231"/>
                        <a:pt x="1528550" y="2893325"/>
                      </a:cubicBezTo>
                      <a:cubicBezTo>
                        <a:pt x="1559136" y="2985086"/>
                        <a:pt x="1565826" y="2962583"/>
                        <a:pt x="1542197" y="3057098"/>
                      </a:cubicBezTo>
                      <a:cubicBezTo>
                        <a:pt x="1535219" y="3085011"/>
                        <a:pt x="1514902" y="3138985"/>
                        <a:pt x="1514902" y="3138985"/>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78" name="Freeform 77"/>
                <p:cNvSpPr/>
                <p:nvPr/>
              </p:nvSpPr>
              <p:spPr bwMode="auto">
                <a:xfrm>
                  <a:off x="1517650" y="4317611"/>
                  <a:ext cx="352356" cy="392699"/>
                </a:xfrm>
                <a:custGeom>
                  <a:avLst/>
                  <a:gdLst>
                    <a:gd name="connsiteX0" fmla="*/ 0 w 354842"/>
                    <a:gd name="connsiteY0" fmla="*/ 393494 h 393494"/>
                    <a:gd name="connsiteX1" fmla="*/ 68239 w 354842"/>
                    <a:gd name="connsiteY1" fmla="*/ 325255 h 393494"/>
                    <a:gd name="connsiteX2" fmla="*/ 136478 w 354842"/>
                    <a:gd name="connsiteY2" fmla="*/ 202425 h 393494"/>
                    <a:gd name="connsiteX3" fmla="*/ 218365 w 354842"/>
                    <a:gd name="connsiteY3" fmla="*/ 147834 h 393494"/>
                    <a:gd name="connsiteX4" fmla="*/ 286603 w 354842"/>
                    <a:gd name="connsiteY4" fmla="*/ 52300 h 393494"/>
                    <a:gd name="connsiteX5" fmla="*/ 354842 w 354842"/>
                    <a:gd name="connsiteY5" fmla="*/ 11356 h 39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42" h="393494">
                      <a:moveTo>
                        <a:pt x="0" y="393494"/>
                      </a:moveTo>
                      <a:cubicBezTo>
                        <a:pt x="40944" y="366198"/>
                        <a:pt x="45493" y="370748"/>
                        <a:pt x="68239" y="325255"/>
                      </a:cubicBezTo>
                      <a:cubicBezTo>
                        <a:pt x="93127" y="275479"/>
                        <a:pt x="71933" y="245455"/>
                        <a:pt x="136478" y="202425"/>
                      </a:cubicBezTo>
                      <a:lnTo>
                        <a:pt x="218365" y="147834"/>
                      </a:lnTo>
                      <a:cubicBezTo>
                        <a:pt x="250209" y="52299"/>
                        <a:pt x="218364" y="75045"/>
                        <a:pt x="286603" y="52300"/>
                      </a:cubicBezTo>
                      <a:cubicBezTo>
                        <a:pt x="321469" y="0"/>
                        <a:pt x="297496" y="11356"/>
                        <a:pt x="354842" y="11356"/>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79" name="Freeform 78"/>
                <p:cNvSpPr/>
                <p:nvPr/>
              </p:nvSpPr>
              <p:spPr bwMode="auto">
                <a:xfrm>
                  <a:off x="2172026" y="3658080"/>
                  <a:ext cx="2632607" cy="2688478"/>
                </a:xfrm>
                <a:custGeom>
                  <a:avLst/>
                  <a:gdLst>
                    <a:gd name="connsiteX0" fmla="*/ 818866 w 2634018"/>
                    <a:gd name="connsiteY0" fmla="*/ 261009 h 2690311"/>
                    <a:gd name="connsiteX1" fmla="*/ 914400 w 2634018"/>
                    <a:gd name="connsiteY1" fmla="*/ 247362 h 2690311"/>
                    <a:gd name="connsiteX2" fmla="*/ 996287 w 2634018"/>
                    <a:gd name="connsiteY2" fmla="*/ 220066 h 2690311"/>
                    <a:gd name="connsiteX3" fmla="*/ 1037230 w 2634018"/>
                    <a:gd name="connsiteY3" fmla="*/ 192771 h 2690311"/>
                    <a:gd name="connsiteX4" fmla="*/ 1119116 w 2634018"/>
                    <a:gd name="connsiteY4" fmla="*/ 179123 h 2690311"/>
                    <a:gd name="connsiteX5" fmla="*/ 1160060 w 2634018"/>
                    <a:gd name="connsiteY5" fmla="*/ 151827 h 2690311"/>
                    <a:gd name="connsiteX6" fmla="*/ 1228299 w 2634018"/>
                    <a:gd name="connsiteY6" fmla="*/ 165475 h 2690311"/>
                    <a:gd name="connsiteX7" fmla="*/ 1337481 w 2634018"/>
                    <a:gd name="connsiteY7" fmla="*/ 179123 h 2690311"/>
                    <a:gd name="connsiteX8" fmla="*/ 1378424 w 2634018"/>
                    <a:gd name="connsiteY8" fmla="*/ 138180 h 2690311"/>
                    <a:gd name="connsiteX9" fmla="*/ 1473958 w 2634018"/>
                    <a:gd name="connsiteY9" fmla="*/ 110884 h 2690311"/>
                    <a:gd name="connsiteX10" fmla="*/ 1555845 w 2634018"/>
                    <a:gd name="connsiteY10" fmla="*/ 83589 h 2690311"/>
                    <a:gd name="connsiteX11" fmla="*/ 1856096 w 2634018"/>
                    <a:gd name="connsiteY11" fmla="*/ 56293 h 2690311"/>
                    <a:gd name="connsiteX12" fmla="*/ 1897039 w 2634018"/>
                    <a:gd name="connsiteY12" fmla="*/ 28998 h 2690311"/>
                    <a:gd name="connsiteX13" fmla="*/ 1978925 w 2634018"/>
                    <a:gd name="connsiteY13" fmla="*/ 1702 h 2690311"/>
                    <a:gd name="connsiteX14" fmla="*/ 2142699 w 2634018"/>
                    <a:gd name="connsiteY14" fmla="*/ 69941 h 2690311"/>
                    <a:gd name="connsiteX15" fmla="*/ 2142699 w 2634018"/>
                    <a:gd name="connsiteY15" fmla="*/ 69941 h 2690311"/>
                    <a:gd name="connsiteX16" fmla="*/ 2265528 w 2634018"/>
                    <a:gd name="connsiteY16" fmla="*/ 97236 h 2690311"/>
                    <a:gd name="connsiteX17" fmla="*/ 2306472 w 2634018"/>
                    <a:gd name="connsiteY17" fmla="*/ 124532 h 2690311"/>
                    <a:gd name="connsiteX18" fmla="*/ 2388358 w 2634018"/>
                    <a:gd name="connsiteY18" fmla="*/ 151827 h 2690311"/>
                    <a:gd name="connsiteX19" fmla="*/ 2402006 w 2634018"/>
                    <a:gd name="connsiteY19" fmla="*/ 192771 h 2690311"/>
                    <a:gd name="connsiteX20" fmla="*/ 2429302 w 2634018"/>
                    <a:gd name="connsiteY20" fmla="*/ 233714 h 2690311"/>
                    <a:gd name="connsiteX21" fmla="*/ 2456597 w 2634018"/>
                    <a:gd name="connsiteY21" fmla="*/ 315601 h 2690311"/>
                    <a:gd name="connsiteX22" fmla="*/ 2470245 w 2634018"/>
                    <a:gd name="connsiteY22" fmla="*/ 465726 h 2690311"/>
                    <a:gd name="connsiteX23" fmla="*/ 2483893 w 2634018"/>
                    <a:gd name="connsiteY23" fmla="*/ 506669 h 2690311"/>
                    <a:gd name="connsiteX24" fmla="*/ 2511188 w 2634018"/>
                    <a:gd name="connsiteY24" fmla="*/ 656795 h 2690311"/>
                    <a:gd name="connsiteX25" fmla="*/ 2497540 w 2634018"/>
                    <a:gd name="connsiteY25" fmla="*/ 806920 h 2690311"/>
                    <a:gd name="connsiteX26" fmla="*/ 2483893 w 2634018"/>
                    <a:gd name="connsiteY26" fmla="*/ 847863 h 2690311"/>
                    <a:gd name="connsiteX27" fmla="*/ 2470245 w 2634018"/>
                    <a:gd name="connsiteY27" fmla="*/ 916102 h 2690311"/>
                    <a:gd name="connsiteX28" fmla="*/ 2497540 w 2634018"/>
                    <a:gd name="connsiteY28" fmla="*/ 1148114 h 2690311"/>
                    <a:gd name="connsiteX29" fmla="*/ 2524836 w 2634018"/>
                    <a:gd name="connsiteY29" fmla="*/ 1189057 h 2690311"/>
                    <a:gd name="connsiteX30" fmla="*/ 2565779 w 2634018"/>
                    <a:gd name="connsiteY30" fmla="*/ 1311887 h 2690311"/>
                    <a:gd name="connsiteX31" fmla="*/ 2593075 w 2634018"/>
                    <a:gd name="connsiteY31" fmla="*/ 1393774 h 2690311"/>
                    <a:gd name="connsiteX32" fmla="*/ 2606722 w 2634018"/>
                    <a:gd name="connsiteY32" fmla="*/ 1462012 h 2690311"/>
                    <a:gd name="connsiteX33" fmla="*/ 2634018 w 2634018"/>
                    <a:gd name="connsiteY33" fmla="*/ 1543899 h 2690311"/>
                    <a:gd name="connsiteX34" fmla="*/ 2620370 w 2634018"/>
                    <a:gd name="connsiteY34" fmla="*/ 1666729 h 2690311"/>
                    <a:gd name="connsiteX35" fmla="*/ 2606722 w 2634018"/>
                    <a:gd name="connsiteY35" fmla="*/ 1707672 h 2690311"/>
                    <a:gd name="connsiteX36" fmla="*/ 2579427 w 2634018"/>
                    <a:gd name="connsiteY36" fmla="*/ 1912389 h 2690311"/>
                    <a:gd name="connsiteX37" fmla="*/ 2552131 w 2634018"/>
                    <a:gd name="connsiteY37" fmla="*/ 1953332 h 2690311"/>
                    <a:gd name="connsiteX38" fmla="*/ 2524836 w 2634018"/>
                    <a:gd name="connsiteY38" fmla="*/ 2035218 h 2690311"/>
                    <a:gd name="connsiteX39" fmla="*/ 2429302 w 2634018"/>
                    <a:gd name="connsiteY39" fmla="*/ 2158048 h 2690311"/>
                    <a:gd name="connsiteX40" fmla="*/ 2388358 w 2634018"/>
                    <a:gd name="connsiteY40" fmla="*/ 2185344 h 2690311"/>
                    <a:gd name="connsiteX41" fmla="*/ 2361063 w 2634018"/>
                    <a:gd name="connsiteY41" fmla="*/ 2280878 h 2690311"/>
                    <a:gd name="connsiteX42" fmla="*/ 2306472 w 2634018"/>
                    <a:gd name="connsiteY42" fmla="*/ 2362765 h 2690311"/>
                    <a:gd name="connsiteX43" fmla="*/ 2279176 w 2634018"/>
                    <a:gd name="connsiteY43" fmla="*/ 2403708 h 2690311"/>
                    <a:gd name="connsiteX44" fmla="*/ 2251881 w 2634018"/>
                    <a:gd name="connsiteY44" fmla="*/ 2458299 h 2690311"/>
                    <a:gd name="connsiteX45" fmla="*/ 2238233 w 2634018"/>
                    <a:gd name="connsiteY45" fmla="*/ 2499242 h 2690311"/>
                    <a:gd name="connsiteX46" fmla="*/ 2183642 w 2634018"/>
                    <a:gd name="connsiteY46" fmla="*/ 2581129 h 2690311"/>
                    <a:gd name="connsiteX47" fmla="*/ 2156346 w 2634018"/>
                    <a:gd name="connsiteY47" fmla="*/ 2622072 h 2690311"/>
                    <a:gd name="connsiteX48" fmla="*/ 2129051 w 2634018"/>
                    <a:gd name="connsiteY48" fmla="*/ 2663015 h 2690311"/>
                    <a:gd name="connsiteX49" fmla="*/ 2088107 w 2634018"/>
                    <a:gd name="connsiteY49" fmla="*/ 2690311 h 2690311"/>
                    <a:gd name="connsiteX50" fmla="*/ 1965278 w 2634018"/>
                    <a:gd name="connsiteY50" fmla="*/ 2649368 h 2690311"/>
                    <a:gd name="connsiteX51" fmla="*/ 1924334 w 2634018"/>
                    <a:gd name="connsiteY51" fmla="*/ 2635720 h 2690311"/>
                    <a:gd name="connsiteX52" fmla="*/ 1746913 w 2634018"/>
                    <a:gd name="connsiteY52" fmla="*/ 2594777 h 2690311"/>
                    <a:gd name="connsiteX53" fmla="*/ 1705970 w 2634018"/>
                    <a:gd name="connsiteY53" fmla="*/ 2608424 h 2690311"/>
                    <a:gd name="connsiteX54" fmla="*/ 1624084 w 2634018"/>
                    <a:gd name="connsiteY54" fmla="*/ 2663015 h 2690311"/>
                    <a:gd name="connsiteX55" fmla="*/ 1583140 w 2634018"/>
                    <a:gd name="connsiteY55" fmla="*/ 2676663 h 2690311"/>
                    <a:gd name="connsiteX56" fmla="*/ 1501254 w 2634018"/>
                    <a:gd name="connsiteY56" fmla="*/ 2649368 h 2690311"/>
                    <a:gd name="connsiteX57" fmla="*/ 1460310 w 2634018"/>
                    <a:gd name="connsiteY57" fmla="*/ 2567481 h 2690311"/>
                    <a:gd name="connsiteX58" fmla="*/ 1419367 w 2634018"/>
                    <a:gd name="connsiteY58" fmla="*/ 2553833 h 2690311"/>
                    <a:gd name="connsiteX59" fmla="*/ 1364776 w 2634018"/>
                    <a:gd name="connsiteY59" fmla="*/ 2485595 h 2690311"/>
                    <a:gd name="connsiteX60" fmla="*/ 1323833 w 2634018"/>
                    <a:gd name="connsiteY60" fmla="*/ 2512890 h 2690311"/>
                    <a:gd name="connsiteX61" fmla="*/ 1269242 w 2634018"/>
                    <a:gd name="connsiteY61" fmla="*/ 2594777 h 2690311"/>
                    <a:gd name="connsiteX62" fmla="*/ 1146412 w 2634018"/>
                    <a:gd name="connsiteY62" fmla="*/ 2581129 h 2690311"/>
                    <a:gd name="connsiteX63" fmla="*/ 1078173 w 2634018"/>
                    <a:gd name="connsiteY63" fmla="*/ 2567481 h 2690311"/>
                    <a:gd name="connsiteX64" fmla="*/ 982639 w 2634018"/>
                    <a:gd name="connsiteY64" fmla="*/ 2553833 h 2690311"/>
                    <a:gd name="connsiteX65" fmla="*/ 900752 w 2634018"/>
                    <a:gd name="connsiteY65" fmla="*/ 2512890 h 2690311"/>
                    <a:gd name="connsiteX66" fmla="*/ 818866 w 2634018"/>
                    <a:gd name="connsiteY66" fmla="*/ 2553833 h 2690311"/>
                    <a:gd name="connsiteX67" fmla="*/ 777922 w 2634018"/>
                    <a:gd name="connsiteY67" fmla="*/ 2567481 h 2690311"/>
                    <a:gd name="connsiteX68" fmla="*/ 736979 w 2634018"/>
                    <a:gd name="connsiteY68" fmla="*/ 2540186 h 2690311"/>
                    <a:gd name="connsiteX69" fmla="*/ 573206 w 2634018"/>
                    <a:gd name="connsiteY69" fmla="*/ 2512890 h 2690311"/>
                    <a:gd name="connsiteX70" fmla="*/ 504967 w 2634018"/>
                    <a:gd name="connsiteY70" fmla="*/ 2458299 h 2690311"/>
                    <a:gd name="connsiteX71" fmla="*/ 423081 w 2634018"/>
                    <a:gd name="connsiteY71" fmla="*/ 2431003 h 2690311"/>
                    <a:gd name="connsiteX72" fmla="*/ 300251 w 2634018"/>
                    <a:gd name="connsiteY72" fmla="*/ 2403708 h 2690311"/>
                    <a:gd name="connsiteX73" fmla="*/ 259307 w 2634018"/>
                    <a:gd name="connsiteY73" fmla="*/ 2417356 h 2690311"/>
                    <a:gd name="connsiteX74" fmla="*/ 163773 w 2634018"/>
                    <a:gd name="connsiteY74" fmla="*/ 2376412 h 2690311"/>
                    <a:gd name="connsiteX75" fmla="*/ 122830 w 2634018"/>
                    <a:gd name="connsiteY75" fmla="*/ 2390060 h 2690311"/>
                    <a:gd name="connsiteX76" fmla="*/ 81887 w 2634018"/>
                    <a:gd name="connsiteY76" fmla="*/ 2417356 h 2690311"/>
                    <a:gd name="connsiteX77" fmla="*/ 13648 w 2634018"/>
                    <a:gd name="connsiteY77" fmla="*/ 2403708 h 2690311"/>
                    <a:gd name="connsiteX78" fmla="*/ 0 w 2634018"/>
                    <a:gd name="connsiteY78" fmla="*/ 2390060 h 26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634018" h="2690311">
                      <a:moveTo>
                        <a:pt x="818866" y="261009"/>
                      </a:moveTo>
                      <a:cubicBezTo>
                        <a:pt x="850711" y="256460"/>
                        <a:pt x="883056" y="254595"/>
                        <a:pt x="914400" y="247362"/>
                      </a:cubicBezTo>
                      <a:cubicBezTo>
                        <a:pt x="942435" y="240892"/>
                        <a:pt x="972347" y="236026"/>
                        <a:pt x="996287" y="220066"/>
                      </a:cubicBezTo>
                      <a:cubicBezTo>
                        <a:pt x="1009935" y="210968"/>
                        <a:pt x="1021669" y="197958"/>
                        <a:pt x="1037230" y="192771"/>
                      </a:cubicBezTo>
                      <a:cubicBezTo>
                        <a:pt x="1063482" y="184020"/>
                        <a:pt x="1091821" y="183672"/>
                        <a:pt x="1119116" y="179123"/>
                      </a:cubicBezTo>
                      <a:cubicBezTo>
                        <a:pt x="1132764" y="170024"/>
                        <a:pt x="1143784" y="153862"/>
                        <a:pt x="1160060" y="151827"/>
                      </a:cubicBezTo>
                      <a:cubicBezTo>
                        <a:pt x="1183078" y="148950"/>
                        <a:pt x="1205372" y="161948"/>
                        <a:pt x="1228299" y="165475"/>
                      </a:cubicBezTo>
                      <a:cubicBezTo>
                        <a:pt x="1264550" y="171052"/>
                        <a:pt x="1301087" y="174574"/>
                        <a:pt x="1337481" y="179123"/>
                      </a:cubicBezTo>
                      <a:cubicBezTo>
                        <a:pt x="1351129" y="165475"/>
                        <a:pt x="1362365" y="148886"/>
                        <a:pt x="1378424" y="138180"/>
                      </a:cubicBezTo>
                      <a:cubicBezTo>
                        <a:pt x="1390933" y="129840"/>
                        <a:pt x="1465685" y="113366"/>
                        <a:pt x="1473958" y="110884"/>
                      </a:cubicBezTo>
                      <a:cubicBezTo>
                        <a:pt x="1501517" y="102616"/>
                        <a:pt x="1527362" y="87658"/>
                        <a:pt x="1555845" y="83589"/>
                      </a:cubicBezTo>
                      <a:cubicBezTo>
                        <a:pt x="1719082" y="60269"/>
                        <a:pt x="1619282" y="72081"/>
                        <a:pt x="1856096" y="56293"/>
                      </a:cubicBezTo>
                      <a:cubicBezTo>
                        <a:pt x="1869744" y="47195"/>
                        <a:pt x="1882050" y="35660"/>
                        <a:pt x="1897039" y="28998"/>
                      </a:cubicBezTo>
                      <a:cubicBezTo>
                        <a:pt x="1923331" y="17313"/>
                        <a:pt x="1978925" y="1702"/>
                        <a:pt x="1978925" y="1702"/>
                      </a:cubicBezTo>
                      <a:cubicBezTo>
                        <a:pt x="2093171" y="20743"/>
                        <a:pt x="2037787" y="0"/>
                        <a:pt x="2142699" y="69941"/>
                      </a:cubicBezTo>
                      <a:lnTo>
                        <a:pt x="2142699" y="69941"/>
                      </a:lnTo>
                      <a:cubicBezTo>
                        <a:pt x="2209894" y="92340"/>
                        <a:pt x="2169452" y="81224"/>
                        <a:pt x="2265528" y="97236"/>
                      </a:cubicBezTo>
                      <a:cubicBezTo>
                        <a:pt x="2279176" y="106335"/>
                        <a:pt x="2291483" y="117870"/>
                        <a:pt x="2306472" y="124532"/>
                      </a:cubicBezTo>
                      <a:cubicBezTo>
                        <a:pt x="2332764" y="136217"/>
                        <a:pt x="2388358" y="151827"/>
                        <a:pt x="2388358" y="151827"/>
                      </a:cubicBezTo>
                      <a:cubicBezTo>
                        <a:pt x="2392907" y="165475"/>
                        <a:pt x="2395572" y="179904"/>
                        <a:pt x="2402006" y="192771"/>
                      </a:cubicBezTo>
                      <a:cubicBezTo>
                        <a:pt x="2409342" y="207442"/>
                        <a:pt x="2422640" y="218725"/>
                        <a:pt x="2429302" y="233714"/>
                      </a:cubicBezTo>
                      <a:cubicBezTo>
                        <a:pt x="2440987" y="260006"/>
                        <a:pt x="2456597" y="315601"/>
                        <a:pt x="2456597" y="315601"/>
                      </a:cubicBezTo>
                      <a:cubicBezTo>
                        <a:pt x="2461146" y="365643"/>
                        <a:pt x="2463139" y="415983"/>
                        <a:pt x="2470245" y="465726"/>
                      </a:cubicBezTo>
                      <a:cubicBezTo>
                        <a:pt x="2472280" y="479967"/>
                        <a:pt x="2481320" y="492515"/>
                        <a:pt x="2483893" y="506669"/>
                      </a:cubicBezTo>
                      <a:cubicBezTo>
                        <a:pt x="2514757" y="676425"/>
                        <a:pt x="2479888" y="562896"/>
                        <a:pt x="2511188" y="656795"/>
                      </a:cubicBezTo>
                      <a:cubicBezTo>
                        <a:pt x="2506639" y="706837"/>
                        <a:pt x="2504646" y="757177"/>
                        <a:pt x="2497540" y="806920"/>
                      </a:cubicBezTo>
                      <a:cubicBezTo>
                        <a:pt x="2495506" y="821161"/>
                        <a:pt x="2487382" y="833907"/>
                        <a:pt x="2483893" y="847863"/>
                      </a:cubicBezTo>
                      <a:cubicBezTo>
                        <a:pt x="2478267" y="870367"/>
                        <a:pt x="2474794" y="893356"/>
                        <a:pt x="2470245" y="916102"/>
                      </a:cubicBezTo>
                      <a:cubicBezTo>
                        <a:pt x="2471479" y="932138"/>
                        <a:pt x="2473888" y="1092927"/>
                        <a:pt x="2497540" y="1148114"/>
                      </a:cubicBezTo>
                      <a:cubicBezTo>
                        <a:pt x="2504001" y="1163190"/>
                        <a:pt x="2515737" y="1175409"/>
                        <a:pt x="2524836" y="1189057"/>
                      </a:cubicBezTo>
                      <a:lnTo>
                        <a:pt x="2565779" y="1311887"/>
                      </a:lnTo>
                      <a:cubicBezTo>
                        <a:pt x="2565780" y="1311891"/>
                        <a:pt x="2593074" y="1393771"/>
                        <a:pt x="2593075" y="1393774"/>
                      </a:cubicBezTo>
                      <a:cubicBezTo>
                        <a:pt x="2597624" y="1416520"/>
                        <a:pt x="2600619" y="1439633"/>
                        <a:pt x="2606722" y="1462012"/>
                      </a:cubicBezTo>
                      <a:cubicBezTo>
                        <a:pt x="2614292" y="1489770"/>
                        <a:pt x="2634018" y="1543899"/>
                        <a:pt x="2634018" y="1543899"/>
                      </a:cubicBezTo>
                      <a:cubicBezTo>
                        <a:pt x="2629469" y="1584842"/>
                        <a:pt x="2627143" y="1626094"/>
                        <a:pt x="2620370" y="1666729"/>
                      </a:cubicBezTo>
                      <a:cubicBezTo>
                        <a:pt x="2618005" y="1680919"/>
                        <a:pt x="2608623" y="1693412"/>
                        <a:pt x="2606722" y="1707672"/>
                      </a:cubicBezTo>
                      <a:cubicBezTo>
                        <a:pt x="2601178" y="1749251"/>
                        <a:pt x="2607956" y="1855331"/>
                        <a:pt x="2579427" y="1912389"/>
                      </a:cubicBezTo>
                      <a:cubicBezTo>
                        <a:pt x="2572091" y="1927060"/>
                        <a:pt x="2561230" y="1939684"/>
                        <a:pt x="2552131" y="1953332"/>
                      </a:cubicBezTo>
                      <a:cubicBezTo>
                        <a:pt x="2543033" y="1980627"/>
                        <a:pt x="2540796" y="2011278"/>
                        <a:pt x="2524836" y="2035218"/>
                      </a:cubicBezTo>
                      <a:cubicBezTo>
                        <a:pt x="2486793" y="2092282"/>
                        <a:pt x="2477407" y="2117961"/>
                        <a:pt x="2429302" y="2158048"/>
                      </a:cubicBezTo>
                      <a:cubicBezTo>
                        <a:pt x="2416701" y="2168549"/>
                        <a:pt x="2402006" y="2176245"/>
                        <a:pt x="2388358" y="2185344"/>
                      </a:cubicBezTo>
                      <a:cubicBezTo>
                        <a:pt x="2385147" y="2198188"/>
                        <a:pt x="2369961" y="2264862"/>
                        <a:pt x="2361063" y="2280878"/>
                      </a:cubicBezTo>
                      <a:cubicBezTo>
                        <a:pt x="2345132" y="2309555"/>
                        <a:pt x="2324669" y="2335469"/>
                        <a:pt x="2306472" y="2362765"/>
                      </a:cubicBezTo>
                      <a:cubicBezTo>
                        <a:pt x="2297373" y="2376413"/>
                        <a:pt x="2286511" y="2389037"/>
                        <a:pt x="2279176" y="2403708"/>
                      </a:cubicBezTo>
                      <a:cubicBezTo>
                        <a:pt x="2270078" y="2421905"/>
                        <a:pt x="2259895" y="2439599"/>
                        <a:pt x="2251881" y="2458299"/>
                      </a:cubicBezTo>
                      <a:cubicBezTo>
                        <a:pt x="2246214" y="2471522"/>
                        <a:pt x="2245219" y="2486666"/>
                        <a:pt x="2238233" y="2499242"/>
                      </a:cubicBezTo>
                      <a:cubicBezTo>
                        <a:pt x="2222301" y="2527919"/>
                        <a:pt x="2201839" y="2553833"/>
                        <a:pt x="2183642" y="2581129"/>
                      </a:cubicBezTo>
                      <a:lnTo>
                        <a:pt x="2156346" y="2622072"/>
                      </a:lnTo>
                      <a:cubicBezTo>
                        <a:pt x="2147248" y="2635720"/>
                        <a:pt x="2142699" y="2653917"/>
                        <a:pt x="2129051" y="2663015"/>
                      </a:cubicBezTo>
                      <a:lnTo>
                        <a:pt x="2088107" y="2690311"/>
                      </a:lnTo>
                      <a:lnTo>
                        <a:pt x="1965278" y="2649368"/>
                      </a:lnTo>
                      <a:lnTo>
                        <a:pt x="1924334" y="2635720"/>
                      </a:lnTo>
                      <a:cubicBezTo>
                        <a:pt x="1815682" y="2563285"/>
                        <a:pt x="1874923" y="2576490"/>
                        <a:pt x="1746913" y="2594777"/>
                      </a:cubicBezTo>
                      <a:cubicBezTo>
                        <a:pt x="1733265" y="2599326"/>
                        <a:pt x="1718545" y="2601438"/>
                        <a:pt x="1705970" y="2608424"/>
                      </a:cubicBezTo>
                      <a:cubicBezTo>
                        <a:pt x="1677293" y="2624355"/>
                        <a:pt x="1655206" y="2652641"/>
                        <a:pt x="1624084" y="2663015"/>
                      </a:cubicBezTo>
                      <a:lnTo>
                        <a:pt x="1583140" y="2676663"/>
                      </a:lnTo>
                      <a:cubicBezTo>
                        <a:pt x="1555845" y="2667565"/>
                        <a:pt x="1510352" y="2676663"/>
                        <a:pt x="1501254" y="2649368"/>
                      </a:cubicBezTo>
                      <a:cubicBezTo>
                        <a:pt x="1492263" y="2622395"/>
                        <a:pt x="1484363" y="2586723"/>
                        <a:pt x="1460310" y="2567481"/>
                      </a:cubicBezTo>
                      <a:cubicBezTo>
                        <a:pt x="1449076" y="2558494"/>
                        <a:pt x="1433015" y="2558382"/>
                        <a:pt x="1419367" y="2553833"/>
                      </a:cubicBezTo>
                      <a:cubicBezTo>
                        <a:pt x="1410845" y="2528268"/>
                        <a:pt x="1405930" y="2485595"/>
                        <a:pt x="1364776" y="2485595"/>
                      </a:cubicBezTo>
                      <a:cubicBezTo>
                        <a:pt x="1348374" y="2485595"/>
                        <a:pt x="1337481" y="2503792"/>
                        <a:pt x="1323833" y="2512890"/>
                      </a:cubicBezTo>
                      <a:cubicBezTo>
                        <a:pt x="1305636" y="2540186"/>
                        <a:pt x="1301847" y="2598400"/>
                        <a:pt x="1269242" y="2594777"/>
                      </a:cubicBezTo>
                      <a:cubicBezTo>
                        <a:pt x="1228299" y="2590228"/>
                        <a:pt x="1187193" y="2586955"/>
                        <a:pt x="1146412" y="2581129"/>
                      </a:cubicBezTo>
                      <a:cubicBezTo>
                        <a:pt x="1123448" y="2577848"/>
                        <a:pt x="1101054" y="2571295"/>
                        <a:pt x="1078173" y="2567481"/>
                      </a:cubicBezTo>
                      <a:cubicBezTo>
                        <a:pt x="1046443" y="2562193"/>
                        <a:pt x="1014484" y="2558382"/>
                        <a:pt x="982639" y="2553833"/>
                      </a:cubicBezTo>
                      <a:cubicBezTo>
                        <a:pt x="961938" y="2540032"/>
                        <a:pt x="929004" y="2512890"/>
                        <a:pt x="900752" y="2512890"/>
                      </a:cubicBezTo>
                      <a:cubicBezTo>
                        <a:pt x="866450" y="2512890"/>
                        <a:pt x="846466" y="2540033"/>
                        <a:pt x="818866" y="2553833"/>
                      </a:cubicBezTo>
                      <a:cubicBezTo>
                        <a:pt x="805999" y="2560267"/>
                        <a:pt x="791570" y="2562932"/>
                        <a:pt x="777922" y="2567481"/>
                      </a:cubicBezTo>
                      <a:cubicBezTo>
                        <a:pt x="764274" y="2558383"/>
                        <a:pt x="751650" y="2547521"/>
                        <a:pt x="736979" y="2540186"/>
                      </a:cubicBezTo>
                      <a:cubicBezTo>
                        <a:pt x="691249" y="2517321"/>
                        <a:pt x="612129" y="2517215"/>
                        <a:pt x="573206" y="2512890"/>
                      </a:cubicBezTo>
                      <a:cubicBezTo>
                        <a:pt x="423888" y="2463116"/>
                        <a:pt x="646068" y="2546488"/>
                        <a:pt x="504967" y="2458299"/>
                      </a:cubicBezTo>
                      <a:cubicBezTo>
                        <a:pt x="480569" y="2443050"/>
                        <a:pt x="450376" y="2440101"/>
                        <a:pt x="423081" y="2431003"/>
                      </a:cubicBezTo>
                      <a:cubicBezTo>
                        <a:pt x="355894" y="2408607"/>
                        <a:pt x="396311" y="2419718"/>
                        <a:pt x="300251" y="2403708"/>
                      </a:cubicBezTo>
                      <a:cubicBezTo>
                        <a:pt x="286603" y="2408257"/>
                        <a:pt x="273693" y="2417356"/>
                        <a:pt x="259307" y="2417356"/>
                      </a:cubicBezTo>
                      <a:cubicBezTo>
                        <a:pt x="215242" y="2417356"/>
                        <a:pt x="197203" y="2398699"/>
                        <a:pt x="163773" y="2376412"/>
                      </a:cubicBezTo>
                      <a:cubicBezTo>
                        <a:pt x="150125" y="2380961"/>
                        <a:pt x="135697" y="2383626"/>
                        <a:pt x="122830" y="2390060"/>
                      </a:cubicBezTo>
                      <a:cubicBezTo>
                        <a:pt x="108159" y="2397396"/>
                        <a:pt x="98163" y="2415321"/>
                        <a:pt x="81887" y="2417356"/>
                      </a:cubicBezTo>
                      <a:cubicBezTo>
                        <a:pt x="58869" y="2420233"/>
                        <a:pt x="35654" y="2411044"/>
                        <a:pt x="13648" y="2403708"/>
                      </a:cubicBezTo>
                      <a:cubicBezTo>
                        <a:pt x="7544" y="2401673"/>
                        <a:pt x="4549" y="2394609"/>
                        <a:pt x="0" y="2390060"/>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80" name="Freeform 79"/>
                <p:cNvSpPr/>
                <p:nvPr/>
              </p:nvSpPr>
              <p:spPr bwMode="auto">
                <a:xfrm>
                  <a:off x="3807968" y="1226365"/>
                  <a:ext cx="1797016" cy="1329135"/>
                </a:xfrm>
                <a:custGeom>
                  <a:avLst/>
                  <a:gdLst>
                    <a:gd name="connsiteX0" fmla="*/ 326389 w 1796541"/>
                    <a:gd name="connsiteY0" fmla="*/ 27295 h 1328742"/>
                    <a:gd name="connsiteX1" fmla="*/ 271798 w 1796541"/>
                    <a:gd name="connsiteY1" fmla="*/ 13647 h 1328742"/>
                    <a:gd name="connsiteX2" fmla="*/ 230854 w 1796541"/>
                    <a:gd name="connsiteY2" fmla="*/ 0 h 1328742"/>
                    <a:gd name="connsiteX3" fmla="*/ 121672 w 1796541"/>
                    <a:gd name="connsiteY3" fmla="*/ 13647 h 1328742"/>
                    <a:gd name="connsiteX4" fmla="*/ 80729 w 1796541"/>
                    <a:gd name="connsiteY4" fmla="*/ 27295 h 1328742"/>
                    <a:gd name="connsiteX5" fmla="*/ 26138 w 1796541"/>
                    <a:gd name="connsiteY5" fmla="*/ 40943 h 1328742"/>
                    <a:gd name="connsiteX6" fmla="*/ 67081 w 1796541"/>
                    <a:gd name="connsiteY6" fmla="*/ 232011 h 1328742"/>
                    <a:gd name="connsiteX7" fmla="*/ 53433 w 1796541"/>
                    <a:gd name="connsiteY7" fmla="*/ 382137 h 1328742"/>
                    <a:gd name="connsiteX8" fmla="*/ 26138 w 1796541"/>
                    <a:gd name="connsiteY8" fmla="*/ 423080 h 1328742"/>
                    <a:gd name="connsiteX9" fmla="*/ 12490 w 1796541"/>
                    <a:gd name="connsiteY9" fmla="*/ 464023 h 1328742"/>
                    <a:gd name="connsiteX10" fmla="*/ 26138 w 1796541"/>
                    <a:gd name="connsiteY10" fmla="*/ 545910 h 1328742"/>
                    <a:gd name="connsiteX11" fmla="*/ 67081 w 1796541"/>
                    <a:gd name="connsiteY11" fmla="*/ 682388 h 1328742"/>
                    <a:gd name="connsiteX12" fmla="*/ 94377 w 1796541"/>
                    <a:gd name="connsiteY12" fmla="*/ 764274 h 1328742"/>
                    <a:gd name="connsiteX13" fmla="*/ 108024 w 1796541"/>
                    <a:gd name="connsiteY13" fmla="*/ 805217 h 1328742"/>
                    <a:gd name="connsiteX14" fmla="*/ 121672 w 1796541"/>
                    <a:gd name="connsiteY14" fmla="*/ 914400 h 1328742"/>
                    <a:gd name="connsiteX15" fmla="*/ 94377 w 1796541"/>
                    <a:gd name="connsiteY15" fmla="*/ 1160059 h 1328742"/>
                    <a:gd name="connsiteX16" fmla="*/ 108024 w 1796541"/>
                    <a:gd name="connsiteY16" fmla="*/ 1228298 h 1328742"/>
                    <a:gd name="connsiteX17" fmla="*/ 148968 w 1796541"/>
                    <a:gd name="connsiteY17" fmla="*/ 1241946 h 1328742"/>
                    <a:gd name="connsiteX18" fmla="*/ 189911 w 1796541"/>
                    <a:gd name="connsiteY18" fmla="*/ 1269241 h 1328742"/>
                    <a:gd name="connsiteX19" fmla="*/ 299093 w 1796541"/>
                    <a:gd name="connsiteY19" fmla="*/ 1255594 h 1328742"/>
                    <a:gd name="connsiteX20" fmla="*/ 367332 w 1796541"/>
                    <a:gd name="connsiteY20" fmla="*/ 1241946 h 1328742"/>
                    <a:gd name="connsiteX21" fmla="*/ 408275 w 1796541"/>
                    <a:gd name="connsiteY21" fmla="*/ 1255594 h 1328742"/>
                    <a:gd name="connsiteX22" fmla="*/ 435571 w 1796541"/>
                    <a:gd name="connsiteY22" fmla="*/ 1296537 h 1328742"/>
                    <a:gd name="connsiteX23" fmla="*/ 544753 w 1796541"/>
                    <a:gd name="connsiteY23" fmla="*/ 1282889 h 1328742"/>
                    <a:gd name="connsiteX24" fmla="*/ 640287 w 1796541"/>
                    <a:gd name="connsiteY24" fmla="*/ 1296537 h 1328742"/>
                    <a:gd name="connsiteX25" fmla="*/ 722174 w 1796541"/>
                    <a:gd name="connsiteY25" fmla="*/ 1323832 h 1328742"/>
                    <a:gd name="connsiteX26" fmla="*/ 776765 w 1796541"/>
                    <a:gd name="connsiteY26" fmla="*/ 1310185 h 1328742"/>
                    <a:gd name="connsiteX27" fmla="*/ 790413 w 1796541"/>
                    <a:gd name="connsiteY27" fmla="*/ 1269241 h 1328742"/>
                    <a:gd name="connsiteX28" fmla="*/ 872299 w 1796541"/>
                    <a:gd name="connsiteY28" fmla="*/ 1296537 h 1328742"/>
                    <a:gd name="connsiteX29" fmla="*/ 954186 w 1796541"/>
                    <a:gd name="connsiteY29" fmla="*/ 1255594 h 1328742"/>
                    <a:gd name="connsiteX30" fmla="*/ 981481 w 1796541"/>
                    <a:gd name="connsiteY30" fmla="*/ 1214650 h 1328742"/>
                    <a:gd name="connsiteX31" fmla="*/ 1117959 w 1796541"/>
                    <a:gd name="connsiteY31" fmla="*/ 1228298 h 1328742"/>
                    <a:gd name="connsiteX32" fmla="*/ 1158902 w 1796541"/>
                    <a:gd name="connsiteY32" fmla="*/ 1241946 h 1328742"/>
                    <a:gd name="connsiteX33" fmla="*/ 1281732 w 1796541"/>
                    <a:gd name="connsiteY33" fmla="*/ 1255594 h 1328742"/>
                    <a:gd name="connsiteX34" fmla="*/ 1336323 w 1796541"/>
                    <a:gd name="connsiteY34" fmla="*/ 1241946 h 1328742"/>
                    <a:gd name="connsiteX35" fmla="*/ 1486448 w 1796541"/>
                    <a:gd name="connsiteY35" fmla="*/ 1269241 h 1328742"/>
                    <a:gd name="connsiteX36" fmla="*/ 1622926 w 1796541"/>
                    <a:gd name="connsiteY36" fmla="*/ 1296537 h 1328742"/>
                    <a:gd name="connsiteX37" fmla="*/ 1718460 w 1796541"/>
                    <a:gd name="connsiteY37" fmla="*/ 1323832 h 1328742"/>
                    <a:gd name="connsiteX38" fmla="*/ 1786699 w 1796541"/>
                    <a:gd name="connsiteY38" fmla="*/ 1310185 h 1328742"/>
                    <a:gd name="connsiteX39" fmla="*/ 1759404 w 1796541"/>
                    <a:gd name="connsiteY39" fmla="*/ 1269241 h 1328742"/>
                    <a:gd name="connsiteX40" fmla="*/ 1745756 w 1796541"/>
                    <a:gd name="connsiteY40" fmla="*/ 1132764 h 1328742"/>
                    <a:gd name="connsiteX41" fmla="*/ 1732108 w 1796541"/>
                    <a:gd name="connsiteY41" fmla="*/ 1091820 h 1328742"/>
                    <a:gd name="connsiteX42" fmla="*/ 1704813 w 1796541"/>
                    <a:gd name="connsiteY42" fmla="*/ 859808 h 1328742"/>
                    <a:gd name="connsiteX43" fmla="*/ 1677517 w 1796541"/>
                    <a:gd name="connsiteY43" fmla="*/ 777922 h 1328742"/>
                    <a:gd name="connsiteX44" fmla="*/ 1650221 w 1796541"/>
                    <a:gd name="connsiteY44" fmla="*/ 736979 h 1328742"/>
                    <a:gd name="connsiteX45" fmla="*/ 1663869 w 1796541"/>
                    <a:gd name="connsiteY45" fmla="*/ 573205 h 1328742"/>
                    <a:gd name="connsiteX46" fmla="*/ 1691165 w 1796541"/>
                    <a:gd name="connsiteY46" fmla="*/ 532262 h 1328742"/>
                    <a:gd name="connsiteX47" fmla="*/ 1718460 w 1796541"/>
                    <a:gd name="connsiteY47" fmla="*/ 450376 h 1328742"/>
                    <a:gd name="connsiteX48" fmla="*/ 1732108 w 1796541"/>
                    <a:gd name="connsiteY48" fmla="*/ 409432 h 1328742"/>
                    <a:gd name="connsiteX49" fmla="*/ 1759404 w 1796541"/>
                    <a:gd name="connsiteY49" fmla="*/ 368489 h 1328742"/>
                    <a:gd name="connsiteX50" fmla="*/ 1786699 w 1796541"/>
                    <a:gd name="connsiteY50" fmla="*/ 327546 h 13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96541" h="1328742">
                      <a:moveTo>
                        <a:pt x="326389" y="27295"/>
                      </a:moveTo>
                      <a:cubicBezTo>
                        <a:pt x="308192" y="22746"/>
                        <a:pt x="289833" y="18800"/>
                        <a:pt x="271798" y="13647"/>
                      </a:cubicBezTo>
                      <a:cubicBezTo>
                        <a:pt x="257965" y="9695"/>
                        <a:pt x="245240" y="0"/>
                        <a:pt x="230854" y="0"/>
                      </a:cubicBezTo>
                      <a:cubicBezTo>
                        <a:pt x="194177" y="0"/>
                        <a:pt x="158066" y="9098"/>
                        <a:pt x="121672" y="13647"/>
                      </a:cubicBezTo>
                      <a:cubicBezTo>
                        <a:pt x="108024" y="18196"/>
                        <a:pt x="94561" y="23343"/>
                        <a:pt x="80729" y="27295"/>
                      </a:cubicBezTo>
                      <a:cubicBezTo>
                        <a:pt x="62694" y="32448"/>
                        <a:pt x="30687" y="22746"/>
                        <a:pt x="26138" y="40943"/>
                      </a:cubicBezTo>
                      <a:cubicBezTo>
                        <a:pt x="0" y="145496"/>
                        <a:pt x="25386" y="169467"/>
                        <a:pt x="67081" y="232011"/>
                      </a:cubicBezTo>
                      <a:cubicBezTo>
                        <a:pt x="62532" y="282053"/>
                        <a:pt x="63961" y="333004"/>
                        <a:pt x="53433" y="382137"/>
                      </a:cubicBezTo>
                      <a:cubicBezTo>
                        <a:pt x="49996" y="398175"/>
                        <a:pt x="33473" y="408409"/>
                        <a:pt x="26138" y="423080"/>
                      </a:cubicBezTo>
                      <a:cubicBezTo>
                        <a:pt x="19704" y="435947"/>
                        <a:pt x="17039" y="450375"/>
                        <a:pt x="12490" y="464023"/>
                      </a:cubicBezTo>
                      <a:cubicBezTo>
                        <a:pt x="17039" y="491319"/>
                        <a:pt x="20711" y="518775"/>
                        <a:pt x="26138" y="545910"/>
                      </a:cubicBezTo>
                      <a:cubicBezTo>
                        <a:pt x="36450" y="597470"/>
                        <a:pt x="49676" y="630172"/>
                        <a:pt x="67081" y="682388"/>
                      </a:cubicBezTo>
                      <a:lnTo>
                        <a:pt x="94377" y="764274"/>
                      </a:lnTo>
                      <a:lnTo>
                        <a:pt x="108024" y="805217"/>
                      </a:lnTo>
                      <a:cubicBezTo>
                        <a:pt x="112573" y="841611"/>
                        <a:pt x="123082" y="877750"/>
                        <a:pt x="121672" y="914400"/>
                      </a:cubicBezTo>
                      <a:cubicBezTo>
                        <a:pt x="118506" y="996729"/>
                        <a:pt x="97956" y="1077747"/>
                        <a:pt x="94377" y="1160059"/>
                      </a:cubicBezTo>
                      <a:cubicBezTo>
                        <a:pt x="93369" y="1183234"/>
                        <a:pt x="95157" y="1208997"/>
                        <a:pt x="108024" y="1228298"/>
                      </a:cubicBezTo>
                      <a:cubicBezTo>
                        <a:pt x="116004" y="1240268"/>
                        <a:pt x="136101" y="1235512"/>
                        <a:pt x="148968" y="1241946"/>
                      </a:cubicBezTo>
                      <a:cubicBezTo>
                        <a:pt x="163639" y="1249281"/>
                        <a:pt x="176263" y="1260143"/>
                        <a:pt x="189911" y="1269241"/>
                      </a:cubicBezTo>
                      <a:cubicBezTo>
                        <a:pt x="226305" y="1264692"/>
                        <a:pt x="262842" y="1261171"/>
                        <a:pt x="299093" y="1255594"/>
                      </a:cubicBezTo>
                      <a:cubicBezTo>
                        <a:pt x="322020" y="1252067"/>
                        <a:pt x="344135" y="1241946"/>
                        <a:pt x="367332" y="1241946"/>
                      </a:cubicBezTo>
                      <a:cubicBezTo>
                        <a:pt x="381718" y="1241946"/>
                        <a:pt x="394627" y="1251045"/>
                        <a:pt x="408275" y="1255594"/>
                      </a:cubicBezTo>
                      <a:cubicBezTo>
                        <a:pt x="417374" y="1269242"/>
                        <a:pt x="422763" y="1286290"/>
                        <a:pt x="435571" y="1296537"/>
                      </a:cubicBezTo>
                      <a:cubicBezTo>
                        <a:pt x="474795" y="1327916"/>
                        <a:pt x="505663" y="1298525"/>
                        <a:pt x="544753" y="1282889"/>
                      </a:cubicBezTo>
                      <a:cubicBezTo>
                        <a:pt x="576598" y="1287438"/>
                        <a:pt x="608943" y="1289304"/>
                        <a:pt x="640287" y="1296537"/>
                      </a:cubicBezTo>
                      <a:cubicBezTo>
                        <a:pt x="668322" y="1303007"/>
                        <a:pt x="722174" y="1323832"/>
                        <a:pt x="722174" y="1323832"/>
                      </a:cubicBezTo>
                      <a:cubicBezTo>
                        <a:pt x="740371" y="1319283"/>
                        <a:pt x="762118" y="1321902"/>
                        <a:pt x="776765" y="1310185"/>
                      </a:cubicBezTo>
                      <a:cubicBezTo>
                        <a:pt x="787999" y="1301198"/>
                        <a:pt x="776171" y="1271276"/>
                        <a:pt x="790413" y="1269241"/>
                      </a:cubicBezTo>
                      <a:cubicBezTo>
                        <a:pt x="818896" y="1265172"/>
                        <a:pt x="872299" y="1296537"/>
                        <a:pt x="872299" y="1296537"/>
                      </a:cubicBezTo>
                      <a:cubicBezTo>
                        <a:pt x="905597" y="1285437"/>
                        <a:pt x="927731" y="1282049"/>
                        <a:pt x="954186" y="1255594"/>
                      </a:cubicBezTo>
                      <a:cubicBezTo>
                        <a:pt x="965784" y="1243996"/>
                        <a:pt x="972383" y="1228298"/>
                        <a:pt x="981481" y="1214650"/>
                      </a:cubicBezTo>
                      <a:cubicBezTo>
                        <a:pt x="1026974" y="1219199"/>
                        <a:pt x="1072771" y="1221346"/>
                        <a:pt x="1117959" y="1228298"/>
                      </a:cubicBezTo>
                      <a:cubicBezTo>
                        <a:pt x="1132178" y="1230486"/>
                        <a:pt x="1144712" y="1239581"/>
                        <a:pt x="1158902" y="1241946"/>
                      </a:cubicBezTo>
                      <a:cubicBezTo>
                        <a:pt x="1199537" y="1248719"/>
                        <a:pt x="1240789" y="1251045"/>
                        <a:pt x="1281732" y="1255594"/>
                      </a:cubicBezTo>
                      <a:cubicBezTo>
                        <a:pt x="1299929" y="1251045"/>
                        <a:pt x="1317566" y="1241946"/>
                        <a:pt x="1336323" y="1241946"/>
                      </a:cubicBezTo>
                      <a:cubicBezTo>
                        <a:pt x="1478715" y="1241946"/>
                        <a:pt x="1403283" y="1250049"/>
                        <a:pt x="1486448" y="1269241"/>
                      </a:cubicBezTo>
                      <a:cubicBezTo>
                        <a:pt x="1531654" y="1279673"/>
                        <a:pt x="1578913" y="1281866"/>
                        <a:pt x="1622926" y="1296537"/>
                      </a:cubicBezTo>
                      <a:cubicBezTo>
                        <a:pt x="1681663" y="1316117"/>
                        <a:pt x="1649913" y="1306696"/>
                        <a:pt x="1718460" y="1323832"/>
                      </a:cubicBezTo>
                      <a:cubicBezTo>
                        <a:pt x="1741206" y="1319283"/>
                        <a:pt x="1772781" y="1328742"/>
                        <a:pt x="1786699" y="1310185"/>
                      </a:cubicBezTo>
                      <a:cubicBezTo>
                        <a:pt x="1796541" y="1297063"/>
                        <a:pt x="1763092" y="1285224"/>
                        <a:pt x="1759404" y="1269241"/>
                      </a:cubicBezTo>
                      <a:cubicBezTo>
                        <a:pt x="1749124" y="1224693"/>
                        <a:pt x="1752708" y="1177952"/>
                        <a:pt x="1745756" y="1132764"/>
                      </a:cubicBezTo>
                      <a:cubicBezTo>
                        <a:pt x="1743568" y="1118545"/>
                        <a:pt x="1736657" y="1105468"/>
                        <a:pt x="1732108" y="1091820"/>
                      </a:cubicBezTo>
                      <a:cubicBezTo>
                        <a:pt x="1730618" y="1078408"/>
                        <a:pt x="1709138" y="879994"/>
                        <a:pt x="1704813" y="859808"/>
                      </a:cubicBezTo>
                      <a:cubicBezTo>
                        <a:pt x="1698785" y="831675"/>
                        <a:pt x="1693477" y="801861"/>
                        <a:pt x="1677517" y="777922"/>
                      </a:cubicBezTo>
                      <a:lnTo>
                        <a:pt x="1650221" y="736979"/>
                      </a:lnTo>
                      <a:cubicBezTo>
                        <a:pt x="1654770" y="682388"/>
                        <a:pt x="1653125" y="626922"/>
                        <a:pt x="1663869" y="573205"/>
                      </a:cubicBezTo>
                      <a:cubicBezTo>
                        <a:pt x="1667086" y="557121"/>
                        <a:pt x="1684503" y="547251"/>
                        <a:pt x="1691165" y="532262"/>
                      </a:cubicBezTo>
                      <a:cubicBezTo>
                        <a:pt x="1702850" y="505970"/>
                        <a:pt x="1709362" y="477671"/>
                        <a:pt x="1718460" y="450376"/>
                      </a:cubicBezTo>
                      <a:cubicBezTo>
                        <a:pt x="1723009" y="436728"/>
                        <a:pt x="1724128" y="421402"/>
                        <a:pt x="1732108" y="409432"/>
                      </a:cubicBezTo>
                      <a:lnTo>
                        <a:pt x="1759404" y="368489"/>
                      </a:lnTo>
                      <a:cubicBezTo>
                        <a:pt x="1774490" y="323230"/>
                        <a:pt x="1758665" y="327546"/>
                        <a:pt x="1786699" y="327546"/>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81" name="Freeform 80"/>
                <p:cNvSpPr/>
                <p:nvPr/>
              </p:nvSpPr>
              <p:spPr bwMode="auto">
                <a:xfrm>
                  <a:off x="4109988" y="1201193"/>
                  <a:ext cx="719812" cy="191315"/>
                </a:xfrm>
                <a:custGeom>
                  <a:avLst/>
                  <a:gdLst>
                    <a:gd name="connsiteX0" fmla="*/ 25644 w 721679"/>
                    <a:gd name="connsiteY0" fmla="*/ 68239 h 191069"/>
                    <a:gd name="connsiteX1" fmla="*/ 121178 w 721679"/>
                    <a:gd name="connsiteY1" fmla="*/ 109182 h 191069"/>
                    <a:gd name="connsiteX2" fmla="*/ 203065 w 721679"/>
                    <a:gd name="connsiteY2" fmla="*/ 136478 h 191069"/>
                    <a:gd name="connsiteX3" fmla="*/ 284951 w 721679"/>
                    <a:gd name="connsiteY3" fmla="*/ 177421 h 191069"/>
                    <a:gd name="connsiteX4" fmla="*/ 435076 w 721679"/>
                    <a:gd name="connsiteY4" fmla="*/ 191069 h 191069"/>
                    <a:gd name="connsiteX5" fmla="*/ 476020 w 721679"/>
                    <a:gd name="connsiteY5" fmla="*/ 177421 h 191069"/>
                    <a:gd name="connsiteX6" fmla="*/ 585202 w 721679"/>
                    <a:gd name="connsiteY6" fmla="*/ 163773 h 191069"/>
                    <a:gd name="connsiteX7" fmla="*/ 626145 w 721679"/>
                    <a:gd name="connsiteY7" fmla="*/ 136478 h 191069"/>
                    <a:gd name="connsiteX8" fmla="*/ 653441 w 721679"/>
                    <a:gd name="connsiteY8" fmla="*/ 95534 h 191069"/>
                    <a:gd name="connsiteX9" fmla="*/ 694384 w 721679"/>
                    <a:gd name="connsiteY9" fmla="*/ 13648 h 191069"/>
                    <a:gd name="connsiteX10" fmla="*/ 721679 w 721679"/>
                    <a:gd name="connsiteY10" fmla="*/ 0 h 19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1679" h="191069">
                      <a:moveTo>
                        <a:pt x="25644" y="68239"/>
                      </a:moveTo>
                      <a:cubicBezTo>
                        <a:pt x="170054" y="104342"/>
                        <a:pt x="0" y="55325"/>
                        <a:pt x="121178" y="109182"/>
                      </a:cubicBezTo>
                      <a:cubicBezTo>
                        <a:pt x="147470" y="120867"/>
                        <a:pt x="179125" y="120518"/>
                        <a:pt x="203065" y="136478"/>
                      </a:cubicBezTo>
                      <a:cubicBezTo>
                        <a:pt x="232550" y="156134"/>
                        <a:pt x="248995" y="172284"/>
                        <a:pt x="284951" y="177421"/>
                      </a:cubicBezTo>
                      <a:cubicBezTo>
                        <a:pt x="334694" y="184527"/>
                        <a:pt x="385034" y="186520"/>
                        <a:pt x="435076" y="191069"/>
                      </a:cubicBezTo>
                      <a:cubicBezTo>
                        <a:pt x="448724" y="186520"/>
                        <a:pt x="461866" y="179995"/>
                        <a:pt x="476020" y="177421"/>
                      </a:cubicBezTo>
                      <a:cubicBezTo>
                        <a:pt x="512106" y="170860"/>
                        <a:pt x="549817" y="173423"/>
                        <a:pt x="585202" y="163773"/>
                      </a:cubicBezTo>
                      <a:cubicBezTo>
                        <a:pt x="601026" y="159457"/>
                        <a:pt x="612497" y="145576"/>
                        <a:pt x="626145" y="136478"/>
                      </a:cubicBezTo>
                      <a:cubicBezTo>
                        <a:pt x="635244" y="122830"/>
                        <a:pt x="646105" y="110205"/>
                        <a:pt x="653441" y="95534"/>
                      </a:cubicBezTo>
                      <a:cubicBezTo>
                        <a:pt x="675642" y="51131"/>
                        <a:pt x="655268" y="52764"/>
                        <a:pt x="694384" y="13648"/>
                      </a:cubicBezTo>
                      <a:cubicBezTo>
                        <a:pt x="701577" y="6455"/>
                        <a:pt x="712581" y="4549"/>
                        <a:pt x="721679" y="0"/>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82" name="Freeform 81"/>
                <p:cNvSpPr/>
                <p:nvPr/>
              </p:nvSpPr>
              <p:spPr bwMode="auto">
                <a:xfrm>
                  <a:off x="3762664" y="2500121"/>
                  <a:ext cx="1847356" cy="1047198"/>
                </a:xfrm>
                <a:custGeom>
                  <a:avLst/>
                  <a:gdLst>
                    <a:gd name="connsiteX0" fmla="*/ 293036 w 1848881"/>
                    <a:gd name="connsiteY0" fmla="*/ 0 h 1050878"/>
                    <a:gd name="connsiteX1" fmla="*/ 211150 w 1848881"/>
                    <a:gd name="connsiteY1" fmla="*/ 54591 h 1050878"/>
                    <a:gd name="connsiteX2" fmla="*/ 20081 w 1848881"/>
                    <a:gd name="connsiteY2" fmla="*/ 81887 h 1050878"/>
                    <a:gd name="connsiteX3" fmla="*/ 6433 w 1848881"/>
                    <a:gd name="connsiteY3" fmla="*/ 122830 h 1050878"/>
                    <a:gd name="connsiteX4" fmla="*/ 47376 w 1848881"/>
                    <a:gd name="connsiteY4" fmla="*/ 136478 h 1050878"/>
                    <a:gd name="connsiteX5" fmla="*/ 88320 w 1848881"/>
                    <a:gd name="connsiteY5" fmla="*/ 163773 h 1050878"/>
                    <a:gd name="connsiteX6" fmla="*/ 170206 w 1848881"/>
                    <a:gd name="connsiteY6" fmla="*/ 191069 h 1050878"/>
                    <a:gd name="connsiteX7" fmla="*/ 265741 w 1848881"/>
                    <a:gd name="connsiteY7" fmla="*/ 218364 h 1050878"/>
                    <a:gd name="connsiteX8" fmla="*/ 306684 w 1848881"/>
                    <a:gd name="connsiteY8" fmla="*/ 245660 h 1050878"/>
                    <a:gd name="connsiteX9" fmla="*/ 347627 w 1848881"/>
                    <a:gd name="connsiteY9" fmla="*/ 259308 h 1050878"/>
                    <a:gd name="connsiteX10" fmla="*/ 361275 w 1848881"/>
                    <a:gd name="connsiteY10" fmla="*/ 300251 h 1050878"/>
                    <a:gd name="connsiteX11" fmla="*/ 443161 w 1848881"/>
                    <a:gd name="connsiteY11" fmla="*/ 327547 h 1050878"/>
                    <a:gd name="connsiteX12" fmla="*/ 579639 w 1848881"/>
                    <a:gd name="connsiteY12" fmla="*/ 368490 h 1050878"/>
                    <a:gd name="connsiteX13" fmla="*/ 743412 w 1848881"/>
                    <a:gd name="connsiteY13" fmla="*/ 450376 h 1050878"/>
                    <a:gd name="connsiteX14" fmla="*/ 784355 w 1848881"/>
                    <a:gd name="connsiteY14" fmla="*/ 464024 h 1050878"/>
                    <a:gd name="connsiteX15" fmla="*/ 811651 w 1848881"/>
                    <a:gd name="connsiteY15" fmla="*/ 504967 h 1050878"/>
                    <a:gd name="connsiteX16" fmla="*/ 825299 w 1848881"/>
                    <a:gd name="connsiteY16" fmla="*/ 545911 h 1050878"/>
                    <a:gd name="connsiteX17" fmla="*/ 920833 w 1848881"/>
                    <a:gd name="connsiteY17" fmla="*/ 586854 h 1050878"/>
                    <a:gd name="connsiteX18" fmla="*/ 975424 w 1848881"/>
                    <a:gd name="connsiteY18" fmla="*/ 709684 h 1050878"/>
                    <a:gd name="connsiteX19" fmla="*/ 1016367 w 1848881"/>
                    <a:gd name="connsiteY19" fmla="*/ 736979 h 1050878"/>
                    <a:gd name="connsiteX20" fmla="*/ 1098254 w 1848881"/>
                    <a:gd name="connsiteY20" fmla="*/ 764275 h 1050878"/>
                    <a:gd name="connsiteX21" fmla="*/ 1139197 w 1848881"/>
                    <a:gd name="connsiteY21" fmla="*/ 777923 h 1050878"/>
                    <a:gd name="connsiteX22" fmla="*/ 1180141 w 1848881"/>
                    <a:gd name="connsiteY22" fmla="*/ 736979 h 1050878"/>
                    <a:gd name="connsiteX23" fmla="*/ 1248379 w 1848881"/>
                    <a:gd name="connsiteY23" fmla="*/ 750627 h 1050878"/>
                    <a:gd name="connsiteX24" fmla="*/ 1316618 w 1848881"/>
                    <a:gd name="connsiteY24" fmla="*/ 832514 h 1050878"/>
                    <a:gd name="connsiteX25" fmla="*/ 1357561 w 1848881"/>
                    <a:gd name="connsiteY25" fmla="*/ 818866 h 1050878"/>
                    <a:gd name="connsiteX26" fmla="*/ 1439448 w 1848881"/>
                    <a:gd name="connsiteY26" fmla="*/ 764275 h 1050878"/>
                    <a:gd name="connsiteX27" fmla="*/ 1521335 w 1848881"/>
                    <a:gd name="connsiteY27" fmla="*/ 777923 h 1050878"/>
                    <a:gd name="connsiteX28" fmla="*/ 1603221 w 1848881"/>
                    <a:gd name="connsiteY28" fmla="*/ 805218 h 1050878"/>
                    <a:gd name="connsiteX29" fmla="*/ 1726051 w 1848881"/>
                    <a:gd name="connsiteY29" fmla="*/ 900753 h 1050878"/>
                    <a:gd name="connsiteX30" fmla="*/ 1753347 w 1848881"/>
                    <a:gd name="connsiteY30" fmla="*/ 941696 h 1050878"/>
                    <a:gd name="connsiteX31" fmla="*/ 1794290 w 1848881"/>
                    <a:gd name="connsiteY31" fmla="*/ 1023582 h 1050878"/>
                    <a:gd name="connsiteX32" fmla="*/ 1835233 w 1848881"/>
                    <a:gd name="connsiteY32" fmla="*/ 1037230 h 1050878"/>
                    <a:gd name="connsiteX33" fmla="*/ 1848881 w 1848881"/>
                    <a:gd name="connsiteY33" fmla="*/ 1050878 h 105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48881" h="1050878">
                      <a:moveTo>
                        <a:pt x="293036" y="0"/>
                      </a:moveTo>
                      <a:cubicBezTo>
                        <a:pt x="265741" y="18197"/>
                        <a:pt x="243509" y="49198"/>
                        <a:pt x="211150" y="54591"/>
                      </a:cubicBezTo>
                      <a:cubicBezTo>
                        <a:pt x="93085" y="74269"/>
                        <a:pt x="156721" y="64807"/>
                        <a:pt x="20081" y="81887"/>
                      </a:cubicBezTo>
                      <a:cubicBezTo>
                        <a:pt x="15532" y="95535"/>
                        <a:pt x="0" y="109963"/>
                        <a:pt x="6433" y="122830"/>
                      </a:cubicBezTo>
                      <a:cubicBezTo>
                        <a:pt x="12866" y="135697"/>
                        <a:pt x="34509" y="130044"/>
                        <a:pt x="47376" y="136478"/>
                      </a:cubicBezTo>
                      <a:cubicBezTo>
                        <a:pt x="62047" y="143813"/>
                        <a:pt x="73331" y="157111"/>
                        <a:pt x="88320" y="163773"/>
                      </a:cubicBezTo>
                      <a:cubicBezTo>
                        <a:pt x="114612" y="175458"/>
                        <a:pt x="142911" y="181970"/>
                        <a:pt x="170206" y="191069"/>
                      </a:cubicBezTo>
                      <a:cubicBezTo>
                        <a:pt x="228941" y="210648"/>
                        <a:pt x="197198" y="201229"/>
                        <a:pt x="265741" y="218364"/>
                      </a:cubicBezTo>
                      <a:cubicBezTo>
                        <a:pt x="279389" y="227463"/>
                        <a:pt x="292013" y="238324"/>
                        <a:pt x="306684" y="245660"/>
                      </a:cubicBezTo>
                      <a:cubicBezTo>
                        <a:pt x="319551" y="252094"/>
                        <a:pt x="337455" y="249136"/>
                        <a:pt x="347627" y="259308"/>
                      </a:cubicBezTo>
                      <a:cubicBezTo>
                        <a:pt x="357799" y="269480"/>
                        <a:pt x="349569" y="291889"/>
                        <a:pt x="361275" y="300251"/>
                      </a:cubicBezTo>
                      <a:cubicBezTo>
                        <a:pt x="384688" y="316974"/>
                        <a:pt x="415248" y="320569"/>
                        <a:pt x="443161" y="327547"/>
                      </a:cubicBezTo>
                      <a:cubicBezTo>
                        <a:pt x="473681" y="335177"/>
                        <a:pt x="559699" y="355197"/>
                        <a:pt x="579639" y="368490"/>
                      </a:cubicBezTo>
                      <a:cubicBezTo>
                        <a:pt x="685467" y="439042"/>
                        <a:pt x="630403" y="412706"/>
                        <a:pt x="743412" y="450376"/>
                      </a:cubicBezTo>
                      <a:lnTo>
                        <a:pt x="784355" y="464024"/>
                      </a:lnTo>
                      <a:cubicBezTo>
                        <a:pt x="793454" y="477672"/>
                        <a:pt x="804315" y="490296"/>
                        <a:pt x="811651" y="504967"/>
                      </a:cubicBezTo>
                      <a:cubicBezTo>
                        <a:pt x="818085" y="517834"/>
                        <a:pt x="816312" y="534677"/>
                        <a:pt x="825299" y="545911"/>
                      </a:cubicBezTo>
                      <a:cubicBezTo>
                        <a:pt x="848861" y="575363"/>
                        <a:pt x="888053" y="578659"/>
                        <a:pt x="920833" y="586854"/>
                      </a:cubicBezTo>
                      <a:cubicBezTo>
                        <a:pt x="934346" y="627393"/>
                        <a:pt x="942983" y="677243"/>
                        <a:pt x="975424" y="709684"/>
                      </a:cubicBezTo>
                      <a:cubicBezTo>
                        <a:pt x="987022" y="721282"/>
                        <a:pt x="1001378" y="730317"/>
                        <a:pt x="1016367" y="736979"/>
                      </a:cubicBezTo>
                      <a:cubicBezTo>
                        <a:pt x="1042659" y="748664"/>
                        <a:pt x="1070958" y="755176"/>
                        <a:pt x="1098254" y="764275"/>
                      </a:cubicBezTo>
                      <a:lnTo>
                        <a:pt x="1139197" y="777923"/>
                      </a:lnTo>
                      <a:cubicBezTo>
                        <a:pt x="1152845" y="764275"/>
                        <a:pt x="1161416" y="741660"/>
                        <a:pt x="1180141" y="736979"/>
                      </a:cubicBezTo>
                      <a:cubicBezTo>
                        <a:pt x="1202645" y="731353"/>
                        <a:pt x="1227631" y="740253"/>
                        <a:pt x="1248379" y="750627"/>
                      </a:cubicBezTo>
                      <a:cubicBezTo>
                        <a:pt x="1274653" y="763764"/>
                        <a:pt x="1300941" y="808998"/>
                        <a:pt x="1316618" y="832514"/>
                      </a:cubicBezTo>
                      <a:cubicBezTo>
                        <a:pt x="1330266" y="827965"/>
                        <a:pt x="1344985" y="825852"/>
                        <a:pt x="1357561" y="818866"/>
                      </a:cubicBezTo>
                      <a:cubicBezTo>
                        <a:pt x="1386238" y="802934"/>
                        <a:pt x="1439448" y="764275"/>
                        <a:pt x="1439448" y="764275"/>
                      </a:cubicBezTo>
                      <a:cubicBezTo>
                        <a:pt x="1466744" y="768824"/>
                        <a:pt x="1494489" y="771212"/>
                        <a:pt x="1521335" y="777923"/>
                      </a:cubicBezTo>
                      <a:cubicBezTo>
                        <a:pt x="1549248" y="784901"/>
                        <a:pt x="1579281" y="789258"/>
                        <a:pt x="1603221" y="805218"/>
                      </a:cubicBezTo>
                      <a:cubicBezTo>
                        <a:pt x="1660291" y="843265"/>
                        <a:pt x="1685961" y="852645"/>
                        <a:pt x="1726051" y="900753"/>
                      </a:cubicBezTo>
                      <a:cubicBezTo>
                        <a:pt x="1736552" y="913354"/>
                        <a:pt x="1744248" y="928048"/>
                        <a:pt x="1753347" y="941696"/>
                      </a:cubicBezTo>
                      <a:cubicBezTo>
                        <a:pt x="1762338" y="968670"/>
                        <a:pt x="1770237" y="1004340"/>
                        <a:pt x="1794290" y="1023582"/>
                      </a:cubicBezTo>
                      <a:cubicBezTo>
                        <a:pt x="1805524" y="1032569"/>
                        <a:pt x="1822366" y="1030796"/>
                        <a:pt x="1835233" y="1037230"/>
                      </a:cubicBezTo>
                      <a:cubicBezTo>
                        <a:pt x="1840987" y="1040107"/>
                        <a:pt x="1844332" y="1046329"/>
                        <a:pt x="1848881" y="1050878"/>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grpSp>
          <p:nvGrpSpPr>
            <p:cNvPr id="8" name="Group 42"/>
            <p:cNvGrpSpPr>
              <a:grpSpLocks/>
            </p:cNvGrpSpPr>
            <p:nvPr/>
          </p:nvGrpSpPr>
          <p:grpSpPr bwMode="auto">
            <a:xfrm>
              <a:off x="5304034" y="1167135"/>
              <a:ext cx="1852142" cy="1852142"/>
              <a:chOff x="246526" y="1175690"/>
              <a:chExt cx="5276153" cy="5271162"/>
            </a:xfrm>
          </p:grpSpPr>
          <p:pic>
            <p:nvPicPr>
              <p:cNvPr id="64" name="Picture 4"/>
              <p:cNvPicPr>
                <a:picLocks noChangeAspect="1" noChangeArrowheads="1"/>
              </p:cNvPicPr>
              <p:nvPr/>
            </p:nvPicPr>
            <p:blipFill>
              <a:blip r:embed="rId3" cstate="print"/>
              <a:srcRect/>
              <a:stretch>
                <a:fillRect/>
              </a:stretch>
            </p:blipFill>
            <p:spPr bwMode="auto">
              <a:xfrm>
                <a:off x="246526" y="1175690"/>
                <a:ext cx="5276153" cy="5271162"/>
              </a:xfrm>
              <a:prstGeom prst="rect">
                <a:avLst/>
              </a:prstGeom>
              <a:noFill/>
              <a:ln w="9525">
                <a:noFill/>
                <a:miter lim="800000"/>
                <a:headEnd/>
                <a:tailEnd/>
              </a:ln>
            </p:spPr>
          </p:pic>
          <p:grpSp>
            <p:nvGrpSpPr>
              <p:cNvPr id="65" name="Group 16"/>
              <p:cNvGrpSpPr>
                <a:grpSpLocks/>
              </p:cNvGrpSpPr>
              <p:nvPr/>
            </p:nvGrpSpPr>
            <p:grpSpPr bwMode="auto">
              <a:xfrm>
                <a:off x="1116868" y="1268111"/>
                <a:ext cx="3911154" cy="5150402"/>
                <a:chOff x="1116868" y="1268111"/>
                <a:chExt cx="3911154" cy="5150402"/>
              </a:xfrm>
            </p:grpSpPr>
            <p:grpSp>
              <p:nvGrpSpPr>
                <p:cNvPr id="66" name="Group 12"/>
                <p:cNvGrpSpPr>
                  <a:grpSpLocks/>
                </p:cNvGrpSpPr>
                <p:nvPr/>
              </p:nvGrpSpPr>
              <p:grpSpPr bwMode="auto">
                <a:xfrm>
                  <a:off x="1116868" y="1268111"/>
                  <a:ext cx="1942994" cy="3066075"/>
                  <a:chOff x="1116868" y="1268111"/>
                  <a:chExt cx="1942994" cy="3066075"/>
                </a:xfrm>
              </p:grpSpPr>
              <p:sp>
                <p:nvSpPr>
                  <p:cNvPr id="70" name="Freeform 49"/>
                  <p:cNvSpPr/>
                  <p:nvPr/>
                </p:nvSpPr>
                <p:spPr bwMode="auto">
                  <a:xfrm>
                    <a:off x="1116868" y="1313424"/>
                    <a:ext cx="654376" cy="2487094"/>
                  </a:xfrm>
                  <a:custGeom>
                    <a:avLst/>
                    <a:gdLst>
                      <a:gd name="connsiteX0" fmla="*/ 13648 w 655093"/>
                      <a:gd name="connsiteY0" fmla="*/ 0 h 2483893"/>
                      <a:gd name="connsiteX1" fmla="*/ 0 w 655093"/>
                      <a:gd name="connsiteY1" fmla="*/ 54591 h 2483893"/>
                      <a:gd name="connsiteX2" fmla="*/ 27296 w 655093"/>
                      <a:gd name="connsiteY2" fmla="*/ 272955 h 2483893"/>
                      <a:gd name="connsiteX3" fmla="*/ 40944 w 655093"/>
                      <a:gd name="connsiteY3" fmla="*/ 464024 h 2483893"/>
                      <a:gd name="connsiteX4" fmla="*/ 54591 w 655093"/>
                      <a:gd name="connsiteY4" fmla="*/ 504967 h 2483893"/>
                      <a:gd name="connsiteX5" fmla="*/ 27296 w 655093"/>
                      <a:gd name="connsiteY5" fmla="*/ 586854 h 2483893"/>
                      <a:gd name="connsiteX6" fmla="*/ 0 w 655093"/>
                      <a:gd name="connsiteY6" fmla="*/ 696036 h 2483893"/>
                      <a:gd name="connsiteX7" fmla="*/ 13648 w 655093"/>
                      <a:gd name="connsiteY7" fmla="*/ 805218 h 2483893"/>
                      <a:gd name="connsiteX8" fmla="*/ 68239 w 655093"/>
                      <a:gd name="connsiteY8" fmla="*/ 887105 h 2483893"/>
                      <a:gd name="connsiteX9" fmla="*/ 81887 w 655093"/>
                      <a:gd name="connsiteY9" fmla="*/ 928048 h 2483893"/>
                      <a:gd name="connsiteX10" fmla="*/ 95535 w 655093"/>
                      <a:gd name="connsiteY10" fmla="*/ 982639 h 2483893"/>
                      <a:gd name="connsiteX11" fmla="*/ 122830 w 655093"/>
                      <a:gd name="connsiteY11" fmla="*/ 1132764 h 2483893"/>
                      <a:gd name="connsiteX12" fmla="*/ 177421 w 655093"/>
                      <a:gd name="connsiteY12" fmla="*/ 1214651 h 2483893"/>
                      <a:gd name="connsiteX13" fmla="*/ 218365 w 655093"/>
                      <a:gd name="connsiteY13" fmla="*/ 1241946 h 2483893"/>
                      <a:gd name="connsiteX14" fmla="*/ 245660 w 655093"/>
                      <a:gd name="connsiteY14" fmla="*/ 1282890 h 2483893"/>
                      <a:gd name="connsiteX15" fmla="*/ 272956 w 655093"/>
                      <a:gd name="connsiteY15" fmla="*/ 1487606 h 2483893"/>
                      <a:gd name="connsiteX16" fmla="*/ 300251 w 655093"/>
                      <a:gd name="connsiteY16" fmla="*/ 1569493 h 2483893"/>
                      <a:gd name="connsiteX17" fmla="*/ 313899 w 655093"/>
                      <a:gd name="connsiteY17" fmla="*/ 1610436 h 2483893"/>
                      <a:gd name="connsiteX18" fmla="*/ 341194 w 655093"/>
                      <a:gd name="connsiteY18" fmla="*/ 1651379 h 2483893"/>
                      <a:gd name="connsiteX19" fmla="*/ 354842 w 655093"/>
                      <a:gd name="connsiteY19" fmla="*/ 1692322 h 2483893"/>
                      <a:gd name="connsiteX20" fmla="*/ 368490 w 655093"/>
                      <a:gd name="connsiteY20" fmla="*/ 1746914 h 2483893"/>
                      <a:gd name="connsiteX21" fmla="*/ 436729 w 655093"/>
                      <a:gd name="connsiteY21" fmla="*/ 1869743 h 2483893"/>
                      <a:gd name="connsiteX22" fmla="*/ 450377 w 655093"/>
                      <a:gd name="connsiteY22" fmla="*/ 1978925 h 2483893"/>
                      <a:gd name="connsiteX23" fmla="*/ 464024 w 655093"/>
                      <a:gd name="connsiteY23" fmla="*/ 2333767 h 2483893"/>
                      <a:gd name="connsiteX24" fmla="*/ 518615 w 655093"/>
                      <a:gd name="connsiteY24" fmla="*/ 2415654 h 2483893"/>
                      <a:gd name="connsiteX25" fmla="*/ 545911 w 655093"/>
                      <a:gd name="connsiteY25" fmla="*/ 2456597 h 2483893"/>
                      <a:gd name="connsiteX26" fmla="*/ 614150 w 655093"/>
                      <a:gd name="connsiteY26" fmla="*/ 2470245 h 2483893"/>
                      <a:gd name="connsiteX27" fmla="*/ 655093 w 655093"/>
                      <a:gd name="connsiteY27" fmla="*/ 2483893 h 248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5093" h="2483893">
                        <a:moveTo>
                          <a:pt x="13648" y="0"/>
                        </a:moveTo>
                        <a:cubicBezTo>
                          <a:pt x="9099" y="18197"/>
                          <a:pt x="0" y="35834"/>
                          <a:pt x="0" y="54591"/>
                        </a:cubicBezTo>
                        <a:cubicBezTo>
                          <a:pt x="0" y="120197"/>
                          <a:pt x="16059" y="205532"/>
                          <a:pt x="27296" y="272955"/>
                        </a:cubicBezTo>
                        <a:cubicBezTo>
                          <a:pt x="31845" y="336645"/>
                          <a:pt x="33484" y="400609"/>
                          <a:pt x="40944" y="464024"/>
                        </a:cubicBezTo>
                        <a:cubicBezTo>
                          <a:pt x="42625" y="478311"/>
                          <a:pt x="56180" y="490669"/>
                          <a:pt x="54591" y="504967"/>
                        </a:cubicBezTo>
                        <a:cubicBezTo>
                          <a:pt x="51414" y="533563"/>
                          <a:pt x="34274" y="558941"/>
                          <a:pt x="27296" y="586854"/>
                        </a:cubicBezTo>
                        <a:lnTo>
                          <a:pt x="0" y="696036"/>
                        </a:lnTo>
                        <a:cubicBezTo>
                          <a:pt x="4549" y="732430"/>
                          <a:pt x="1312" y="770678"/>
                          <a:pt x="13648" y="805218"/>
                        </a:cubicBezTo>
                        <a:cubicBezTo>
                          <a:pt x="24682" y="836112"/>
                          <a:pt x="57865" y="855983"/>
                          <a:pt x="68239" y="887105"/>
                        </a:cubicBezTo>
                        <a:cubicBezTo>
                          <a:pt x="72788" y="900753"/>
                          <a:pt x="77935" y="914216"/>
                          <a:pt x="81887" y="928048"/>
                        </a:cubicBezTo>
                        <a:cubicBezTo>
                          <a:pt x="87040" y="946083"/>
                          <a:pt x="92451" y="964137"/>
                          <a:pt x="95535" y="982639"/>
                        </a:cubicBezTo>
                        <a:cubicBezTo>
                          <a:pt x="99924" y="1008975"/>
                          <a:pt x="101917" y="1095119"/>
                          <a:pt x="122830" y="1132764"/>
                        </a:cubicBezTo>
                        <a:cubicBezTo>
                          <a:pt x="138761" y="1161441"/>
                          <a:pt x="150125" y="1196454"/>
                          <a:pt x="177421" y="1214651"/>
                        </a:cubicBezTo>
                        <a:lnTo>
                          <a:pt x="218365" y="1241946"/>
                        </a:lnTo>
                        <a:cubicBezTo>
                          <a:pt x="227463" y="1255594"/>
                          <a:pt x="242223" y="1266851"/>
                          <a:pt x="245660" y="1282890"/>
                        </a:cubicBezTo>
                        <a:cubicBezTo>
                          <a:pt x="299298" y="1533204"/>
                          <a:pt x="232827" y="1353841"/>
                          <a:pt x="272956" y="1487606"/>
                        </a:cubicBezTo>
                        <a:cubicBezTo>
                          <a:pt x="281224" y="1515165"/>
                          <a:pt x="291153" y="1542197"/>
                          <a:pt x="300251" y="1569493"/>
                        </a:cubicBezTo>
                        <a:cubicBezTo>
                          <a:pt x="304800" y="1583141"/>
                          <a:pt x="305919" y="1598466"/>
                          <a:pt x="313899" y="1610436"/>
                        </a:cubicBezTo>
                        <a:cubicBezTo>
                          <a:pt x="322997" y="1624084"/>
                          <a:pt x="333859" y="1636708"/>
                          <a:pt x="341194" y="1651379"/>
                        </a:cubicBezTo>
                        <a:cubicBezTo>
                          <a:pt x="347628" y="1664246"/>
                          <a:pt x="350890" y="1678490"/>
                          <a:pt x="354842" y="1692322"/>
                        </a:cubicBezTo>
                        <a:cubicBezTo>
                          <a:pt x="359995" y="1710358"/>
                          <a:pt x="360101" y="1730137"/>
                          <a:pt x="368490" y="1746914"/>
                        </a:cubicBezTo>
                        <a:cubicBezTo>
                          <a:pt x="462349" y="1934632"/>
                          <a:pt x="398986" y="1756517"/>
                          <a:pt x="436729" y="1869743"/>
                        </a:cubicBezTo>
                        <a:cubicBezTo>
                          <a:pt x="441278" y="1906137"/>
                          <a:pt x="448223" y="1942311"/>
                          <a:pt x="450377" y="1978925"/>
                        </a:cubicBezTo>
                        <a:cubicBezTo>
                          <a:pt x="457328" y="2097089"/>
                          <a:pt x="445751" y="2216818"/>
                          <a:pt x="464024" y="2333767"/>
                        </a:cubicBezTo>
                        <a:cubicBezTo>
                          <a:pt x="469088" y="2366179"/>
                          <a:pt x="500418" y="2388358"/>
                          <a:pt x="518615" y="2415654"/>
                        </a:cubicBezTo>
                        <a:cubicBezTo>
                          <a:pt x="527714" y="2429302"/>
                          <a:pt x="529827" y="2453380"/>
                          <a:pt x="545911" y="2456597"/>
                        </a:cubicBezTo>
                        <a:cubicBezTo>
                          <a:pt x="568657" y="2461146"/>
                          <a:pt x="591646" y="2464619"/>
                          <a:pt x="614150" y="2470245"/>
                        </a:cubicBezTo>
                        <a:cubicBezTo>
                          <a:pt x="628106" y="2473734"/>
                          <a:pt x="655093" y="2483893"/>
                          <a:pt x="655093" y="2483893"/>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71" name="Freeform 70"/>
                  <p:cNvSpPr/>
                  <p:nvPr/>
                </p:nvSpPr>
                <p:spPr bwMode="auto">
                  <a:xfrm>
                    <a:off x="1131967" y="1268111"/>
                    <a:ext cx="1927895" cy="3066075"/>
                  </a:xfrm>
                  <a:custGeom>
                    <a:avLst/>
                    <a:gdLst>
                      <a:gd name="connsiteX0" fmla="*/ 641445 w 1928313"/>
                      <a:gd name="connsiteY0" fmla="*/ 2527147 h 3059409"/>
                      <a:gd name="connsiteX1" fmla="*/ 696036 w 1928313"/>
                      <a:gd name="connsiteY1" fmla="*/ 2581738 h 3059409"/>
                      <a:gd name="connsiteX2" fmla="*/ 736979 w 1928313"/>
                      <a:gd name="connsiteY2" fmla="*/ 2609033 h 3059409"/>
                      <a:gd name="connsiteX3" fmla="*/ 777923 w 1928313"/>
                      <a:gd name="connsiteY3" fmla="*/ 2731863 h 3059409"/>
                      <a:gd name="connsiteX4" fmla="*/ 818866 w 1928313"/>
                      <a:gd name="connsiteY4" fmla="*/ 2813750 h 3059409"/>
                      <a:gd name="connsiteX5" fmla="*/ 859809 w 1928313"/>
                      <a:gd name="connsiteY5" fmla="*/ 2827397 h 3059409"/>
                      <a:gd name="connsiteX6" fmla="*/ 996287 w 1928313"/>
                      <a:gd name="connsiteY6" fmla="*/ 2813750 h 3059409"/>
                      <a:gd name="connsiteX7" fmla="*/ 1037230 w 1928313"/>
                      <a:gd name="connsiteY7" fmla="*/ 2800102 h 3059409"/>
                      <a:gd name="connsiteX8" fmla="*/ 1119117 w 1928313"/>
                      <a:gd name="connsiteY8" fmla="*/ 2827397 h 3059409"/>
                      <a:gd name="connsiteX9" fmla="*/ 1187355 w 1928313"/>
                      <a:gd name="connsiteY9" fmla="*/ 2841045 h 3059409"/>
                      <a:gd name="connsiteX10" fmla="*/ 1269242 w 1928313"/>
                      <a:gd name="connsiteY10" fmla="*/ 2868341 h 3059409"/>
                      <a:gd name="connsiteX11" fmla="*/ 1405720 w 1928313"/>
                      <a:gd name="connsiteY11" fmla="*/ 2881988 h 3059409"/>
                      <a:gd name="connsiteX12" fmla="*/ 1487606 w 1928313"/>
                      <a:gd name="connsiteY12" fmla="*/ 2909284 h 3059409"/>
                      <a:gd name="connsiteX13" fmla="*/ 1528549 w 1928313"/>
                      <a:gd name="connsiteY13" fmla="*/ 2922932 h 3059409"/>
                      <a:gd name="connsiteX14" fmla="*/ 1542197 w 1928313"/>
                      <a:gd name="connsiteY14" fmla="*/ 2963875 h 3059409"/>
                      <a:gd name="connsiteX15" fmla="*/ 1583140 w 1928313"/>
                      <a:gd name="connsiteY15" fmla="*/ 2977523 h 3059409"/>
                      <a:gd name="connsiteX16" fmla="*/ 1624084 w 1928313"/>
                      <a:gd name="connsiteY16" fmla="*/ 3004818 h 3059409"/>
                      <a:gd name="connsiteX17" fmla="*/ 1705970 w 1928313"/>
                      <a:gd name="connsiteY17" fmla="*/ 3032114 h 3059409"/>
                      <a:gd name="connsiteX18" fmla="*/ 1746914 w 1928313"/>
                      <a:gd name="connsiteY18" fmla="*/ 3045762 h 3059409"/>
                      <a:gd name="connsiteX19" fmla="*/ 1787857 w 1928313"/>
                      <a:gd name="connsiteY19" fmla="*/ 3059409 h 3059409"/>
                      <a:gd name="connsiteX20" fmla="*/ 1883391 w 1928313"/>
                      <a:gd name="connsiteY20" fmla="*/ 3045762 h 3059409"/>
                      <a:gd name="connsiteX21" fmla="*/ 1924335 w 1928313"/>
                      <a:gd name="connsiteY21" fmla="*/ 3032114 h 3059409"/>
                      <a:gd name="connsiteX22" fmla="*/ 1897039 w 1928313"/>
                      <a:gd name="connsiteY22" fmla="*/ 2991170 h 3059409"/>
                      <a:gd name="connsiteX23" fmla="*/ 1842448 w 1928313"/>
                      <a:gd name="connsiteY23" fmla="*/ 2868341 h 3059409"/>
                      <a:gd name="connsiteX24" fmla="*/ 1801505 w 1928313"/>
                      <a:gd name="connsiteY24" fmla="*/ 2854693 h 3059409"/>
                      <a:gd name="connsiteX25" fmla="*/ 1787857 w 1928313"/>
                      <a:gd name="connsiteY25" fmla="*/ 2813750 h 3059409"/>
                      <a:gd name="connsiteX26" fmla="*/ 1774209 w 1928313"/>
                      <a:gd name="connsiteY26" fmla="*/ 2759159 h 3059409"/>
                      <a:gd name="connsiteX27" fmla="*/ 1733266 w 1928313"/>
                      <a:gd name="connsiteY27" fmla="*/ 2731863 h 3059409"/>
                      <a:gd name="connsiteX28" fmla="*/ 1705970 w 1928313"/>
                      <a:gd name="connsiteY28" fmla="*/ 2690920 h 3059409"/>
                      <a:gd name="connsiteX29" fmla="*/ 1665027 w 1928313"/>
                      <a:gd name="connsiteY29" fmla="*/ 2677272 h 3059409"/>
                      <a:gd name="connsiteX30" fmla="*/ 1651379 w 1928313"/>
                      <a:gd name="connsiteY30" fmla="*/ 2636329 h 3059409"/>
                      <a:gd name="connsiteX31" fmla="*/ 1610436 w 1928313"/>
                      <a:gd name="connsiteY31" fmla="*/ 2609033 h 3059409"/>
                      <a:gd name="connsiteX32" fmla="*/ 1596788 w 1928313"/>
                      <a:gd name="connsiteY32" fmla="*/ 2568090 h 3059409"/>
                      <a:gd name="connsiteX33" fmla="*/ 1501254 w 1928313"/>
                      <a:gd name="connsiteY33" fmla="*/ 2445260 h 3059409"/>
                      <a:gd name="connsiteX34" fmla="*/ 1460311 w 1928313"/>
                      <a:gd name="connsiteY34" fmla="*/ 2322430 h 3059409"/>
                      <a:gd name="connsiteX35" fmla="*/ 1446663 w 1928313"/>
                      <a:gd name="connsiteY35" fmla="*/ 2281487 h 3059409"/>
                      <a:gd name="connsiteX36" fmla="*/ 1419367 w 1928313"/>
                      <a:gd name="connsiteY36" fmla="*/ 2240544 h 3059409"/>
                      <a:gd name="connsiteX37" fmla="*/ 1392072 w 1928313"/>
                      <a:gd name="connsiteY37" fmla="*/ 2158657 h 3059409"/>
                      <a:gd name="connsiteX38" fmla="*/ 1378424 w 1928313"/>
                      <a:gd name="connsiteY38" fmla="*/ 2117714 h 3059409"/>
                      <a:gd name="connsiteX39" fmla="*/ 1337481 w 1928313"/>
                      <a:gd name="connsiteY39" fmla="*/ 1994884 h 3059409"/>
                      <a:gd name="connsiteX40" fmla="*/ 1310185 w 1928313"/>
                      <a:gd name="connsiteY40" fmla="*/ 1953941 h 3059409"/>
                      <a:gd name="connsiteX41" fmla="*/ 1269242 w 1928313"/>
                      <a:gd name="connsiteY41" fmla="*/ 1858406 h 3059409"/>
                      <a:gd name="connsiteX42" fmla="*/ 1255594 w 1928313"/>
                      <a:gd name="connsiteY42" fmla="*/ 1803815 h 3059409"/>
                      <a:gd name="connsiteX43" fmla="*/ 1241946 w 1928313"/>
                      <a:gd name="connsiteY43" fmla="*/ 1762872 h 3059409"/>
                      <a:gd name="connsiteX44" fmla="*/ 1228299 w 1928313"/>
                      <a:gd name="connsiteY44" fmla="*/ 1694633 h 3059409"/>
                      <a:gd name="connsiteX45" fmla="*/ 1214651 w 1928313"/>
                      <a:gd name="connsiteY45" fmla="*/ 1612747 h 3059409"/>
                      <a:gd name="connsiteX46" fmla="*/ 1187355 w 1928313"/>
                      <a:gd name="connsiteY46" fmla="*/ 1530860 h 3059409"/>
                      <a:gd name="connsiteX47" fmla="*/ 1173708 w 1928313"/>
                      <a:gd name="connsiteY47" fmla="*/ 1489917 h 3059409"/>
                      <a:gd name="connsiteX48" fmla="*/ 1132764 w 1928313"/>
                      <a:gd name="connsiteY48" fmla="*/ 1462621 h 3059409"/>
                      <a:gd name="connsiteX49" fmla="*/ 1119117 w 1928313"/>
                      <a:gd name="connsiteY49" fmla="*/ 1421678 h 3059409"/>
                      <a:gd name="connsiteX50" fmla="*/ 1078173 w 1928313"/>
                      <a:gd name="connsiteY50" fmla="*/ 1408030 h 3059409"/>
                      <a:gd name="connsiteX51" fmla="*/ 1009935 w 1928313"/>
                      <a:gd name="connsiteY51" fmla="*/ 1298848 h 3059409"/>
                      <a:gd name="connsiteX52" fmla="*/ 982639 w 1928313"/>
                      <a:gd name="connsiteY52" fmla="*/ 1257905 h 3059409"/>
                      <a:gd name="connsiteX53" fmla="*/ 941696 w 1928313"/>
                      <a:gd name="connsiteY53" fmla="*/ 1176018 h 3059409"/>
                      <a:gd name="connsiteX54" fmla="*/ 859809 w 1928313"/>
                      <a:gd name="connsiteY54" fmla="*/ 1135075 h 3059409"/>
                      <a:gd name="connsiteX55" fmla="*/ 805218 w 1928313"/>
                      <a:gd name="connsiteY55" fmla="*/ 1066836 h 3059409"/>
                      <a:gd name="connsiteX56" fmla="*/ 750627 w 1928313"/>
                      <a:gd name="connsiteY56" fmla="*/ 984950 h 3059409"/>
                      <a:gd name="connsiteX57" fmla="*/ 668740 w 1928313"/>
                      <a:gd name="connsiteY57" fmla="*/ 862120 h 3059409"/>
                      <a:gd name="connsiteX58" fmla="*/ 641445 w 1928313"/>
                      <a:gd name="connsiteY58" fmla="*/ 821176 h 3059409"/>
                      <a:gd name="connsiteX59" fmla="*/ 586854 w 1928313"/>
                      <a:gd name="connsiteY59" fmla="*/ 752938 h 3059409"/>
                      <a:gd name="connsiteX60" fmla="*/ 559558 w 1928313"/>
                      <a:gd name="connsiteY60" fmla="*/ 671051 h 3059409"/>
                      <a:gd name="connsiteX61" fmla="*/ 532263 w 1928313"/>
                      <a:gd name="connsiteY61" fmla="*/ 630108 h 3059409"/>
                      <a:gd name="connsiteX62" fmla="*/ 491320 w 1928313"/>
                      <a:gd name="connsiteY62" fmla="*/ 548221 h 3059409"/>
                      <a:gd name="connsiteX63" fmla="*/ 450376 w 1928313"/>
                      <a:gd name="connsiteY63" fmla="*/ 520926 h 3059409"/>
                      <a:gd name="connsiteX64" fmla="*/ 436729 w 1928313"/>
                      <a:gd name="connsiteY64" fmla="*/ 479982 h 3059409"/>
                      <a:gd name="connsiteX65" fmla="*/ 354842 w 1928313"/>
                      <a:gd name="connsiteY65" fmla="*/ 425391 h 3059409"/>
                      <a:gd name="connsiteX66" fmla="*/ 327546 w 1928313"/>
                      <a:gd name="connsiteY66" fmla="*/ 343505 h 3059409"/>
                      <a:gd name="connsiteX67" fmla="*/ 272955 w 1928313"/>
                      <a:gd name="connsiteY67" fmla="*/ 261618 h 3059409"/>
                      <a:gd name="connsiteX68" fmla="*/ 245660 w 1928313"/>
                      <a:gd name="connsiteY68" fmla="*/ 220675 h 3059409"/>
                      <a:gd name="connsiteX69" fmla="*/ 177421 w 1928313"/>
                      <a:gd name="connsiteY69" fmla="*/ 125141 h 3059409"/>
                      <a:gd name="connsiteX70" fmla="*/ 122830 w 1928313"/>
                      <a:gd name="connsiteY70" fmla="*/ 70550 h 3059409"/>
                      <a:gd name="connsiteX71" fmla="*/ 54591 w 1928313"/>
                      <a:gd name="connsiteY71" fmla="*/ 15959 h 3059409"/>
                      <a:gd name="connsiteX72" fmla="*/ 0 w 1928313"/>
                      <a:gd name="connsiteY72" fmla="*/ 43254 h 305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28313" h="3059409">
                        <a:moveTo>
                          <a:pt x="641445" y="2527147"/>
                        </a:moveTo>
                        <a:cubicBezTo>
                          <a:pt x="730774" y="2556922"/>
                          <a:pt x="643100" y="2515567"/>
                          <a:pt x="696036" y="2581738"/>
                        </a:cubicBezTo>
                        <a:cubicBezTo>
                          <a:pt x="706282" y="2594546"/>
                          <a:pt x="723331" y="2599935"/>
                          <a:pt x="736979" y="2609033"/>
                        </a:cubicBezTo>
                        <a:lnTo>
                          <a:pt x="777923" y="2731863"/>
                        </a:lnTo>
                        <a:cubicBezTo>
                          <a:pt x="786914" y="2758836"/>
                          <a:pt x="794813" y="2794508"/>
                          <a:pt x="818866" y="2813750"/>
                        </a:cubicBezTo>
                        <a:cubicBezTo>
                          <a:pt x="830099" y="2822737"/>
                          <a:pt x="846161" y="2822848"/>
                          <a:pt x="859809" y="2827397"/>
                        </a:cubicBezTo>
                        <a:cubicBezTo>
                          <a:pt x="905302" y="2822848"/>
                          <a:pt x="951099" y="2820702"/>
                          <a:pt x="996287" y="2813750"/>
                        </a:cubicBezTo>
                        <a:cubicBezTo>
                          <a:pt x="1010506" y="2811563"/>
                          <a:pt x="1022932" y="2798513"/>
                          <a:pt x="1037230" y="2800102"/>
                        </a:cubicBezTo>
                        <a:cubicBezTo>
                          <a:pt x="1065826" y="2803279"/>
                          <a:pt x="1090904" y="2821754"/>
                          <a:pt x="1119117" y="2827397"/>
                        </a:cubicBezTo>
                        <a:cubicBezTo>
                          <a:pt x="1141863" y="2831946"/>
                          <a:pt x="1164976" y="2834941"/>
                          <a:pt x="1187355" y="2841045"/>
                        </a:cubicBezTo>
                        <a:cubicBezTo>
                          <a:pt x="1215113" y="2848616"/>
                          <a:pt x="1240613" y="2865478"/>
                          <a:pt x="1269242" y="2868341"/>
                        </a:cubicBezTo>
                        <a:lnTo>
                          <a:pt x="1405720" y="2881988"/>
                        </a:lnTo>
                        <a:lnTo>
                          <a:pt x="1487606" y="2909284"/>
                        </a:lnTo>
                        <a:lnTo>
                          <a:pt x="1528549" y="2922932"/>
                        </a:lnTo>
                        <a:cubicBezTo>
                          <a:pt x="1533098" y="2936580"/>
                          <a:pt x="1532025" y="2953703"/>
                          <a:pt x="1542197" y="2963875"/>
                        </a:cubicBezTo>
                        <a:cubicBezTo>
                          <a:pt x="1552369" y="2974047"/>
                          <a:pt x="1570273" y="2971089"/>
                          <a:pt x="1583140" y="2977523"/>
                        </a:cubicBezTo>
                        <a:cubicBezTo>
                          <a:pt x="1597811" y="2984858"/>
                          <a:pt x="1609095" y="2998156"/>
                          <a:pt x="1624084" y="3004818"/>
                        </a:cubicBezTo>
                        <a:cubicBezTo>
                          <a:pt x="1650376" y="3016503"/>
                          <a:pt x="1678675" y="3023015"/>
                          <a:pt x="1705970" y="3032114"/>
                        </a:cubicBezTo>
                        <a:lnTo>
                          <a:pt x="1746914" y="3045762"/>
                        </a:lnTo>
                        <a:lnTo>
                          <a:pt x="1787857" y="3059409"/>
                        </a:lnTo>
                        <a:cubicBezTo>
                          <a:pt x="1819702" y="3054860"/>
                          <a:pt x="1851848" y="3052071"/>
                          <a:pt x="1883391" y="3045762"/>
                        </a:cubicBezTo>
                        <a:cubicBezTo>
                          <a:pt x="1897498" y="3042941"/>
                          <a:pt x="1920846" y="3046071"/>
                          <a:pt x="1924335" y="3032114"/>
                        </a:cubicBezTo>
                        <a:cubicBezTo>
                          <a:pt x="1928313" y="3016201"/>
                          <a:pt x="1903701" y="3006159"/>
                          <a:pt x="1897039" y="2991170"/>
                        </a:cubicBezTo>
                        <a:cubicBezTo>
                          <a:pt x="1884385" y="2962700"/>
                          <a:pt x="1874398" y="2893902"/>
                          <a:pt x="1842448" y="2868341"/>
                        </a:cubicBezTo>
                        <a:cubicBezTo>
                          <a:pt x="1831215" y="2859354"/>
                          <a:pt x="1815153" y="2859242"/>
                          <a:pt x="1801505" y="2854693"/>
                        </a:cubicBezTo>
                        <a:cubicBezTo>
                          <a:pt x="1796956" y="2841045"/>
                          <a:pt x="1791809" y="2827582"/>
                          <a:pt x="1787857" y="2813750"/>
                        </a:cubicBezTo>
                        <a:cubicBezTo>
                          <a:pt x="1782704" y="2795715"/>
                          <a:pt x="1784614" y="2774766"/>
                          <a:pt x="1774209" y="2759159"/>
                        </a:cubicBezTo>
                        <a:cubicBezTo>
                          <a:pt x="1765111" y="2745511"/>
                          <a:pt x="1746914" y="2740962"/>
                          <a:pt x="1733266" y="2731863"/>
                        </a:cubicBezTo>
                        <a:cubicBezTo>
                          <a:pt x="1724167" y="2718215"/>
                          <a:pt x="1718778" y="2701167"/>
                          <a:pt x="1705970" y="2690920"/>
                        </a:cubicBezTo>
                        <a:cubicBezTo>
                          <a:pt x="1694736" y="2681933"/>
                          <a:pt x="1675199" y="2687444"/>
                          <a:pt x="1665027" y="2677272"/>
                        </a:cubicBezTo>
                        <a:cubicBezTo>
                          <a:pt x="1654855" y="2667100"/>
                          <a:pt x="1660366" y="2647563"/>
                          <a:pt x="1651379" y="2636329"/>
                        </a:cubicBezTo>
                        <a:cubicBezTo>
                          <a:pt x="1641132" y="2623521"/>
                          <a:pt x="1624084" y="2618132"/>
                          <a:pt x="1610436" y="2609033"/>
                        </a:cubicBezTo>
                        <a:cubicBezTo>
                          <a:pt x="1605887" y="2595385"/>
                          <a:pt x="1603774" y="2580666"/>
                          <a:pt x="1596788" y="2568090"/>
                        </a:cubicBezTo>
                        <a:cubicBezTo>
                          <a:pt x="1555976" y="2494629"/>
                          <a:pt x="1550988" y="2494994"/>
                          <a:pt x="1501254" y="2445260"/>
                        </a:cubicBezTo>
                        <a:lnTo>
                          <a:pt x="1460311" y="2322430"/>
                        </a:lnTo>
                        <a:cubicBezTo>
                          <a:pt x="1455762" y="2308782"/>
                          <a:pt x="1454643" y="2293457"/>
                          <a:pt x="1446663" y="2281487"/>
                        </a:cubicBezTo>
                        <a:lnTo>
                          <a:pt x="1419367" y="2240544"/>
                        </a:lnTo>
                        <a:lnTo>
                          <a:pt x="1392072" y="2158657"/>
                        </a:lnTo>
                        <a:lnTo>
                          <a:pt x="1378424" y="2117714"/>
                        </a:lnTo>
                        <a:cubicBezTo>
                          <a:pt x="1402446" y="2045649"/>
                          <a:pt x="1400052" y="2088740"/>
                          <a:pt x="1337481" y="1994884"/>
                        </a:cubicBezTo>
                        <a:lnTo>
                          <a:pt x="1310185" y="1953941"/>
                        </a:lnTo>
                        <a:cubicBezTo>
                          <a:pt x="1271003" y="1797214"/>
                          <a:pt x="1325792" y="1990357"/>
                          <a:pt x="1269242" y="1858406"/>
                        </a:cubicBezTo>
                        <a:cubicBezTo>
                          <a:pt x="1261853" y="1841166"/>
                          <a:pt x="1260747" y="1821850"/>
                          <a:pt x="1255594" y="1803815"/>
                        </a:cubicBezTo>
                        <a:cubicBezTo>
                          <a:pt x="1251642" y="1789983"/>
                          <a:pt x="1245435" y="1776828"/>
                          <a:pt x="1241946" y="1762872"/>
                        </a:cubicBezTo>
                        <a:cubicBezTo>
                          <a:pt x="1236320" y="1740368"/>
                          <a:pt x="1232448" y="1717456"/>
                          <a:pt x="1228299" y="1694633"/>
                        </a:cubicBezTo>
                        <a:cubicBezTo>
                          <a:pt x="1223349" y="1667407"/>
                          <a:pt x="1221363" y="1639593"/>
                          <a:pt x="1214651" y="1612747"/>
                        </a:cubicBezTo>
                        <a:cubicBezTo>
                          <a:pt x="1207673" y="1584834"/>
                          <a:pt x="1196453" y="1558156"/>
                          <a:pt x="1187355" y="1530860"/>
                        </a:cubicBezTo>
                        <a:cubicBezTo>
                          <a:pt x="1182806" y="1517212"/>
                          <a:pt x="1185678" y="1497897"/>
                          <a:pt x="1173708" y="1489917"/>
                        </a:cubicBezTo>
                        <a:lnTo>
                          <a:pt x="1132764" y="1462621"/>
                        </a:lnTo>
                        <a:cubicBezTo>
                          <a:pt x="1128215" y="1448973"/>
                          <a:pt x="1129289" y="1431850"/>
                          <a:pt x="1119117" y="1421678"/>
                        </a:cubicBezTo>
                        <a:cubicBezTo>
                          <a:pt x="1108944" y="1411505"/>
                          <a:pt x="1086535" y="1419737"/>
                          <a:pt x="1078173" y="1408030"/>
                        </a:cubicBezTo>
                        <a:cubicBezTo>
                          <a:pt x="974817" y="1263333"/>
                          <a:pt x="1115222" y="1369041"/>
                          <a:pt x="1009935" y="1298848"/>
                        </a:cubicBezTo>
                        <a:cubicBezTo>
                          <a:pt x="1000836" y="1285200"/>
                          <a:pt x="989975" y="1272576"/>
                          <a:pt x="982639" y="1257905"/>
                        </a:cubicBezTo>
                        <a:cubicBezTo>
                          <a:pt x="960440" y="1213507"/>
                          <a:pt x="980807" y="1215129"/>
                          <a:pt x="941696" y="1176018"/>
                        </a:cubicBezTo>
                        <a:cubicBezTo>
                          <a:pt x="915241" y="1149563"/>
                          <a:pt x="893107" y="1146175"/>
                          <a:pt x="859809" y="1135075"/>
                        </a:cubicBezTo>
                        <a:cubicBezTo>
                          <a:pt x="829074" y="1042874"/>
                          <a:pt x="871698" y="1142814"/>
                          <a:pt x="805218" y="1066836"/>
                        </a:cubicBezTo>
                        <a:cubicBezTo>
                          <a:pt x="783616" y="1042148"/>
                          <a:pt x="768824" y="1012245"/>
                          <a:pt x="750627" y="984950"/>
                        </a:cubicBezTo>
                        <a:lnTo>
                          <a:pt x="668740" y="862120"/>
                        </a:lnTo>
                        <a:cubicBezTo>
                          <a:pt x="659641" y="848472"/>
                          <a:pt x="646632" y="836737"/>
                          <a:pt x="641445" y="821176"/>
                        </a:cubicBezTo>
                        <a:cubicBezTo>
                          <a:pt x="622610" y="764672"/>
                          <a:pt x="639767" y="788213"/>
                          <a:pt x="586854" y="752938"/>
                        </a:cubicBezTo>
                        <a:cubicBezTo>
                          <a:pt x="577755" y="725642"/>
                          <a:pt x="575518" y="694991"/>
                          <a:pt x="559558" y="671051"/>
                        </a:cubicBezTo>
                        <a:cubicBezTo>
                          <a:pt x="550460" y="657403"/>
                          <a:pt x="539598" y="644779"/>
                          <a:pt x="532263" y="630108"/>
                        </a:cubicBezTo>
                        <a:cubicBezTo>
                          <a:pt x="510065" y="585711"/>
                          <a:pt x="530429" y="587330"/>
                          <a:pt x="491320" y="548221"/>
                        </a:cubicBezTo>
                        <a:cubicBezTo>
                          <a:pt x="479722" y="536623"/>
                          <a:pt x="464024" y="530024"/>
                          <a:pt x="450376" y="520926"/>
                        </a:cubicBezTo>
                        <a:cubicBezTo>
                          <a:pt x="445827" y="507278"/>
                          <a:pt x="446901" y="490155"/>
                          <a:pt x="436729" y="479982"/>
                        </a:cubicBezTo>
                        <a:cubicBezTo>
                          <a:pt x="413532" y="456785"/>
                          <a:pt x="354842" y="425391"/>
                          <a:pt x="354842" y="425391"/>
                        </a:cubicBezTo>
                        <a:cubicBezTo>
                          <a:pt x="345743" y="398096"/>
                          <a:pt x="343506" y="367445"/>
                          <a:pt x="327546" y="343505"/>
                        </a:cubicBezTo>
                        <a:lnTo>
                          <a:pt x="272955" y="261618"/>
                        </a:lnTo>
                        <a:cubicBezTo>
                          <a:pt x="263857" y="247970"/>
                          <a:pt x="250847" y="236236"/>
                          <a:pt x="245660" y="220675"/>
                        </a:cubicBezTo>
                        <a:cubicBezTo>
                          <a:pt x="213815" y="125140"/>
                          <a:pt x="245660" y="147886"/>
                          <a:pt x="177421" y="125141"/>
                        </a:cubicBezTo>
                        <a:cubicBezTo>
                          <a:pt x="147643" y="35807"/>
                          <a:pt x="189002" y="123488"/>
                          <a:pt x="122830" y="70550"/>
                        </a:cubicBezTo>
                        <a:cubicBezTo>
                          <a:pt x="34643" y="0"/>
                          <a:pt x="157503" y="50261"/>
                          <a:pt x="54591" y="15959"/>
                        </a:cubicBezTo>
                        <a:cubicBezTo>
                          <a:pt x="7544" y="31640"/>
                          <a:pt x="23820" y="19434"/>
                          <a:pt x="0" y="43254"/>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sp>
              <p:nvSpPr>
                <p:cNvPr id="67" name="Freeform 66"/>
                <p:cNvSpPr/>
                <p:nvPr/>
              </p:nvSpPr>
              <p:spPr bwMode="auto">
                <a:xfrm>
                  <a:off x="3321612" y="4777232"/>
                  <a:ext cx="1706410" cy="1641281"/>
                </a:xfrm>
                <a:custGeom>
                  <a:avLst/>
                  <a:gdLst>
                    <a:gd name="connsiteX0" fmla="*/ 103227 w 1707117"/>
                    <a:gd name="connsiteY0" fmla="*/ 27296 h 1640909"/>
                    <a:gd name="connsiteX1" fmla="*/ 130523 w 1707117"/>
                    <a:gd name="connsiteY1" fmla="*/ 163774 h 1640909"/>
                    <a:gd name="connsiteX2" fmla="*/ 157818 w 1707117"/>
                    <a:gd name="connsiteY2" fmla="*/ 423081 h 1640909"/>
                    <a:gd name="connsiteX3" fmla="*/ 144170 w 1707117"/>
                    <a:gd name="connsiteY3" fmla="*/ 627797 h 1640909"/>
                    <a:gd name="connsiteX4" fmla="*/ 116875 w 1707117"/>
                    <a:gd name="connsiteY4" fmla="*/ 709684 h 1640909"/>
                    <a:gd name="connsiteX5" fmla="*/ 103227 w 1707117"/>
                    <a:gd name="connsiteY5" fmla="*/ 846162 h 1640909"/>
                    <a:gd name="connsiteX6" fmla="*/ 75932 w 1707117"/>
                    <a:gd name="connsiteY6" fmla="*/ 887105 h 1640909"/>
                    <a:gd name="connsiteX7" fmla="*/ 34988 w 1707117"/>
                    <a:gd name="connsiteY7" fmla="*/ 968991 h 1640909"/>
                    <a:gd name="connsiteX8" fmla="*/ 34988 w 1707117"/>
                    <a:gd name="connsiteY8" fmla="*/ 1064526 h 1640909"/>
                    <a:gd name="connsiteX9" fmla="*/ 116875 w 1707117"/>
                    <a:gd name="connsiteY9" fmla="*/ 1050878 h 1640909"/>
                    <a:gd name="connsiteX10" fmla="*/ 307943 w 1707117"/>
                    <a:gd name="connsiteY10" fmla="*/ 1050878 h 1640909"/>
                    <a:gd name="connsiteX11" fmla="*/ 389830 w 1707117"/>
                    <a:gd name="connsiteY11" fmla="*/ 1078174 h 1640909"/>
                    <a:gd name="connsiteX12" fmla="*/ 471717 w 1707117"/>
                    <a:gd name="connsiteY12" fmla="*/ 1091821 h 1640909"/>
                    <a:gd name="connsiteX13" fmla="*/ 553603 w 1707117"/>
                    <a:gd name="connsiteY13" fmla="*/ 1105469 h 1640909"/>
                    <a:gd name="connsiteX14" fmla="*/ 649138 w 1707117"/>
                    <a:gd name="connsiteY14" fmla="*/ 1119117 h 1640909"/>
                    <a:gd name="connsiteX15" fmla="*/ 744672 w 1707117"/>
                    <a:gd name="connsiteY15" fmla="*/ 1214651 h 1640909"/>
                    <a:gd name="connsiteX16" fmla="*/ 785615 w 1707117"/>
                    <a:gd name="connsiteY16" fmla="*/ 1296538 h 1640909"/>
                    <a:gd name="connsiteX17" fmla="*/ 812911 w 1707117"/>
                    <a:gd name="connsiteY17" fmla="*/ 1337481 h 1640909"/>
                    <a:gd name="connsiteX18" fmla="*/ 826558 w 1707117"/>
                    <a:gd name="connsiteY18" fmla="*/ 1378424 h 1640909"/>
                    <a:gd name="connsiteX19" fmla="*/ 867502 w 1707117"/>
                    <a:gd name="connsiteY19" fmla="*/ 1405720 h 1640909"/>
                    <a:gd name="connsiteX20" fmla="*/ 908445 w 1707117"/>
                    <a:gd name="connsiteY20" fmla="*/ 1446663 h 1640909"/>
                    <a:gd name="connsiteX21" fmla="*/ 1003979 w 1707117"/>
                    <a:gd name="connsiteY21" fmla="*/ 1555845 h 1640909"/>
                    <a:gd name="connsiteX22" fmla="*/ 1072218 w 1707117"/>
                    <a:gd name="connsiteY22" fmla="*/ 1637732 h 1640909"/>
                    <a:gd name="connsiteX23" fmla="*/ 1154105 w 1707117"/>
                    <a:gd name="connsiteY23" fmla="*/ 1610436 h 1640909"/>
                    <a:gd name="connsiteX24" fmla="*/ 1181400 w 1707117"/>
                    <a:gd name="connsiteY24" fmla="*/ 1528550 h 1640909"/>
                    <a:gd name="connsiteX25" fmla="*/ 1154105 w 1707117"/>
                    <a:gd name="connsiteY25" fmla="*/ 1310185 h 1640909"/>
                    <a:gd name="connsiteX26" fmla="*/ 1195048 w 1707117"/>
                    <a:gd name="connsiteY26" fmla="*/ 1187356 h 1640909"/>
                    <a:gd name="connsiteX27" fmla="*/ 1222343 w 1707117"/>
                    <a:gd name="connsiteY27" fmla="*/ 1105469 h 1640909"/>
                    <a:gd name="connsiteX28" fmla="*/ 1249639 w 1707117"/>
                    <a:gd name="connsiteY28" fmla="*/ 1023583 h 1640909"/>
                    <a:gd name="connsiteX29" fmla="*/ 1263287 w 1707117"/>
                    <a:gd name="connsiteY29" fmla="*/ 982639 h 1640909"/>
                    <a:gd name="connsiteX30" fmla="*/ 1317878 w 1707117"/>
                    <a:gd name="connsiteY30" fmla="*/ 900753 h 1640909"/>
                    <a:gd name="connsiteX31" fmla="*/ 1345173 w 1707117"/>
                    <a:gd name="connsiteY31" fmla="*/ 818866 h 1640909"/>
                    <a:gd name="connsiteX32" fmla="*/ 1413412 w 1707117"/>
                    <a:gd name="connsiteY32" fmla="*/ 750627 h 1640909"/>
                    <a:gd name="connsiteX33" fmla="*/ 1495299 w 1707117"/>
                    <a:gd name="connsiteY33" fmla="*/ 682388 h 1640909"/>
                    <a:gd name="connsiteX34" fmla="*/ 1549890 w 1707117"/>
                    <a:gd name="connsiteY34" fmla="*/ 559559 h 1640909"/>
                    <a:gd name="connsiteX35" fmla="*/ 1604481 w 1707117"/>
                    <a:gd name="connsiteY35" fmla="*/ 436729 h 1640909"/>
                    <a:gd name="connsiteX36" fmla="*/ 1631776 w 1707117"/>
                    <a:gd name="connsiteY36" fmla="*/ 341194 h 1640909"/>
                    <a:gd name="connsiteX37" fmla="*/ 1659072 w 1707117"/>
                    <a:gd name="connsiteY37" fmla="*/ 286603 h 1640909"/>
                    <a:gd name="connsiteX38" fmla="*/ 1686367 w 1707117"/>
                    <a:gd name="connsiteY38" fmla="*/ 204717 h 1640909"/>
                    <a:gd name="connsiteX39" fmla="*/ 1631776 w 1707117"/>
                    <a:gd name="connsiteY39" fmla="*/ 136478 h 1640909"/>
                    <a:gd name="connsiteX40" fmla="*/ 1590833 w 1707117"/>
                    <a:gd name="connsiteY40" fmla="*/ 109183 h 1640909"/>
                    <a:gd name="connsiteX41" fmla="*/ 1468003 w 1707117"/>
                    <a:gd name="connsiteY41" fmla="*/ 177421 h 1640909"/>
                    <a:gd name="connsiteX42" fmla="*/ 1386117 w 1707117"/>
                    <a:gd name="connsiteY42" fmla="*/ 232012 h 1640909"/>
                    <a:gd name="connsiteX43" fmla="*/ 1345173 w 1707117"/>
                    <a:gd name="connsiteY43" fmla="*/ 259308 h 1640909"/>
                    <a:gd name="connsiteX44" fmla="*/ 1017627 w 1707117"/>
                    <a:gd name="connsiteY44" fmla="*/ 286603 h 1640909"/>
                    <a:gd name="connsiteX45" fmla="*/ 963036 w 1707117"/>
                    <a:gd name="connsiteY45" fmla="*/ 272956 h 1640909"/>
                    <a:gd name="connsiteX46" fmla="*/ 812911 w 1707117"/>
                    <a:gd name="connsiteY46" fmla="*/ 300251 h 1640909"/>
                    <a:gd name="connsiteX47" fmla="*/ 731024 w 1707117"/>
                    <a:gd name="connsiteY47" fmla="*/ 272956 h 1640909"/>
                    <a:gd name="connsiteX48" fmla="*/ 690081 w 1707117"/>
                    <a:gd name="connsiteY48" fmla="*/ 259308 h 1640909"/>
                    <a:gd name="connsiteX49" fmla="*/ 608194 w 1707117"/>
                    <a:gd name="connsiteY49" fmla="*/ 218365 h 1640909"/>
                    <a:gd name="connsiteX50" fmla="*/ 539955 w 1707117"/>
                    <a:gd name="connsiteY50" fmla="*/ 204717 h 1640909"/>
                    <a:gd name="connsiteX51" fmla="*/ 389830 w 1707117"/>
                    <a:gd name="connsiteY51" fmla="*/ 163774 h 1640909"/>
                    <a:gd name="connsiteX52" fmla="*/ 348887 w 1707117"/>
                    <a:gd name="connsiteY52" fmla="*/ 136478 h 1640909"/>
                    <a:gd name="connsiteX53" fmla="*/ 321591 w 1707117"/>
                    <a:gd name="connsiteY53" fmla="*/ 95535 h 1640909"/>
                    <a:gd name="connsiteX54" fmla="*/ 280648 w 1707117"/>
                    <a:gd name="connsiteY54" fmla="*/ 81887 h 1640909"/>
                    <a:gd name="connsiteX55" fmla="*/ 239705 w 1707117"/>
                    <a:gd name="connsiteY55" fmla="*/ 40944 h 1640909"/>
                    <a:gd name="connsiteX56" fmla="*/ 198761 w 1707117"/>
                    <a:gd name="connsiteY56" fmla="*/ 27296 h 1640909"/>
                    <a:gd name="connsiteX57" fmla="*/ 157818 w 1707117"/>
                    <a:gd name="connsiteY57" fmla="*/ 0 h 1640909"/>
                    <a:gd name="connsiteX58" fmla="*/ 103227 w 1707117"/>
                    <a:gd name="connsiteY58" fmla="*/ 27296 h 164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07117" h="1640909">
                      <a:moveTo>
                        <a:pt x="103227" y="27296"/>
                      </a:moveTo>
                      <a:cubicBezTo>
                        <a:pt x="98678" y="54592"/>
                        <a:pt x="127218" y="117498"/>
                        <a:pt x="130523" y="163774"/>
                      </a:cubicBezTo>
                      <a:cubicBezTo>
                        <a:pt x="145823" y="377980"/>
                        <a:pt x="131647" y="292230"/>
                        <a:pt x="157818" y="423081"/>
                      </a:cubicBezTo>
                      <a:cubicBezTo>
                        <a:pt x="153269" y="491320"/>
                        <a:pt x="153842" y="560094"/>
                        <a:pt x="144170" y="627797"/>
                      </a:cubicBezTo>
                      <a:cubicBezTo>
                        <a:pt x="140101" y="656280"/>
                        <a:pt x="116875" y="709684"/>
                        <a:pt x="116875" y="709684"/>
                      </a:cubicBezTo>
                      <a:cubicBezTo>
                        <a:pt x="112326" y="755177"/>
                        <a:pt x="113507" y="801613"/>
                        <a:pt x="103227" y="846162"/>
                      </a:cubicBezTo>
                      <a:cubicBezTo>
                        <a:pt x="99539" y="862144"/>
                        <a:pt x="83267" y="872434"/>
                        <a:pt x="75932" y="887105"/>
                      </a:cubicBezTo>
                      <a:cubicBezTo>
                        <a:pt x="19432" y="1000104"/>
                        <a:pt x="113208" y="851663"/>
                        <a:pt x="34988" y="968991"/>
                      </a:cubicBezTo>
                      <a:cubicBezTo>
                        <a:pt x="29100" y="986656"/>
                        <a:pt x="0" y="1049531"/>
                        <a:pt x="34988" y="1064526"/>
                      </a:cubicBezTo>
                      <a:cubicBezTo>
                        <a:pt x="60423" y="1075426"/>
                        <a:pt x="89579" y="1055427"/>
                        <a:pt x="116875" y="1050878"/>
                      </a:cubicBezTo>
                      <a:cubicBezTo>
                        <a:pt x="197585" y="1023974"/>
                        <a:pt x="171091" y="1026727"/>
                        <a:pt x="307943" y="1050878"/>
                      </a:cubicBezTo>
                      <a:cubicBezTo>
                        <a:pt x="336277" y="1055878"/>
                        <a:pt x="361449" y="1073444"/>
                        <a:pt x="389830" y="1078174"/>
                      </a:cubicBezTo>
                      <a:lnTo>
                        <a:pt x="471717" y="1091821"/>
                      </a:lnTo>
                      <a:cubicBezTo>
                        <a:pt x="556842" y="1148572"/>
                        <a:pt x="468847" y="1105469"/>
                        <a:pt x="553603" y="1105469"/>
                      </a:cubicBezTo>
                      <a:cubicBezTo>
                        <a:pt x="585771" y="1105469"/>
                        <a:pt x="617293" y="1114568"/>
                        <a:pt x="649138" y="1119117"/>
                      </a:cubicBezTo>
                      <a:cubicBezTo>
                        <a:pt x="711709" y="1212973"/>
                        <a:pt x="672608" y="1190629"/>
                        <a:pt x="744672" y="1214651"/>
                      </a:cubicBezTo>
                      <a:cubicBezTo>
                        <a:pt x="822901" y="1331995"/>
                        <a:pt x="729106" y="1183522"/>
                        <a:pt x="785615" y="1296538"/>
                      </a:cubicBezTo>
                      <a:cubicBezTo>
                        <a:pt x="792951" y="1311209"/>
                        <a:pt x="803812" y="1323833"/>
                        <a:pt x="812911" y="1337481"/>
                      </a:cubicBezTo>
                      <a:cubicBezTo>
                        <a:pt x="817460" y="1351129"/>
                        <a:pt x="817571" y="1367191"/>
                        <a:pt x="826558" y="1378424"/>
                      </a:cubicBezTo>
                      <a:cubicBezTo>
                        <a:pt x="836805" y="1391232"/>
                        <a:pt x="854901" y="1395219"/>
                        <a:pt x="867502" y="1405720"/>
                      </a:cubicBezTo>
                      <a:cubicBezTo>
                        <a:pt x="882329" y="1418076"/>
                        <a:pt x="896596" y="1431428"/>
                        <a:pt x="908445" y="1446663"/>
                      </a:cubicBezTo>
                      <a:cubicBezTo>
                        <a:pt x="994181" y="1556895"/>
                        <a:pt x="924717" y="1503005"/>
                        <a:pt x="1003979" y="1555845"/>
                      </a:cubicBezTo>
                      <a:cubicBezTo>
                        <a:pt x="1013403" y="1569981"/>
                        <a:pt x="1053305" y="1635631"/>
                        <a:pt x="1072218" y="1637732"/>
                      </a:cubicBezTo>
                      <a:cubicBezTo>
                        <a:pt x="1100814" y="1640909"/>
                        <a:pt x="1126809" y="1619535"/>
                        <a:pt x="1154105" y="1610436"/>
                      </a:cubicBezTo>
                      <a:cubicBezTo>
                        <a:pt x="1163203" y="1583141"/>
                        <a:pt x="1185469" y="1557033"/>
                        <a:pt x="1181400" y="1528550"/>
                      </a:cubicBezTo>
                      <a:cubicBezTo>
                        <a:pt x="1161926" y="1392234"/>
                        <a:pt x="1171304" y="1464987"/>
                        <a:pt x="1154105" y="1310185"/>
                      </a:cubicBezTo>
                      <a:cubicBezTo>
                        <a:pt x="1184837" y="1125783"/>
                        <a:pt x="1143873" y="1302500"/>
                        <a:pt x="1195048" y="1187356"/>
                      </a:cubicBezTo>
                      <a:cubicBezTo>
                        <a:pt x="1206733" y="1161064"/>
                        <a:pt x="1213245" y="1132765"/>
                        <a:pt x="1222343" y="1105469"/>
                      </a:cubicBezTo>
                      <a:lnTo>
                        <a:pt x="1249639" y="1023583"/>
                      </a:lnTo>
                      <a:cubicBezTo>
                        <a:pt x="1254188" y="1009935"/>
                        <a:pt x="1255307" y="994609"/>
                        <a:pt x="1263287" y="982639"/>
                      </a:cubicBezTo>
                      <a:lnTo>
                        <a:pt x="1317878" y="900753"/>
                      </a:lnTo>
                      <a:cubicBezTo>
                        <a:pt x="1326976" y="873457"/>
                        <a:pt x="1329213" y="842806"/>
                        <a:pt x="1345173" y="818866"/>
                      </a:cubicBezTo>
                      <a:cubicBezTo>
                        <a:pt x="1395216" y="743804"/>
                        <a:pt x="1345173" y="807493"/>
                        <a:pt x="1413412" y="750627"/>
                      </a:cubicBezTo>
                      <a:cubicBezTo>
                        <a:pt x="1518490" y="663061"/>
                        <a:pt x="1393647" y="750156"/>
                        <a:pt x="1495299" y="682388"/>
                      </a:cubicBezTo>
                      <a:cubicBezTo>
                        <a:pt x="1527781" y="584941"/>
                        <a:pt x="1506634" y="624441"/>
                        <a:pt x="1549890" y="559559"/>
                      </a:cubicBezTo>
                      <a:cubicBezTo>
                        <a:pt x="1582372" y="462111"/>
                        <a:pt x="1561225" y="501612"/>
                        <a:pt x="1604481" y="436729"/>
                      </a:cubicBezTo>
                      <a:cubicBezTo>
                        <a:pt x="1611404" y="409037"/>
                        <a:pt x="1620032" y="368597"/>
                        <a:pt x="1631776" y="341194"/>
                      </a:cubicBezTo>
                      <a:cubicBezTo>
                        <a:pt x="1639790" y="322494"/>
                        <a:pt x="1651516" y="305493"/>
                        <a:pt x="1659072" y="286603"/>
                      </a:cubicBezTo>
                      <a:cubicBezTo>
                        <a:pt x="1669758" y="259889"/>
                        <a:pt x="1686367" y="204717"/>
                        <a:pt x="1686367" y="204717"/>
                      </a:cubicBezTo>
                      <a:cubicBezTo>
                        <a:pt x="1569027" y="126488"/>
                        <a:pt x="1707117" y="230654"/>
                        <a:pt x="1631776" y="136478"/>
                      </a:cubicBezTo>
                      <a:cubicBezTo>
                        <a:pt x="1621529" y="123670"/>
                        <a:pt x="1604481" y="118281"/>
                        <a:pt x="1590833" y="109183"/>
                      </a:cubicBezTo>
                      <a:cubicBezTo>
                        <a:pt x="1539348" y="126344"/>
                        <a:pt x="1514930" y="130493"/>
                        <a:pt x="1468003" y="177421"/>
                      </a:cubicBezTo>
                      <a:cubicBezTo>
                        <a:pt x="1416888" y="228537"/>
                        <a:pt x="1445371" y="212262"/>
                        <a:pt x="1386117" y="232012"/>
                      </a:cubicBezTo>
                      <a:cubicBezTo>
                        <a:pt x="1372469" y="241111"/>
                        <a:pt x="1361449" y="257273"/>
                        <a:pt x="1345173" y="259308"/>
                      </a:cubicBezTo>
                      <a:cubicBezTo>
                        <a:pt x="932399" y="310905"/>
                        <a:pt x="1166121" y="237107"/>
                        <a:pt x="1017627" y="286603"/>
                      </a:cubicBezTo>
                      <a:cubicBezTo>
                        <a:pt x="999430" y="282054"/>
                        <a:pt x="981793" y="272956"/>
                        <a:pt x="963036" y="272956"/>
                      </a:cubicBezTo>
                      <a:cubicBezTo>
                        <a:pt x="885872" y="272956"/>
                        <a:pt x="870492" y="281057"/>
                        <a:pt x="812911" y="300251"/>
                      </a:cubicBezTo>
                      <a:lnTo>
                        <a:pt x="731024" y="272956"/>
                      </a:lnTo>
                      <a:cubicBezTo>
                        <a:pt x="717376" y="268407"/>
                        <a:pt x="702051" y="267288"/>
                        <a:pt x="690081" y="259308"/>
                      </a:cubicBezTo>
                      <a:cubicBezTo>
                        <a:pt x="650050" y="232620"/>
                        <a:pt x="653401" y="229666"/>
                        <a:pt x="608194" y="218365"/>
                      </a:cubicBezTo>
                      <a:cubicBezTo>
                        <a:pt x="585690" y="212739"/>
                        <a:pt x="562558" y="209933"/>
                        <a:pt x="539955" y="204717"/>
                      </a:cubicBezTo>
                      <a:cubicBezTo>
                        <a:pt x="439910" y="181629"/>
                        <a:pt x="457506" y="186332"/>
                        <a:pt x="389830" y="163774"/>
                      </a:cubicBezTo>
                      <a:cubicBezTo>
                        <a:pt x="376182" y="154675"/>
                        <a:pt x="360485" y="148076"/>
                        <a:pt x="348887" y="136478"/>
                      </a:cubicBezTo>
                      <a:cubicBezTo>
                        <a:pt x="337289" y="124880"/>
                        <a:pt x="334399" y="105782"/>
                        <a:pt x="321591" y="95535"/>
                      </a:cubicBezTo>
                      <a:cubicBezTo>
                        <a:pt x="310357" y="86548"/>
                        <a:pt x="294296" y="86436"/>
                        <a:pt x="280648" y="81887"/>
                      </a:cubicBezTo>
                      <a:cubicBezTo>
                        <a:pt x="267000" y="68239"/>
                        <a:pt x="255764" y="51650"/>
                        <a:pt x="239705" y="40944"/>
                      </a:cubicBezTo>
                      <a:cubicBezTo>
                        <a:pt x="227735" y="32964"/>
                        <a:pt x="211628" y="33730"/>
                        <a:pt x="198761" y="27296"/>
                      </a:cubicBezTo>
                      <a:cubicBezTo>
                        <a:pt x="184090" y="19960"/>
                        <a:pt x="171466" y="9099"/>
                        <a:pt x="157818" y="0"/>
                      </a:cubicBezTo>
                      <a:cubicBezTo>
                        <a:pt x="107224" y="16865"/>
                        <a:pt x="107776" y="0"/>
                        <a:pt x="103227" y="27296"/>
                      </a:cubicBezTo>
                      <a:close/>
                    </a:path>
                  </a:pathLst>
                </a:custGeom>
                <a:noFill/>
                <a:ln w="9525"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68" name="Freeform 47"/>
                <p:cNvSpPr/>
                <p:nvPr/>
              </p:nvSpPr>
              <p:spPr bwMode="auto">
                <a:xfrm>
                  <a:off x="2032995" y="1816884"/>
                  <a:ext cx="2833951" cy="3000624"/>
                </a:xfrm>
                <a:custGeom>
                  <a:avLst/>
                  <a:gdLst>
                    <a:gd name="connsiteX0" fmla="*/ 0 w 2834308"/>
                    <a:gd name="connsiteY0" fmla="*/ 165377 h 3004112"/>
                    <a:gd name="connsiteX1" fmla="*/ 40944 w 2834308"/>
                    <a:gd name="connsiteY1" fmla="*/ 192673 h 3004112"/>
                    <a:gd name="connsiteX2" fmla="*/ 122830 w 2834308"/>
                    <a:gd name="connsiteY2" fmla="*/ 219968 h 3004112"/>
                    <a:gd name="connsiteX3" fmla="*/ 136478 w 2834308"/>
                    <a:gd name="connsiteY3" fmla="*/ 179025 h 3004112"/>
                    <a:gd name="connsiteX4" fmla="*/ 218365 w 2834308"/>
                    <a:gd name="connsiteY4" fmla="*/ 124434 h 3004112"/>
                    <a:gd name="connsiteX5" fmla="*/ 286603 w 2834308"/>
                    <a:gd name="connsiteY5" fmla="*/ 42548 h 3004112"/>
                    <a:gd name="connsiteX6" fmla="*/ 327547 w 2834308"/>
                    <a:gd name="connsiteY6" fmla="*/ 28900 h 3004112"/>
                    <a:gd name="connsiteX7" fmla="*/ 368490 w 2834308"/>
                    <a:gd name="connsiteY7" fmla="*/ 56195 h 3004112"/>
                    <a:gd name="connsiteX8" fmla="*/ 423081 w 2834308"/>
                    <a:gd name="connsiteY8" fmla="*/ 83491 h 3004112"/>
                    <a:gd name="connsiteX9" fmla="*/ 436729 w 2834308"/>
                    <a:gd name="connsiteY9" fmla="*/ 192673 h 3004112"/>
                    <a:gd name="connsiteX10" fmla="*/ 450377 w 2834308"/>
                    <a:gd name="connsiteY10" fmla="*/ 233616 h 3004112"/>
                    <a:gd name="connsiteX11" fmla="*/ 436729 w 2834308"/>
                    <a:gd name="connsiteY11" fmla="*/ 274559 h 3004112"/>
                    <a:gd name="connsiteX12" fmla="*/ 464024 w 2834308"/>
                    <a:gd name="connsiteY12" fmla="*/ 315503 h 3004112"/>
                    <a:gd name="connsiteX13" fmla="*/ 504968 w 2834308"/>
                    <a:gd name="connsiteY13" fmla="*/ 342798 h 3004112"/>
                    <a:gd name="connsiteX14" fmla="*/ 518615 w 2834308"/>
                    <a:gd name="connsiteY14" fmla="*/ 383742 h 3004112"/>
                    <a:gd name="connsiteX15" fmla="*/ 450377 w 2834308"/>
                    <a:gd name="connsiteY15" fmla="*/ 465628 h 3004112"/>
                    <a:gd name="connsiteX16" fmla="*/ 423081 w 2834308"/>
                    <a:gd name="connsiteY16" fmla="*/ 547515 h 3004112"/>
                    <a:gd name="connsiteX17" fmla="*/ 436729 w 2834308"/>
                    <a:gd name="connsiteY17" fmla="*/ 765879 h 3004112"/>
                    <a:gd name="connsiteX18" fmla="*/ 477672 w 2834308"/>
                    <a:gd name="connsiteY18" fmla="*/ 847765 h 3004112"/>
                    <a:gd name="connsiteX19" fmla="*/ 491320 w 2834308"/>
                    <a:gd name="connsiteY19" fmla="*/ 888709 h 3004112"/>
                    <a:gd name="connsiteX20" fmla="*/ 518615 w 2834308"/>
                    <a:gd name="connsiteY20" fmla="*/ 997891 h 3004112"/>
                    <a:gd name="connsiteX21" fmla="*/ 532263 w 2834308"/>
                    <a:gd name="connsiteY21" fmla="*/ 1038834 h 3004112"/>
                    <a:gd name="connsiteX22" fmla="*/ 545911 w 2834308"/>
                    <a:gd name="connsiteY22" fmla="*/ 1093425 h 3004112"/>
                    <a:gd name="connsiteX23" fmla="*/ 586854 w 2834308"/>
                    <a:gd name="connsiteY23" fmla="*/ 1107073 h 3004112"/>
                    <a:gd name="connsiteX24" fmla="*/ 614150 w 2834308"/>
                    <a:gd name="connsiteY24" fmla="*/ 1202607 h 3004112"/>
                    <a:gd name="connsiteX25" fmla="*/ 627797 w 2834308"/>
                    <a:gd name="connsiteY25" fmla="*/ 1243551 h 3004112"/>
                    <a:gd name="connsiteX26" fmla="*/ 668741 w 2834308"/>
                    <a:gd name="connsiteY26" fmla="*/ 1257198 h 3004112"/>
                    <a:gd name="connsiteX27" fmla="*/ 764275 w 2834308"/>
                    <a:gd name="connsiteY27" fmla="*/ 1380028 h 3004112"/>
                    <a:gd name="connsiteX28" fmla="*/ 818866 w 2834308"/>
                    <a:gd name="connsiteY28" fmla="*/ 1461915 h 3004112"/>
                    <a:gd name="connsiteX29" fmla="*/ 832514 w 2834308"/>
                    <a:gd name="connsiteY29" fmla="*/ 1502858 h 3004112"/>
                    <a:gd name="connsiteX30" fmla="*/ 900753 w 2834308"/>
                    <a:gd name="connsiteY30" fmla="*/ 1584745 h 3004112"/>
                    <a:gd name="connsiteX31" fmla="*/ 996287 w 2834308"/>
                    <a:gd name="connsiteY31" fmla="*/ 1693927 h 3004112"/>
                    <a:gd name="connsiteX32" fmla="*/ 1023583 w 2834308"/>
                    <a:gd name="connsiteY32" fmla="*/ 1734870 h 3004112"/>
                    <a:gd name="connsiteX33" fmla="*/ 1064526 w 2834308"/>
                    <a:gd name="connsiteY33" fmla="*/ 1748518 h 3004112"/>
                    <a:gd name="connsiteX34" fmla="*/ 1105469 w 2834308"/>
                    <a:gd name="connsiteY34" fmla="*/ 1775813 h 3004112"/>
                    <a:gd name="connsiteX35" fmla="*/ 1160060 w 2834308"/>
                    <a:gd name="connsiteY35" fmla="*/ 1830404 h 3004112"/>
                    <a:gd name="connsiteX36" fmla="*/ 1269242 w 2834308"/>
                    <a:gd name="connsiteY36" fmla="*/ 1925939 h 3004112"/>
                    <a:gd name="connsiteX37" fmla="*/ 1337481 w 2834308"/>
                    <a:gd name="connsiteY37" fmla="*/ 2007825 h 3004112"/>
                    <a:gd name="connsiteX38" fmla="*/ 1419368 w 2834308"/>
                    <a:gd name="connsiteY38" fmla="*/ 2062416 h 3004112"/>
                    <a:gd name="connsiteX39" fmla="*/ 1473959 w 2834308"/>
                    <a:gd name="connsiteY39" fmla="*/ 2076064 h 3004112"/>
                    <a:gd name="connsiteX40" fmla="*/ 1514902 w 2834308"/>
                    <a:gd name="connsiteY40" fmla="*/ 2103359 h 3004112"/>
                    <a:gd name="connsiteX41" fmla="*/ 1528550 w 2834308"/>
                    <a:gd name="connsiteY41" fmla="*/ 2144303 h 3004112"/>
                    <a:gd name="connsiteX42" fmla="*/ 1610436 w 2834308"/>
                    <a:gd name="connsiteY42" fmla="*/ 2171598 h 3004112"/>
                    <a:gd name="connsiteX43" fmla="*/ 1692323 w 2834308"/>
                    <a:gd name="connsiteY43" fmla="*/ 2198894 h 3004112"/>
                    <a:gd name="connsiteX44" fmla="*/ 1733266 w 2834308"/>
                    <a:gd name="connsiteY44" fmla="*/ 2226189 h 3004112"/>
                    <a:gd name="connsiteX45" fmla="*/ 1815153 w 2834308"/>
                    <a:gd name="connsiteY45" fmla="*/ 2253485 h 3004112"/>
                    <a:gd name="connsiteX46" fmla="*/ 1856096 w 2834308"/>
                    <a:gd name="connsiteY46" fmla="*/ 2267133 h 3004112"/>
                    <a:gd name="connsiteX47" fmla="*/ 1897039 w 2834308"/>
                    <a:gd name="connsiteY47" fmla="*/ 2280780 h 3004112"/>
                    <a:gd name="connsiteX48" fmla="*/ 1937983 w 2834308"/>
                    <a:gd name="connsiteY48" fmla="*/ 2294428 h 3004112"/>
                    <a:gd name="connsiteX49" fmla="*/ 1978926 w 2834308"/>
                    <a:gd name="connsiteY49" fmla="*/ 2267133 h 3004112"/>
                    <a:gd name="connsiteX50" fmla="*/ 2060812 w 2834308"/>
                    <a:gd name="connsiteY50" fmla="*/ 2294428 h 3004112"/>
                    <a:gd name="connsiteX51" fmla="*/ 2142699 w 2834308"/>
                    <a:gd name="connsiteY51" fmla="*/ 2321724 h 3004112"/>
                    <a:gd name="connsiteX52" fmla="*/ 2224585 w 2834308"/>
                    <a:gd name="connsiteY52" fmla="*/ 2362667 h 3004112"/>
                    <a:gd name="connsiteX53" fmla="*/ 2251881 w 2834308"/>
                    <a:gd name="connsiteY53" fmla="*/ 2403610 h 3004112"/>
                    <a:gd name="connsiteX54" fmla="*/ 2374711 w 2834308"/>
                    <a:gd name="connsiteY54" fmla="*/ 2458201 h 3004112"/>
                    <a:gd name="connsiteX55" fmla="*/ 2647666 w 2834308"/>
                    <a:gd name="connsiteY55" fmla="*/ 2485497 h 3004112"/>
                    <a:gd name="connsiteX56" fmla="*/ 2756848 w 2834308"/>
                    <a:gd name="connsiteY56" fmla="*/ 2581031 h 3004112"/>
                    <a:gd name="connsiteX57" fmla="*/ 2797791 w 2834308"/>
                    <a:gd name="connsiteY57" fmla="*/ 2608327 h 3004112"/>
                    <a:gd name="connsiteX58" fmla="*/ 2825087 w 2834308"/>
                    <a:gd name="connsiteY58" fmla="*/ 2649270 h 3004112"/>
                    <a:gd name="connsiteX59" fmla="*/ 2770496 w 2834308"/>
                    <a:gd name="connsiteY59" fmla="*/ 2717509 h 3004112"/>
                    <a:gd name="connsiteX60" fmla="*/ 2715905 w 2834308"/>
                    <a:gd name="connsiteY60" fmla="*/ 2744804 h 3004112"/>
                    <a:gd name="connsiteX61" fmla="*/ 2674962 w 2834308"/>
                    <a:gd name="connsiteY61" fmla="*/ 2785748 h 3004112"/>
                    <a:gd name="connsiteX62" fmla="*/ 2647666 w 2834308"/>
                    <a:gd name="connsiteY62" fmla="*/ 2826691 h 3004112"/>
                    <a:gd name="connsiteX63" fmla="*/ 2606723 w 2834308"/>
                    <a:gd name="connsiteY63" fmla="*/ 2813043 h 3004112"/>
                    <a:gd name="connsiteX64" fmla="*/ 2483893 w 2834308"/>
                    <a:gd name="connsiteY64" fmla="*/ 2853986 h 3004112"/>
                    <a:gd name="connsiteX65" fmla="*/ 2402006 w 2834308"/>
                    <a:gd name="connsiteY65" fmla="*/ 2881282 h 3004112"/>
                    <a:gd name="connsiteX66" fmla="*/ 2306472 w 2834308"/>
                    <a:gd name="connsiteY66" fmla="*/ 2894930 h 3004112"/>
                    <a:gd name="connsiteX67" fmla="*/ 2156347 w 2834308"/>
                    <a:gd name="connsiteY67" fmla="*/ 2935873 h 3004112"/>
                    <a:gd name="connsiteX68" fmla="*/ 1951630 w 2834308"/>
                    <a:gd name="connsiteY68" fmla="*/ 2922225 h 3004112"/>
                    <a:gd name="connsiteX69" fmla="*/ 1869744 w 2834308"/>
                    <a:gd name="connsiteY69" fmla="*/ 2894930 h 3004112"/>
                    <a:gd name="connsiteX70" fmla="*/ 1746914 w 2834308"/>
                    <a:gd name="connsiteY70" fmla="*/ 2908577 h 3004112"/>
                    <a:gd name="connsiteX71" fmla="*/ 1733266 w 2834308"/>
                    <a:gd name="connsiteY71" fmla="*/ 2949521 h 3004112"/>
                    <a:gd name="connsiteX72" fmla="*/ 1651380 w 2834308"/>
                    <a:gd name="connsiteY72" fmla="*/ 3004112 h 3004112"/>
                    <a:gd name="connsiteX73" fmla="*/ 1583141 w 2834308"/>
                    <a:gd name="connsiteY73" fmla="*/ 2990464 h 3004112"/>
                    <a:gd name="connsiteX74" fmla="*/ 1501254 w 2834308"/>
                    <a:gd name="connsiteY74" fmla="*/ 2935873 h 3004112"/>
                    <a:gd name="connsiteX75" fmla="*/ 1487606 w 2834308"/>
                    <a:gd name="connsiteY75" fmla="*/ 2894930 h 3004112"/>
                    <a:gd name="connsiteX76" fmla="*/ 1433015 w 2834308"/>
                    <a:gd name="connsiteY76" fmla="*/ 2908577 h 3004112"/>
                    <a:gd name="connsiteX77" fmla="*/ 1364777 w 2834308"/>
                    <a:gd name="connsiteY77" fmla="*/ 2894930 h 3004112"/>
                    <a:gd name="connsiteX78" fmla="*/ 1337481 w 2834308"/>
                    <a:gd name="connsiteY78" fmla="*/ 2853986 h 3004112"/>
                    <a:gd name="connsiteX79" fmla="*/ 1323833 w 2834308"/>
                    <a:gd name="connsiteY79" fmla="*/ 2813043 h 3004112"/>
                    <a:gd name="connsiteX80" fmla="*/ 1282890 w 2834308"/>
                    <a:gd name="connsiteY80" fmla="*/ 2799395 h 3004112"/>
                    <a:gd name="connsiteX81" fmla="*/ 1201003 w 2834308"/>
                    <a:gd name="connsiteY81" fmla="*/ 2758452 h 3004112"/>
                    <a:gd name="connsiteX82" fmla="*/ 1091821 w 2834308"/>
                    <a:gd name="connsiteY82" fmla="*/ 2662918 h 3004112"/>
                    <a:gd name="connsiteX83" fmla="*/ 1037230 w 2834308"/>
                    <a:gd name="connsiteY83" fmla="*/ 2499145 h 3004112"/>
                    <a:gd name="connsiteX84" fmla="*/ 1023583 w 2834308"/>
                    <a:gd name="connsiteY84" fmla="*/ 2458201 h 3004112"/>
                    <a:gd name="connsiteX85" fmla="*/ 996287 w 2834308"/>
                    <a:gd name="connsiteY85" fmla="*/ 2417258 h 3004112"/>
                    <a:gd name="connsiteX86" fmla="*/ 982639 w 2834308"/>
                    <a:gd name="connsiteY86" fmla="*/ 2335371 h 3004112"/>
                    <a:gd name="connsiteX87" fmla="*/ 941696 w 2834308"/>
                    <a:gd name="connsiteY87" fmla="*/ 2321724 h 3004112"/>
                    <a:gd name="connsiteX88" fmla="*/ 928048 w 2834308"/>
                    <a:gd name="connsiteY88" fmla="*/ 2280780 h 3004112"/>
                    <a:gd name="connsiteX89" fmla="*/ 873457 w 2834308"/>
                    <a:gd name="connsiteY89" fmla="*/ 2198894 h 3004112"/>
                    <a:gd name="connsiteX90" fmla="*/ 859809 w 2834308"/>
                    <a:gd name="connsiteY90" fmla="*/ 2157951 h 3004112"/>
                    <a:gd name="connsiteX91" fmla="*/ 818866 w 2834308"/>
                    <a:gd name="connsiteY91" fmla="*/ 2144303 h 3004112"/>
                    <a:gd name="connsiteX92" fmla="*/ 764275 w 2834308"/>
                    <a:gd name="connsiteY92" fmla="*/ 2089712 h 3004112"/>
                    <a:gd name="connsiteX93" fmla="*/ 723332 w 2834308"/>
                    <a:gd name="connsiteY93" fmla="*/ 2007825 h 3004112"/>
                    <a:gd name="connsiteX94" fmla="*/ 696036 w 2834308"/>
                    <a:gd name="connsiteY94" fmla="*/ 1966882 h 3004112"/>
                    <a:gd name="connsiteX95" fmla="*/ 627797 w 2834308"/>
                    <a:gd name="connsiteY95" fmla="*/ 1925939 h 300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34308" h="3004112">
                      <a:moveTo>
                        <a:pt x="0" y="165377"/>
                      </a:moveTo>
                      <a:cubicBezTo>
                        <a:pt x="13648" y="174476"/>
                        <a:pt x="25955" y="186011"/>
                        <a:pt x="40944" y="192673"/>
                      </a:cubicBezTo>
                      <a:cubicBezTo>
                        <a:pt x="67236" y="204358"/>
                        <a:pt x="122830" y="219968"/>
                        <a:pt x="122830" y="219968"/>
                      </a:cubicBezTo>
                      <a:cubicBezTo>
                        <a:pt x="127379" y="206320"/>
                        <a:pt x="126306" y="189197"/>
                        <a:pt x="136478" y="179025"/>
                      </a:cubicBezTo>
                      <a:cubicBezTo>
                        <a:pt x="159675" y="155828"/>
                        <a:pt x="218365" y="124434"/>
                        <a:pt x="218365" y="124434"/>
                      </a:cubicBezTo>
                      <a:cubicBezTo>
                        <a:pt x="238506" y="94222"/>
                        <a:pt x="255078" y="63565"/>
                        <a:pt x="286603" y="42548"/>
                      </a:cubicBezTo>
                      <a:cubicBezTo>
                        <a:pt x="298573" y="34568"/>
                        <a:pt x="313899" y="33449"/>
                        <a:pt x="327547" y="28900"/>
                      </a:cubicBezTo>
                      <a:cubicBezTo>
                        <a:pt x="341195" y="37998"/>
                        <a:pt x="352311" y="53498"/>
                        <a:pt x="368490" y="56195"/>
                      </a:cubicBezTo>
                      <a:cubicBezTo>
                        <a:pt x="432714" y="66899"/>
                        <a:pt x="395250" y="0"/>
                        <a:pt x="423081" y="83491"/>
                      </a:cubicBezTo>
                      <a:cubicBezTo>
                        <a:pt x="427630" y="119885"/>
                        <a:pt x="430168" y="156587"/>
                        <a:pt x="436729" y="192673"/>
                      </a:cubicBezTo>
                      <a:cubicBezTo>
                        <a:pt x="439302" y="206827"/>
                        <a:pt x="450377" y="219230"/>
                        <a:pt x="450377" y="233616"/>
                      </a:cubicBezTo>
                      <a:cubicBezTo>
                        <a:pt x="450377" y="248002"/>
                        <a:pt x="441278" y="260911"/>
                        <a:pt x="436729" y="274559"/>
                      </a:cubicBezTo>
                      <a:cubicBezTo>
                        <a:pt x="445827" y="288207"/>
                        <a:pt x="452426" y="303905"/>
                        <a:pt x="464024" y="315503"/>
                      </a:cubicBezTo>
                      <a:cubicBezTo>
                        <a:pt x="475622" y="327101"/>
                        <a:pt x="494721" y="329990"/>
                        <a:pt x="504968" y="342798"/>
                      </a:cubicBezTo>
                      <a:cubicBezTo>
                        <a:pt x="513955" y="354032"/>
                        <a:pt x="514066" y="370094"/>
                        <a:pt x="518615" y="383742"/>
                      </a:cubicBezTo>
                      <a:cubicBezTo>
                        <a:pt x="479474" y="540315"/>
                        <a:pt x="544045" y="340738"/>
                        <a:pt x="450377" y="465628"/>
                      </a:cubicBezTo>
                      <a:cubicBezTo>
                        <a:pt x="433114" y="488646"/>
                        <a:pt x="423081" y="547515"/>
                        <a:pt x="423081" y="547515"/>
                      </a:cubicBezTo>
                      <a:cubicBezTo>
                        <a:pt x="427630" y="620303"/>
                        <a:pt x="429094" y="693350"/>
                        <a:pt x="436729" y="765879"/>
                      </a:cubicBezTo>
                      <a:cubicBezTo>
                        <a:pt x="441303" y="809329"/>
                        <a:pt x="458657" y="809735"/>
                        <a:pt x="477672" y="847765"/>
                      </a:cubicBezTo>
                      <a:cubicBezTo>
                        <a:pt x="484106" y="860632"/>
                        <a:pt x="487535" y="874830"/>
                        <a:pt x="491320" y="888709"/>
                      </a:cubicBezTo>
                      <a:cubicBezTo>
                        <a:pt x="501190" y="924901"/>
                        <a:pt x="506752" y="962302"/>
                        <a:pt x="518615" y="997891"/>
                      </a:cubicBezTo>
                      <a:cubicBezTo>
                        <a:pt x="523164" y="1011539"/>
                        <a:pt x="528311" y="1025002"/>
                        <a:pt x="532263" y="1038834"/>
                      </a:cubicBezTo>
                      <a:cubicBezTo>
                        <a:pt x="537416" y="1056869"/>
                        <a:pt x="534194" y="1078778"/>
                        <a:pt x="545911" y="1093425"/>
                      </a:cubicBezTo>
                      <a:cubicBezTo>
                        <a:pt x="554898" y="1104659"/>
                        <a:pt x="573206" y="1102524"/>
                        <a:pt x="586854" y="1107073"/>
                      </a:cubicBezTo>
                      <a:cubicBezTo>
                        <a:pt x="619569" y="1205214"/>
                        <a:pt x="579887" y="1082683"/>
                        <a:pt x="614150" y="1202607"/>
                      </a:cubicBezTo>
                      <a:cubicBezTo>
                        <a:pt x="618102" y="1216440"/>
                        <a:pt x="617624" y="1233378"/>
                        <a:pt x="627797" y="1243551"/>
                      </a:cubicBezTo>
                      <a:cubicBezTo>
                        <a:pt x="637970" y="1253724"/>
                        <a:pt x="655093" y="1252649"/>
                        <a:pt x="668741" y="1257198"/>
                      </a:cubicBezTo>
                      <a:cubicBezTo>
                        <a:pt x="734038" y="1355144"/>
                        <a:pt x="700135" y="1315888"/>
                        <a:pt x="764275" y="1380028"/>
                      </a:cubicBezTo>
                      <a:cubicBezTo>
                        <a:pt x="796727" y="1477380"/>
                        <a:pt x="750712" y="1359683"/>
                        <a:pt x="818866" y="1461915"/>
                      </a:cubicBezTo>
                      <a:cubicBezTo>
                        <a:pt x="826846" y="1473885"/>
                        <a:pt x="826080" y="1489991"/>
                        <a:pt x="832514" y="1502858"/>
                      </a:cubicBezTo>
                      <a:cubicBezTo>
                        <a:pt x="861775" y="1561381"/>
                        <a:pt x="858495" y="1530414"/>
                        <a:pt x="900753" y="1584745"/>
                      </a:cubicBezTo>
                      <a:cubicBezTo>
                        <a:pt x="986490" y="1694977"/>
                        <a:pt x="917025" y="1641085"/>
                        <a:pt x="996287" y="1693927"/>
                      </a:cubicBezTo>
                      <a:cubicBezTo>
                        <a:pt x="1005386" y="1707575"/>
                        <a:pt x="1010775" y="1724623"/>
                        <a:pt x="1023583" y="1734870"/>
                      </a:cubicBezTo>
                      <a:cubicBezTo>
                        <a:pt x="1034817" y="1743857"/>
                        <a:pt x="1051659" y="1742084"/>
                        <a:pt x="1064526" y="1748518"/>
                      </a:cubicBezTo>
                      <a:cubicBezTo>
                        <a:pt x="1079197" y="1755853"/>
                        <a:pt x="1091821" y="1766715"/>
                        <a:pt x="1105469" y="1775813"/>
                      </a:cubicBezTo>
                      <a:cubicBezTo>
                        <a:pt x="1141864" y="1884995"/>
                        <a:pt x="1087272" y="1757615"/>
                        <a:pt x="1160060" y="1830404"/>
                      </a:cubicBezTo>
                      <a:cubicBezTo>
                        <a:pt x="1268385" y="1938731"/>
                        <a:pt x="1158051" y="1898141"/>
                        <a:pt x="1269242" y="1925939"/>
                      </a:cubicBezTo>
                      <a:cubicBezTo>
                        <a:pt x="1293504" y="1962332"/>
                        <a:pt x="1301107" y="1979534"/>
                        <a:pt x="1337481" y="2007825"/>
                      </a:cubicBezTo>
                      <a:cubicBezTo>
                        <a:pt x="1363376" y="2027965"/>
                        <a:pt x="1387542" y="2054459"/>
                        <a:pt x="1419368" y="2062416"/>
                      </a:cubicBezTo>
                      <a:lnTo>
                        <a:pt x="1473959" y="2076064"/>
                      </a:lnTo>
                      <a:cubicBezTo>
                        <a:pt x="1487607" y="2085162"/>
                        <a:pt x="1504656" y="2090551"/>
                        <a:pt x="1514902" y="2103359"/>
                      </a:cubicBezTo>
                      <a:cubicBezTo>
                        <a:pt x="1523889" y="2114593"/>
                        <a:pt x="1516843" y="2135941"/>
                        <a:pt x="1528550" y="2144303"/>
                      </a:cubicBezTo>
                      <a:cubicBezTo>
                        <a:pt x="1551963" y="2161026"/>
                        <a:pt x="1583141" y="2162500"/>
                        <a:pt x="1610436" y="2171598"/>
                      </a:cubicBezTo>
                      <a:cubicBezTo>
                        <a:pt x="1610437" y="2171598"/>
                        <a:pt x="1692322" y="2198893"/>
                        <a:pt x="1692323" y="2198894"/>
                      </a:cubicBezTo>
                      <a:cubicBezTo>
                        <a:pt x="1705971" y="2207992"/>
                        <a:pt x="1718277" y="2219527"/>
                        <a:pt x="1733266" y="2226189"/>
                      </a:cubicBezTo>
                      <a:cubicBezTo>
                        <a:pt x="1759558" y="2237874"/>
                        <a:pt x="1787857" y="2244386"/>
                        <a:pt x="1815153" y="2253485"/>
                      </a:cubicBezTo>
                      <a:lnTo>
                        <a:pt x="1856096" y="2267133"/>
                      </a:lnTo>
                      <a:lnTo>
                        <a:pt x="1897039" y="2280780"/>
                      </a:lnTo>
                      <a:lnTo>
                        <a:pt x="1937983" y="2294428"/>
                      </a:lnTo>
                      <a:cubicBezTo>
                        <a:pt x="1951631" y="2285330"/>
                        <a:pt x="1962524" y="2267133"/>
                        <a:pt x="1978926" y="2267133"/>
                      </a:cubicBezTo>
                      <a:cubicBezTo>
                        <a:pt x="2007698" y="2267133"/>
                        <a:pt x="2033517" y="2285330"/>
                        <a:pt x="2060812" y="2294428"/>
                      </a:cubicBezTo>
                      <a:cubicBezTo>
                        <a:pt x="2060813" y="2294428"/>
                        <a:pt x="2142698" y="2321723"/>
                        <a:pt x="2142699" y="2321724"/>
                      </a:cubicBezTo>
                      <a:cubicBezTo>
                        <a:pt x="2195612" y="2356999"/>
                        <a:pt x="2168081" y="2343832"/>
                        <a:pt x="2224585" y="2362667"/>
                      </a:cubicBezTo>
                      <a:cubicBezTo>
                        <a:pt x="2233684" y="2376315"/>
                        <a:pt x="2240283" y="2392012"/>
                        <a:pt x="2251881" y="2403610"/>
                      </a:cubicBezTo>
                      <a:cubicBezTo>
                        <a:pt x="2284324" y="2436053"/>
                        <a:pt x="2334165" y="2444686"/>
                        <a:pt x="2374711" y="2458201"/>
                      </a:cubicBezTo>
                      <a:cubicBezTo>
                        <a:pt x="2489154" y="2496348"/>
                        <a:pt x="2401269" y="2471003"/>
                        <a:pt x="2647666" y="2485497"/>
                      </a:cubicBezTo>
                      <a:cubicBezTo>
                        <a:pt x="2693159" y="2553736"/>
                        <a:pt x="2661314" y="2517341"/>
                        <a:pt x="2756848" y="2581031"/>
                      </a:cubicBezTo>
                      <a:lnTo>
                        <a:pt x="2797791" y="2608327"/>
                      </a:lnTo>
                      <a:cubicBezTo>
                        <a:pt x="2806890" y="2621975"/>
                        <a:pt x="2822767" y="2633032"/>
                        <a:pt x="2825087" y="2649270"/>
                      </a:cubicBezTo>
                      <a:cubicBezTo>
                        <a:pt x="2834308" y="2713814"/>
                        <a:pt x="2809018" y="2701000"/>
                        <a:pt x="2770496" y="2717509"/>
                      </a:cubicBezTo>
                      <a:cubicBezTo>
                        <a:pt x="2751796" y="2725523"/>
                        <a:pt x="2734102" y="2735706"/>
                        <a:pt x="2715905" y="2744804"/>
                      </a:cubicBezTo>
                      <a:cubicBezTo>
                        <a:pt x="2702257" y="2758452"/>
                        <a:pt x="2687318" y="2770921"/>
                        <a:pt x="2674962" y="2785748"/>
                      </a:cubicBezTo>
                      <a:cubicBezTo>
                        <a:pt x="2664461" y="2798349"/>
                        <a:pt x="2662895" y="2820599"/>
                        <a:pt x="2647666" y="2826691"/>
                      </a:cubicBezTo>
                      <a:cubicBezTo>
                        <a:pt x="2634309" y="2832034"/>
                        <a:pt x="2620371" y="2817592"/>
                        <a:pt x="2606723" y="2813043"/>
                      </a:cubicBezTo>
                      <a:lnTo>
                        <a:pt x="2483893" y="2853986"/>
                      </a:lnTo>
                      <a:lnTo>
                        <a:pt x="2402006" y="2881282"/>
                      </a:lnTo>
                      <a:lnTo>
                        <a:pt x="2306472" y="2894930"/>
                      </a:lnTo>
                      <a:cubicBezTo>
                        <a:pt x="2202579" y="2929560"/>
                        <a:pt x="2252798" y="2916582"/>
                        <a:pt x="2156347" y="2935873"/>
                      </a:cubicBezTo>
                      <a:cubicBezTo>
                        <a:pt x="2088108" y="2931324"/>
                        <a:pt x="2019333" y="2931897"/>
                        <a:pt x="1951630" y="2922225"/>
                      </a:cubicBezTo>
                      <a:cubicBezTo>
                        <a:pt x="1923147" y="2918156"/>
                        <a:pt x="1869744" y="2894930"/>
                        <a:pt x="1869744" y="2894930"/>
                      </a:cubicBezTo>
                      <a:cubicBezTo>
                        <a:pt x="1828801" y="2899479"/>
                        <a:pt x="1785163" y="2893278"/>
                        <a:pt x="1746914" y="2908577"/>
                      </a:cubicBezTo>
                      <a:cubicBezTo>
                        <a:pt x="1733557" y="2913920"/>
                        <a:pt x="1743439" y="2939348"/>
                        <a:pt x="1733266" y="2949521"/>
                      </a:cubicBezTo>
                      <a:cubicBezTo>
                        <a:pt x="1710070" y="2972718"/>
                        <a:pt x="1651380" y="3004112"/>
                        <a:pt x="1651380" y="3004112"/>
                      </a:cubicBezTo>
                      <a:cubicBezTo>
                        <a:pt x="1628634" y="2999563"/>
                        <a:pt x="1604259" y="3000063"/>
                        <a:pt x="1583141" y="2990464"/>
                      </a:cubicBezTo>
                      <a:cubicBezTo>
                        <a:pt x="1553276" y="2976889"/>
                        <a:pt x="1501254" y="2935873"/>
                        <a:pt x="1501254" y="2935873"/>
                      </a:cubicBezTo>
                      <a:cubicBezTo>
                        <a:pt x="1496705" y="2922225"/>
                        <a:pt x="1500963" y="2900273"/>
                        <a:pt x="1487606" y="2894930"/>
                      </a:cubicBezTo>
                      <a:cubicBezTo>
                        <a:pt x="1470191" y="2887964"/>
                        <a:pt x="1451772" y="2908577"/>
                        <a:pt x="1433015" y="2908577"/>
                      </a:cubicBezTo>
                      <a:cubicBezTo>
                        <a:pt x="1409819" y="2908577"/>
                        <a:pt x="1387523" y="2899479"/>
                        <a:pt x="1364777" y="2894930"/>
                      </a:cubicBezTo>
                      <a:cubicBezTo>
                        <a:pt x="1355678" y="2881282"/>
                        <a:pt x="1344817" y="2868657"/>
                        <a:pt x="1337481" y="2853986"/>
                      </a:cubicBezTo>
                      <a:cubicBezTo>
                        <a:pt x="1331047" y="2841119"/>
                        <a:pt x="1334005" y="2823215"/>
                        <a:pt x="1323833" y="2813043"/>
                      </a:cubicBezTo>
                      <a:cubicBezTo>
                        <a:pt x="1313661" y="2802871"/>
                        <a:pt x="1295757" y="2805829"/>
                        <a:pt x="1282890" y="2799395"/>
                      </a:cubicBezTo>
                      <a:cubicBezTo>
                        <a:pt x="1177066" y="2746483"/>
                        <a:pt x="1303915" y="2792756"/>
                        <a:pt x="1201003" y="2758452"/>
                      </a:cubicBezTo>
                      <a:cubicBezTo>
                        <a:pt x="1105469" y="2694762"/>
                        <a:pt x="1137314" y="2731156"/>
                        <a:pt x="1091821" y="2662918"/>
                      </a:cubicBezTo>
                      <a:lnTo>
                        <a:pt x="1037230" y="2499145"/>
                      </a:lnTo>
                      <a:cubicBezTo>
                        <a:pt x="1032681" y="2485497"/>
                        <a:pt x="1031563" y="2470171"/>
                        <a:pt x="1023583" y="2458201"/>
                      </a:cubicBezTo>
                      <a:lnTo>
                        <a:pt x="996287" y="2417258"/>
                      </a:lnTo>
                      <a:cubicBezTo>
                        <a:pt x="991738" y="2389962"/>
                        <a:pt x="996368" y="2359397"/>
                        <a:pt x="982639" y="2335371"/>
                      </a:cubicBezTo>
                      <a:cubicBezTo>
                        <a:pt x="975502" y="2322881"/>
                        <a:pt x="951868" y="2331896"/>
                        <a:pt x="941696" y="2321724"/>
                      </a:cubicBezTo>
                      <a:cubicBezTo>
                        <a:pt x="931523" y="2311551"/>
                        <a:pt x="935035" y="2293356"/>
                        <a:pt x="928048" y="2280780"/>
                      </a:cubicBezTo>
                      <a:cubicBezTo>
                        <a:pt x="912116" y="2252103"/>
                        <a:pt x="883831" y="2230015"/>
                        <a:pt x="873457" y="2198894"/>
                      </a:cubicBezTo>
                      <a:cubicBezTo>
                        <a:pt x="868908" y="2185246"/>
                        <a:pt x="869981" y="2168123"/>
                        <a:pt x="859809" y="2157951"/>
                      </a:cubicBezTo>
                      <a:cubicBezTo>
                        <a:pt x="849637" y="2147779"/>
                        <a:pt x="832514" y="2148852"/>
                        <a:pt x="818866" y="2144303"/>
                      </a:cubicBezTo>
                      <a:cubicBezTo>
                        <a:pt x="789088" y="2054969"/>
                        <a:pt x="830447" y="2142650"/>
                        <a:pt x="764275" y="2089712"/>
                      </a:cubicBezTo>
                      <a:cubicBezTo>
                        <a:pt x="731683" y="2063638"/>
                        <a:pt x="739814" y="2040789"/>
                        <a:pt x="723332" y="2007825"/>
                      </a:cubicBezTo>
                      <a:cubicBezTo>
                        <a:pt x="715996" y="1993154"/>
                        <a:pt x="707634" y="1978480"/>
                        <a:pt x="696036" y="1966882"/>
                      </a:cubicBezTo>
                      <a:cubicBezTo>
                        <a:pt x="679563" y="1950409"/>
                        <a:pt x="649339" y="1936709"/>
                        <a:pt x="627797" y="1925939"/>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69" name="Freeform 15"/>
                <p:cNvSpPr/>
                <p:nvPr/>
              </p:nvSpPr>
              <p:spPr bwMode="auto">
                <a:xfrm>
                  <a:off x="1962523" y="1977992"/>
                  <a:ext cx="291952" cy="709878"/>
                </a:xfrm>
                <a:custGeom>
                  <a:avLst/>
                  <a:gdLst>
                    <a:gd name="connsiteX0" fmla="*/ 67506 w 288692"/>
                    <a:gd name="connsiteY0" fmla="*/ 0 h 709684"/>
                    <a:gd name="connsiteX1" fmla="*/ 40211 w 288692"/>
                    <a:gd name="connsiteY1" fmla="*/ 40944 h 709684"/>
                    <a:gd name="connsiteX2" fmla="*/ 26563 w 288692"/>
                    <a:gd name="connsiteY2" fmla="*/ 136478 h 709684"/>
                    <a:gd name="connsiteX3" fmla="*/ 12915 w 288692"/>
                    <a:gd name="connsiteY3" fmla="*/ 177421 h 709684"/>
                    <a:gd name="connsiteX4" fmla="*/ 53859 w 288692"/>
                    <a:gd name="connsiteY4" fmla="*/ 272956 h 709684"/>
                    <a:gd name="connsiteX5" fmla="*/ 122097 w 288692"/>
                    <a:gd name="connsiteY5" fmla="*/ 382138 h 709684"/>
                    <a:gd name="connsiteX6" fmla="*/ 149393 w 288692"/>
                    <a:gd name="connsiteY6" fmla="*/ 423081 h 709684"/>
                    <a:gd name="connsiteX7" fmla="*/ 190336 w 288692"/>
                    <a:gd name="connsiteY7" fmla="*/ 504968 h 709684"/>
                    <a:gd name="connsiteX8" fmla="*/ 231280 w 288692"/>
                    <a:gd name="connsiteY8" fmla="*/ 518615 h 709684"/>
                    <a:gd name="connsiteX9" fmla="*/ 244927 w 288692"/>
                    <a:gd name="connsiteY9" fmla="*/ 559559 h 709684"/>
                    <a:gd name="connsiteX10" fmla="*/ 285871 w 288692"/>
                    <a:gd name="connsiteY10" fmla="*/ 641445 h 709684"/>
                    <a:gd name="connsiteX11" fmla="*/ 285871 w 288692"/>
                    <a:gd name="connsiteY11" fmla="*/ 709684 h 70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692" h="709684">
                      <a:moveTo>
                        <a:pt x="67506" y="0"/>
                      </a:moveTo>
                      <a:cubicBezTo>
                        <a:pt x="58408" y="13648"/>
                        <a:pt x="44924" y="25233"/>
                        <a:pt x="40211" y="40944"/>
                      </a:cubicBezTo>
                      <a:cubicBezTo>
                        <a:pt x="30968" y="71755"/>
                        <a:pt x="32872" y="104935"/>
                        <a:pt x="26563" y="136478"/>
                      </a:cubicBezTo>
                      <a:cubicBezTo>
                        <a:pt x="23742" y="150585"/>
                        <a:pt x="17464" y="163773"/>
                        <a:pt x="12915" y="177421"/>
                      </a:cubicBezTo>
                      <a:cubicBezTo>
                        <a:pt x="49019" y="321833"/>
                        <a:pt x="0" y="151774"/>
                        <a:pt x="53859" y="272956"/>
                      </a:cubicBezTo>
                      <a:cubicBezTo>
                        <a:pt x="101728" y="380661"/>
                        <a:pt x="48443" y="333034"/>
                        <a:pt x="122097" y="382138"/>
                      </a:cubicBezTo>
                      <a:cubicBezTo>
                        <a:pt x="131196" y="395786"/>
                        <a:pt x="142057" y="408410"/>
                        <a:pt x="149393" y="423081"/>
                      </a:cubicBezTo>
                      <a:cubicBezTo>
                        <a:pt x="165875" y="456044"/>
                        <a:pt x="157744" y="478895"/>
                        <a:pt x="190336" y="504968"/>
                      </a:cubicBezTo>
                      <a:cubicBezTo>
                        <a:pt x="201570" y="513955"/>
                        <a:pt x="217632" y="514066"/>
                        <a:pt x="231280" y="518615"/>
                      </a:cubicBezTo>
                      <a:cubicBezTo>
                        <a:pt x="235829" y="532263"/>
                        <a:pt x="238493" y="546692"/>
                        <a:pt x="244927" y="559559"/>
                      </a:cubicBezTo>
                      <a:cubicBezTo>
                        <a:pt x="265247" y="600199"/>
                        <a:pt x="280153" y="595705"/>
                        <a:pt x="285871" y="641445"/>
                      </a:cubicBezTo>
                      <a:cubicBezTo>
                        <a:pt x="288692" y="664016"/>
                        <a:pt x="285871" y="686938"/>
                        <a:pt x="285871" y="709684"/>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grpSp>
          <p:nvGrpSpPr>
            <p:cNvPr id="9" name="Group 51"/>
            <p:cNvGrpSpPr>
              <a:grpSpLocks/>
            </p:cNvGrpSpPr>
            <p:nvPr/>
          </p:nvGrpSpPr>
          <p:grpSpPr bwMode="auto">
            <a:xfrm>
              <a:off x="1479558" y="1171494"/>
              <a:ext cx="1852145" cy="1847783"/>
              <a:chOff x="354811" y="1187895"/>
              <a:chExt cx="5250110" cy="5271228"/>
            </a:xfrm>
          </p:grpSpPr>
          <p:pic>
            <p:nvPicPr>
              <p:cNvPr id="57" name="Picture 2"/>
              <p:cNvPicPr>
                <a:picLocks noChangeAspect="1" noChangeArrowheads="1"/>
              </p:cNvPicPr>
              <p:nvPr/>
            </p:nvPicPr>
            <p:blipFill>
              <a:blip r:embed="rId4" cstate="print"/>
              <a:srcRect/>
              <a:stretch>
                <a:fillRect/>
              </a:stretch>
            </p:blipFill>
            <p:spPr bwMode="auto">
              <a:xfrm>
                <a:off x="363272" y="1195241"/>
                <a:ext cx="5239089" cy="5244101"/>
              </a:xfrm>
              <a:prstGeom prst="rect">
                <a:avLst/>
              </a:prstGeom>
              <a:noFill/>
              <a:ln w="9525">
                <a:noFill/>
                <a:miter lim="800000"/>
                <a:headEnd/>
                <a:tailEnd/>
              </a:ln>
            </p:spPr>
          </p:pic>
          <p:sp>
            <p:nvSpPr>
              <p:cNvPr id="58" name="Freeform 57"/>
              <p:cNvSpPr/>
              <p:nvPr/>
            </p:nvSpPr>
            <p:spPr bwMode="auto">
              <a:xfrm>
                <a:off x="843077" y="1620871"/>
                <a:ext cx="2199709" cy="1837629"/>
              </a:xfrm>
              <a:custGeom>
                <a:avLst/>
                <a:gdLst>
                  <a:gd name="connsiteX0" fmla="*/ 1241946 w 2197290"/>
                  <a:gd name="connsiteY0" fmla="*/ 32754 h 1836648"/>
                  <a:gd name="connsiteX1" fmla="*/ 1119117 w 2197290"/>
                  <a:gd name="connsiteY1" fmla="*/ 46402 h 1836648"/>
                  <a:gd name="connsiteX2" fmla="*/ 1037230 w 2197290"/>
                  <a:gd name="connsiteY2" fmla="*/ 114641 h 1836648"/>
                  <a:gd name="connsiteX3" fmla="*/ 955343 w 2197290"/>
                  <a:gd name="connsiteY3" fmla="*/ 155584 h 1836648"/>
                  <a:gd name="connsiteX4" fmla="*/ 928048 w 2197290"/>
                  <a:gd name="connsiteY4" fmla="*/ 196527 h 1836648"/>
                  <a:gd name="connsiteX5" fmla="*/ 900752 w 2197290"/>
                  <a:gd name="connsiteY5" fmla="*/ 278414 h 1836648"/>
                  <a:gd name="connsiteX6" fmla="*/ 818866 w 2197290"/>
                  <a:gd name="connsiteY6" fmla="*/ 319357 h 1836648"/>
                  <a:gd name="connsiteX7" fmla="*/ 791570 w 2197290"/>
                  <a:gd name="connsiteY7" fmla="*/ 360300 h 1836648"/>
                  <a:gd name="connsiteX8" fmla="*/ 750627 w 2197290"/>
                  <a:gd name="connsiteY8" fmla="*/ 387596 h 1836648"/>
                  <a:gd name="connsiteX9" fmla="*/ 736979 w 2197290"/>
                  <a:gd name="connsiteY9" fmla="*/ 428539 h 1836648"/>
                  <a:gd name="connsiteX10" fmla="*/ 641445 w 2197290"/>
                  <a:gd name="connsiteY10" fmla="*/ 455835 h 1836648"/>
                  <a:gd name="connsiteX11" fmla="*/ 559558 w 2197290"/>
                  <a:gd name="connsiteY11" fmla="*/ 524074 h 1836648"/>
                  <a:gd name="connsiteX12" fmla="*/ 532263 w 2197290"/>
                  <a:gd name="connsiteY12" fmla="*/ 565017 h 1836648"/>
                  <a:gd name="connsiteX13" fmla="*/ 491320 w 2197290"/>
                  <a:gd name="connsiteY13" fmla="*/ 578665 h 1836648"/>
                  <a:gd name="connsiteX14" fmla="*/ 409433 w 2197290"/>
                  <a:gd name="connsiteY14" fmla="*/ 646903 h 1836648"/>
                  <a:gd name="connsiteX15" fmla="*/ 368490 w 2197290"/>
                  <a:gd name="connsiteY15" fmla="*/ 674199 h 1836648"/>
                  <a:gd name="connsiteX16" fmla="*/ 354842 w 2197290"/>
                  <a:gd name="connsiteY16" fmla="*/ 728790 h 1836648"/>
                  <a:gd name="connsiteX17" fmla="*/ 313899 w 2197290"/>
                  <a:gd name="connsiteY17" fmla="*/ 756085 h 1836648"/>
                  <a:gd name="connsiteX18" fmla="*/ 286603 w 2197290"/>
                  <a:gd name="connsiteY18" fmla="*/ 837972 h 1836648"/>
                  <a:gd name="connsiteX19" fmla="*/ 259308 w 2197290"/>
                  <a:gd name="connsiteY19" fmla="*/ 878915 h 1836648"/>
                  <a:gd name="connsiteX20" fmla="*/ 232012 w 2197290"/>
                  <a:gd name="connsiteY20" fmla="*/ 974450 h 1836648"/>
                  <a:gd name="connsiteX21" fmla="*/ 191069 w 2197290"/>
                  <a:gd name="connsiteY21" fmla="*/ 1015393 h 1836648"/>
                  <a:gd name="connsiteX22" fmla="*/ 163773 w 2197290"/>
                  <a:gd name="connsiteY22" fmla="*/ 1056336 h 1836648"/>
                  <a:gd name="connsiteX23" fmla="*/ 95535 w 2197290"/>
                  <a:gd name="connsiteY23" fmla="*/ 1138223 h 1836648"/>
                  <a:gd name="connsiteX24" fmla="*/ 54591 w 2197290"/>
                  <a:gd name="connsiteY24" fmla="*/ 1124575 h 1836648"/>
                  <a:gd name="connsiteX25" fmla="*/ 0 w 2197290"/>
                  <a:gd name="connsiteY25" fmla="*/ 1192814 h 1836648"/>
                  <a:gd name="connsiteX26" fmla="*/ 13648 w 2197290"/>
                  <a:gd name="connsiteY26" fmla="*/ 1233757 h 1836648"/>
                  <a:gd name="connsiteX27" fmla="*/ 68239 w 2197290"/>
                  <a:gd name="connsiteY27" fmla="*/ 1288348 h 1836648"/>
                  <a:gd name="connsiteX28" fmla="*/ 54591 w 2197290"/>
                  <a:gd name="connsiteY28" fmla="*/ 1411178 h 1836648"/>
                  <a:gd name="connsiteX29" fmla="*/ 27296 w 2197290"/>
                  <a:gd name="connsiteY29" fmla="*/ 1493065 h 1836648"/>
                  <a:gd name="connsiteX30" fmla="*/ 40943 w 2197290"/>
                  <a:gd name="connsiteY30" fmla="*/ 1643190 h 1836648"/>
                  <a:gd name="connsiteX31" fmla="*/ 54591 w 2197290"/>
                  <a:gd name="connsiteY31" fmla="*/ 1711429 h 1836648"/>
                  <a:gd name="connsiteX32" fmla="*/ 68239 w 2197290"/>
                  <a:gd name="connsiteY32" fmla="*/ 1752372 h 1836648"/>
                  <a:gd name="connsiteX33" fmla="*/ 163773 w 2197290"/>
                  <a:gd name="connsiteY33" fmla="*/ 1766020 h 1836648"/>
                  <a:gd name="connsiteX34" fmla="*/ 327546 w 2197290"/>
                  <a:gd name="connsiteY34" fmla="*/ 1779668 h 1836648"/>
                  <a:gd name="connsiteX35" fmla="*/ 368490 w 2197290"/>
                  <a:gd name="connsiteY35" fmla="*/ 1766020 h 1836648"/>
                  <a:gd name="connsiteX36" fmla="*/ 614149 w 2197290"/>
                  <a:gd name="connsiteY36" fmla="*/ 1793315 h 1836648"/>
                  <a:gd name="connsiteX37" fmla="*/ 655093 w 2197290"/>
                  <a:gd name="connsiteY37" fmla="*/ 1806963 h 1836648"/>
                  <a:gd name="connsiteX38" fmla="*/ 859809 w 2197290"/>
                  <a:gd name="connsiteY38" fmla="*/ 1834259 h 1836648"/>
                  <a:gd name="connsiteX39" fmla="*/ 1009935 w 2197290"/>
                  <a:gd name="connsiteY39" fmla="*/ 1793315 h 1836648"/>
                  <a:gd name="connsiteX40" fmla="*/ 1050878 w 2197290"/>
                  <a:gd name="connsiteY40" fmla="*/ 1779668 h 1836648"/>
                  <a:gd name="connsiteX41" fmla="*/ 1160060 w 2197290"/>
                  <a:gd name="connsiteY41" fmla="*/ 1711429 h 1836648"/>
                  <a:gd name="connsiteX42" fmla="*/ 1201003 w 2197290"/>
                  <a:gd name="connsiteY42" fmla="*/ 1697781 h 1836648"/>
                  <a:gd name="connsiteX43" fmla="*/ 1241946 w 2197290"/>
                  <a:gd name="connsiteY43" fmla="*/ 1684133 h 1836648"/>
                  <a:gd name="connsiteX44" fmla="*/ 1269242 w 2197290"/>
                  <a:gd name="connsiteY44" fmla="*/ 1643190 h 1836648"/>
                  <a:gd name="connsiteX45" fmla="*/ 1282890 w 2197290"/>
                  <a:gd name="connsiteY45" fmla="*/ 1602247 h 1836648"/>
                  <a:gd name="connsiteX46" fmla="*/ 1337481 w 2197290"/>
                  <a:gd name="connsiteY46" fmla="*/ 1615894 h 1836648"/>
                  <a:gd name="connsiteX47" fmla="*/ 1419367 w 2197290"/>
                  <a:gd name="connsiteY47" fmla="*/ 1643190 h 1836648"/>
                  <a:gd name="connsiteX48" fmla="*/ 1433015 w 2197290"/>
                  <a:gd name="connsiteY48" fmla="*/ 1588599 h 1836648"/>
                  <a:gd name="connsiteX49" fmla="*/ 1514902 w 2197290"/>
                  <a:gd name="connsiteY49" fmla="*/ 1588599 h 1836648"/>
                  <a:gd name="connsiteX50" fmla="*/ 1583140 w 2197290"/>
                  <a:gd name="connsiteY50" fmla="*/ 1534008 h 1836648"/>
                  <a:gd name="connsiteX51" fmla="*/ 1665027 w 2197290"/>
                  <a:gd name="connsiteY51" fmla="*/ 1493065 h 1836648"/>
                  <a:gd name="connsiteX52" fmla="*/ 1692323 w 2197290"/>
                  <a:gd name="connsiteY52" fmla="*/ 1452121 h 1836648"/>
                  <a:gd name="connsiteX53" fmla="*/ 1733266 w 2197290"/>
                  <a:gd name="connsiteY53" fmla="*/ 1424826 h 1836648"/>
                  <a:gd name="connsiteX54" fmla="*/ 1774209 w 2197290"/>
                  <a:gd name="connsiteY54" fmla="*/ 1342939 h 1836648"/>
                  <a:gd name="connsiteX55" fmla="*/ 1815152 w 2197290"/>
                  <a:gd name="connsiteY55" fmla="*/ 1329291 h 1836648"/>
                  <a:gd name="connsiteX56" fmla="*/ 1897039 w 2197290"/>
                  <a:gd name="connsiteY56" fmla="*/ 1274700 h 1836648"/>
                  <a:gd name="connsiteX57" fmla="*/ 1965278 w 2197290"/>
                  <a:gd name="connsiteY57" fmla="*/ 1192814 h 1836648"/>
                  <a:gd name="connsiteX58" fmla="*/ 2047164 w 2197290"/>
                  <a:gd name="connsiteY58" fmla="*/ 1124575 h 1836648"/>
                  <a:gd name="connsiteX59" fmla="*/ 2074460 w 2197290"/>
                  <a:gd name="connsiteY59" fmla="*/ 1083632 h 1836648"/>
                  <a:gd name="connsiteX60" fmla="*/ 2129051 w 2197290"/>
                  <a:gd name="connsiteY60" fmla="*/ 919859 h 1836648"/>
                  <a:gd name="connsiteX61" fmla="*/ 2142699 w 2197290"/>
                  <a:gd name="connsiteY61" fmla="*/ 878915 h 1836648"/>
                  <a:gd name="connsiteX62" fmla="*/ 2156346 w 2197290"/>
                  <a:gd name="connsiteY62" fmla="*/ 837972 h 1836648"/>
                  <a:gd name="connsiteX63" fmla="*/ 2169994 w 2197290"/>
                  <a:gd name="connsiteY63" fmla="*/ 742438 h 1836648"/>
                  <a:gd name="connsiteX64" fmla="*/ 2197290 w 2197290"/>
                  <a:gd name="connsiteY64" fmla="*/ 455835 h 1836648"/>
                  <a:gd name="connsiteX65" fmla="*/ 2101755 w 2197290"/>
                  <a:gd name="connsiteY65" fmla="*/ 346653 h 1836648"/>
                  <a:gd name="connsiteX66" fmla="*/ 1992573 w 2197290"/>
                  <a:gd name="connsiteY66" fmla="*/ 333005 h 1836648"/>
                  <a:gd name="connsiteX67" fmla="*/ 1869743 w 2197290"/>
                  <a:gd name="connsiteY67" fmla="*/ 292062 h 1836648"/>
                  <a:gd name="connsiteX68" fmla="*/ 1596788 w 2197290"/>
                  <a:gd name="connsiteY68" fmla="*/ 251118 h 1836648"/>
                  <a:gd name="connsiteX69" fmla="*/ 1569493 w 2197290"/>
                  <a:gd name="connsiteY69" fmla="*/ 210175 h 1836648"/>
                  <a:gd name="connsiteX70" fmla="*/ 1351129 w 2197290"/>
                  <a:gd name="connsiteY70" fmla="*/ 169232 h 1836648"/>
                  <a:gd name="connsiteX71" fmla="*/ 1282890 w 2197290"/>
                  <a:gd name="connsiteY71" fmla="*/ 114641 h 1836648"/>
                  <a:gd name="connsiteX72" fmla="*/ 1241946 w 2197290"/>
                  <a:gd name="connsiteY72" fmla="*/ 5459 h 1836648"/>
                  <a:gd name="connsiteX73" fmla="*/ 1241946 w 2197290"/>
                  <a:gd name="connsiteY73" fmla="*/ 32754 h 183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7290" h="1836648">
                    <a:moveTo>
                      <a:pt x="1241946" y="32754"/>
                    </a:moveTo>
                    <a:cubicBezTo>
                      <a:pt x="1221475" y="39578"/>
                      <a:pt x="1159082" y="36411"/>
                      <a:pt x="1119117" y="46402"/>
                    </a:cubicBezTo>
                    <a:cubicBezTo>
                      <a:pt x="1090069" y="53664"/>
                      <a:pt x="1056876" y="98269"/>
                      <a:pt x="1037230" y="114641"/>
                    </a:cubicBezTo>
                    <a:cubicBezTo>
                      <a:pt x="1001956" y="144036"/>
                      <a:pt x="996377" y="141906"/>
                      <a:pt x="955343" y="155584"/>
                    </a:cubicBezTo>
                    <a:cubicBezTo>
                      <a:pt x="946245" y="169232"/>
                      <a:pt x="934710" y="181538"/>
                      <a:pt x="928048" y="196527"/>
                    </a:cubicBezTo>
                    <a:cubicBezTo>
                      <a:pt x="916363" y="222819"/>
                      <a:pt x="928048" y="269315"/>
                      <a:pt x="900752" y="278414"/>
                    </a:cubicBezTo>
                    <a:cubicBezTo>
                      <a:pt x="844248" y="297249"/>
                      <a:pt x="871779" y="284082"/>
                      <a:pt x="818866" y="319357"/>
                    </a:cubicBezTo>
                    <a:cubicBezTo>
                      <a:pt x="809767" y="333005"/>
                      <a:pt x="803168" y="348702"/>
                      <a:pt x="791570" y="360300"/>
                    </a:cubicBezTo>
                    <a:cubicBezTo>
                      <a:pt x="779972" y="371898"/>
                      <a:pt x="760874" y="374788"/>
                      <a:pt x="750627" y="387596"/>
                    </a:cubicBezTo>
                    <a:cubicBezTo>
                      <a:pt x="741640" y="398830"/>
                      <a:pt x="747151" y="418367"/>
                      <a:pt x="736979" y="428539"/>
                    </a:cubicBezTo>
                    <a:cubicBezTo>
                      <a:pt x="730452" y="435066"/>
                      <a:pt x="641918" y="455717"/>
                      <a:pt x="641445" y="455835"/>
                    </a:cubicBezTo>
                    <a:cubicBezTo>
                      <a:pt x="601186" y="482674"/>
                      <a:pt x="592397" y="484667"/>
                      <a:pt x="559558" y="524074"/>
                    </a:cubicBezTo>
                    <a:cubicBezTo>
                      <a:pt x="549057" y="536675"/>
                      <a:pt x="545071" y="554770"/>
                      <a:pt x="532263" y="565017"/>
                    </a:cubicBezTo>
                    <a:cubicBezTo>
                      <a:pt x="521030" y="574004"/>
                      <a:pt x="504187" y="572231"/>
                      <a:pt x="491320" y="578665"/>
                    </a:cubicBezTo>
                    <a:cubicBezTo>
                      <a:pt x="440490" y="604080"/>
                      <a:pt x="454710" y="609171"/>
                      <a:pt x="409433" y="646903"/>
                    </a:cubicBezTo>
                    <a:cubicBezTo>
                      <a:pt x="396832" y="657404"/>
                      <a:pt x="382138" y="665100"/>
                      <a:pt x="368490" y="674199"/>
                    </a:cubicBezTo>
                    <a:cubicBezTo>
                      <a:pt x="363941" y="692396"/>
                      <a:pt x="365247" y="713183"/>
                      <a:pt x="354842" y="728790"/>
                    </a:cubicBezTo>
                    <a:cubicBezTo>
                      <a:pt x="345744" y="742438"/>
                      <a:pt x="322592" y="742176"/>
                      <a:pt x="313899" y="756085"/>
                    </a:cubicBezTo>
                    <a:cubicBezTo>
                      <a:pt x="298650" y="780484"/>
                      <a:pt x="302563" y="814032"/>
                      <a:pt x="286603" y="837972"/>
                    </a:cubicBezTo>
                    <a:lnTo>
                      <a:pt x="259308" y="878915"/>
                    </a:lnTo>
                    <a:cubicBezTo>
                      <a:pt x="257488" y="886195"/>
                      <a:pt x="239843" y="962703"/>
                      <a:pt x="232012" y="974450"/>
                    </a:cubicBezTo>
                    <a:cubicBezTo>
                      <a:pt x="221306" y="990509"/>
                      <a:pt x="203425" y="1000566"/>
                      <a:pt x="191069" y="1015393"/>
                    </a:cubicBezTo>
                    <a:cubicBezTo>
                      <a:pt x="180568" y="1027994"/>
                      <a:pt x="174274" y="1043735"/>
                      <a:pt x="163773" y="1056336"/>
                    </a:cubicBezTo>
                    <a:cubicBezTo>
                      <a:pt x="76214" y="1161406"/>
                      <a:pt x="163296" y="1036578"/>
                      <a:pt x="95535" y="1138223"/>
                    </a:cubicBezTo>
                    <a:cubicBezTo>
                      <a:pt x="81887" y="1133674"/>
                      <a:pt x="68782" y="1122210"/>
                      <a:pt x="54591" y="1124575"/>
                    </a:cubicBezTo>
                    <a:cubicBezTo>
                      <a:pt x="11016" y="1131838"/>
                      <a:pt x="10645" y="1160880"/>
                      <a:pt x="0" y="1192814"/>
                    </a:cubicBezTo>
                    <a:cubicBezTo>
                      <a:pt x="4549" y="1206462"/>
                      <a:pt x="3476" y="1223585"/>
                      <a:pt x="13648" y="1233757"/>
                    </a:cubicBezTo>
                    <a:cubicBezTo>
                      <a:pt x="86436" y="1306545"/>
                      <a:pt x="31844" y="1179167"/>
                      <a:pt x="68239" y="1288348"/>
                    </a:cubicBezTo>
                    <a:cubicBezTo>
                      <a:pt x="63690" y="1329291"/>
                      <a:pt x="62670" y="1370783"/>
                      <a:pt x="54591" y="1411178"/>
                    </a:cubicBezTo>
                    <a:cubicBezTo>
                      <a:pt x="48948" y="1439391"/>
                      <a:pt x="27296" y="1493065"/>
                      <a:pt x="27296" y="1493065"/>
                    </a:cubicBezTo>
                    <a:cubicBezTo>
                      <a:pt x="31845" y="1543107"/>
                      <a:pt x="34711" y="1593330"/>
                      <a:pt x="40943" y="1643190"/>
                    </a:cubicBezTo>
                    <a:cubicBezTo>
                      <a:pt x="43820" y="1666208"/>
                      <a:pt x="48965" y="1688925"/>
                      <a:pt x="54591" y="1711429"/>
                    </a:cubicBezTo>
                    <a:cubicBezTo>
                      <a:pt x="58080" y="1725385"/>
                      <a:pt x="55372" y="1745938"/>
                      <a:pt x="68239" y="1752372"/>
                    </a:cubicBezTo>
                    <a:cubicBezTo>
                      <a:pt x="97011" y="1766758"/>
                      <a:pt x="131782" y="1762652"/>
                      <a:pt x="163773" y="1766020"/>
                    </a:cubicBezTo>
                    <a:cubicBezTo>
                      <a:pt x="218252" y="1771755"/>
                      <a:pt x="272955" y="1775119"/>
                      <a:pt x="327546" y="1779668"/>
                    </a:cubicBezTo>
                    <a:cubicBezTo>
                      <a:pt x="341194" y="1775119"/>
                      <a:pt x="354104" y="1766020"/>
                      <a:pt x="368490" y="1766020"/>
                    </a:cubicBezTo>
                    <a:cubicBezTo>
                      <a:pt x="434722" y="1766020"/>
                      <a:pt x="543088" y="1783164"/>
                      <a:pt x="614149" y="1793315"/>
                    </a:cubicBezTo>
                    <a:cubicBezTo>
                      <a:pt x="627797" y="1797864"/>
                      <a:pt x="640833" y="1805062"/>
                      <a:pt x="655093" y="1806963"/>
                    </a:cubicBezTo>
                    <a:cubicBezTo>
                      <a:pt x="877729" y="1836648"/>
                      <a:pt x="755204" y="1799390"/>
                      <a:pt x="859809" y="1834259"/>
                    </a:cubicBezTo>
                    <a:cubicBezTo>
                      <a:pt x="956266" y="1814967"/>
                      <a:pt x="906036" y="1827948"/>
                      <a:pt x="1009935" y="1793315"/>
                    </a:cubicBezTo>
                    <a:lnTo>
                      <a:pt x="1050878" y="1779668"/>
                    </a:lnTo>
                    <a:cubicBezTo>
                      <a:pt x="1094133" y="1714784"/>
                      <a:pt x="1062612" y="1743912"/>
                      <a:pt x="1160060" y="1711429"/>
                    </a:cubicBezTo>
                    <a:lnTo>
                      <a:pt x="1201003" y="1697781"/>
                    </a:lnTo>
                    <a:lnTo>
                      <a:pt x="1241946" y="1684133"/>
                    </a:lnTo>
                    <a:cubicBezTo>
                      <a:pt x="1251045" y="1670485"/>
                      <a:pt x="1261906" y="1657861"/>
                      <a:pt x="1269242" y="1643190"/>
                    </a:cubicBezTo>
                    <a:cubicBezTo>
                      <a:pt x="1275676" y="1630323"/>
                      <a:pt x="1269533" y="1607590"/>
                      <a:pt x="1282890" y="1602247"/>
                    </a:cubicBezTo>
                    <a:cubicBezTo>
                      <a:pt x="1300305" y="1595281"/>
                      <a:pt x="1319515" y="1610504"/>
                      <a:pt x="1337481" y="1615894"/>
                    </a:cubicBezTo>
                    <a:cubicBezTo>
                      <a:pt x="1365039" y="1624162"/>
                      <a:pt x="1419367" y="1643190"/>
                      <a:pt x="1419367" y="1643190"/>
                    </a:cubicBezTo>
                    <a:cubicBezTo>
                      <a:pt x="1423916" y="1624993"/>
                      <a:pt x="1421298" y="1603246"/>
                      <a:pt x="1433015" y="1588599"/>
                    </a:cubicBezTo>
                    <a:cubicBezTo>
                      <a:pt x="1456001" y="1559867"/>
                      <a:pt x="1491916" y="1580937"/>
                      <a:pt x="1514902" y="1588599"/>
                    </a:cubicBezTo>
                    <a:cubicBezTo>
                      <a:pt x="1594610" y="1562029"/>
                      <a:pt x="1521408" y="1595740"/>
                      <a:pt x="1583140" y="1534008"/>
                    </a:cubicBezTo>
                    <a:cubicBezTo>
                      <a:pt x="1609598" y="1507550"/>
                      <a:pt x="1631726" y="1504165"/>
                      <a:pt x="1665027" y="1493065"/>
                    </a:cubicBezTo>
                    <a:cubicBezTo>
                      <a:pt x="1674126" y="1479417"/>
                      <a:pt x="1680724" y="1463720"/>
                      <a:pt x="1692323" y="1452121"/>
                    </a:cubicBezTo>
                    <a:cubicBezTo>
                      <a:pt x="1703921" y="1440523"/>
                      <a:pt x="1723020" y="1437634"/>
                      <a:pt x="1733266" y="1424826"/>
                    </a:cubicBezTo>
                    <a:cubicBezTo>
                      <a:pt x="1777220" y="1369884"/>
                      <a:pt x="1710295" y="1394071"/>
                      <a:pt x="1774209" y="1342939"/>
                    </a:cubicBezTo>
                    <a:cubicBezTo>
                      <a:pt x="1785442" y="1333952"/>
                      <a:pt x="1802576" y="1336277"/>
                      <a:pt x="1815152" y="1329291"/>
                    </a:cubicBezTo>
                    <a:cubicBezTo>
                      <a:pt x="1843829" y="1313359"/>
                      <a:pt x="1897039" y="1274700"/>
                      <a:pt x="1897039" y="1274700"/>
                    </a:cubicBezTo>
                    <a:cubicBezTo>
                      <a:pt x="1923878" y="1234442"/>
                      <a:pt x="1925872" y="1225652"/>
                      <a:pt x="1965278" y="1192814"/>
                    </a:cubicBezTo>
                    <a:cubicBezTo>
                      <a:pt x="2023835" y="1144016"/>
                      <a:pt x="1992793" y="1189819"/>
                      <a:pt x="2047164" y="1124575"/>
                    </a:cubicBezTo>
                    <a:cubicBezTo>
                      <a:pt x="2057665" y="1111974"/>
                      <a:pt x="2065361" y="1097280"/>
                      <a:pt x="2074460" y="1083632"/>
                    </a:cubicBezTo>
                    <a:lnTo>
                      <a:pt x="2129051" y="919859"/>
                    </a:lnTo>
                    <a:lnTo>
                      <a:pt x="2142699" y="878915"/>
                    </a:lnTo>
                    <a:lnTo>
                      <a:pt x="2156346" y="837972"/>
                    </a:lnTo>
                    <a:cubicBezTo>
                      <a:pt x="2160895" y="806127"/>
                      <a:pt x="2167429" y="774504"/>
                      <a:pt x="2169994" y="742438"/>
                    </a:cubicBezTo>
                    <a:cubicBezTo>
                      <a:pt x="2192803" y="457324"/>
                      <a:pt x="2156240" y="578983"/>
                      <a:pt x="2197290" y="455835"/>
                    </a:cubicBezTo>
                    <a:cubicBezTo>
                      <a:pt x="2177406" y="426009"/>
                      <a:pt x="2148092" y="359290"/>
                      <a:pt x="2101755" y="346653"/>
                    </a:cubicBezTo>
                    <a:cubicBezTo>
                      <a:pt x="2066370" y="337003"/>
                      <a:pt x="2028967" y="337554"/>
                      <a:pt x="1992573" y="333005"/>
                    </a:cubicBezTo>
                    <a:cubicBezTo>
                      <a:pt x="1931926" y="292573"/>
                      <a:pt x="1962208" y="304671"/>
                      <a:pt x="1869743" y="292062"/>
                    </a:cubicBezTo>
                    <a:cubicBezTo>
                      <a:pt x="1609077" y="256517"/>
                      <a:pt x="1728601" y="284072"/>
                      <a:pt x="1596788" y="251118"/>
                    </a:cubicBezTo>
                    <a:cubicBezTo>
                      <a:pt x="1587690" y="237470"/>
                      <a:pt x="1583402" y="218868"/>
                      <a:pt x="1569493" y="210175"/>
                    </a:cubicBezTo>
                    <a:cubicBezTo>
                      <a:pt x="1513820" y="175380"/>
                      <a:pt x="1405660" y="174685"/>
                      <a:pt x="1351129" y="169232"/>
                    </a:cubicBezTo>
                    <a:cubicBezTo>
                      <a:pt x="1310094" y="155554"/>
                      <a:pt x="1300528" y="161675"/>
                      <a:pt x="1282890" y="114641"/>
                    </a:cubicBezTo>
                    <a:cubicBezTo>
                      <a:pt x="1267720" y="74187"/>
                      <a:pt x="1280911" y="34683"/>
                      <a:pt x="1241946" y="5459"/>
                    </a:cubicBezTo>
                    <a:cubicBezTo>
                      <a:pt x="1234667" y="0"/>
                      <a:pt x="1262417" y="25930"/>
                      <a:pt x="1241946" y="32754"/>
                    </a:cubicBezTo>
                    <a:close/>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59" name="Freeform 58"/>
              <p:cNvSpPr/>
              <p:nvPr/>
            </p:nvSpPr>
            <p:spPr bwMode="auto">
              <a:xfrm>
                <a:off x="3269302" y="1187895"/>
                <a:ext cx="2335619" cy="1570796"/>
              </a:xfrm>
              <a:custGeom>
                <a:avLst/>
                <a:gdLst>
                  <a:gd name="connsiteX0" fmla="*/ 18990 w 2334091"/>
                  <a:gd name="connsiteY0" fmla="*/ 0 h 1569493"/>
                  <a:gd name="connsiteX1" fmla="*/ 5343 w 2334091"/>
                  <a:gd name="connsiteY1" fmla="*/ 40944 h 1569493"/>
                  <a:gd name="connsiteX2" fmla="*/ 46286 w 2334091"/>
                  <a:gd name="connsiteY2" fmla="*/ 68239 h 1569493"/>
                  <a:gd name="connsiteX3" fmla="*/ 73581 w 2334091"/>
                  <a:gd name="connsiteY3" fmla="*/ 109182 h 1569493"/>
                  <a:gd name="connsiteX4" fmla="*/ 100877 w 2334091"/>
                  <a:gd name="connsiteY4" fmla="*/ 191069 h 1569493"/>
                  <a:gd name="connsiteX5" fmla="*/ 155468 w 2334091"/>
                  <a:gd name="connsiteY5" fmla="*/ 382138 h 1569493"/>
                  <a:gd name="connsiteX6" fmla="*/ 182764 w 2334091"/>
                  <a:gd name="connsiteY6" fmla="*/ 504967 h 1569493"/>
                  <a:gd name="connsiteX7" fmla="*/ 169116 w 2334091"/>
                  <a:gd name="connsiteY7" fmla="*/ 641445 h 1569493"/>
                  <a:gd name="connsiteX8" fmla="*/ 155468 w 2334091"/>
                  <a:gd name="connsiteY8" fmla="*/ 682388 h 1569493"/>
                  <a:gd name="connsiteX9" fmla="*/ 141820 w 2334091"/>
                  <a:gd name="connsiteY9" fmla="*/ 982639 h 1569493"/>
                  <a:gd name="connsiteX10" fmla="*/ 100877 w 2334091"/>
                  <a:gd name="connsiteY10" fmla="*/ 1132764 h 1569493"/>
                  <a:gd name="connsiteX11" fmla="*/ 100877 w 2334091"/>
                  <a:gd name="connsiteY11" fmla="*/ 1473958 h 1569493"/>
                  <a:gd name="connsiteX12" fmla="*/ 114525 w 2334091"/>
                  <a:gd name="connsiteY12" fmla="*/ 1514902 h 1569493"/>
                  <a:gd name="connsiteX13" fmla="*/ 196411 w 2334091"/>
                  <a:gd name="connsiteY13" fmla="*/ 1542197 h 1569493"/>
                  <a:gd name="connsiteX14" fmla="*/ 237355 w 2334091"/>
                  <a:gd name="connsiteY14" fmla="*/ 1555845 h 1569493"/>
                  <a:gd name="connsiteX15" fmla="*/ 278298 w 2334091"/>
                  <a:gd name="connsiteY15" fmla="*/ 1569493 h 1569493"/>
                  <a:gd name="connsiteX16" fmla="*/ 319241 w 2334091"/>
                  <a:gd name="connsiteY16" fmla="*/ 1542197 h 1569493"/>
                  <a:gd name="connsiteX17" fmla="*/ 701379 w 2334091"/>
                  <a:gd name="connsiteY17" fmla="*/ 1569493 h 1569493"/>
                  <a:gd name="connsiteX18" fmla="*/ 769617 w 2334091"/>
                  <a:gd name="connsiteY18" fmla="*/ 1555845 h 1569493"/>
                  <a:gd name="connsiteX19" fmla="*/ 837856 w 2334091"/>
                  <a:gd name="connsiteY19" fmla="*/ 1487606 h 1569493"/>
                  <a:gd name="connsiteX20" fmla="*/ 906095 w 2334091"/>
                  <a:gd name="connsiteY20" fmla="*/ 1405720 h 1569493"/>
                  <a:gd name="connsiteX21" fmla="*/ 933390 w 2334091"/>
                  <a:gd name="connsiteY21" fmla="*/ 1310185 h 1569493"/>
                  <a:gd name="connsiteX22" fmla="*/ 974334 w 2334091"/>
                  <a:gd name="connsiteY22" fmla="*/ 1282890 h 1569493"/>
                  <a:gd name="connsiteX23" fmla="*/ 1001629 w 2334091"/>
                  <a:gd name="connsiteY23" fmla="*/ 1228299 h 1569493"/>
                  <a:gd name="connsiteX24" fmla="*/ 1015277 w 2334091"/>
                  <a:gd name="connsiteY24" fmla="*/ 1173708 h 1569493"/>
                  <a:gd name="connsiteX25" fmla="*/ 1042573 w 2334091"/>
                  <a:gd name="connsiteY25" fmla="*/ 1091821 h 1569493"/>
                  <a:gd name="connsiteX26" fmla="*/ 1056220 w 2334091"/>
                  <a:gd name="connsiteY26" fmla="*/ 1050878 h 1569493"/>
                  <a:gd name="connsiteX27" fmla="*/ 1015277 w 2334091"/>
                  <a:gd name="connsiteY27" fmla="*/ 1023582 h 1569493"/>
                  <a:gd name="connsiteX28" fmla="*/ 1015277 w 2334091"/>
                  <a:gd name="connsiteY28" fmla="*/ 736979 h 1569493"/>
                  <a:gd name="connsiteX29" fmla="*/ 1056220 w 2334091"/>
                  <a:gd name="connsiteY29" fmla="*/ 586854 h 1569493"/>
                  <a:gd name="connsiteX30" fmla="*/ 1083516 w 2334091"/>
                  <a:gd name="connsiteY30" fmla="*/ 532263 h 1569493"/>
                  <a:gd name="connsiteX31" fmla="*/ 1110811 w 2334091"/>
                  <a:gd name="connsiteY31" fmla="*/ 450376 h 1569493"/>
                  <a:gd name="connsiteX32" fmla="*/ 1165402 w 2334091"/>
                  <a:gd name="connsiteY32" fmla="*/ 368490 h 1569493"/>
                  <a:gd name="connsiteX33" fmla="*/ 1192698 w 2334091"/>
                  <a:gd name="connsiteY33" fmla="*/ 327546 h 1569493"/>
                  <a:gd name="connsiteX34" fmla="*/ 1219993 w 2334091"/>
                  <a:gd name="connsiteY34" fmla="*/ 245660 h 1569493"/>
                  <a:gd name="connsiteX35" fmla="*/ 1233641 w 2334091"/>
                  <a:gd name="connsiteY35" fmla="*/ 204717 h 1569493"/>
                  <a:gd name="connsiteX36" fmla="*/ 1274584 w 2334091"/>
                  <a:gd name="connsiteY36" fmla="*/ 191069 h 1569493"/>
                  <a:gd name="connsiteX37" fmla="*/ 1301880 w 2334091"/>
                  <a:gd name="connsiteY37" fmla="*/ 150126 h 1569493"/>
                  <a:gd name="connsiteX38" fmla="*/ 1465653 w 2334091"/>
                  <a:gd name="connsiteY38" fmla="*/ 150126 h 1569493"/>
                  <a:gd name="connsiteX39" fmla="*/ 1643074 w 2334091"/>
                  <a:gd name="connsiteY39" fmla="*/ 163773 h 1569493"/>
                  <a:gd name="connsiteX40" fmla="*/ 1724961 w 2334091"/>
                  <a:gd name="connsiteY40" fmla="*/ 136478 h 1569493"/>
                  <a:gd name="connsiteX41" fmla="*/ 1806847 w 2334091"/>
                  <a:gd name="connsiteY41" fmla="*/ 163773 h 1569493"/>
                  <a:gd name="connsiteX42" fmla="*/ 1847790 w 2334091"/>
                  <a:gd name="connsiteY42" fmla="*/ 177421 h 1569493"/>
                  <a:gd name="connsiteX43" fmla="*/ 1997916 w 2334091"/>
                  <a:gd name="connsiteY43" fmla="*/ 191069 h 1569493"/>
                  <a:gd name="connsiteX44" fmla="*/ 2079802 w 2334091"/>
                  <a:gd name="connsiteY44" fmla="*/ 218364 h 1569493"/>
                  <a:gd name="connsiteX45" fmla="*/ 2120746 w 2334091"/>
                  <a:gd name="connsiteY45" fmla="*/ 232012 h 1569493"/>
                  <a:gd name="connsiteX46" fmla="*/ 2243576 w 2334091"/>
                  <a:gd name="connsiteY46" fmla="*/ 218364 h 1569493"/>
                  <a:gd name="connsiteX47" fmla="*/ 2298167 w 2334091"/>
                  <a:gd name="connsiteY47" fmla="*/ 204717 h 156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34091" h="1569493">
                    <a:moveTo>
                      <a:pt x="18990" y="0"/>
                    </a:moveTo>
                    <a:cubicBezTo>
                      <a:pt x="14441" y="13648"/>
                      <a:pt x="0" y="27587"/>
                      <a:pt x="5343" y="40944"/>
                    </a:cubicBezTo>
                    <a:cubicBezTo>
                      <a:pt x="11435" y="56173"/>
                      <a:pt x="34688" y="56641"/>
                      <a:pt x="46286" y="68239"/>
                    </a:cubicBezTo>
                    <a:cubicBezTo>
                      <a:pt x="57884" y="79837"/>
                      <a:pt x="66919" y="94193"/>
                      <a:pt x="73581" y="109182"/>
                    </a:cubicBezTo>
                    <a:cubicBezTo>
                      <a:pt x="85266" y="135474"/>
                      <a:pt x="91778" y="163773"/>
                      <a:pt x="100877" y="191069"/>
                    </a:cubicBezTo>
                    <a:cubicBezTo>
                      <a:pt x="121908" y="254161"/>
                      <a:pt x="144444" y="315995"/>
                      <a:pt x="155468" y="382138"/>
                    </a:cubicBezTo>
                    <a:cubicBezTo>
                      <a:pt x="171481" y="478214"/>
                      <a:pt x="160365" y="437772"/>
                      <a:pt x="182764" y="504967"/>
                    </a:cubicBezTo>
                    <a:cubicBezTo>
                      <a:pt x="178215" y="550460"/>
                      <a:pt x="176068" y="596257"/>
                      <a:pt x="169116" y="641445"/>
                    </a:cubicBezTo>
                    <a:cubicBezTo>
                      <a:pt x="166928" y="655664"/>
                      <a:pt x="156615" y="668048"/>
                      <a:pt x="155468" y="682388"/>
                    </a:cubicBezTo>
                    <a:cubicBezTo>
                      <a:pt x="147478" y="782256"/>
                      <a:pt x="151789" y="882949"/>
                      <a:pt x="141820" y="982639"/>
                    </a:cubicBezTo>
                    <a:cubicBezTo>
                      <a:pt x="137422" y="1026622"/>
                      <a:pt x="116270" y="1086587"/>
                      <a:pt x="100877" y="1132764"/>
                    </a:cubicBezTo>
                    <a:cubicBezTo>
                      <a:pt x="83947" y="1302061"/>
                      <a:pt x="78917" y="1276325"/>
                      <a:pt x="100877" y="1473958"/>
                    </a:cubicBezTo>
                    <a:cubicBezTo>
                      <a:pt x="102466" y="1488256"/>
                      <a:pt x="102818" y="1506540"/>
                      <a:pt x="114525" y="1514902"/>
                    </a:cubicBezTo>
                    <a:cubicBezTo>
                      <a:pt x="137938" y="1531625"/>
                      <a:pt x="169116" y="1533099"/>
                      <a:pt x="196411" y="1542197"/>
                    </a:cubicBezTo>
                    <a:lnTo>
                      <a:pt x="237355" y="1555845"/>
                    </a:lnTo>
                    <a:lnTo>
                      <a:pt x="278298" y="1569493"/>
                    </a:lnTo>
                    <a:cubicBezTo>
                      <a:pt x="291946" y="1560394"/>
                      <a:pt x="302851" y="1542827"/>
                      <a:pt x="319241" y="1542197"/>
                    </a:cubicBezTo>
                    <a:cubicBezTo>
                      <a:pt x="540490" y="1533687"/>
                      <a:pt x="556096" y="1540436"/>
                      <a:pt x="701379" y="1569493"/>
                    </a:cubicBezTo>
                    <a:cubicBezTo>
                      <a:pt x="724125" y="1564944"/>
                      <a:pt x="747898" y="1563990"/>
                      <a:pt x="769617" y="1555845"/>
                    </a:cubicBezTo>
                    <a:cubicBezTo>
                      <a:pt x="818144" y="1537647"/>
                      <a:pt x="807527" y="1524001"/>
                      <a:pt x="837856" y="1487606"/>
                    </a:cubicBezTo>
                    <a:cubicBezTo>
                      <a:pt x="925431" y="1382516"/>
                      <a:pt x="838320" y="1507381"/>
                      <a:pt x="906095" y="1405720"/>
                    </a:cubicBezTo>
                    <a:cubicBezTo>
                      <a:pt x="906986" y="1402158"/>
                      <a:pt x="926273" y="1319082"/>
                      <a:pt x="933390" y="1310185"/>
                    </a:cubicBezTo>
                    <a:cubicBezTo>
                      <a:pt x="943637" y="1297377"/>
                      <a:pt x="960686" y="1291988"/>
                      <a:pt x="974334" y="1282890"/>
                    </a:cubicBezTo>
                    <a:cubicBezTo>
                      <a:pt x="983432" y="1264693"/>
                      <a:pt x="994486" y="1247348"/>
                      <a:pt x="1001629" y="1228299"/>
                    </a:cubicBezTo>
                    <a:cubicBezTo>
                      <a:pt x="1008215" y="1210736"/>
                      <a:pt x="1009887" y="1191674"/>
                      <a:pt x="1015277" y="1173708"/>
                    </a:cubicBezTo>
                    <a:cubicBezTo>
                      <a:pt x="1023545" y="1146149"/>
                      <a:pt x="1033475" y="1119117"/>
                      <a:pt x="1042573" y="1091821"/>
                    </a:cubicBezTo>
                    <a:lnTo>
                      <a:pt x="1056220" y="1050878"/>
                    </a:lnTo>
                    <a:cubicBezTo>
                      <a:pt x="1042572" y="1041779"/>
                      <a:pt x="1022612" y="1038253"/>
                      <a:pt x="1015277" y="1023582"/>
                    </a:cubicBezTo>
                    <a:cubicBezTo>
                      <a:pt x="984700" y="962427"/>
                      <a:pt x="1013841" y="751344"/>
                      <a:pt x="1015277" y="736979"/>
                    </a:cubicBezTo>
                    <a:cubicBezTo>
                      <a:pt x="1019021" y="699544"/>
                      <a:pt x="1040874" y="617545"/>
                      <a:pt x="1056220" y="586854"/>
                    </a:cubicBezTo>
                    <a:cubicBezTo>
                      <a:pt x="1065319" y="568657"/>
                      <a:pt x="1075960" y="551153"/>
                      <a:pt x="1083516" y="532263"/>
                    </a:cubicBezTo>
                    <a:cubicBezTo>
                      <a:pt x="1094202" y="505549"/>
                      <a:pt x="1094851" y="474316"/>
                      <a:pt x="1110811" y="450376"/>
                    </a:cubicBezTo>
                    <a:lnTo>
                      <a:pt x="1165402" y="368490"/>
                    </a:lnTo>
                    <a:cubicBezTo>
                      <a:pt x="1174501" y="354842"/>
                      <a:pt x="1187511" y="343107"/>
                      <a:pt x="1192698" y="327546"/>
                    </a:cubicBezTo>
                    <a:lnTo>
                      <a:pt x="1219993" y="245660"/>
                    </a:lnTo>
                    <a:cubicBezTo>
                      <a:pt x="1224542" y="232012"/>
                      <a:pt x="1219993" y="209266"/>
                      <a:pt x="1233641" y="204717"/>
                    </a:cubicBezTo>
                    <a:lnTo>
                      <a:pt x="1274584" y="191069"/>
                    </a:lnTo>
                    <a:cubicBezTo>
                      <a:pt x="1283683" y="177421"/>
                      <a:pt x="1289072" y="160373"/>
                      <a:pt x="1301880" y="150126"/>
                    </a:cubicBezTo>
                    <a:cubicBezTo>
                      <a:pt x="1340917" y="118896"/>
                      <a:pt x="1445895" y="147931"/>
                      <a:pt x="1465653" y="150126"/>
                    </a:cubicBezTo>
                    <a:cubicBezTo>
                      <a:pt x="1578057" y="187593"/>
                      <a:pt x="1519057" y="181490"/>
                      <a:pt x="1643074" y="163773"/>
                    </a:cubicBezTo>
                    <a:cubicBezTo>
                      <a:pt x="1670370" y="154675"/>
                      <a:pt x="1697665" y="127380"/>
                      <a:pt x="1724961" y="136478"/>
                    </a:cubicBezTo>
                    <a:lnTo>
                      <a:pt x="1806847" y="163773"/>
                    </a:lnTo>
                    <a:cubicBezTo>
                      <a:pt x="1820495" y="168322"/>
                      <a:pt x="1833463" y="176119"/>
                      <a:pt x="1847790" y="177421"/>
                    </a:cubicBezTo>
                    <a:lnTo>
                      <a:pt x="1997916" y="191069"/>
                    </a:lnTo>
                    <a:lnTo>
                      <a:pt x="2079802" y="218364"/>
                    </a:lnTo>
                    <a:lnTo>
                      <a:pt x="2120746" y="232012"/>
                    </a:lnTo>
                    <a:cubicBezTo>
                      <a:pt x="2161689" y="227463"/>
                      <a:pt x="2202941" y="225136"/>
                      <a:pt x="2243576" y="218364"/>
                    </a:cubicBezTo>
                    <a:cubicBezTo>
                      <a:pt x="2334091" y="203278"/>
                      <a:pt x="2255822" y="204717"/>
                      <a:pt x="2298167" y="204717"/>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60" name="Freeform 59"/>
              <p:cNvSpPr/>
              <p:nvPr/>
            </p:nvSpPr>
            <p:spPr bwMode="auto">
              <a:xfrm>
                <a:off x="354811" y="3453467"/>
                <a:ext cx="3000062" cy="2240397"/>
              </a:xfrm>
              <a:custGeom>
                <a:avLst/>
                <a:gdLst>
                  <a:gd name="connsiteX0" fmla="*/ 1364776 w 3002507"/>
                  <a:gd name="connsiteY0" fmla="*/ 0 h 2238845"/>
                  <a:gd name="connsiteX1" fmla="*/ 1378424 w 3002507"/>
                  <a:gd name="connsiteY1" fmla="*/ 68238 h 2238845"/>
                  <a:gd name="connsiteX2" fmla="*/ 1473958 w 3002507"/>
                  <a:gd name="connsiteY2" fmla="*/ 177420 h 2238845"/>
                  <a:gd name="connsiteX3" fmla="*/ 1542197 w 3002507"/>
                  <a:gd name="connsiteY3" fmla="*/ 245659 h 2238845"/>
                  <a:gd name="connsiteX4" fmla="*/ 1569492 w 3002507"/>
                  <a:gd name="connsiteY4" fmla="*/ 286603 h 2238845"/>
                  <a:gd name="connsiteX5" fmla="*/ 1651379 w 3002507"/>
                  <a:gd name="connsiteY5" fmla="*/ 341194 h 2238845"/>
                  <a:gd name="connsiteX6" fmla="*/ 1746913 w 3002507"/>
                  <a:gd name="connsiteY6" fmla="*/ 409432 h 2238845"/>
                  <a:gd name="connsiteX7" fmla="*/ 1787857 w 3002507"/>
                  <a:gd name="connsiteY7" fmla="*/ 423080 h 2238845"/>
                  <a:gd name="connsiteX8" fmla="*/ 1828800 w 3002507"/>
                  <a:gd name="connsiteY8" fmla="*/ 450376 h 2238845"/>
                  <a:gd name="connsiteX9" fmla="*/ 1910686 w 3002507"/>
                  <a:gd name="connsiteY9" fmla="*/ 477671 h 2238845"/>
                  <a:gd name="connsiteX10" fmla="*/ 1951630 w 3002507"/>
                  <a:gd name="connsiteY10" fmla="*/ 491319 h 2238845"/>
                  <a:gd name="connsiteX11" fmla="*/ 2060812 w 3002507"/>
                  <a:gd name="connsiteY11" fmla="*/ 518615 h 2238845"/>
                  <a:gd name="connsiteX12" fmla="*/ 2210937 w 3002507"/>
                  <a:gd name="connsiteY12" fmla="*/ 504967 h 2238845"/>
                  <a:gd name="connsiteX13" fmla="*/ 2251880 w 3002507"/>
                  <a:gd name="connsiteY13" fmla="*/ 477671 h 2238845"/>
                  <a:gd name="connsiteX14" fmla="*/ 2306471 w 3002507"/>
                  <a:gd name="connsiteY14" fmla="*/ 464023 h 2238845"/>
                  <a:gd name="connsiteX15" fmla="*/ 2429301 w 3002507"/>
                  <a:gd name="connsiteY15" fmla="*/ 368489 h 2238845"/>
                  <a:gd name="connsiteX16" fmla="*/ 2456597 w 3002507"/>
                  <a:gd name="connsiteY16" fmla="*/ 327546 h 2238845"/>
                  <a:gd name="connsiteX17" fmla="*/ 2538483 w 3002507"/>
                  <a:gd name="connsiteY17" fmla="*/ 300250 h 2238845"/>
                  <a:gd name="connsiteX18" fmla="*/ 2579427 w 3002507"/>
                  <a:gd name="connsiteY18" fmla="*/ 327546 h 2238845"/>
                  <a:gd name="connsiteX19" fmla="*/ 2606722 w 3002507"/>
                  <a:gd name="connsiteY19" fmla="*/ 368489 h 2238845"/>
                  <a:gd name="connsiteX20" fmla="*/ 2661313 w 3002507"/>
                  <a:gd name="connsiteY20" fmla="*/ 354841 h 2238845"/>
                  <a:gd name="connsiteX21" fmla="*/ 2688609 w 3002507"/>
                  <a:gd name="connsiteY21" fmla="*/ 395785 h 2238845"/>
                  <a:gd name="connsiteX22" fmla="*/ 2702257 w 3002507"/>
                  <a:gd name="connsiteY22" fmla="*/ 436728 h 2238845"/>
                  <a:gd name="connsiteX23" fmla="*/ 2756848 w 3002507"/>
                  <a:gd name="connsiteY23" fmla="*/ 518615 h 2238845"/>
                  <a:gd name="connsiteX24" fmla="*/ 2770495 w 3002507"/>
                  <a:gd name="connsiteY24" fmla="*/ 559558 h 2238845"/>
                  <a:gd name="connsiteX25" fmla="*/ 2784143 w 3002507"/>
                  <a:gd name="connsiteY25" fmla="*/ 641444 h 2238845"/>
                  <a:gd name="connsiteX26" fmla="*/ 2825086 w 3002507"/>
                  <a:gd name="connsiteY26" fmla="*/ 655092 h 2238845"/>
                  <a:gd name="connsiteX27" fmla="*/ 2906973 w 3002507"/>
                  <a:gd name="connsiteY27" fmla="*/ 696035 h 2238845"/>
                  <a:gd name="connsiteX28" fmla="*/ 2947916 w 3002507"/>
                  <a:gd name="connsiteY28" fmla="*/ 723331 h 2238845"/>
                  <a:gd name="connsiteX29" fmla="*/ 3002507 w 3002507"/>
                  <a:gd name="connsiteY29" fmla="*/ 805217 h 2238845"/>
                  <a:gd name="connsiteX30" fmla="*/ 2988859 w 3002507"/>
                  <a:gd name="connsiteY30" fmla="*/ 914400 h 2238845"/>
                  <a:gd name="connsiteX31" fmla="*/ 2947916 w 3002507"/>
                  <a:gd name="connsiteY31" fmla="*/ 955343 h 2238845"/>
                  <a:gd name="connsiteX32" fmla="*/ 2934268 w 3002507"/>
                  <a:gd name="connsiteY32" fmla="*/ 996286 h 2238845"/>
                  <a:gd name="connsiteX33" fmla="*/ 2906973 w 3002507"/>
                  <a:gd name="connsiteY33" fmla="*/ 1037229 h 2238845"/>
                  <a:gd name="connsiteX34" fmla="*/ 2879677 w 3002507"/>
                  <a:gd name="connsiteY34" fmla="*/ 1119116 h 2238845"/>
                  <a:gd name="connsiteX35" fmla="*/ 2852382 w 3002507"/>
                  <a:gd name="connsiteY35" fmla="*/ 1228298 h 2238845"/>
                  <a:gd name="connsiteX36" fmla="*/ 2838734 w 3002507"/>
                  <a:gd name="connsiteY36" fmla="*/ 1269241 h 2238845"/>
                  <a:gd name="connsiteX37" fmla="*/ 2811439 w 3002507"/>
                  <a:gd name="connsiteY37" fmla="*/ 1378423 h 2238845"/>
                  <a:gd name="connsiteX38" fmla="*/ 2756848 w 3002507"/>
                  <a:gd name="connsiteY38" fmla="*/ 1364776 h 2238845"/>
                  <a:gd name="connsiteX39" fmla="*/ 2715904 w 3002507"/>
                  <a:gd name="connsiteY39" fmla="*/ 1282889 h 2238845"/>
                  <a:gd name="connsiteX40" fmla="*/ 2674961 w 3002507"/>
                  <a:gd name="connsiteY40" fmla="*/ 1269241 h 2238845"/>
                  <a:gd name="connsiteX41" fmla="*/ 2634018 w 3002507"/>
                  <a:gd name="connsiteY41" fmla="*/ 1282889 h 2238845"/>
                  <a:gd name="connsiteX42" fmla="*/ 2552131 w 3002507"/>
                  <a:gd name="connsiteY42" fmla="*/ 1337480 h 2238845"/>
                  <a:gd name="connsiteX43" fmla="*/ 2511188 w 3002507"/>
                  <a:gd name="connsiteY43" fmla="*/ 1310185 h 2238845"/>
                  <a:gd name="connsiteX44" fmla="*/ 2415654 w 3002507"/>
                  <a:gd name="connsiteY44" fmla="*/ 1405719 h 2238845"/>
                  <a:gd name="connsiteX45" fmla="*/ 2402006 w 3002507"/>
                  <a:gd name="connsiteY45" fmla="*/ 1446662 h 2238845"/>
                  <a:gd name="connsiteX46" fmla="*/ 2361062 w 3002507"/>
                  <a:gd name="connsiteY46" fmla="*/ 1473958 h 2238845"/>
                  <a:gd name="connsiteX47" fmla="*/ 2333767 w 3002507"/>
                  <a:gd name="connsiteY47" fmla="*/ 1583140 h 2238845"/>
                  <a:gd name="connsiteX48" fmla="*/ 2361062 w 3002507"/>
                  <a:gd name="connsiteY48" fmla="*/ 1978925 h 2238845"/>
                  <a:gd name="connsiteX49" fmla="*/ 2347415 w 3002507"/>
                  <a:gd name="connsiteY49" fmla="*/ 2224585 h 2238845"/>
                  <a:gd name="connsiteX50" fmla="*/ 2333767 w 3002507"/>
                  <a:gd name="connsiteY50" fmla="*/ 2183641 h 2238845"/>
                  <a:gd name="connsiteX51" fmla="*/ 2251880 w 3002507"/>
                  <a:gd name="connsiteY51" fmla="*/ 2156346 h 2238845"/>
                  <a:gd name="connsiteX52" fmla="*/ 2183642 w 3002507"/>
                  <a:gd name="connsiteY52" fmla="*/ 2088107 h 2238845"/>
                  <a:gd name="connsiteX53" fmla="*/ 2142698 w 3002507"/>
                  <a:gd name="connsiteY53" fmla="*/ 2060812 h 2238845"/>
                  <a:gd name="connsiteX54" fmla="*/ 2060812 w 3002507"/>
                  <a:gd name="connsiteY54" fmla="*/ 2006220 h 2238845"/>
                  <a:gd name="connsiteX55" fmla="*/ 1992573 w 3002507"/>
                  <a:gd name="connsiteY55" fmla="*/ 1897038 h 2238845"/>
                  <a:gd name="connsiteX56" fmla="*/ 1924334 w 3002507"/>
                  <a:gd name="connsiteY56" fmla="*/ 1842447 h 2238845"/>
                  <a:gd name="connsiteX57" fmla="*/ 1787857 w 3002507"/>
                  <a:gd name="connsiteY57" fmla="*/ 1774209 h 2238845"/>
                  <a:gd name="connsiteX58" fmla="*/ 1678674 w 3002507"/>
                  <a:gd name="connsiteY58" fmla="*/ 1678674 h 2238845"/>
                  <a:gd name="connsiteX59" fmla="*/ 1637731 w 3002507"/>
                  <a:gd name="connsiteY59" fmla="*/ 1651379 h 2238845"/>
                  <a:gd name="connsiteX60" fmla="*/ 1569492 w 3002507"/>
                  <a:gd name="connsiteY60" fmla="*/ 1569492 h 2238845"/>
                  <a:gd name="connsiteX61" fmla="*/ 1446662 w 3002507"/>
                  <a:gd name="connsiteY61" fmla="*/ 1487606 h 2238845"/>
                  <a:gd name="connsiteX62" fmla="*/ 1405719 w 3002507"/>
                  <a:gd name="connsiteY62" fmla="*/ 1460310 h 2238845"/>
                  <a:gd name="connsiteX63" fmla="*/ 1323833 w 3002507"/>
                  <a:gd name="connsiteY63" fmla="*/ 1433015 h 2238845"/>
                  <a:gd name="connsiteX64" fmla="*/ 1282889 w 3002507"/>
                  <a:gd name="connsiteY64" fmla="*/ 1405719 h 2238845"/>
                  <a:gd name="connsiteX65" fmla="*/ 1201003 w 3002507"/>
                  <a:gd name="connsiteY65" fmla="*/ 1378423 h 2238845"/>
                  <a:gd name="connsiteX66" fmla="*/ 1187355 w 3002507"/>
                  <a:gd name="connsiteY66" fmla="*/ 1419367 h 2238845"/>
                  <a:gd name="connsiteX67" fmla="*/ 1050877 w 3002507"/>
                  <a:gd name="connsiteY67" fmla="*/ 1378423 h 2238845"/>
                  <a:gd name="connsiteX68" fmla="*/ 982639 w 3002507"/>
                  <a:gd name="connsiteY68" fmla="*/ 1323832 h 2238845"/>
                  <a:gd name="connsiteX69" fmla="*/ 941695 w 3002507"/>
                  <a:gd name="connsiteY69" fmla="*/ 1282889 h 2238845"/>
                  <a:gd name="connsiteX70" fmla="*/ 791570 w 3002507"/>
                  <a:gd name="connsiteY70" fmla="*/ 1255594 h 2238845"/>
                  <a:gd name="connsiteX71" fmla="*/ 614149 w 3002507"/>
                  <a:gd name="connsiteY71" fmla="*/ 1255594 h 2238845"/>
                  <a:gd name="connsiteX72" fmla="*/ 532262 w 3002507"/>
                  <a:gd name="connsiteY72" fmla="*/ 1241946 h 2238845"/>
                  <a:gd name="connsiteX73" fmla="*/ 450376 w 3002507"/>
                  <a:gd name="connsiteY73" fmla="*/ 1214650 h 2238845"/>
                  <a:gd name="connsiteX74" fmla="*/ 409433 w 3002507"/>
                  <a:gd name="connsiteY74" fmla="*/ 1201003 h 2238845"/>
                  <a:gd name="connsiteX75" fmla="*/ 368489 w 3002507"/>
                  <a:gd name="connsiteY75" fmla="*/ 1173707 h 2238845"/>
                  <a:gd name="connsiteX76" fmla="*/ 327546 w 3002507"/>
                  <a:gd name="connsiteY76" fmla="*/ 1201003 h 2238845"/>
                  <a:gd name="connsiteX77" fmla="*/ 245659 w 3002507"/>
                  <a:gd name="connsiteY77" fmla="*/ 1146412 h 2238845"/>
                  <a:gd name="connsiteX78" fmla="*/ 204716 w 3002507"/>
                  <a:gd name="connsiteY78" fmla="*/ 1132764 h 2238845"/>
                  <a:gd name="connsiteX79" fmla="*/ 136477 w 3002507"/>
                  <a:gd name="connsiteY79" fmla="*/ 1078173 h 2238845"/>
                  <a:gd name="connsiteX80" fmla="*/ 95534 w 3002507"/>
                  <a:gd name="connsiteY80" fmla="*/ 1037229 h 2238845"/>
                  <a:gd name="connsiteX81" fmla="*/ 54591 w 3002507"/>
                  <a:gd name="connsiteY81" fmla="*/ 1009934 h 2238845"/>
                  <a:gd name="connsiteX82" fmla="*/ 27295 w 3002507"/>
                  <a:gd name="connsiteY82" fmla="*/ 968991 h 2238845"/>
                  <a:gd name="connsiteX83" fmla="*/ 0 w 3002507"/>
                  <a:gd name="connsiteY83" fmla="*/ 887104 h 2238845"/>
                  <a:gd name="connsiteX84" fmla="*/ 40943 w 3002507"/>
                  <a:gd name="connsiteY84" fmla="*/ 805217 h 2238845"/>
                  <a:gd name="connsiteX85" fmla="*/ 122830 w 3002507"/>
                  <a:gd name="connsiteY85" fmla="*/ 777922 h 2238845"/>
                  <a:gd name="connsiteX86" fmla="*/ 245659 w 3002507"/>
                  <a:gd name="connsiteY86" fmla="*/ 750626 h 2238845"/>
                  <a:gd name="connsiteX87" fmla="*/ 286603 w 3002507"/>
                  <a:gd name="connsiteY87" fmla="*/ 736979 h 2238845"/>
                  <a:gd name="connsiteX88" fmla="*/ 409433 w 3002507"/>
                  <a:gd name="connsiteY88" fmla="*/ 709683 h 2238845"/>
                  <a:gd name="connsiteX89" fmla="*/ 491319 w 3002507"/>
                  <a:gd name="connsiteY89" fmla="*/ 668740 h 2238845"/>
                  <a:gd name="connsiteX90" fmla="*/ 600501 w 3002507"/>
                  <a:gd name="connsiteY90" fmla="*/ 641444 h 2238845"/>
                  <a:gd name="connsiteX91" fmla="*/ 682388 w 3002507"/>
                  <a:gd name="connsiteY91" fmla="*/ 586853 h 2238845"/>
                  <a:gd name="connsiteX92" fmla="*/ 709683 w 3002507"/>
                  <a:gd name="connsiteY92" fmla="*/ 545910 h 2238845"/>
                  <a:gd name="connsiteX93" fmla="*/ 791570 w 3002507"/>
                  <a:gd name="connsiteY93" fmla="*/ 491319 h 2238845"/>
                  <a:gd name="connsiteX94" fmla="*/ 818865 w 3002507"/>
                  <a:gd name="connsiteY94" fmla="*/ 450376 h 2238845"/>
                  <a:gd name="connsiteX95" fmla="*/ 900752 w 3002507"/>
                  <a:gd name="connsiteY95" fmla="*/ 423080 h 2238845"/>
                  <a:gd name="connsiteX96" fmla="*/ 982639 w 3002507"/>
                  <a:gd name="connsiteY96" fmla="*/ 382137 h 2238845"/>
                  <a:gd name="connsiteX97" fmla="*/ 1037230 w 3002507"/>
                  <a:gd name="connsiteY97" fmla="*/ 300250 h 2238845"/>
                  <a:gd name="connsiteX98" fmla="*/ 1050877 w 3002507"/>
                  <a:gd name="connsiteY98" fmla="*/ 259307 h 2238845"/>
                  <a:gd name="connsiteX99" fmla="*/ 1078173 w 3002507"/>
                  <a:gd name="connsiteY99" fmla="*/ 218364 h 2238845"/>
                  <a:gd name="connsiteX100" fmla="*/ 1091821 w 3002507"/>
                  <a:gd name="connsiteY100" fmla="*/ 177420 h 2238845"/>
                  <a:gd name="connsiteX101" fmla="*/ 1132764 w 3002507"/>
                  <a:gd name="connsiteY101" fmla="*/ 150125 h 2238845"/>
                  <a:gd name="connsiteX102" fmla="*/ 1173707 w 3002507"/>
                  <a:gd name="connsiteY102" fmla="*/ 109182 h 2238845"/>
                  <a:gd name="connsiteX103" fmla="*/ 1214651 w 3002507"/>
                  <a:gd name="connsiteY103" fmla="*/ 27295 h 2238845"/>
                  <a:gd name="connsiteX104" fmla="*/ 1241946 w 3002507"/>
                  <a:gd name="connsiteY104" fmla="*/ 0 h 223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002507" h="2238845">
                    <a:moveTo>
                      <a:pt x="1364776" y="0"/>
                    </a:moveTo>
                    <a:cubicBezTo>
                      <a:pt x="1369325" y="22746"/>
                      <a:pt x="1368825" y="47121"/>
                      <a:pt x="1378424" y="68238"/>
                    </a:cubicBezTo>
                    <a:cubicBezTo>
                      <a:pt x="1413039" y="144390"/>
                      <a:pt x="1420256" y="141619"/>
                      <a:pt x="1473958" y="177420"/>
                    </a:cubicBezTo>
                    <a:cubicBezTo>
                      <a:pt x="1546751" y="286610"/>
                      <a:pt x="1451208" y="154669"/>
                      <a:pt x="1542197" y="245659"/>
                    </a:cubicBezTo>
                    <a:cubicBezTo>
                      <a:pt x="1553795" y="257258"/>
                      <a:pt x="1557148" y="275802"/>
                      <a:pt x="1569492" y="286603"/>
                    </a:cubicBezTo>
                    <a:cubicBezTo>
                      <a:pt x="1594180" y="308206"/>
                      <a:pt x="1651379" y="341194"/>
                      <a:pt x="1651379" y="341194"/>
                    </a:cubicBezTo>
                    <a:cubicBezTo>
                      <a:pt x="1674126" y="409432"/>
                      <a:pt x="1651379" y="377588"/>
                      <a:pt x="1746913" y="409432"/>
                    </a:cubicBezTo>
                    <a:lnTo>
                      <a:pt x="1787857" y="423080"/>
                    </a:lnTo>
                    <a:cubicBezTo>
                      <a:pt x="1801505" y="432179"/>
                      <a:pt x="1813811" y="443714"/>
                      <a:pt x="1828800" y="450376"/>
                    </a:cubicBezTo>
                    <a:cubicBezTo>
                      <a:pt x="1855092" y="462061"/>
                      <a:pt x="1883391" y="468573"/>
                      <a:pt x="1910686" y="477671"/>
                    </a:cubicBezTo>
                    <a:cubicBezTo>
                      <a:pt x="1924334" y="482220"/>
                      <a:pt x="1937673" y="487830"/>
                      <a:pt x="1951630" y="491319"/>
                    </a:cubicBezTo>
                    <a:lnTo>
                      <a:pt x="2060812" y="518615"/>
                    </a:lnTo>
                    <a:cubicBezTo>
                      <a:pt x="2110854" y="514066"/>
                      <a:pt x="2161804" y="515496"/>
                      <a:pt x="2210937" y="504967"/>
                    </a:cubicBezTo>
                    <a:cubicBezTo>
                      <a:pt x="2226975" y="501530"/>
                      <a:pt x="2236804" y="484132"/>
                      <a:pt x="2251880" y="477671"/>
                    </a:cubicBezTo>
                    <a:cubicBezTo>
                      <a:pt x="2269120" y="470282"/>
                      <a:pt x="2288274" y="468572"/>
                      <a:pt x="2306471" y="464023"/>
                    </a:cubicBezTo>
                    <a:cubicBezTo>
                      <a:pt x="2363537" y="425979"/>
                      <a:pt x="2389213" y="416595"/>
                      <a:pt x="2429301" y="368489"/>
                    </a:cubicBezTo>
                    <a:cubicBezTo>
                      <a:pt x="2439802" y="355888"/>
                      <a:pt x="2442688" y="336239"/>
                      <a:pt x="2456597" y="327546"/>
                    </a:cubicBezTo>
                    <a:cubicBezTo>
                      <a:pt x="2480995" y="312297"/>
                      <a:pt x="2538483" y="300250"/>
                      <a:pt x="2538483" y="300250"/>
                    </a:cubicBezTo>
                    <a:cubicBezTo>
                      <a:pt x="2552131" y="309349"/>
                      <a:pt x="2567828" y="315947"/>
                      <a:pt x="2579427" y="327546"/>
                    </a:cubicBezTo>
                    <a:cubicBezTo>
                      <a:pt x="2591025" y="339144"/>
                      <a:pt x="2591161" y="363302"/>
                      <a:pt x="2606722" y="368489"/>
                    </a:cubicBezTo>
                    <a:cubicBezTo>
                      <a:pt x="2624517" y="374420"/>
                      <a:pt x="2643116" y="359390"/>
                      <a:pt x="2661313" y="354841"/>
                    </a:cubicBezTo>
                    <a:cubicBezTo>
                      <a:pt x="2670412" y="368489"/>
                      <a:pt x="2681273" y="381114"/>
                      <a:pt x="2688609" y="395785"/>
                    </a:cubicBezTo>
                    <a:cubicBezTo>
                      <a:pt x="2695043" y="408652"/>
                      <a:pt x="2695271" y="424152"/>
                      <a:pt x="2702257" y="436728"/>
                    </a:cubicBezTo>
                    <a:cubicBezTo>
                      <a:pt x="2718189" y="465405"/>
                      <a:pt x="2756848" y="518615"/>
                      <a:pt x="2756848" y="518615"/>
                    </a:cubicBezTo>
                    <a:cubicBezTo>
                      <a:pt x="2761397" y="532263"/>
                      <a:pt x="2767374" y="545515"/>
                      <a:pt x="2770495" y="559558"/>
                    </a:cubicBezTo>
                    <a:cubicBezTo>
                      <a:pt x="2776498" y="586571"/>
                      <a:pt x="2770414" y="617418"/>
                      <a:pt x="2784143" y="641444"/>
                    </a:cubicBezTo>
                    <a:cubicBezTo>
                      <a:pt x="2791280" y="653934"/>
                      <a:pt x="2812219" y="648658"/>
                      <a:pt x="2825086" y="655092"/>
                    </a:cubicBezTo>
                    <a:cubicBezTo>
                      <a:pt x="2930904" y="708002"/>
                      <a:pt x="2804070" y="661736"/>
                      <a:pt x="2906973" y="696035"/>
                    </a:cubicBezTo>
                    <a:cubicBezTo>
                      <a:pt x="2920621" y="705134"/>
                      <a:pt x="2937115" y="710987"/>
                      <a:pt x="2947916" y="723331"/>
                    </a:cubicBezTo>
                    <a:cubicBezTo>
                      <a:pt x="2969518" y="748019"/>
                      <a:pt x="3002507" y="805217"/>
                      <a:pt x="3002507" y="805217"/>
                    </a:cubicBezTo>
                    <a:cubicBezTo>
                      <a:pt x="2997958" y="841611"/>
                      <a:pt x="3001393" y="879931"/>
                      <a:pt x="2988859" y="914400"/>
                    </a:cubicBezTo>
                    <a:cubicBezTo>
                      <a:pt x="2982263" y="932539"/>
                      <a:pt x="2958622" y="939284"/>
                      <a:pt x="2947916" y="955343"/>
                    </a:cubicBezTo>
                    <a:cubicBezTo>
                      <a:pt x="2939936" y="967313"/>
                      <a:pt x="2940702" y="983419"/>
                      <a:pt x="2934268" y="996286"/>
                    </a:cubicBezTo>
                    <a:cubicBezTo>
                      <a:pt x="2926933" y="1010957"/>
                      <a:pt x="2913635" y="1022240"/>
                      <a:pt x="2906973" y="1037229"/>
                    </a:cubicBezTo>
                    <a:cubicBezTo>
                      <a:pt x="2895288" y="1063521"/>
                      <a:pt x="2886655" y="1091203"/>
                      <a:pt x="2879677" y="1119116"/>
                    </a:cubicBezTo>
                    <a:cubicBezTo>
                      <a:pt x="2870579" y="1155510"/>
                      <a:pt x="2864245" y="1192709"/>
                      <a:pt x="2852382" y="1228298"/>
                    </a:cubicBezTo>
                    <a:cubicBezTo>
                      <a:pt x="2847833" y="1241946"/>
                      <a:pt x="2842223" y="1255285"/>
                      <a:pt x="2838734" y="1269241"/>
                    </a:cubicBezTo>
                    <a:lnTo>
                      <a:pt x="2811439" y="1378423"/>
                    </a:lnTo>
                    <a:cubicBezTo>
                      <a:pt x="2793242" y="1373874"/>
                      <a:pt x="2772455" y="1375180"/>
                      <a:pt x="2756848" y="1364776"/>
                    </a:cubicBezTo>
                    <a:cubicBezTo>
                      <a:pt x="2680912" y="1314153"/>
                      <a:pt x="2770399" y="1337384"/>
                      <a:pt x="2715904" y="1282889"/>
                    </a:cubicBezTo>
                    <a:cubicBezTo>
                      <a:pt x="2705732" y="1272717"/>
                      <a:pt x="2688609" y="1273790"/>
                      <a:pt x="2674961" y="1269241"/>
                    </a:cubicBezTo>
                    <a:cubicBezTo>
                      <a:pt x="2661313" y="1273790"/>
                      <a:pt x="2646594" y="1275903"/>
                      <a:pt x="2634018" y="1282889"/>
                    </a:cubicBezTo>
                    <a:cubicBezTo>
                      <a:pt x="2605341" y="1298821"/>
                      <a:pt x="2552131" y="1337480"/>
                      <a:pt x="2552131" y="1337480"/>
                    </a:cubicBezTo>
                    <a:cubicBezTo>
                      <a:pt x="2538483" y="1328382"/>
                      <a:pt x="2527367" y="1312882"/>
                      <a:pt x="2511188" y="1310185"/>
                    </a:cubicBezTo>
                    <a:cubicBezTo>
                      <a:pt x="2463499" y="1302237"/>
                      <a:pt x="2422639" y="1384764"/>
                      <a:pt x="2415654" y="1405719"/>
                    </a:cubicBezTo>
                    <a:cubicBezTo>
                      <a:pt x="2411105" y="1419367"/>
                      <a:pt x="2410993" y="1435429"/>
                      <a:pt x="2402006" y="1446662"/>
                    </a:cubicBezTo>
                    <a:cubicBezTo>
                      <a:pt x="2391759" y="1459470"/>
                      <a:pt x="2374710" y="1464859"/>
                      <a:pt x="2361062" y="1473958"/>
                    </a:cubicBezTo>
                    <a:cubicBezTo>
                      <a:pt x="2351964" y="1510352"/>
                      <a:pt x="2332325" y="1545654"/>
                      <a:pt x="2333767" y="1583140"/>
                    </a:cubicBezTo>
                    <a:cubicBezTo>
                      <a:pt x="2347968" y="1952357"/>
                      <a:pt x="2309985" y="1825688"/>
                      <a:pt x="2361062" y="1978925"/>
                    </a:cubicBezTo>
                    <a:cubicBezTo>
                      <a:pt x="2356513" y="2060812"/>
                      <a:pt x="2358254" y="2143291"/>
                      <a:pt x="2347415" y="2224585"/>
                    </a:cubicBezTo>
                    <a:cubicBezTo>
                      <a:pt x="2345514" y="2238845"/>
                      <a:pt x="2345474" y="2192003"/>
                      <a:pt x="2333767" y="2183641"/>
                    </a:cubicBezTo>
                    <a:cubicBezTo>
                      <a:pt x="2310354" y="2166918"/>
                      <a:pt x="2251880" y="2156346"/>
                      <a:pt x="2251880" y="2156346"/>
                    </a:cubicBezTo>
                    <a:cubicBezTo>
                      <a:pt x="2142690" y="2083551"/>
                      <a:pt x="2274634" y="2179098"/>
                      <a:pt x="2183642" y="2088107"/>
                    </a:cubicBezTo>
                    <a:cubicBezTo>
                      <a:pt x="2172043" y="2076509"/>
                      <a:pt x="2155299" y="2071313"/>
                      <a:pt x="2142698" y="2060812"/>
                    </a:cubicBezTo>
                    <a:cubicBezTo>
                      <a:pt x="2074541" y="2004015"/>
                      <a:pt x="2132767" y="2030206"/>
                      <a:pt x="2060812" y="2006220"/>
                    </a:cubicBezTo>
                    <a:cubicBezTo>
                      <a:pt x="2028329" y="1908773"/>
                      <a:pt x="2057455" y="1940294"/>
                      <a:pt x="1992573" y="1897038"/>
                    </a:cubicBezTo>
                    <a:cubicBezTo>
                      <a:pt x="1942138" y="1821387"/>
                      <a:pt x="1994133" y="1881225"/>
                      <a:pt x="1924334" y="1842447"/>
                    </a:cubicBezTo>
                    <a:cubicBezTo>
                      <a:pt x="1791392" y="1768590"/>
                      <a:pt x="1894542" y="1800879"/>
                      <a:pt x="1787857" y="1774209"/>
                    </a:cubicBezTo>
                    <a:cubicBezTo>
                      <a:pt x="1742364" y="1705970"/>
                      <a:pt x="1774209" y="1742363"/>
                      <a:pt x="1678674" y="1678674"/>
                    </a:cubicBezTo>
                    <a:lnTo>
                      <a:pt x="1637731" y="1651379"/>
                    </a:lnTo>
                    <a:cubicBezTo>
                      <a:pt x="1613467" y="1614982"/>
                      <a:pt x="1605870" y="1597786"/>
                      <a:pt x="1569492" y="1569492"/>
                    </a:cubicBezTo>
                    <a:cubicBezTo>
                      <a:pt x="1569460" y="1569467"/>
                      <a:pt x="1467150" y="1501265"/>
                      <a:pt x="1446662" y="1487606"/>
                    </a:cubicBezTo>
                    <a:cubicBezTo>
                      <a:pt x="1433014" y="1478508"/>
                      <a:pt x="1421280" y="1465497"/>
                      <a:pt x="1405719" y="1460310"/>
                    </a:cubicBezTo>
                    <a:lnTo>
                      <a:pt x="1323833" y="1433015"/>
                    </a:lnTo>
                    <a:cubicBezTo>
                      <a:pt x="1310185" y="1423916"/>
                      <a:pt x="1297878" y="1412381"/>
                      <a:pt x="1282889" y="1405719"/>
                    </a:cubicBezTo>
                    <a:cubicBezTo>
                      <a:pt x="1256597" y="1394033"/>
                      <a:pt x="1201003" y="1378423"/>
                      <a:pt x="1201003" y="1378423"/>
                    </a:cubicBezTo>
                    <a:cubicBezTo>
                      <a:pt x="1196454" y="1392071"/>
                      <a:pt x="1201312" y="1415878"/>
                      <a:pt x="1187355" y="1419367"/>
                    </a:cubicBezTo>
                    <a:cubicBezTo>
                      <a:pt x="1123486" y="1435335"/>
                      <a:pt x="1094160" y="1407278"/>
                      <a:pt x="1050877" y="1378423"/>
                    </a:cubicBezTo>
                    <a:cubicBezTo>
                      <a:pt x="989834" y="1286858"/>
                      <a:pt x="1061743" y="1376567"/>
                      <a:pt x="982639" y="1323832"/>
                    </a:cubicBezTo>
                    <a:cubicBezTo>
                      <a:pt x="966580" y="1313126"/>
                      <a:pt x="957754" y="1293595"/>
                      <a:pt x="941695" y="1282889"/>
                    </a:cubicBezTo>
                    <a:cubicBezTo>
                      <a:pt x="912563" y="1263468"/>
                      <a:pt x="796204" y="1256173"/>
                      <a:pt x="791570" y="1255594"/>
                    </a:cubicBezTo>
                    <a:cubicBezTo>
                      <a:pt x="668385" y="1224797"/>
                      <a:pt x="818498" y="1255594"/>
                      <a:pt x="614149" y="1255594"/>
                    </a:cubicBezTo>
                    <a:cubicBezTo>
                      <a:pt x="586477" y="1255594"/>
                      <a:pt x="559558" y="1246495"/>
                      <a:pt x="532262" y="1241946"/>
                    </a:cubicBezTo>
                    <a:lnTo>
                      <a:pt x="450376" y="1214650"/>
                    </a:lnTo>
                    <a:lnTo>
                      <a:pt x="409433" y="1201003"/>
                    </a:lnTo>
                    <a:cubicBezTo>
                      <a:pt x="395785" y="1191904"/>
                      <a:pt x="384892" y="1173707"/>
                      <a:pt x="368489" y="1173707"/>
                    </a:cubicBezTo>
                    <a:cubicBezTo>
                      <a:pt x="352086" y="1173707"/>
                      <a:pt x="343558" y="1204561"/>
                      <a:pt x="327546" y="1201003"/>
                    </a:cubicBezTo>
                    <a:cubicBezTo>
                      <a:pt x="295522" y="1193887"/>
                      <a:pt x="276781" y="1156786"/>
                      <a:pt x="245659" y="1146412"/>
                    </a:cubicBezTo>
                    <a:lnTo>
                      <a:pt x="204716" y="1132764"/>
                    </a:lnTo>
                    <a:cubicBezTo>
                      <a:pt x="143671" y="1041194"/>
                      <a:pt x="215584" y="1130911"/>
                      <a:pt x="136477" y="1078173"/>
                    </a:cubicBezTo>
                    <a:cubicBezTo>
                      <a:pt x="120418" y="1067467"/>
                      <a:pt x="110361" y="1049585"/>
                      <a:pt x="95534" y="1037229"/>
                    </a:cubicBezTo>
                    <a:cubicBezTo>
                      <a:pt x="82933" y="1026728"/>
                      <a:pt x="68239" y="1019032"/>
                      <a:pt x="54591" y="1009934"/>
                    </a:cubicBezTo>
                    <a:cubicBezTo>
                      <a:pt x="45492" y="996286"/>
                      <a:pt x="33957" y="983980"/>
                      <a:pt x="27295" y="968991"/>
                    </a:cubicBezTo>
                    <a:cubicBezTo>
                      <a:pt x="15610" y="942699"/>
                      <a:pt x="0" y="887104"/>
                      <a:pt x="0" y="887104"/>
                    </a:cubicBezTo>
                    <a:cubicBezTo>
                      <a:pt x="7436" y="864797"/>
                      <a:pt x="18665" y="819141"/>
                      <a:pt x="40943" y="805217"/>
                    </a:cubicBezTo>
                    <a:cubicBezTo>
                      <a:pt x="65342" y="789968"/>
                      <a:pt x="95534" y="787020"/>
                      <a:pt x="122830" y="777922"/>
                    </a:cubicBezTo>
                    <a:cubicBezTo>
                      <a:pt x="215001" y="747199"/>
                      <a:pt x="101540" y="782652"/>
                      <a:pt x="245659" y="750626"/>
                    </a:cubicBezTo>
                    <a:cubicBezTo>
                      <a:pt x="259703" y="747505"/>
                      <a:pt x="272559" y="740100"/>
                      <a:pt x="286603" y="736979"/>
                    </a:cubicBezTo>
                    <a:cubicBezTo>
                      <a:pt x="324344" y="728592"/>
                      <a:pt x="372565" y="728117"/>
                      <a:pt x="409433" y="709683"/>
                    </a:cubicBezTo>
                    <a:cubicBezTo>
                      <a:pt x="476146" y="676327"/>
                      <a:pt x="422712" y="685892"/>
                      <a:pt x="491319" y="668740"/>
                    </a:cubicBezTo>
                    <a:cubicBezTo>
                      <a:pt x="513321" y="663239"/>
                      <a:pt x="574975" y="655625"/>
                      <a:pt x="600501" y="641444"/>
                    </a:cubicBezTo>
                    <a:cubicBezTo>
                      <a:pt x="629178" y="625512"/>
                      <a:pt x="682388" y="586853"/>
                      <a:pt x="682388" y="586853"/>
                    </a:cubicBezTo>
                    <a:cubicBezTo>
                      <a:pt x="691486" y="573205"/>
                      <a:pt x="697339" y="556711"/>
                      <a:pt x="709683" y="545910"/>
                    </a:cubicBezTo>
                    <a:cubicBezTo>
                      <a:pt x="734371" y="524308"/>
                      <a:pt x="791570" y="491319"/>
                      <a:pt x="791570" y="491319"/>
                    </a:cubicBezTo>
                    <a:cubicBezTo>
                      <a:pt x="800668" y="477671"/>
                      <a:pt x="804956" y="459069"/>
                      <a:pt x="818865" y="450376"/>
                    </a:cubicBezTo>
                    <a:cubicBezTo>
                      <a:pt x="843264" y="435127"/>
                      <a:pt x="876812" y="439040"/>
                      <a:pt x="900752" y="423080"/>
                    </a:cubicBezTo>
                    <a:cubicBezTo>
                      <a:pt x="953665" y="387805"/>
                      <a:pt x="926134" y="400972"/>
                      <a:pt x="982639" y="382137"/>
                    </a:cubicBezTo>
                    <a:cubicBezTo>
                      <a:pt x="1015088" y="284785"/>
                      <a:pt x="969076" y="402481"/>
                      <a:pt x="1037230" y="300250"/>
                    </a:cubicBezTo>
                    <a:cubicBezTo>
                      <a:pt x="1045210" y="288280"/>
                      <a:pt x="1044443" y="272174"/>
                      <a:pt x="1050877" y="259307"/>
                    </a:cubicBezTo>
                    <a:cubicBezTo>
                      <a:pt x="1058212" y="244636"/>
                      <a:pt x="1069074" y="232012"/>
                      <a:pt x="1078173" y="218364"/>
                    </a:cubicBezTo>
                    <a:cubicBezTo>
                      <a:pt x="1082722" y="204716"/>
                      <a:pt x="1082834" y="188654"/>
                      <a:pt x="1091821" y="177420"/>
                    </a:cubicBezTo>
                    <a:cubicBezTo>
                      <a:pt x="1102067" y="164612"/>
                      <a:pt x="1120163" y="160626"/>
                      <a:pt x="1132764" y="150125"/>
                    </a:cubicBezTo>
                    <a:cubicBezTo>
                      <a:pt x="1147591" y="137769"/>
                      <a:pt x="1161351" y="124009"/>
                      <a:pt x="1173707" y="109182"/>
                    </a:cubicBezTo>
                    <a:cubicBezTo>
                      <a:pt x="1247663" y="20434"/>
                      <a:pt x="1161892" y="115227"/>
                      <a:pt x="1214651" y="27295"/>
                    </a:cubicBezTo>
                    <a:cubicBezTo>
                      <a:pt x="1221271" y="16262"/>
                      <a:pt x="1232848" y="9098"/>
                      <a:pt x="1241946" y="0"/>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61" name="Freeform 60"/>
              <p:cNvSpPr/>
              <p:nvPr/>
            </p:nvSpPr>
            <p:spPr bwMode="auto">
              <a:xfrm>
                <a:off x="3465613" y="2360956"/>
                <a:ext cx="1912791" cy="2552545"/>
              </a:xfrm>
              <a:custGeom>
                <a:avLst/>
                <a:gdLst>
                  <a:gd name="connsiteX0" fmla="*/ 1405801 w 1913080"/>
                  <a:gd name="connsiteY0" fmla="*/ 2275 h 2554406"/>
                  <a:gd name="connsiteX1" fmla="*/ 1364857 w 1913080"/>
                  <a:gd name="connsiteY1" fmla="*/ 15922 h 2554406"/>
                  <a:gd name="connsiteX2" fmla="*/ 1269323 w 1913080"/>
                  <a:gd name="connsiteY2" fmla="*/ 111457 h 2554406"/>
                  <a:gd name="connsiteX3" fmla="*/ 1242028 w 1913080"/>
                  <a:gd name="connsiteY3" fmla="*/ 152400 h 2554406"/>
                  <a:gd name="connsiteX4" fmla="*/ 1228380 w 1913080"/>
                  <a:gd name="connsiteY4" fmla="*/ 193343 h 2554406"/>
                  <a:gd name="connsiteX5" fmla="*/ 1187437 w 1913080"/>
                  <a:gd name="connsiteY5" fmla="*/ 234287 h 2554406"/>
                  <a:gd name="connsiteX6" fmla="*/ 1064607 w 1913080"/>
                  <a:gd name="connsiteY6" fmla="*/ 302525 h 2554406"/>
                  <a:gd name="connsiteX7" fmla="*/ 982720 w 1913080"/>
                  <a:gd name="connsiteY7" fmla="*/ 370764 h 2554406"/>
                  <a:gd name="connsiteX8" fmla="*/ 928129 w 1913080"/>
                  <a:gd name="connsiteY8" fmla="*/ 398060 h 2554406"/>
                  <a:gd name="connsiteX9" fmla="*/ 887186 w 1913080"/>
                  <a:gd name="connsiteY9" fmla="*/ 439003 h 2554406"/>
                  <a:gd name="connsiteX10" fmla="*/ 805299 w 1913080"/>
                  <a:gd name="connsiteY10" fmla="*/ 493594 h 2554406"/>
                  <a:gd name="connsiteX11" fmla="*/ 764356 w 1913080"/>
                  <a:gd name="connsiteY11" fmla="*/ 520890 h 2554406"/>
                  <a:gd name="connsiteX12" fmla="*/ 750708 w 1913080"/>
                  <a:gd name="connsiteY12" fmla="*/ 575481 h 2554406"/>
                  <a:gd name="connsiteX13" fmla="*/ 696117 w 1913080"/>
                  <a:gd name="connsiteY13" fmla="*/ 657367 h 2554406"/>
                  <a:gd name="connsiteX14" fmla="*/ 682469 w 1913080"/>
                  <a:gd name="connsiteY14" fmla="*/ 766549 h 2554406"/>
                  <a:gd name="connsiteX15" fmla="*/ 668822 w 1913080"/>
                  <a:gd name="connsiteY15" fmla="*/ 807493 h 2554406"/>
                  <a:gd name="connsiteX16" fmla="*/ 586935 w 1913080"/>
                  <a:gd name="connsiteY16" fmla="*/ 834788 h 2554406"/>
                  <a:gd name="connsiteX17" fmla="*/ 559640 w 1913080"/>
                  <a:gd name="connsiteY17" fmla="*/ 875731 h 2554406"/>
                  <a:gd name="connsiteX18" fmla="*/ 532344 w 1913080"/>
                  <a:gd name="connsiteY18" fmla="*/ 1094096 h 2554406"/>
                  <a:gd name="connsiteX19" fmla="*/ 532344 w 1913080"/>
                  <a:gd name="connsiteY19" fmla="*/ 1353403 h 2554406"/>
                  <a:gd name="connsiteX20" fmla="*/ 505049 w 1913080"/>
                  <a:gd name="connsiteY20" fmla="*/ 1407994 h 2554406"/>
                  <a:gd name="connsiteX21" fmla="*/ 477753 w 1913080"/>
                  <a:gd name="connsiteY21" fmla="*/ 1489881 h 2554406"/>
                  <a:gd name="connsiteX22" fmla="*/ 464105 w 1913080"/>
                  <a:gd name="connsiteY22" fmla="*/ 1530824 h 2554406"/>
                  <a:gd name="connsiteX23" fmla="*/ 423162 w 1913080"/>
                  <a:gd name="connsiteY23" fmla="*/ 1612711 h 2554406"/>
                  <a:gd name="connsiteX24" fmla="*/ 409514 w 1913080"/>
                  <a:gd name="connsiteY24" fmla="*/ 1735540 h 2554406"/>
                  <a:gd name="connsiteX25" fmla="*/ 368571 w 1913080"/>
                  <a:gd name="connsiteY25" fmla="*/ 1762836 h 2554406"/>
                  <a:gd name="connsiteX26" fmla="*/ 354923 w 1913080"/>
                  <a:gd name="connsiteY26" fmla="*/ 1803779 h 2554406"/>
                  <a:gd name="connsiteX27" fmla="*/ 327628 w 1913080"/>
                  <a:gd name="connsiteY27" fmla="*/ 1844722 h 2554406"/>
                  <a:gd name="connsiteX28" fmla="*/ 273037 w 1913080"/>
                  <a:gd name="connsiteY28" fmla="*/ 1981200 h 2554406"/>
                  <a:gd name="connsiteX29" fmla="*/ 218446 w 1913080"/>
                  <a:gd name="connsiteY29" fmla="*/ 2063087 h 2554406"/>
                  <a:gd name="connsiteX30" fmla="*/ 136559 w 1913080"/>
                  <a:gd name="connsiteY30" fmla="*/ 2104030 h 2554406"/>
                  <a:gd name="connsiteX31" fmla="*/ 95616 w 1913080"/>
                  <a:gd name="connsiteY31" fmla="*/ 2131325 h 2554406"/>
                  <a:gd name="connsiteX32" fmla="*/ 81968 w 1913080"/>
                  <a:gd name="connsiteY32" fmla="*/ 2172269 h 2554406"/>
                  <a:gd name="connsiteX33" fmla="*/ 13729 w 1913080"/>
                  <a:gd name="connsiteY33" fmla="*/ 2185916 h 2554406"/>
                  <a:gd name="connsiteX34" fmla="*/ 27377 w 1913080"/>
                  <a:gd name="connsiteY34" fmla="*/ 2267803 h 2554406"/>
                  <a:gd name="connsiteX35" fmla="*/ 109263 w 1913080"/>
                  <a:gd name="connsiteY35" fmla="*/ 2295099 h 2554406"/>
                  <a:gd name="connsiteX36" fmla="*/ 218446 w 1913080"/>
                  <a:gd name="connsiteY36" fmla="*/ 2322394 h 2554406"/>
                  <a:gd name="connsiteX37" fmla="*/ 259389 w 1913080"/>
                  <a:gd name="connsiteY37" fmla="*/ 2349690 h 2554406"/>
                  <a:gd name="connsiteX38" fmla="*/ 286684 w 1913080"/>
                  <a:gd name="connsiteY38" fmla="*/ 2390633 h 2554406"/>
                  <a:gd name="connsiteX39" fmla="*/ 368571 w 1913080"/>
                  <a:gd name="connsiteY39" fmla="*/ 2417928 h 2554406"/>
                  <a:gd name="connsiteX40" fmla="*/ 409514 w 1913080"/>
                  <a:gd name="connsiteY40" fmla="*/ 2445224 h 2554406"/>
                  <a:gd name="connsiteX41" fmla="*/ 600583 w 1913080"/>
                  <a:gd name="connsiteY41" fmla="*/ 2486167 h 2554406"/>
                  <a:gd name="connsiteX42" fmla="*/ 627878 w 1913080"/>
                  <a:gd name="connsiteY42" fmla="*/ 2527111 h 2554406"/>
                  <a:gd name="connsiteX43" fmla="*/ 709765 w 1913080"/>
                  <a:gd name="connsiteY43" fmla="*/ 2554406 h 2554406"/>
                  <a:gd name="connsiteX44" fmla="*/ 846243 w 1913080"/>
                  <a:gd name="connsiteY44" fmla="*/ 2527111 h 2554406"/>
                  <a:gd name="connsiteX45" fmla="*/ 928129 w 1913080"/>
                  <a:gd name="connsiteY45" fmla="*/ 2499815 h 2554406"/>
                  <a:gd name="connsiteX46" fmla="*/ 996368 w 1913080"/>
                  <a:gd name="connsiteY46" fmla="*/ 2486167 h 2554406"/>
                  <a:gd name="connsiteX47" fmla="*/ 1078254 w 1913080"/>
                  <a:gd name="connsiteY47" fmla="*/ 2458872 h 2554406"/>
                  <a:gd name="connsiteX48" fmla="*/ 1160141 w 1913080"/>
                  <a:gd name="connsiteY48" fmla="*/ 2404281 h 2554406"/>
                  <a:gd name="connsiteX49" fmla="*/ 1201084 w 1913080"/>
                  <a:gd name="connsiteY49" fmla="*/ 2295099 h 2554406"/>
                  <a:gd name="connsiteX50" fmla="*/ 1242028 w 1913080"/>
                  <a:gd name="connsiteY50" fmla="*/ 2267803 h 2554406"/>
                  <a:gd name="connsiteX51" fmla="*/ 1255675 w 1913080"/>
                  <a:gd name="connsiteY51" fmla="*/ 2226860 h 2554406"/>
                  <a:gd name="connsiteX52" fmla="*/ 1364857 w 1913080"/>
                  <a:gd name="connsiteY52" fmla="*/ 2226860 h 2554406"/>
                  <a:gd name="connsiteX53" fmla="*/ 1501335 w 1913080"/>
                  <a:gd name="connsiteY53" fmla="*/ 2158621 h 2554406"/>
                  <a:gd name="connsiteX54" fmla="*/ 1542278 w 1913080"/>
                  <a:gd name="connsiteY54" fmla="*/ 2131325 h 2554406"/>
                  <a:gd name="connsiteX55" fmla="*/ 1569574 w 1913080"/>
                  <a:gd name="connsiteY55" fmla="*/ 2090382 h 2554406"/>
                  <a:gd name="connsiteX56" fmla="*/ 1528631 w 1913080"/>
                  <a:gd name="connsiteY56" fmla="*/ 1953905 h 2554406"/>
                  <a:gd name="connsiteX57" fmla="*/ 1542278 w 1913080"/>
                  <a:gd name="connsiteY57" fmla="*/ 1803779 h 2554406"/>
                  <a:gd name="connsiteX58" fmla="*/ 1596869 w 1913080"/>
                  <a:gd name="connsiteY58" fmla="*/ 1721893 h 2554406"/>
                  <a:gd name="connsiteX59" fmla="*/ 1624165 w 1913080"/>
                  <a:gd name="connsiteY59" fmla="*/ 1680949 h 2554406"/>
                  <a:gd name="connsiteX60" fmla="*/ 1651460 w 1913080"/>
                  <a:gd name="connsiteY60" fmla="*/ 1640006 h 2554406"/>
                  <a:gd name="connsiteX61" fmla="*/ 1692404 w 1913080"/>
                  <a:gd name="connsiteY61" fmla="*/ 1612711 h 2554406"/>
                  <a:gd name="connsiteX62" fmla="*/ 1719699 w 1913080"/>
                  <a:gd name="connsiteY62" fmla="*/ 1517176 h 2554406"/>
                  <a:gd name="connsiteX63" fmla="*/ 1733347 w 1913080"/>
                  <a:gd name="connsiteY63" fmla="*/ 1476233 h 2554406"/>
                  <a:gd name="connsiteX64" fmla="*/ 1733347 w 1913080"/>
                  <a:gd name="connsiteY64" fmla="*/ 1216925 h 2554406"/>
                  <a:gd name="connsiteX65" fmla="*/ 1760643 w 1913080"/>
                  <a:gd name="connsiteY65" fmla="*/ 1175982 h 2554406"/>
                  <a:gd name="connsiteX66" fmla="*/ 1828881 w 1913080"/>
                  <a:gd name="connsiteY66" fmla="*/ 1080448 h 2554406"/>
                  <a:gd name="connsiteX67" fmla="*/ 1842529 w 1913080"/>
                  <a:gd name="connsiteY67" fmla="*/ 1039505 h 2554406"/>
                  <a:gd name="connsiteX68" fmla="*/ 1897120 w 1913080"/>
                  <a:gd name="connsiteY68" fmla="*/ 971266 h 2554406"/>
                  <a:gd name="connsiteX69" fmla="*/ 1842529 w 1913080"/>
                  <a:gd name="connsiteY69" fmla="*/ 821140 h 2554406"/>
                  <a:gd name="connsiteX70" fmla="*/ 1801586 w 1913080"/>
                  <a:gd name="connsiteY70" fmla="*/ 793845 h 2554406"/>
                  <a:gd name="connsiteX71" fmla="*/ 1760643 w 1913080"/>
                  <a:gd name="connsiteY71" fmla="*/ 711958 h 2554406"/>
                  <a:gd name="connsiteX72" fmla="*/ 1746995 w 1913080"/>
                  <a:gd name="connsiteY72" fmla="*/ 589128 h 2554406"/>
                  <a:gd name="connsiteX73" fmla="*/ 1706051 w 1913080"/>
                  <a:gd name="connsiteY73" fmla="*/ 548185 h 2554406"/>
                  <a:gd name="connsiteX74" fmla="*/ 1665108 w 1913080"/>
                  <a:gd name="connsiteY74" fmla="*/ 425355 h 2554406"/>
                  <a:gd name="connsiteX75" fmla="*/ 1651460 w 1913080"/>
                  <a:gd name="connsiteY75" fmla="*/ 384412 h 2554406"/>
                  <a:gd name="connsiteX76" fmla="*/ 1610517 w 1913080"/>
                  <a:gd name="connsiteY76" fmla="*/ 275230 h 2554406"/>
                  <a:gd name="connsiteX77" fmla="*/ 1569574 w 1913080"/>
                  <a:gd name="connsiteY77" fmla="*/ 261582 h 2554406"/>
                  <a:gd name="connsiteX78" fmla="*/ 1555926 w 1913080"/>
                  <a:gd name="connsiteY78" fmla="*/ 220639 h 2554406"/>
                  <a:gd name="connsiteX79" fmla="*/ 1514983 w 1913080"/>
                  <a:gd name="connsiteY79" fmla="*/ 193343 h 2554406"/>
                  <a:gd name="connsiteX80" fmla="*/ 1487687 w 1913080"/>
                  <a:gd name="connsiteY80" fmla="*/ 111457 h 2554406"/>
                  <a:gd name="connsiteX81" fmla="*/ 1460392 w 1913080"/>
                  <a:gd name="connsiteY81" fmla="*/ 70513 h 2554406"/>
                  <a:gd name="connsiteX82" fmla="*/ 1446744 w 1913080"/>
                  <a:gd name="connsiteY82" fmla="*/ 29570 h 2554406"/>
                  <a:gd name="connsiteX83" fmla="*/ 1405801 w 1913080"/>
                  <a:gd name="connsiteY83" fmla="*/ 2275 h 255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13080" h="2554406">
                    <a:moveTo>
                      <a:pt x="1405801" y="2275"/>
                    </a:moveTo>
                    <a:cubicBezTo>
                      <a:pt x="1392153" y="0"/>
                      <a:pt x="1375030" y="5750"/>
                      <a:pt x="1364857" y="15922"/>
                    </a:cubicBezTo>
                    <a:cubicBezTo>
                      <a:pt x="1255355" y="125423"/>
                      <a:pt x="1361968" y="80574"/>
                      <a:pt x="1269323" y="111457"/>
                    </a:cubicBezTo>
                    <a:cubicBezTo>
                      <a:pt x="1260225" y="125105"/>
                      <a:pt x="1249363" y="137729"/>
                      <a:pt x="1242028" y="152400"/>
                    </a:cubicBezTo>
                    <a:cubicBezTo>
                      <a:pt x="1235594" y="165267"/>
                      <a:pt x="1236360" y="181373"/>
                      <a:pt x="1228380" y="193343"/>
                    </a:cubicBezTo>
                    <a:cubicBezTo>
                      <a:pt x="1217674" y="209402"/>
                      <a:pt x="1202672" y="222437"/>
                      <a:pt x="1187437" y="234287"/>
                    </a:cubicBezTo>
                    <a:cubicBezTo>
                      <a:pt x="1117045" y="289037"/>
                      <a:pt x="1126382" y="281934"/>
                      <a:pt x="1064607" y="302525"/>
                    </a:cubicBezTo>
                    <a:cubicBezTo>
                      <a:pt x="1026969" y="340163"/>
                      <a:pt x="1027057" y="345429"/>
                      <a:pt x="982720" y="370764"/>
                    </a:cubicBezTo>
                    <a:cubicBezTo>
                      <a:pt x="965056" y="380858"/>
                      <a:pt x="944684" y="386235"/>
                      <a:pt x="928129" y="398060"/>
                    </a:cubicBezTo>
                    <a:cubicBezTo>
                      <a:pt x="912423" y="409278"/>
                      <a:pt x="902421" y="427154"/>
                      <a:pt x="887186" y="439003"/>
                    </a:cubicBezTo>
                    <a:cubicBezTo>
                      <a:pt x="861291" y="459143"/>
                      <a:pt x="832595" y="475397"/>
                      <a:pt x="805299" y="493594"/>
                    </a:cubicBezTo>
                    <a:lnTo>
                      <a:pt x="764356" y="520890"/>
                    </a:lnTo>
                    <a:cubicBezTo>
                      <a:pt x="759807" y="539087"/>
                      <a:pt x="759096" y="558704"/>
                      <a:pt x="750708" y="575481"/>
                    </a:cubicBezTo>
                    <a:cubicBezTo>
                      <a:pt x="736037" y="604823"/>
                      <a:pt x="696117" y="657367"/>
                      <a:pt x="696117" y="657367"/>
                    </a:cubicBezTo>
                    <a:cubicBezTo>
                      <a:pt x="691568" y="693761"/>
                      <a:pt x="689030" y="730463"/>
                      <a:pt x="682469" y="766549"/>
                    </a:cubicBezTo>
                    <a:cubicBezTo>
                      <a:pt x="679896" y="780703"/>
                      <a:pt x="680528" y="799131"/>
                      <a:pt x="668822" y="807493"/>
                    </a:cubicBezTo>
                    <a:cubicBezTo>
                      <a:pt x="645409" y="824217"/>
                      <a:pt x="586935" y="834788"/>
                      <a:pt x="586935" y="834788"/>
                    </a:cubicBezTo>
                    <a:cubicBezTo>
                      <a:pt x="577837" y="848436"/>
                      <a:pt x="562663" y="859610"/>
                      <a:pt x="559640" y="875731"/>
                    </a:cubicBezTo>
                    <a:cubicBezTo>
                      <a:pt x="496422" y="1212896"/>
                      <a:pt x="576504" y="961616"/>
                      <a:pt x="532344" y="1094096"/>
                    </a:cubicBezTo>
                    <a:cubicBezTo>
                      <a:pt x="540912" y="1196906"/>
                      <a:pt x="558291" y="1258263"/>
                      <a:pt x="532344" y="1353403"/>
                    </a:cubicBezTo>
                    <a:cubicBezTo>
                      <a:pt x="526991" y="1373031"/>
                      <a:pt x="512605" y="1389104"/>
                      <a:pt x="505049" y="1407994"/>
                    </a:cubicBezTo>
                    <a:cubicBezTo>
                      <a:pt x="494363" y="1434708"/>
                      <a:pt x="486852" y="1462585"/>
                      <a:pt x="477753" y="1489881"/>
                    </a:cubicBezTo>
                    <a:cubicBezTo>
                      <a:pt x="473204" y="1503529"/>
                      <a:pt x="472085" y="1518854"/>
                      <a:pt x="464105" y="1530824"/>
                    </a:cubicBezTo>
                    <a:cubicBezTo>
                      <a:pt x="428830" y="1583737"/>
                      <a:pt x="441997" y="1556206"/>
                      <a:pt x="423162" y="1612711"/>
                    </a:cubicBezTo>
                    <a:cubicBezTo>
                      <a:pt x="418613" y="1653654"/>
                      <a:pt x="423592" y="1696825"/>
                      <a:pt x="409514" y="1735540"/>
                    </a:cubicBezTo>
                    <a:cubicBezTo>
                      <a:pt x="403909" y="1750955"/>
                      <a:pt x="378818" y="1750028"/>
                      <a:pt x="368571" y="1762836"/>
                    </a:cubicBezTo>
                    <a:cubicBezTo>
                      <a:pt x="359584" y="1774070"/>
                      <a:pt x="361357" y="1790912"/>
                      <a:pt x="354923" y="1803779"/>
                    </a:cubicBezTo>
                    <a:cubicBezTo>
                      <a:pt x="347588" y="1818450"/>
                      <a:pt x="334290" y="1829733"/>
                      <a:pt x="327628" y="1844722"/>
                    </a:cubicBezTo>
                    <a:cubicBezTo>
                      <a:pt x="282992" y="1945153"/>
                      <a:pt x="320911" y="1901409"/>
                      <a:pt x="273037" y="1981200"/>
                    </a:cubicBezTo>
                    <a:cubicBezTo>
                      <a:pt x="256159" y="2009330"/>
                      <a:pt x="245742" y="2044890"/>
                      <a:pt x="218446" y="2063087"/>
                    </a:cubicBezTo>
                    <a:cubicBezTo>
                      <a:pt x="101101" y="2141314"/>
                      <a:pt x="249572" y="2047523"/>
                      <a:pt x="136559" y="2104030"/>
                    </a:cubicBezTo>
                    <a:cubicBezTo>
                      <a:pt x="121888" y="2111365"/>
                      <a:pt x="109264" y="2122227"/>
                      <a:pt x="95616" y="2131325"/>
                    </a:cubicBezTo>
                    <a:cubicBezTo>
                      <a:pt x="91067" y="2144973"/>
                      <a:pt x="93938" y="2164289"/>
                      <a:pt x="81968" y="2172269"/>
                    </a:cubicBezTo>
                    <a:cubicBezTo>
                      <a:pt x="62667" y="2185136"/>
                      <a:pt x="25238" y="2165776"/>
                      <a:pt x="13729" y="2185916"/>
                    </a:cubicBezTo>
                    <a:cubicBezTo>
                      <a:pt x="0" y="2209942"/>
                      <a:pt x="9155" y="2246977"/>
                      <a:pt x="27377" y="2267803"/>
                    </a:cubicBezTo>
                    <a:cubicBezTo>
                      <a:pt x="46323" y="2289456"/>
                      <a:pt x="81968" y="2286001"/>
                      <a:pt x="109263" y="2295099"/>
                    </a:cubicBezTo>
                    <a:cubicBezTo>
                      <a:pt x="172203" y="2316079"/>
                      <a:pt x="136117" y="2305928"/>
                      <a:pt x="218446" y="2322394"/>
                    </a:cubicBezTo>
                    <a:cubicBezTo>
                      <a:pt x="232094" y="2331493"/>
                      <a:pt x="247791" y="2338092"/>
                      <a:pt x="259389" y="2349690"/>
                    </a:cubicBezTo>
                    <a:cubicBezTo>
                      <a:pt x="270987" y="2361288"/>
                      <a:pt x="272775" y="2381940"/>
                      <a:pt x="286684" y="2390633"/>
                    </a:cubicBezTo>
                    <a:cubicBezTo>
                      <a:pt x="311083" y="2405882"/>
                      <a:pt x="368571" y="2417928"/>
                      <a:pt x="368571" y="2417928"/>
                    </a:cubicBezTo>
                    <a:cubicBezTo>
                      <a:pt x="382219" y="2427027"/>
                      <a:pt x="394525" y="2438562"/>
                      <a:pt x="409514" y="2445224"/>
                    </a:cubicBezTo>
                    <a:cubicBezTo>
                      <a:pt x="485608" y="2479043"/>
                      <a:pt x="514591" y="2475418"/>
                      <a:pt x="600583" y="2486167"/>
                    </a:cubicBezTo>
                    <a:cubicBezTo>
                      <a:pt x="609681" y="2499815"/>
                      <a:pt x="613969" y="2518418"/>
                      <a:pt x="627878" y="2527111"/>
                    </a:cubicBezTo>
                    <a:cubicBezTo>
                      <a:pt x="652277" y="2542360"/>
                      <a:pt x="709765" y="2554406"/>
                      <a:pt x="709765" y="2554406"/>
                    </a:cubicBezTo>
                    <a:cubicBezTo>
                      <a:pt x="755258" y="2545308"/>
                      <a:pt x="802230" y="2541782"/>
                      <a:pt x="846243" y="2527111"/>
                    </a:cubicBezTo>
                    <a:cubicBezTo>
                      <a:pt x="873538" y="2518012"/>
                      <a:pt x="899916" y="2505458"/>
                      <a:pt x="928129" y="2499815"/>
                    </a:cubicBezTo>
                    <a:cubicBezTo>
                      <a:pt x="950875" y="2495266"/>
                      <a:pt x="973989" y="2492270"/>
                      <a:pt x="996368" y="2486167"/>
                    </a:cubicBezTo>
                    <a:cubicBezTo>
                      <a:pt x="1024126" y="2478597"/>
                      <a:pt x="1078254" y="2458872"/>
                      <a:pt x="1078254" y="2458872"/>
                    </a:cubicBezTo>
                    <a:cubicBezTo>
                      <a:pt x="1105550" y="2440675"/>
                      <a:pt x="1153707" y="2436449"/>
                      <a:pt x="1160141" y="2404281"/>
                    </a:cubicBezTo>
                    <a:cubicBezTo>
                      <a:pt x="1169906" y="2355459"/>
                      <a:pt x="1165942" y="2330241"/>
                      <a:pt x="1201084" y="2295099"/>
                    </a:cubicBezTo>
                    <a:cubicBezTo>
                      <a:pt x="1212683" y="2283500"/>
                      <a:pt x="1228380" y="2276902"/>
                      <a:pt x="1242028" y="2267803"/>
                    </a:cubicBezTo>
                    <a:cubicBezTo>
                      <a:pt x="1246577" y="2254155"/>
                      <a:pt x="1245503" y="2237032"/>
                      <a:pt x="1255675" y="2226860"/>
                    </a:cubicBezTo>
                    <a:cubicBezTo>
                      <a:pt x="1283653" y="2198882"/>
                      <a:pt x="1338901" y="2221669"/>
                      <a:pt x="1364857" y="2226860"/>
                    </a:cubicBezTo>
                    <a:cubicBezTo>
                      <a:pt x="1451274" y="2205256"/>
                      <a:pt x="1403843" y="2223617"/>
                      <a:pt x="1501335" y="2158621"/>
                    </a:cubicBezTo>
                    <a:lnTo>
                      <a:pt x="1542278" y="2131325"/>
                    </a:lnTo>
                    <a:cubicBezTo>
                      <a:pt x="1551377" y="2117677"/>
                      <a:pt x="1567942" y="2106703"/>
                      <a:pt x="1569574" y="2090382"/>
                    </a:cubicBezTo>
                    <a:cubicBezTo>
                      <a:pt x="1577211" y="2014017"/>
                      <a:pt x="1561734" y="2003560"/>
                      <a:pt x="1528631" y="1953905"/>
                    </a:cubicBezTo>
                    <a:cubicBezTo>
                      <a:pt x="1533180" y="1903863"/>
                      <a:pt x="1528100" y="1851986"/>
                      <a:pt x="1542278" y="1803779"/>
                    </a:cubicBezTo>
                    <a:cubicBezTo>
                      <a:pt x="1551534" y="1772307"/>
                      <a:pt x="1578672" y="1749188"/>
                      <a:pt x="1596869" y="1721893"/>
                    </a:cubicBezTo>
                    <a:lnTo>
                      <a:pt x="1624165" y="1680949"/>
                    </a:lnTo>
                    <a:cubicBezTo>
                      <a:pt x="1633263" y="1667301"/>
                      <a:pt x="1637812" y="1649104"/>
                      <a:pt x="1651460" y="1640006"/>
                    </a:cubicBezTo>
                    <a:lnTo>
                      <a:pt x="1692404" y="1612711"/>
                    </a:lnTo>
                    <a:cubicBezTo>
                      <a:pt x="1725134" y="1514515"/>
                      <a:pt x="1685415" y="1637169"/>
                      <a:pt x="1719699" y="1517176"/>
                    </a:cubicBezTo>
                    <a:cubicBezTo>
                      <a:pt x="1723651" y="1503344"/>
                      <a:pt x="1728798" y="1489881"/>
                      <a:pt x="1733347" y="1476233"/>
                    </a:cubicBezTo>
                    <a:cubicBezTo>
                      <a:pt x="1699608" y="1375017"/>
                      <a:pt x="1703737" y="1404454"/>
                      <a:pt x="1733347" y="1216925"/>
                    </a:cubicBezTo>
                    <a:cubicBezTo>
                      <a:pt x="1735905" y="1200723"/>
                      <a:pt x="1751544" y="1189630"/>
                      <a:pt x="1760643" y="1175982"/>
                    </a:cubicBezTo>
                    <a:cubicBezTo>
                      <a:pt x="1792487" y="1080448"/>
                      <a:pt x="1760643" y="1103195"/>
                      <a:pt x="1828881" y="1080448"/>
                    </a:cubicBezTo>
                    <a:cubicBezTo>
                      <a:pt x="1833430" y="1066800"/>
                      <a:pt x="1833542" y="1050739"/>
                      <a:pt x="1842529" y="1039505"/>
                    </a:cubicBezTo>
                    <a:cubicBezTo>
                      <a:pt x="1913080" y="951316"/>
                      <a:pt x="1862815" y="1074177"/>
                      <a:pt x="1897120" y="971266"/>
                    </a:cubicBezTo>
                    <a:cubicBezTo>
                      <a:pt x="1887104" y="921188"/>
                      <a:pt x="1881292" y="859903"/>
                      <a:pt x="1842529" y="821140"/>
                    </a:cubicBezTo>
                    <a:cubicBezTo>
                      <a:pt x="1830931" y="809542"/>
                      <a:pt x="1815234" y="802943"/>
                      <a:pt x="1801586" y="793845"/>
                    </a:cubicBezTo>
                    <a:cubicBezTo>
                      <a:pt x="1780625" y="762404"/>
                      <a:pt x="1766922" y="749631"/>
                      <a:pt x="1760643" y="711958"/>
                    </a:cubicBezTo>
                    <a:cubicBezTo>
                      <a:pt x="1753871" y="671323"/>
                      <a:pt x="1760022" y="628209"/>
                      <a:pt x="1746995" y="589128"/>
                    </a:cubicBezTo>
                    <a:cubicBezTo>
                      <a:pt x="1740891" y="570818"/>
                      <a:pt x="1719699" y="561833"/>
                      <a:pt x="1706051" y="548185"/>
                    </a:cubicBezTo>
                    <a:lnTo>
                      <a:pt x="1665108" y="425355"/>
                    </a:lnTo>
                    <a:cubicBezTo>
                      <a:pt x="1660559" y="411707"/>
                      <a:pt x="1654281" y="398519"/>
                      <a:pt x="1651460" y="384412"/>
                    </a:cubicBezTo>
                    <a:cubicBezTo>
                      <a:pt x="1644062" y="347419"/>
                      <a:pt x="1643987" y="302006"/>
                      <a:pt x="1610517" y="275230"/>
                    </a:cubicBezTo>
                    <a:cubicBezTo>
                      <a:pt x="1599283" y="266243"/>
                      <a:pt x="1583222" y="266131"/>
                      <a:pt x="1569574" y="261582"/>
                    </a:cubicBezTo>
                    <a:cubicBezTo>
                      <a:pt x="1565025" y="247934"/>
                      <a:pt x="1564913" y="231873"/>
                      <a:pt x="1555926" y="220639"/>
                    </a:cubicBezTo>
                    <a:cubicBezTo>
                      <a:pt x="1545679" y="207831"/>
                      <a:pt x="1523676" y="207252"/>
                      <a:pt x="1514983" y="193343"/>
                    </a:cubicBezTo>
                    <a:cubicBezTo>
                      <a:pt x="1499734" y="168945"/>
                      <a:pt x="1503646" y="135397"/>
                      <a:pt x="1487687" y="111457"/>
                    </a:cubicBezTo>
                    <a:cubicBezTo>
                      <a:pt x="1478589" y="97809"/>
                      <a:pt x="1467727" y="85184"/>
                      <a:pt x="1460392" y="70513"/>
                    </a:cubicBezTo>
                    <a:cubicBezTo>
                      <a:pt x="1453958" y="57646"/>
                      <a:pt x="1455731" y="40803"/>
                      <a:pt x="1446744" y="29570"/>
                    </a:cubicBezTo>
                    <a:cubicBezTo>
                      <a:pt x="1436497" y="16762"/>
                      <a:pt x="1419449" y="4550"/>
                      <a:pt x="1405801" y="2275"/>
                    </a:cubicBezTo>
                    <a:close/>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62" name="Freeform 61"/>
              <p:cNvSpPr/>
              <p:nvPr/>
            </p:nvSpPr>
            <p:spPr bwMode="auto">
              <a:xfrm>
                <a:off x="3274334" y="4651702"/>
                <a:ext cx="2068837" cy="1736936"/>
              </a:xfrm>
              <a:custGeom>
                <a:avLst/>
                <a:gdLst>
                  <a:gd name="connsiteX0" fmla="*/ 109182 w 2066934"/>
                  <a:gd name="connsiteY0" fmla="*/ 29610 h 1735580"/>
                  <a:gd name="connsiteX1" fmla="*/ 191068 w 2066934"/>
                  <a:gd name="connsiteY1" fmla="*/ 70553 h 1735580"/>
                  <a:gd name="connsiteX2" fmla="*/ 272955 w 2066934"/>
                  <a:gd name="connsiteY2" fmla="*/ 97849 h 1735580"/>
                  <a:gd name="connsiteX3" fmla="*/ 368489 w 2066934"/>
                  <a:gd name="connsiteY3" fmla="*/ 125144 h 1735580"/>
                  <a:gd name="connsiteX4" fmla="*/ 477671 w 2066934"/>
                  <a:gd name="connsiteY4" fmla="*/ 111497 h 1735580"/>
                  <a:gd name="connsiteX5" fmla="*/ 504967 w 2066934"/>
                  <a:gd name="connsiteY5" fmla="*/ 152440 h 1735580"/>
                  <a:gd name="connsiteX6" fmla="*/ 586853 w 2066934"/>
                  <a:gd name="connsiteY6" fmla="*/ 179735 h 1735580"/>
                  <a:gd name="connsiteX7" fmla="*/ 709683 w 2066934"/>
                  <a:gd name="connsiteY7" fmla="*/ 207031 h 1735580"/>
                  <a:gd name="connsiteX8" fmla="*/ 764274 w 2066934"/>
                  <a:gd name="connsiteY8" fmla="*/ 275270 h 1735580"/>
                  <a:gd name="connsiteX9" fmla="*/ 791570 w 2066934"/>
                  <a:gd name="connsiteY9" fmla="*/ 316213 h 1735580"/>
                  <a:gd name="connsiteX10" fmla="*/ 832513 w 2066934"/>
                  <a:gd name="connsiteY10" fmla="*/ 343509 h 1735580"/>
                  <a:gd name="connsiteX11" fmla="*/ 1078173 w 2066934"/>
                  <a:gd name="connsiteY11" fmla="*/ 384452 h 1735580"/>
                  <a:gd name="connsiteX12" fmla="*/ 1119116 w 2066934"/>
                  <a:gd name="connsiteY12" fmla="*/ 398100 h 1735580"/>
                  <a:gd name="connsiteX13" fmla="*/ 1201003 w 2066934"/>
                  <a:gd name="connsiteY13" fmla="*/ 452691 h 1735580"/>
                  <a:gd name="connsiteX14" fmla="*/ 1323833 w 2066934"/>
                  <a:gd name="connsiteY14" fmla="*/ 479986 h 1735580"/>
                  <a:gd name="connsiteX15" fmla="*/ 1487606 w 2066934"/>
                  <a:gd name="connsiteY15" fmla="*/ 548225 h 1735580"/>
                  <a:gd name="connsiteX16" fmla="*/ 1569492 w 2066934"/>
                  <a:gd name="connsiteY16" fmla="*/ 575521 h 1735580"/>
                  <a:gd name="connsiteX17" fmla="*/ 1651379 w 2066934"/>
                  <a:gd name="connsiteY17" fmla="*/ 630112 h 1735580"/>
                  <a:gd name="connsiteX18" fmla="*/ 1733265 w 2066934"/>
                  <a:gd name="connsiteY18" fmla="*/ 698350 h 1735580"/>
                  <a:gd name="connsiteX19" fmla="*/ 1760561 w 2066934"/>
                  <a:gd name="connsiteY19" fmla="*/ 739294 h 1735580"/>
                  <a:gd name="connsiteX20" fmla="*/ 1842447 w 2066934"/>
                  <a:gd name="connsiteY20" fmla="*/ 766589 h 1735580"/>
                  <a:gd name="connsiteX21" fmla="*/ 1924334 w 2066934"/>
                  <a:gd name="connsiteY21" fmla="*/ 834828 h 1735580"/>
                  <a:gd name="connsiteX22" fmla="*/ 1965277 w 2066934"/>
                  <a:gd name="connsiteY22" fmla="*/ 848476 h 1735580"/>
                  <a:gd name="connsiteX23" fmla="*/ 1992573 w 2066934"/>
                  <a:gd name="connsiteY23" fmla="*/ 1025897 h 1735580"/>
                  <a:gd name="connsiteX24" fmla="*/ 2047164 w 2066934"/>
                  <a:gd name="connsiteY24" fmla="*/ 1107783 h 1735580"/>
                  <a:gd name="connsiteX25" fmla="*/ 2060812 w 2066934"/>
                  <a:gd name="connsiteY25" fmla="*/ 1148727 h 1735580"/>
                  <a:gd name="connsiteX26" fmla="*/ 2033516 w 2066934"/>
                  <a:gd name="connsiteY26" fmla="*/ 1230613 h 1735580"/>
                  <a:gd name="connsiteX27" fmla="*/ 2033516 w 2066934"/>
                  <a:gd name="connsiteY27" fmla="*/ 1408034 h 1735580"/>
                  <a:gd name="connsiteX28" fmla="*/ 1951630 w 2066934"/>
                  <a:gd name="connsiteY28" fmla="*/ 1435329 h 1735580"/>
                  <a:gd name="connsiteX29" fmla="*/ 1910686 w 2066934"/>
                  <a:gd name="connsiteY29" fmla="*/ 1448977 h 1735580"/>
                  <a:gd name="connsiteX30" fmla="*/ 1774209 w 2066934"/>
                  <a:gd name="connsiteY30" fmla="*/ 1489921 h 1735580"/>
                  <a:gd name="connsiteX31" fmla="*/ 1692322 w 2066934"/>
                  <a:gd name="connsiteY31" fmla="*/ 1503568 h 1735580"/>
                  <a:gd name="connsiteX32" fmla="*/ 1637731 w 2066934"/>
                  <a:gd name="connsiteY32" fmla="*/ 1517216 h 1735580"/>
                  <a:gd name="connsiteX33" fmla="*/ 1596788 w 2066934"/>
                  <a:gd name="connsiteY33" fmla="*/ 1530864 h 1735580"/>
                  <a:gd name="connsiteX34" fmla="*/ 1446662 w 2066934"/>
                  <a:gd name="connsiteY34" fmla="*/ 1544512 h 1735580"/>
                  <a:gd name="connsiteX35" fmla="*/ 1433015 w 2066934"/>
                  <a:gd name="connsiteY35" fmla="*/ 1585455 h 1735580"/>
                  <a:gd name="connsiteX36" fmla="*/ 1214650 w 2066934"/>
                  <a:gd name="connsiteY36" fmla="*/ 1640046 h 1735580"/>
                  <a:gd name="connsiteX37" fmla="*/ 1119116 w 2066934"/>
                  <a:gd name="connsiteY37" fmla="*/ 1653694 h 1735580"/>
                  <a:gd name="connsiteX38" fmla="*/ 1037230 w 2066934"/>
                  <a:gd name="connsiteY38" fmla="*/ 1680989 h 1735580"/>
                  <a:gd name="connsiteX39" fmla="*/ 996286 w 2066934"/>
                  <a:gd name="connsiteY39" fmla="*/ 1694637 h 1735580"/>
                  <a:gd name="connsiteX40" fmla="*/ 941695 w 2066934"/>
                  <a:gd name="connsiteY40" fmla="*/ 1708285 h 1735580"/>
                  <a:gd name="connsiteX41" fmla="*/ 859809 w 2066934"/>
                  <a:gd name="connsiteY41" fmla="*/ 1735580 h 1735580"/>
                  <a:gd name="connsiteX42" fmla="*/ 750627 w 2066934"/>
                  <a:gd name="connsiteY42" fmla="*/ 1721932 h 1735580"/>
                  <a:gd name="connsiteX43" fmla="*/ 491319 w 2066934"/>
                  <a:gd name="connsiteY43" fmla="*/ 1735580 h 1735580"/>
                  <a:gd name="connsiteX44" fmla="*/ 382137 w 2066934"/>
                  <a:gd name="connsiteY44" fmla="*/ 1708285 h 1735580"/>
                  <a:gd name="connsiteX45" fmla="*/ 313898 w 2066934"/>
                  <a:gd name="connsiteY45" fmla="*/ 1640046 h 1735580"/>
                  <a:gd name="connsiteX46" fmla="*/ 300250 w 2066934"/>
                  <a:gd name="connsiteY46" fmla="*/ 1599103 h 1735580"/>
                  <a:gd name="connsiteX47" fmla="*/ 218364 w 2066934"/>
                  <a:gd name="connsiteY47" fmla="*/ 1544512 h 1735580"/>
                  <a:gd name="connsiteX48" fmla="*/ 177421 w 2066934"/>
                  <a:gd name="connsiteY48" fmla="*/ 1517216 h 1735580"/>
                  <a:gd name="connsiteX49" fmla="*/ 81886 w 2066934"/>
                  <a:gd name="connsiteY49" fmla="*/ 1503568 h 1735580"/>
                  <a:gd name="connsiteX50" fmla="*/ 68238 w 2066934"/>
                  <a:gd name="connsiteY50" fmla="*/ 1394386 h 1735580"/>
                  <a:gd name="connsiteX51" fmla="*/ 27295 w 2066934"/>
                  <a:gd name="connsiteY51" fmla="*/ 1380738 h 1735580"/>
                  <a:gd name="connsiteX52" fmla="*/ 0 w 2066934"/>
                  <a:gd name="connsiteY52" fmla="*/ 1339795 h 1735580"/>
                  <a:gd name="connsiteX53" fmla="*/ 95534 w 2066934"/>
                  <a:gd name="connsiteY53" fmla="*/ 1244261 h 1735580"/>
                  <a:gd name="connsiteX54" fmla="*/ 122830 w 2066934"/>
                  <a:gd name="connsiteY54" fmla="*/ 1203318 h 1735580"/>
                  <a:gd name="connsiteX55" fmla="*/ 163773 w 2066934"/>
                  <a:gd name="connsiteY55" fmla="*/ 1121431 h 1735580"/>
                  <a:gd name="connsiteX56" fmla="*/ 177421 w 2066934"/>
                  <a:gd name="connsiteY56" fmla="*/ 1080488 h 1735580"/>
                  <a:gd name="connsiteX57" fmla="*/ 191068 w 2066934"/>
                  <a:gd name="connsiteY57" fmla="*/ 1012249 h 1735580"/>
                  <a:gd name="connsiteX58" fmla="*/ 232012 w 2066934"/>
                  <a:gd name="connsiteY58" fmla="*/ 984953 h 1735580"/>
                  <a:gd name="connsiteX59" fmla="*/ 259307 w 2066934"/>
                  <a:gd name="connsiteY59" fmla="*/ 903067 h 1735580"/>
                  <a:gd name="connsiteX60" fmla="*/ 272955 w 2066934"/>
                  <a:gd name="connsiteY60" fmla="*/ 862124 h 1735580"/>
                  <a:gd name="connsiteX61" fmla="*/ 313898 w 2066934"/>
                  <a:gd name="connsiteY61" fmla="*/ 821180 h 1735580"/>
                  <a:gd name="connsiteX62" fmla="*/ 354841 w 2066934"/>
                  <a:gd name="connsiteY62" fmla="*/ 793885 h 1735580"/>
                  <a:gd name="connsiteX63" fmla="*/ 395785 w 2066934"/>
                  <a:gd name="connsiteY63" fmla="*/ 657407 h 1735580"/>
                  <a:gd name="connsiteX64" fmla="*/ 436728 w 2066934"/>
                  <a:gd name="connsiteY64" fmla="*/ 630112 h 1735580"/>
                  <a:gd name="connsiteX65" fmla="*/ 464024 w 2066934"/>
                  <a:gd name="connsiteY65" fmla="*/ 589168 h 1735580"/>
                  <a:gd name="connsiteX66" fmla="*/ 532262 w 2066934"/>
                  <a:gd name="connsiteY66" fmla="*/ 507282 h 1735580"/>
                  <a:gd name="connsiteX67" fmla="*/ 545910 w 2066934"/>
                  <a:gd name="connsiteY67" fmla="*/ 466338 h 1735580"/>
                  <a:gd name="connsiteX68" fmla="*/ 573206 w 2066934"/>
                  <a:gd name="connsiteY68" fmla="*/ 288918 h 1735580"/>
                  <a:gd name="connsiteX69" fmla="*/ 600501 w 2066934"/>
                  <a:gd name="connsiteY69" fmla="*/ 247974 h 1735580"/>
                  <a:gd name="connsiteX70" fmla="*/ 682388 w 2066934"/>
                  <a:gd name="connsiteY70" fmla="*/ 193383 h 17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66934" h="1735580">
                    <a:moveTo>
                      <a:pt x="109182" y="29610"/>
                    </a:moveTo>
                    <a:cubicBezTo>
                      <a:pt x="258506" y="79386"/>
                      <a:pt x="32324" y="0"/>
                      <a:pt x="191068" y="70553"/>
                    </a:cubicBezTo>
                    <a:cubicBezTo>
                      <a:pt x="217360" y="82238"/>
                      <a:pt x="245659" y="88750"/>
                      <a:pt x="272955" y="97849"/>
                    </a:cubicBezTo>
                    <a:cubicBezTo>
                      <a:pt x="331694" y="117429"/>
                      <a:pt x="299939" y="108007"/>
                      <a:pt x="368489" y="125144"/>
                    </a:cubicBezTo>
                    <a:cubicBezTo>
                      <a:pt x="410846" y="96907"/>
                      <a:pt x="418646" y="77768"/>
                      <a:pt x="477671" y="111497"/>
                    </a:cubicBezTo>
                    <a:cubicBezTo>
                      <a:pt x="491912" y="119635"/>
                      <a:pt x="491058" y="143747"/>
                      <a:pt x="504967" y="152440"/>
                    </a:cubicBezTo>
                    <a:cubicBezTo>
                      <a:pt x="529365" y="167689"/>
                      <a:pt x="559558" y="170637"/>
                      <a:pt x="586853" y="179735"/>
                    </a:cubicBezTo>
                    <a:cubicBezTo>
                      <a:pt x="654050" y="202134"/>
                      <a:pt x="613604" y="191018"/>
                      <a:pt x="709683" y="207031"/>
                    </a:cubicBezTo>
                    <a:cubicBezTo>
                      <a:pt x="736253" y="286738"/>
                      <a:pt x="702543" y="213539"/>
                      <a:pt x="764274" y="275270"/>
                    </a:cubicBezTo>
                    <a:cubicBezTo>
                      <a:pt x="775872" y="286868"/>
                      <a:pt x="779972" y="304615"/>
                      <a:pt x="791570" y="316213"/>
                    </a:cubicBezTo>
                    <a:cubicBezTo>
                      <a:pt x="803168" y="327811"/>
                      <a:pt x="817524" y="336847"/>
                      <a:pt x="832513" y="343509"/>
                    </a:cubicBezTo>
                    <a:cubicBezTo>
                      <a:pt x="925180" y="384694"/>
                      <a:pt x="964149" y="374950"/>
                      <a:pt x="1078173" y="384452"/>
                    </a:cubicBezTo>
                    <a:cubicBezTo>
                      <a:pt x="1091821" y="389001"/>
                      <a:pt x="1106540" y="391114"/>
                      <a:pt x="1119116" y="398100"/>
                    </a:cubicBezTo>
                    <a:cubicBezTo>
                      <a:pt x="1147793" y="414032"/>
                      <a:pt x="1169881" y="442318"/>
                      <a:pt x="1201003" y="452691"/>
                    </a:cubicBezTo>
                    <a:cubicBezTo>
                      <a:pt x="1268198" y="475088"/>
                      <a:pt x="1227756" y="463973"/>
                      <a:pt x="1323833" y="479986"/>
                    </a:cubicBezTo>
                    <a:cubicBezTo>
                      <a:pt x="1428744" y="549927"/>
                      <a:pt x="1373360" y="529184"/>
                      <a:pt x="1487606" y="548225"/>
                    </a:cubicBezTo>
                    <a:cubicBezTo>
                      <a:pt x="1514901" y="557324"/>
                      <a:pt x="1545552" y="559561"/>
                      <a:pt x="1569492" y="575521"/>
                    </a:cubicBezTo>
                    <a:cubicBezTo>
                      <a:pt x="1596788" y="593718"/>
                      <a:pt x="1628182" y="606915"/>
                      <a:pt x="1651379" y="630112"/>
                    </a:cubicBezTo>
                    <a:cubicBezTo>
                      <a:pt x="1703920" y="682653"/>
                      <a:pt x="1676263" y="660349"/>
                      <a:pt x="1733265" y="698350"/>
                    </a:cubicBezTo>
                    <a:cubicBezTo>
                      <a:pt x="1742364" y="711998"/>
                      <a:pt x="1746651" y="730600"/>
                      <a:pt x="1760561" y="739294"/>
                    </a:cubicBezTo>
                    <a:cubicBezTo>
                      <a:pt x="1784959" y="754543"/>
                      <a:pt x="1842447" y="766589"/>
                      <a:pt x="1842447" y="766589"/>
                    </a:cubicBezTo>
                    <a:cubicBezTo>
                      <a:pt x="1872629" y="796770"/>
                      <a:pt x="1886334" y="815828"/>
                      <a:pt x="1924334" y="834828"/>
                    </a:cubicBezTo>
                    <a:cubicBezTo>
                      <a:pt x="1937201" y="841262"/>
                      <a:pt x="1951629" y="843927"/>
                      <a:pt x="1965277" y="848476"/>
                    </a:cubicBezTo>
                    <a:cubicBezTo>
                      <a:pt x="1967285" y="868556"/>
                      <a:pt x="1968580" y="982710"/>
                      <a:pt x="1992573" y="1025897"/>
                    </a:cubicBezTo>
                    <a:cubicBezTo>
                      <a:pt x="2008505" y="1054574"/>
                      <a:pt x="2047164" y="1107783"/>
                      <a:pt x="2047164" y="1107783"/>
                    </a:cubicBezTo>
                    <a:cubicBezTo>
                      <a:pt x="2051713" y="1121431"/>
                      <a:pt x="2062401" y="1134429"/>
                      <a:pt x="2060812" y="1148727"/>
                    </a:cubicBezTo>
                    <a:cubicBezTo>
                      <a:pt x="2057635" y="1177323"/>
                      <a:pt x="2033516" y="1230613"/>
                      <a:pt x="2033516" y="1230613"/>
                    </a:cubicBezTo>
                    <a:cubicBezTo>
                      <a:pt x="2043673" y="1281399"/>
                      <a:pt x="2066934" y="1360295"/>
                      <a:pt x="2033516" y="1408034"/>
                    </a:cubicBezTo>
                    <a:cubicBezTo>
                      <a:pt x="2017016" y="1431605"/>
                      <a:pt x="1978925" y="1426231"/>
                      <a:pt x="1951630" y="1435329"/>
                    </a:cubicBezTo>
                    <a:lnTo>
                      <a:pt x="1910686" y="1448977"/>
                    </a:lnTo>
                    <a:cubicBezTo>
                      <a:pt x="1865099" y="1464173"/>
                      <a:pt x="1821475" y="1480468"/>
                      <a:pt x="1774209" y="1489921"/>
                    </a:cubicBezTo>
                    <a:cubicBezTo>
                      <a:pt x="1747074" y="1495348"/>
                      <a:pt x="1719457" y="1498141"/>
                      <a:pt x="1692322" y="1503568"/>
                    </a:cubicBezTo>
                    <a:cubicBezTo>
                      <a:pt x="1673929" y="1507246"/>
                      <a:pt x="1655766" y="1512063"/>
                      <a:pt x="1637731" y="1517216"/>
                    </a:cubicBezTo>
                    <a:cubicBezTo>
                      <a:pt x="1623899" y="1521168"/>
                      <a:pt x="1611029" y="1528829"/>
                      <a:pt x="1596788" y="1530864"/>
                    </a:cubicBezTo>
                    <a:cubicBezTo>
                      <a:pt x="1547045" y="1537970"/>
                      <a:pt x="1496704" y="1539963"/>
                      <a:pt x="1446662" y="1544512"/>
                    </a:cubicBezTo>
                    <a:cubicBezTo>
                      <a:pt x="1442113" y="1558160"/>
                      <a:pt x="1440995" y="1573485"/>
                      <a:pt x="1433015" y="1585455"/>
                    </a:cubicBezTo>
                    <a:cubicBezTo>
                      <a:pt x="1378677" y="1666961"/>
                      <a:pt x="1323580" y="1629153"/>
                      <a:pt x="1214650" y="1640046"/>
                    </a:cubicBezTo>
                    <a:cubicBezTo>
                      <a:pt x="1182642" y="1643247"/>
                      <a:pt x="1150961" y="1649145"/>
                      <a:pt x="1119116" y="1653694"/>
                    </a:cubicBezTo>
                    <a:lnTo>
                      <a:pt x="1037230" y="1680989"/>
                    </a:lnTo>
                    <a:cubicBezTo>
                      <a:pt x="1023582" y="1685538"/>
                      <a:pt x="1010243" y="1691148"/>
                      <a:pt x="996286" y="1694637"/>
                    </a:cubicBezTo>
                    <a:cubicBezTo>
                      <a:pt x="978089" y="1699186"/>
                      <a:pt x="959661" y="1702895"/>
                      <a:pt x="941695" y="1708285"/>
                    </a:cubicBezTo>
                    <a:cubicBezTo>
                      <a:pt x="914137" y="1716552"/>
                      <a:pt x="859809" y="1735580"/>
                      <a:pt x="859809" y="1735580"/>
                    </a:cubicBezTo>
                    <a:cubicBezTo>
                      <a:pt x="823415" y="1731031"/>
                      <a:pt x="787304" y="1721932"/>
                      <a:pt x="750627" y="1721932"/>
                    </a:cubicBezTo>
                    <a:cubicBezTo>
                      <a:pt x="664071" y="1721932"/>
                      <a:pt x="577875" y="1735580"/>
                      <a:pt x="491319" y="1735580"/>
                    </a:cubicBezTo>
                    <a:cubicBezTo>
                      <a:pt x="458384" y="1735580"/>
                      <a:pt x="414444" y="1719053"/>
                      <a:pt x="382137" y="1708285"/>
                    </a:cubicBezTo>
                    <a:cubicBezTo>
                      <a:pt x="341195" y="1680989"/>
                      <a:pt x="336644" y="1685538"/>
                      <a:pt x="313898" y="1640046"/>
                    </a:cubicBezTo>
                    <a:cubicBezTo>
                      <a:pt x="307464" y="1627179"/>
                      <a:pt x="310422" y="1609275"/>
                      <a:pt x="300250" y="1599103"/>
                    </a:cubicBezTo>
                    <a:cubicBezTo>
                      <a:pt x="277053" y="1575906"/>
                      <a:pt x="245659" y="1562709"/>
                      <a:pt x="218364" y="1544512"/>
                    </a:cubicBezTo>
                    <a:lnTo>
                      <a:pt x="177421" y="1517216"/>
                    </a:lnTo>
                    <a:cubicBezTo>
                      <a:pt x="81886" y="1549061"/>
                      <a:pt x="104633" y="1571808"/>
                      <a:pt x="81886" y="1503568"/>
                    </a:cubicBezTo>
                    <a:cubicBezTo>
                      <a:pt x="77337" y="1467174"/>
                      <a:pt x="83134" y="1427902"/>
                      <a:pt x="68238" y="1394386"/>
                    </a:cubicBezTo>
                    <a:cubicBezTo>
                      <a:pt x="62395" y="1381240"/>
                      <a:pt x="38528" y="1389725"/>
                      <a:pt x="27295" y="1380738"/>
                    </a:cubicBezTo>
                    <a:cubicBezTo>
                      <a:pt x="14487" y="1370491"/>
                      <a:pt x="9098" y="1353443"/>
                      <a:pt x="0" y="1339795"/>
                    </a:cubicBezTo>
                    <a:cubicBezTo>
                      <a:pt x="72065" y="1315773"/>
                      <a:pt x="32963" y="1338117"/>
                      <a:pt x="95534" y="1244261"/>
                    </a:cubicBezTo>
                    <a:lnTo>
                      <a:pt x="122830" y="1203318"/>
                    </a:lnTo>
                    <a:cubicBezTo>
                      <a:pt x="157129" y="1100414"/>
                      <a:pt x="110864" y="1227246"/>
                      <a:pt x="163773" y="1121431"/>
                    </a:cubicBezTo>
                    <a:cubicBezTo>
                      <a:pt x="170207" y="1108564"/>
                      <a:pt x="173932" y="1094444"/>
                      <a:pt x="177421" y="1080488"/>
                    </a:cubicBezTo>
                    <a:cubicBezTo>
                      <a:pt x="183047" y="1057984"/>
                      <a:pt x="179559" y="1032389"/>
                      <a:pt x="191068" y="1012249"/>
                    </a:cubicBezTo>
                    <a:cubicBezTo>
                      <a:pt x="199206" y="998007"/>
                      <a:pt x="218364" y="994052"/>
                      <a:pt x="232012" y="984953"/>
                    </a:cubicBezTo>
                    <a:lnTo>
                      <a:pt x="259307" y="903067"/>
                    </a:lnTo>
                    <a:cubicBezTo>
                      <a:pt x="263856" y="889419"/>
                      <a:pt x="262783" y="872297"/>
                      <a:pt x="272955" y="862124"/>
                    </a:cubicBezTo>
                    <a:cubicBezTo>
                      <a:pt x="286603" y="848476"/>
                      <a:pt x="299071" y="833536"/>
                      <a:pt x="313898" y="821180"/>
                    </a:cubicBezTo>
                    <a:cubicBezTo>
                      <a:pt x="326499" y="810679"/>
                      <a:pt x="341193" y="802983"/>
                      <a:pt x="354841" y="793885"/>
                    </a:cubicBezTo>
                    <a:cubicBezTo>
                      <a:pt x="360304" y="772033"/>
                      <a:pt x="385817" y="664052"/>
                      <a:pt x="395785" y="657407"/>
                    </a:cubicBezTo>
                    <a:lnTo>
                      <a:pt x="436728" y="630112"/>
                    </a:lnTo>
                    <a:cubicBezTo>
                      <a:pt x="445827" y="616464"/>
                      <a:pt x="453523" y="601769"/>
                      <a:pt x="464024" y="589168"/>
                    </a:cubicBezTo>
                    <a:cubicBezTo>
                      <a:pt x="501753" y="543893"/>
                      <a:pt x="506849" y="558109"/>
                      <a:pt x="532262" y="507282"/>
                    </a:cubicBezTo>
                    <a:cubicBezTo>
                      <a:pt x="538696" y="494415"/>
                      <a:pt x="541361" y="479986"/>
                      <a:pt x="545910" y="466338"/>
                    </a:cubicBezTo>
                    <a:cubicBezTo>
                      <a:pt x="549825" y="427189"/>
                      <a:pt x="548613" y="338105"/>
                      <a:pt x="573206" y="288918"/>
                    </a:cubicBezTo>
                    <a:cubicBezTo>
                      <a:pt x="580541" y="274247"/>
                      <a:pt x="588157" y="258775"/>
                      <a:pt x="600501" y="247974"/>
                    </a:cubicBezTo>
                    <a:cubicBezTo>
                      <a:pt x="625189" y="226371"/>
                      <a:pt x="682388" y="193383"/>
                      <a:pt x="682388" y="193383"/>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63" name="Freeform 62"/>
              <p:cNvSpPr/>
              <p:nvPr/>
            </p:nvSpPr>
            <p:spPr bwMode="auto">
              <a:xfrm>
                <a:off x="1925313" y="4681910"/>
                <a:ext cx="1484932" cy="1777213"/>
              </a:xfrm>
              <a:custGeom>
                <a:avLst/>
                <a:gdLst>
                  <a:gd name="connsiteX0" fmla="*/ 1460311 w 1485752"/>
                  <a:gd name="connsiteY0" fmla="*/ 0 h 1776644"/>
                  <a:gd name="connsiteX1" fmla="*/ 1433015 w 1485752"/>
                  <a:gd name="connsiteY1" fmla="*/ 40943 h 1776644"/>
                  <a:gd name="connsiteX2" fmla="*/ 1460311 w 1485752"/>
                  <a:gd name="connsiteY2" fmla="*/ 136478 h 1776644"/>
                  <a:gd name="connsiteX3" fmla="*/ 1460311 w 1485752"/>
                  <a:gd name="connsiteY3" fmla="*/ 464024 h 1776644"/>
                  <a:gd name="connsiteX4" fmla="*/ 1392072 w 1485752"/>
                  <a:gd name="connsiteY4" fmla="*/ 559558 h 1776644"/>
                  <a:gd name="connsiteX5" fmla="*/ 1310185 w 1485752"/>
                  <a:gd name="connsiteY5" fmla="*/ 614149 h 1776644"/>
                  <a:gd name="connsiteX6" fmla="*/ 1241947 w 1485752"/>
                  <a:gd name="connsiteY6" fmla="*/ 682388 h 1776644"/>
                  <a:gd name="connsiteX7" fmla="*/ 1187356 w 1485752"/>
                  <a:gd name="connsiteY7" fmla="*/ 764275 h 1776644"/>
                  <a:gd name="connsiteX8" fmla="*/ 1160060 w 1485752"/>
                  <a:gd name="connsiteY8" fmla="*/ 805218 h 1776644"/>
                  <a:gd name="connsiteX9" fmla="*/ 1119117 w 1485752"/>
                  <a:gd name="connsiteY9" fmla="*/ 832514 h 1776644"/>
                  <a:gd name="connsiteX10" fmla="*/ 1009935 w 1485752"/>
                  <a:gd name="connsiteY10" fmla="*/ 928048 h 1776644"/>
                  <a:gd name="connsiteX11" fmla="*/ 968991 w 1485752"/>
                  <a:gd name="connsiteY11" fmla="*/ 955343 h 1776644"/>
                  <a:gd name="connsiteX12" fmla="*/ 941696 w 1485752"/>
                  <a:gd name="connsiteY12" fmla="*/ 996287 h 1776644"/>
                  <a:gd name="connsiteX13" fmla="*/ 859809 w 1485752"/>
                  <a:gd name="connsiteY13" fmla="*/ 1037230 h 1776644"/>
                  <a:gd name="connsiteX14" fmla="*/ 818866 w 1485752"/>
                  <a:gd name="connsiteY14" fmla="*/ 1064525 h 1776644"/>
                  <a:gd name="connsiteX15" fmla="*/ 682388 w 1485752"/>
                  <a:gd name="connsiteY15" fmla="*/ 1078173 h 1776644"/>
                  <a:gd name="connsiteX16" fmla="*/ 614150 w 1485752"/>
                  <a:gd name="connsiteY16" fmla="*/ 1146412 h 1776644"/>
                  <a:gd name="connsiteX17" fmla="*/ 586854 w 1485752"/>
                  <a:gd name="connsiteY17" fmla="*/ 1105469 h 1776644"/>
                  <a:gd name="connsiteX18" fmla="*/ 491320 w 1485752"/>
                  <a:gd name="connsiteY18" fmla="*/ 1091821 h 1776644"/>
                  <a:gd name="connsiteX19" fmla="*/ 382138 w 1485752"/>
                  <a:gd name="connsiteY19" fmla="*/ 1078173 h 1776644"/>
                  <a:gd name="connsiteX20" fmla="*/ 341194 w 1485752"/>
                  <a:gd name="connsiteY20" fmla="*/ 1064525 h 1776644"/>
                  <a:gd name="connsiteX21" fmla="*/ 313899 w 1485752"/>
                  <a:gd name="connsiteY21" fmla="*/ 1201003 h 1776644"/>
                  <a:gd name="connsiteX22" fmla="*/ 327547 w 1485752"/>
                  <a:gd name="connsiteY22" fmla="*/ 1282890 h 1776644"/>
                  <a:gd name="connsiteX23" fmla="*/ 300251 w 1485752"/>
                  <a:gd name="connsiteY23" fmla="*/ 1378424 h 1776644"/>
                  <a:gd name="connsiteX24" fmla="*/ 259308 w 1485752"/>
                  <a:gd name="connsiteY24" fmla="*/ 1392072 h 1776644"/>
                  <a:gd name="connsiteX25" fmla="*/ 109182 w 1485752"/>
                  <a:gd name="connsiteY25" fmla="*/ 1378424 h 1776644"/>
                  <a:gd name="connsiteX26" fmla="*/ 68239 w 1485752"/>
                  <a:gd name="connsiteY26" fmla="*/ 1405719 h 1776644"/>
                  <a:gd name="connsiteX27" fmla="*/ 13648 w 1485752"/>
                  <a:gd name="connsiteY27" fmla="*/ 1542197 h 1776644"/>
                  <a:gd name="connsiteX28" fmla="*/ 0 w 1485752"/>
                  <a:gd name="connsiteY28" fmla="*/ 1583140 h 1776644"/>
                  <a:gd name="connsiteX29" fmla="*/ 13648 w 1485752"/>
                  <a:gd name="connsiteY29" fmla="*/ 1651379 h 1776644"/>
                  <a:gd name="connsiteX30" fmla="*/ 27296 w 1485752"/>
                  <a:gd name="connsiteY30" fmla="*/ 1692322 h 1776644"/>
                  <a:gd name="connsiteX31" fmla="*/ 81887 w 1485752"/>
                  <a:gd name="connsiteY31" fmla="*/ 1733266 h 17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5752" h="1776644">
                    <a:moveTo>
                      <a:pt x="1460311" y="0"/>
                    </a:moveTo>
                    <a:cubicBezTo>
                      <a:pt x="1451212" y="13648"/>
                      <a:pt x="1435335" y="24705"/>
                      <a:pt x="1433015" y="40943"/>
                    </a:cubicBezTo>
                    <a:cubicBezTo>
                      <a:pt x="1431301" y="52938"/>
                      <a:pt x="1455190" y="121114"/>
                      <a:pt x="1460311" y="136478"/>
                    </a:cubicBezTo>
                    <a:cubicBezTo>
                      <a:pt x="1469660" y="276712"/>
                      <a:pt x="1485752" y="336823"/>
                      <a:pt x="1460311" y="464024"/>
                    </a:cubicBezTo>
                    <a:cubicBezTo>
                      <a:pt x="1442114" y="555010"/>
                      <a:pt x="1453487" y="539087"/>
                      <a:pt x="1392072" y="559558"/>
                    </a:cubicBezTo>
                    <a:cubicBezTo>
                      <a:pt x="1364776" y="577755"/>
                      <a:pt x="1328382" y="586853"/>
                      <a:pt x="1310185" y="614149"/>
                    </a:cubicBezTo>
                    <a:cubicBezTo>
                      <a:pt x="1273792" y="668741"/>
                      <a:pt x="1296538" y="645995"/>
                      <a:pt x="1241947" y="682388"/>
                    </a:cubicBezTo>
                    <a:lnTo>
                      <a:pt x="1187356" y="764275"/>
                    </a:lnTo>
                    <a:cubicBezTo>
                      <a:pt x="1178257" y="777923"/>
                      <a:pt x="1173708" y="796119"/>
                      <a:pt x="1160060" y="805218"/>
                    </a:cubicBezTo>
                    <a:lnTo>
                      <a:pt x="1119117" y="832514"/>
                    </a:lnTo>
                    <a:cubicBezTo>
                      <a:pt x="1073624" y="900751"/>
                      <a:pt x="1105468" y="864360"/>
                      <a:pt x="1009935" y="928048"/>
                    </a:cubicBezTo>
                    <a:lnTo>
                      <a:pt x="968991" y="955343"/>
                    </a:lnTo>
                    <a:cubicBezTo>
                      <a:pt x="959893" y="968991"/>
                      <a:pt x="953294" y="984688"/>
                      <a:pt x="941696" y="996287"/>
                    </a:cubicBezTo>
                    <a:cubicBezTo>
                      <a:pt x="902586" y="1035397"/>
                      <a:pt x="904207" y="1015031"/>
                      <a:pt x="859809" y="1037230"/>
                    </a:cubicBezTo>
                    <a:cubicBezTo>
                      <a:pt x="845138" y="1044565"/>
                      <a:pt x="834848" y="1060837"/>
                      <a:pt x="818866" y="1064525"/>
                    </a:cubicBezTo>
                    <a:cubicBezTo>
                      <a:pt x="774317" y="1074805"/>
                      <a:pt x="727881" y="1073624"/>
                      <a:pt x="682388" y="1078173"/>
                    </a:cubicBezTo>
                    <a:cubicBezTo>
                      <a:pt x="650544" y="1173708"/>
                      <a:pt x="682389" y="1169159"/>
                      <a:pt x="614150" y="1146412"/>
                    </a:cubicBezTo>
                    <a:cubicBezTo>
                      <a:pt x="605051" y="1132764"/>
                      <a:pt x="601843" y="1112131"/>
                      <a:pt x="586854" y="1105469"/>
                    </a:cubicBezTo>
                    <a:cubicBezTo>
                      <a:pt x="557459" y="1092404"/>
                      <a:pt x="523206" y="1096073"/>
                      <a:pt x="491320" y="1091821"/>
                    </a:cubicBezTo>
                    <a:lnTo>
                      <a:pt x="382138" y="1078173"/>
                    </a:lnTo>
                    <a:cubicBezTo>
                      <a:pt x="368490" y="1073624"/>
                      <a:pt x="355385" y="1062160"/>
                      <a:pt x="341194" y="1064525"/>
                    </a:cubicBezTo>
                    <a:cubicBezTo>
                      <a:pt x="265727" y="1077103"/>
                      <a:pt x="307177" y="1153949"/>
                      <a:pt x="313899" y="1201003"/>
                    </a:cubicBezTo>
                    <a:cubicBezTo>
                      <a:pt x="317812" y="1228397"/>
                      <a:pt x="322998" y="1255594"/>
                      <a:pt x="327547" y="1282890"/>
                    </a:cubicBezTo>
                    <a:cubicBezTo>
                      <a:pt x="327429" y="1283363"/>
                      <a:pt x="306778" y="1371897"/>
                      <a:pt x="300251" y="1378424"/>
                    </a:cubicBezTo>
                    <a:cubicBezTo>
                      <a:pt x="290079" y="1388596"/>
                      <a:pt x="272956" y="1387523"/>
                      <a:pt x="259308" y="1392072"/>
                    </a:cubicBezTo>
                    <a:cubicBezTo>
                      <a:pt x="155415" y="1357440"/>
                      <a:pt x="205634" y="1359133"/>
                      <a:pt x="109182" y="1378424"/>
                    </a:cubicBezTo>
                    <a:cubicBezTo>
                      <a:pt x="95534" y="1387522"/>
                      <a:pt x="79837" y="1394121"/>
                      <a:pt x="68239" y="1405719"/>
                    </a:cubicBezTo>
                    <a:cubicBezTo>
                      <a:pt x="31695" y="1442263"/>
                      <a:pt x="26993" y="1495491"/>
                      <a:pt x="13648" y="1542197"/>
                    </a:cubicBezTo>
                    <a:cubicBezTo>
                      <a:pt x="9696" y="1556029"/>
                      <a:pt x="4549" y="1569492"/>
                      <a:pt x="0" y="1583140"/>
                    </a:cubicBezTo>
                    <a:cubicBezTo>
                      <a:pt x="4549" y="1605886"/>
                      <a:pt x="8022" y="1628875"/>
                      <a:pt x="13648" y="1651379"/>
                    </a:cubicBezTo>
                    <a:cubicBezTo>
                      <a:pt x="17137" y="1665335"/>
                      <a:pt x="17124" y="1682150"/>
                      <a:pt x="27296" y="1692322"/>
                    </a:cubicBezTo>
                    <a:cubicBezTo>
                      <a:pt x="111618" y="1776644"/>
                      <a:pt x="37955" y="1645402"/>
                      <a:pt x="81887" y="1733266"/>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nvGrpSpPr>
            <p:cNvPr id="10" name="Group 59"/>
            <p:cNvGrpSpPr>
              <a:grpSpLocks/>
            </p:cNvGrpSpPr>
            <p:nvPr/>
          </p:nvGrpSpPr>
          <p:grpSpPr bwMode="auto">
            <a:xfrm>
              <a:off x="3394680" y="3060872"/>
              <a:ext cx="1849117" cy="1853057"/>
              <a:chOff x="173587" y="1294321"/>
              <a:chExt cx="5242815" cy="5270638"/>
            </a:xfrm>
          </p:grpSpPr>
          <p:pic>
            <p:nvPicPr>
              <p:cNvPr id="48" name="Picture 9"/>
              <p:cNvPicPr>
                <a:picLocks noChangeAspect="1" noChangeArrowheads="1"/>
              </p:cNvPicPr>
              <p:nvPr/>
            </p:nvPicPr>
            <p:blipFill>
              <a:blip r:embed="rId5" cstate="print"/>
              <a:srcRect/>
              <a:stretch>
                <a:fillRect/>
              </a:stretch>
            </p:blipFill>
            <p:spPr bwMode="auto">
              <a:xfrm>
                <a:off x="173587" y="1311685"/>
                <a:ext cx="5237745" cy="5237741"/>
              </a:xfrm>
              <a:prstGeom prst="rect">
                <a:avLst/>
              </a:prstGeom>
              <a:noFill/>
              <a:ln w="9525">
                <a:noFill/>
                <a:miter lim="800000"/>
                <a:headEnd/>
                <a:tailEnd/>
              </a:ln>
            </p:spPr>
          </p:pic>
          <p:grpSp>
            <p:nvGrpSpPr>
              <p:cNvPr id="49" name="Group 83"/>
              <p:cNvGrpSpPr>
                <a:grpSpLocks/>
              </p:cNvGrpSpPr>
              <p:nvPr/>
            </p:nvGrpSpPr>
            <p:grpSpPr bwMode="auto">
              <a:xfrm>
                <a:off x="215827" y="1294321"/>
                <a:ext cx="5200575" cy="5270638"/>
                <a:chOff x="215827" y="1294321"/>
                <a:chExt cx="5200575" cy="5270638"/>
              </a:xfrm>
            </p:grpSpPr>
            <p:sp>
              <p:nvSpPr>
                <p:cNvPr id="50" name="Freeform 49"/>
                <p:cNvSpPr/>
                <p:nvPr/>
              </p:nvSpPr>
              <p:spPr bwMode="auto">
                <a:xfrm>
                  <a:off x="1691134" y="5197947"/>
                  <a:ext cx="3044358" cy="1367012"/>
                </a:xfrm>
                <a:custGeom>
                  <a:avLst/>
                  <a:gdLst>
                    <a:gd name="connsiteX0" fmla="*/ 3041986 w 3041986"/>
                    <a:gd name="connsiteY0" fmla="*/ 1367141 h 1367141"/>
                    <a:gd name="connsiteX1" fmla="*/ 3014691 w 3041986"/>
                    <a:gd name="connsiteY1" fmla="*/ 1326198 h 1367141"/>
                    <a:gd name="connsiteX2" fmla="*/ 2960100 w 3041986"/>
                    <a:gd name="connsiteY2" fmla="*/ 1203368 h 1367141"/>
                    <a:gd name="connsiteX3" fmla="*/ 2919156 w 3041986"/>
                    <a:gd name="connsiteY3" fmla="*/ 1176072 h 1367141"/>
                    <a:gd name="connsiteX4" fmla="*/ 2850917 w 3041986"/>
                    <a:gd name="connsiteY4" fmla="*/ 1053243 h 1367141"/>
                    <a:gd name="connsiteX5" fmla="*/ 2809974 w 3041986"/>
                    <a:gd name="connsiteY5" fmla="*/ 1025947 h 1367141"/>
                    <a:gd name="connsiteX6" fmla="*/ 2782679 w 3041986"/>
                    <a:gd name="connsiteY6" fmla="*/ 944061 h 1367141"/>
                    <a:gd name="connsiteX7" fmla="*/ 2769031 w 3041986"/>
                    <a:gd name="connsiteY7" fmla="*/ 903117 h 1367141"/>
                    <a:gd name="connsiteX8" fmla="*/ 2741735 w 3041986"/>
                    <a:gd name="connsiteY8" fmla="*/ 862174 h 1367141"/>
                    <a:gd name="connsiteX9" fmla="*/ 2673497 w 3041986"/>
                    <a:gd name="connsiteY9" fmla="*/ 739344 h 1367141"/>
                    <a:gd name="connsiteX10" fmla="*/ 2632553 w 3041986"/>
                    <a:gd name="connsiteY10" fmla="*/ 712049 h 1367141"/>
                    <a:gd name="connsiteX11" fmla="*/ 2577962 w 3041986"/>
                    <a:gd name="connsiteY11" fmla="*/ 657458 h 1367141"/>
                    <a:gd name="connsiteX12" fmla="*/ 2550667 w 3041986"/>
                    <a:gd name="connsiteY12" fmla="*/ 616514 h 1367141"/>
                    <a:gd name="connsiteX13" fmla="*/ 2509723 w 3041986"/>
                    <a:gd name="connsiteY13" fmla="*/ 575571 h 1367141"/>
                    <a:gd name="connsiteX14" fmla="*/ 2482428 w 3041986"/>
                    <a:gd name="connsiteY14" fmla="*/ 493684 h 1367141"/>
                    <a:gd name="connsiteX15" fmla="*/ 2468780 w 3041986"/>
                    <a:gd name="connsiteY15" fmla="*/ 452741 h 1367141"/>
                    <a:gd name="connsiteX16" fmla="*/ 2455132 w 3041986"/>
                    <a:gd name="connsiteY16" fmla="*/ 411798 h 1367141"/>
                    <a:gd name="connsiteX17" fmla="*/ 2441485 w 3041986"/>
                    <a:gd name="connsiteY17" fmla="*/ 343559 h 1367141"/>
                    <a:gd name="connsiteX18" fmla="*/ 2427837 w 3041986"/>
                    <a:gd name="connsiteY18" fmla="*/ 220729 h 1367141"/>
                    <a:gd name="connsiteX19" fmla="*/ 2414189 w 3041986"/>
                    <a:gd name="connsiteY19" fmla="*/ 179786 h 1367141"/>
                    <a:gd name="connsiteX20" fmla="*/ 2373246 w 3041986"/>
                    <a:gd name="connsiteY20" fmla="*/ 152490 h 1367141"/>
                    <a:gd name="connsiteX21" fmla="*/ 2291359 w 3041986"/>
                    <a:gd name="connsiteY21" fmla="*/ 125195 h 1367141"/>
                    <a:gd name="connsiteX22" fmla="*/ 2209473 w 3041986"/>
                    <a:gd name="connsiteY22" fmla="*/ 84252 h 1367141"/>
                    <a:gd name="connsiteX23" fmla="*/ 2168529 w 3041986"/>
                    <a:gd name="connsiteY23" fmla="*/ 97899 h 1367141"/>
                    <a:gd name="connsiteX24" fmla="*/ 2086643 w 3041986"/>
                    <a:gd name="connsiteY24" fmla="*/ 70604 h 1367141"/>
                    <a:gd name="connsiteX25" fmla="*/ 2004756 w 3041986"/>
                    <a:gd name="connsiteY25" fmla="*/ 29661 h 1367141"/>
                    <a:gd name="connsiteX26" fmla="*/ 1963813 w 3041986"/>
                    <a:gd name="connsiteY26" fmla="*/ 2365 h 1367141"/>
                    <a:gd name="connsiteX27" fmla="*/ 1922870 w 3041986"/>
                    <a:gd name="connsiteY27" fmla="*/ 16013 h 1367141"/>
                    <a:gd name="connsiteX28" fmla="*/ 1772744 w 3041986"/>
                    <a:gd name="connsiteY28" fmla="*/ 43308 h 1367141"/>
                    <a:gd name="connsiteX29" fmla="*/ 1731801 w 3041986"/>
                    <a:gd name="connsiteY29" fmla="*/ 70604 h 1367141"/>
                    <a:gd name="connsiteX30" fmla="*/ 1690858 w 3041986"/>
                    <a:gd name="connsiteY30" fmla="*/ 152490 h 1367141"/>
                    <a:gd name="connsiteX31" fmla="*/ 1581676 w 3041986"/>
                    <a:gd name="connsiteY31" fmla="*/ 138843 h 1367141"/>
                    <a:gd name="connsiteX32" fmla="*/ 1540732 w 3041986"/>
                    <a:gd name="connsiteY32" fmla="*/ 125195 h 1367141"/>
                    <a:gd name="connsiteX33" fmla="*/ 1499789 w 3041986"/>
                    <a:gd name="connsiteY33" fmla="*/ 138843 h 1367141"/>
                    <a:gd name="connsiteX34" fmla="*/ 1445198 w 3041986"/>
                    <a:gd name="connsiteY34" fmla="*/ 125195 h 1367141"/>
                    <a:gd name="connsiteX35" fmla="*/ 1404255 w 3041986"/>
                    <a:gd name="connsiteY35" fmla="*/ 97899 h 1367141"/>
                    <a:gd name="connsiteX36" fmla="*/ 1363312 w 3041986"/>
                    <a:gd name="connsiteY36" fmla="*/ 84252 h 1367141"/>
                    <a:gd name="connsiteX37" fmla="*/ 1322368 w 3041986"/>
                    <a:gd name="connsiteY37" fmla="*/ 56956 h 1367141"/>
                    <a:gd name="connsiteX38" fmla="*/ 1254129 w 3041986"/>
                    <a:gd name="connsiteY38" fmla="*/ 111547 h 1367141"/>
                    <a:gd name="connsiteX39" fmla="*/ 1185891 w 3041986"/>
                    <a:gd name="connsiteY39" fmla="*/ 207081 h 1367141"/>
                    <a:gd name="connsiteX40" fmla="*/ 1117652 w 3041986"/>
                    <a:gd name="connsiteY40" fmla="*/ 220729 h 1367141"/>
                    <a:gd name="connsiteX41" fmla="*/ 1035765 w 3041986"/>
                    <a:gd name="connsiteY41" fmla="*/ 248025 h 1367141"/>
                    <a:gd name="connsiteX42" fmla="*/ 994822 w 3041986"/>
                    <a:gd name="connsiteY42" fmla="*/ 220729 h 1367141"/>
                    <a:gd name="connsiteX43" fmla="*/ 940231 w 3041986"/>
                    <a:gd name="connsiteY43" fmla="*/ 302616 h 1367141"/>
                    <a:gd name="connsiteX44" fmla="*/ 912935 w 3041986"/>
                    <a:gd name="connsiteY44" fmla="*/ 343559 h 1367141"/>
                    <a:gd name="connsiteX45" fmla="*/ 871992 w 3041986"/>
                    <a:gd name="connsiteY45" fmla="*/ 357207 h 1367141"/>
                    <a:gd name="connsiteX46" fmla="*/ 858344 w 3041986"/>
                    <a:gd name="connsiteY46" fmla="*/ 398150 h 1367141"/>
                    <a:gd name="connsiteX47" fmla="*/ 803753 w 3041986"/>
                    <a:gd name="connsiteY47" fmla="*/ 480037 h 1367141"/>
                    <a:gd name="connsiteX48" fmla="*/ 735514 w 3041986"/>
                    <a:gd name="connsiteY48" fmla="*/ 725696 h 1367141"/>
                    <a:gd name="connsiteX49" fmla="*/ 694571 w 3041986"/>
                    <a:gd name="connsiteY49" fmla="*/ 739344 h 1367141"/>
                    <a:gd name="connsiteX50" fmla="*/ 612685 w 3041986"/>
                    <a:gd name="connsiteY50" fmla="*/ 793935 h 1367141"/>
                    <a:gd name="connsiteX51" fmla="*/ 585389 w 3041986"/>
                    <a:gd name="connsiteY51" fmla="*/ 834878 h 1367141"/>
                    <a:gd name="connsiteX52" fmla="*/ 571741 w 3041986"/>
                    <a:gd name="connsiteY52" fmla="*/ 875822 h 1367141"/>
                    <a:gd name="connsiteX53" fmla="*/ 462559 w 3041986"/>
                    <a:gd name="connsiteY53" fmla="*/ 848526 h 1367141"/>
                    <a:gd name="connsiteX54" fmla="*/ 285138 w 3041986"/>
                    <a:gd name="connsiteY54" fmla="*/ 862174 h 1367141"/>
                    <a:gd name="connsiteX55" fmla="*/ 216900 w 3041986"/>
                    <a:gd name="connsiteY55" fmla="*/ 875822 h 1367141"/>
                    <a:gd name="connsiteX56" fmla="*/ 121365 w 3041986"/>
                    <a:gd name="connsiteY56" fmla="*/ 848526 h 1367141"/>
                    <a:gd name="connsiteX57" fmla="*/ 12183 w 3041986"/>
                    <a:gd name="connsiteY57" fmla="*/ 862174 h 1367141"/>
                    <a:gd name="connsiteX58" fmla="*/ 94070 w 3041986"/>
                    <a:gd name="connsiteY58" fmla="*/ 916765 h 1367141"/>
                    <a:gd name="connsiteX59" fmla="*/ 135013 w 3041986"/>
                    <a:gd name="connsiteY59" fmla="*/ 944061 h 1367141"/>
                    <a:gd name="connsiteX60" fmla="*/ 162309 w 3041986"/>
                    <a:gd name="connsiteY60" fmla="*/ 985004 h 1367141"/>
                    <a:gd name="connsiteX61" fmla="*/ 203252 w 3041986"/>
                    <a:gd name="connsiteY61" fmla="*/ 998652 h 1367141"/>
                    <a:gd name="connsiteX62" fmla="*/ 326082 w 3041986"/>
                    <a:gd name="connsiteY62" fmla="*/ 1039595 h 1367141"/>
                    <a:gd name="connsiteX63" fmla="*/ 367025 w 3041986"/>
                    <a:gd name="connsiteY63" fmla="*/ 1053243 h 1367141"/>
                    <a:gd name="connsiteX64" fmla="*/ 435264 w 3041986"/>
                    <a:gd name="connsiteY64" fmla="*/ 1135129 h 1367141"/>
                    <a:gd name="connsiteX65" fmla="*/ 476207 w 3041986"/>
                    <a:gd name="connsiteY65" fmla="*/ 1217016 h 1367141"/>
                    <a:gd name="connsiteX66" fmla="*/ 639980 w 3041986"/>
                    <a:gd name="connsiteY66" fmla="*/ 1298902 h 1367141"/>
                    <a:gd name="connsiteX67" fmla="*/ 790106 w 3041986"/>
                    <a:gd name="connsiteY67" fmla="*/ 1312550 h 1367141"/>
                    <a:gd name="connsiteX68" fmla="*/ 831049 w 3041986"/>
                    <a:gd name="connsiteY68" fmla="*/ 1326198 h 1367141"/>
                    <a:gd name="connsiteX69" fmla="*/ 858344 w 3041986"/>
                    <a:gd name="connsiteY69" fmla="*/ 1367141 h 136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41986" h="1367141">
                      <a:moveTo>
                        <a:pt x="3041986" y="1367141"/>
                      </a:moveTo>
                      <a:cubicBezTo>
                        <a:pt x="3032888" y="1353493"/>
                        <a:pt x="3021353" y="1341187"/>
                        <a:pt x="3014691" y="1326198"/>
                      </a:cubicBezTo>
                      <a:cubicBezTo>
                        <a:pt x="2993071" y="1277552"/>
                        <a:pt x="2997162" y="1240430"/>
                        <a:pt x="2960100" y="1203368"/>
                      </a:cubicBezTo>
                      <a:cubicBezTo>
                        <a:pt x="2948501" y="1191769"/>
                        <a:pt x="2932804" y="1185171"/>
                        <a:pt x="2919156" y="1176072"/>
                      </a:cubicBezTo>
                      <a:cubicBezTo>
                        <a:pt x="2904934" y="1133404"/>
                        <a:pt x="2891144" y="1080062"/>
                        <a:pt x="2850917" y="1053243"/>
                      </a:cubicBezTo>
                      <a:lnTo>
                        <a:pt x="2809974" y="1025947"/>
                      </a:lnTo>
                      <a:lnTo>
                        <a:pt x="2782679" y="944061"/>
                      </a:lnTo>
                      <a:cubicBezTo>
                        <a:pt x="2778130" y="930413"/>
                        <a:pt x="2777011" y="915087"/>
                        <a:pt x="2769031" y="903117"/>
                      </a:cubicBezTo>
                      <a:lnTo>
                        <a:pt x="2741735" y="862174"/>
                      </a:lnTo>
                      <a:cubicBezTo>
                        <a:pt x="2727514" y="819508"/>
                        <a:pt x="2713722" y="766160"/>
                        <a:pt x="2673497" y="739344"/>
                      </a:cubicBezTo>
                      <a:lnTo>
                        <a:pt x="2632553" y="712049"/>
                      </a:lnTo>
                      <a:cubicBezTo>
                        <a:pt x="2602778" y="622716"/>
                        <a:pt x="2644133" y="710395"/>
                        <a:pt x="2577962" y="657458"/>
                      </a:cubicBezTo>
                      <a:cubicBezTo>
                        <a:pt x="2565154" y="647211"/>
                        <a:pt x="2561168" y="629115"/>
                        <a:pt x="2550667" y="616514"/>
                      </a:cubicBezTo>
                      <a:cubicBezTo>
                        <a:pt x="2538311" y="601687"/>
                        <a:pt x="2523371" y="589219"/>
                        <a:pt x="2509723" y="575571"/>
                      </a:cubicBezTo>
                      <a:lnTo>
                        <a:pt x="2482428" y="493684"/>
                      </a:lnTo>
                      <a:lnTo>
                        <a:pt x="2468780" y="452741"/>
                      </a:lnTo>
                      <a:cubicBezTo>
                        <a:pt x="2464231" y="439093"/>
                        <a:pt x="2457953" y="425905"/>
                        <a:pt x="2455132" y="411798"/>
                      </a:cubicBezTo>
                      <a:cubicBezTo>
                        <a:pt x="2450583" y="389052"/>
                        <a:pt x="2444765" y="366523"/>
                        <a:pt x="2441485" y="343559"/>
                      </a:cubicBezTo>
                      <a:cubicBezTo>
                        <a:pt x="2435659" y="302778"/>
                        <a:pt x="2434610" y="261364"/>
                        <a:pt x="2427837" y="220729"/>
                      </a:cubicBezTo>
                      <a:cubicBezTo>
                        <a:pt x="2425472" y="206539"/>
                        <a:pt x="2423176" y="191020"/>
                        <a:pt x="2414189" y="179786"/>
                      </a:cubicBezTo>
                      <a:cubicBezTo>
                        <a:pt x="2403942" y="166978"/>
                        <a:pt x="2388235" y="159152"/>
                        <a:pt x="2373246" y="152490"/>
                      </a:cubicBezTo>
                      <a:cubicBezTo>
                        <a:pt x="2346954" y="140805"/>
                        <a:pt x="2291359" y="125195"/>
                        <a:pt x="2291359" y="125195"/>
                      </a:cubicBezTo>
                      <a:cubicBezTo>
                        <a:pt x="2270657" y="111393"/>
                        <a:pt x="2237727" y="84252"/>
                        <a:pt x="2209473" y="84252"/>
                      </a:cubicBezTo>
                      <a:cubicBezTo>
                        <a:pt x="2195087" y="84252"/>
                        <a:pt x="2182177" y="93350"/>
                        <a:pt x="2168529" y="97899"/>
                      </a:cubicBezTo>
                      <a:cubicBezTo>
                        <a:pt x="2141234" y="88801"/>
                        <a:pt x="2110582" y="86564"/>
                        <a:pt x="2086643" y="70604"/>
                      </a:cubicBezTo>
                      <a:cubicBezTo>
                        <a:pt x="2033730" y="35328"/>
                        <a:pt x="2061261" y="48495"/>
                        <a:pt x="2004756" y="29661"/>
                      </a:cubicBezTo>
                      <a:cubicBezTo>
                        <a:pt x="1991108" y="20562"/>
                        <a:pt x="1979992" y="5062"/>
                        <a:pt x="1963813" y="2365"/>
                      </a:cubicBezTo>
                      <a:cubicBezTo>
                        <a:pt x="1949623" y="0"/>
                        <a:pt x="1936702" y="12061"/>
                        <a:pt x="1922870" y="16013"/>
                      </a:cubicBezTo>
                      <a:cubicBezTo>
                        <a:pt x="1858520" y="34399"/>
                        <a:pt x="1850064" y="32263"/>
                        <a:pt x="1772744" y="43308"/>
                      </a:cubicBezTo>
                      <a:cubicBezTo>
                        <a:pt x="1759096" y="52407"/>
                        <a:pt x="1743399" y="59006"/>
                        <a:pt x="1731801" y="70604"/>
                      </a:cubicBezTo>
                      <a:cubicBezTo>
                        <a:pt x="1705345" y="97060"/>
                        <a:pt x="1701958" y="119191"/>
                        <a:pt x="1690858" y="152490"/>
                      </a:cubicBezTo>
                      <a:cubicBezTo>
                        <a:pt x="1654464" y="147941"/>
                        <a:pt x="1617762" y="145404"/>
                        <a:pt x="1581676" y="138843"/>
                      </a:cubicBezTo>
                      <a:cubicBezTo>
                        <a:pt x="1567522" y="136270"/>
                        <a:pt x="1555118" y="125195"/>
                        <a:pt x="1540732" y="125195"/>
                      </a:cubicBezTo>
                      <a:cubicBezTo>
                        <a:pt x="1526346" y="125195"/>
                        <a:pt x="1513437" y="134294"/>
                        <a:pt x="1499789" y="138843"/>
                      </a:cubicBezTo>
                      <a:cubicBezTo>
                        <a:pt x="1481592" y="134294"/>
                        <a:pt x="1462438" y="132584"/>
                        <a:pt x="1445198" y="125195"/>
                      </a:cubicBezTo>
                      <a:cubicBezTo>
                        <a:pt x="1430122" y="118734"/>
                        <a:pt x="1418926" y="105234"/>
                        <a:pt x="1404255" y="97899"/>
                      </a:cubicBezTo>
                      <a:cubicBezTo>
                        <a:pt x="1391388" y="91465"/>
                        <a:pt x="1376960" y="88801"/>
                        <a:pt x="1363312" y="84252"/>
                      </a:cubicBezTo>
                      <a:cubicBezTo>
                        <a:pt x="1349664" y="75153"/>
                        <a:pt x="1338548" y="59653"/>
                        <a:pt x="1322368" y="56956"/>
                      </a:cubicBezTo>
                      <a:cubicBezTo>
                        <a:pt x="1282816" y="50364"/>
                        <a:pt x="1270077" y="87626"/>
                        <a:pt x="1254129" y="111547"/>
                      </a:cubicBezTo>
                      <a:cubicBezTo>
                        <a:pt x="1226420" y="194676"/>
                        <a:pt x="1252062" y="190538"/>
                        <a:pt x="1185891" y="207081"/>
                      </a:cubicBezTo>
                      <a:cubicBezTo>
                        <a:pt x="1163387" y="212707"/>
                        <a:pt x="1140031" y="214625"/>
                        <a:pt x="1117652" y="220729"/>
                      </a:cubicBezTo>
                      <a:cubicBezTo>
                        <a:pt x="1089894" y="228300"/>
                        <a:pt x="1035765" y="248025"/>
                        <a:pt x="1035765" y="248025"/>
                      </a:cubicBezTo>
                      <a:cubicBezTo>
                        <a:pt x="1022117" y="238926"/>
                        <a:pt x="1009063" y="212591"/>
                        <a:pt x="994822" y="220729"/>
                      </a:cubicBezTo>
                      <a:cubicBezTo>
                        <a:pt x="966339" y="237005"/>
                        <a:pt x="958428" y="275320"/>
                        <a:pt x="940231" y="302616"/>
                      </a:cubicBezTo>
                      <a:cubicBezTo>
                        <a:pt x="931132" y="316264"/>
                        <a:pt x="928496" y="338372"/>
                        <a:pt x="912935" y="343559"/>
                      </a:cubicBezTo>
                      <a:lnTo>
                        <a:pt x="871992" y="357207"/>
                      </a:lnTo>
                      <a:cubicBezTo>
                        <a:pt x="867443" y="370855"/>
                        <a:pt x="865330" y="385574"/>
                        <a:pt x="858344" y="398150"/>
                      </a:cubicBezTo>
                      <a:cubicBezTo>
                        <a:pt x="842412" y="426827"/>
                        <a:pt x="803753" y="480037"/>
                        <a:pt x="803753" y="480037"/>
                      </a:cubicBezTo>
                      <a:cubicBezTo>
                        <a:pt x="801571" y="506224"/>
                        <a:pt x="811996" y="700201"/>
                        <a:pt x="735514" y="725696"/>
                      </a:cubicBezTo>
                      <a:lnTo>
                        <a:pt x="694571" y="739344"/>
                      </a:lnTo>
                      <a:cubicBezTo>
                        <a:pt x="626047" y="842132"/>
                        <a:pt x="718439" y="723433"/>
                        <a:pt x="612685" y="793935"/>
                      </a:cubicBezTo>
                      <a:cubicBezTo>
                        <a:pt x="599037" y="803033"/>
                        <a:pt x="594488" y="821230"/>
                        <a:pt x="585389" y="834878"/>
                      </a:cubicBezTo>
                      <a:cubicBezTo>
                        <a:pt x="580840" y="848526"/>
                        <a:pt x="585389" y="871273"/>
                        <a:pt x="571741" y="875822"/>
                      </a:cubicBezTo>
                      <a:cubicBezTo>
                        <a:pt x="555273" y="881311"/>
                        <a:pt x="484653" y="855891"/>
                        <a:pt x="462559" y="848526"/>
                      </a:cubicBezTo>
                      <a:cubicBezTo>
                        <a:pt x="403419" y="853075"/>
                        <a:pt x="344090" y="855624"/>
                        <a:pt x="285138" y="862174"/>
                      </a:cubicBezTo>
                      <a:cubicBezTo>
                        <a:pt x="262083" y="864736"/>
                        <a:pt x="240096" y="875822"/>
                        <a:pt x="216900" y="875822"/>
                      </a:cubicBezTo>
                      <a:cubicBezTo>
                        <a:pt x="199764" y="875822"/>
                        <a:pt x="140672" y="854962"/>
                        <a:pt x="121365" y="848526"/>
                      </a:cubicBezTo>
                      <a:cubicBezTo>
                        <a:pt x="84971" y="853075"/>
                        <a:pt x="25804" y="828120"/>
                        <a:pt x="12183" y="862174"/>
                      </a:cubicBezTo>
                      <a:cubicBezTo>
                        <a:pt x="0" y="892633"/>
                        <a:pt x="66774" y="898568"/>
                        <a:pt x="94070" y="916765"/>
                      </a:cubicBezTo>
                      <a:lnTo>
                        <a:pt x="135013" y="944061"/>
                      </a:lnTo>
                      <a:cubicBezTo>
                        <a:pt x="144112" y="957709"/>
                        <a:pt x="149501" y="974757"/>
                        <a:pt x="162309" y="985004"/>
                      </a:cubicBezTo>
                      <a:cubicBezTo>
                        <a:pt x="173543" y="993991"/>
                        <a:pt x="190385" y="992218"/>
                        <a:pt x="203252" y="998652"/>
                      </a:cubicBezTo>
                      <a:cubicBezTo>
                        <a:pt x="299202" y="1046627"/>
                        <a:pt x="174059" y="1014257"/>
                        <a:pt x="326082" y="1039595"/>
                      </a:cubicBezTo>
                      <a:cubicBezTo>
                        <a:pt x="339730" y="1044144"/>
                        <a:pt x="355055" y="1045263"/>
                        <a:pt x="367025" y="1053243"/>
                      </a:cubicBezTo>
                      <a:cubicBezTo>
                        <a:pt x="389662" y="1068334"/>
                        <a:pt x="422676" y="1109954"/>
                        <a:pt x="435264" y="1135129"/>
                      </a:cubicBezTo>
                      <a:cubicBezTo>
                        <a:pt x="453652" y="1171904"/>
                        <a:pt x="441442" y="1186596"/>
                        <a:pt x="476207" y="1217016"/>
                      </a:cubicBezTo>
                      <a:cubicBezTo>
                        <a:pt x="514078" y="1250153"/>
                        <a:pt x="586573" y="1294047"/>
                        <a:pt x="639980" y="1298902"/>
                      </a:cubicBezTo>
                      <a:lnTo>
                        <a:pt x="790106" y="1312550"/>
                      </a:lnTo>
                      <a:cubicBezTo>
                        <a:pt x="803754" y="1317099"/>
                        <a:pt x="819816" y="1317211"/>
                        <a:pt x="831049" y="1326198"/>
                      </a:cubicBezTo>
                      <a:cubicBezTo>
                        <a:pt x="843857" y="1336445"/>
                        <a:pt x="858344" y="1367141"/>
                        <a:pt x="858344" y="1367141"/>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nvGrpSpPr>
                <p:cNvPr id="51" name="Group 79"/>
                <p:cNvGrpSpPr>
                  <a:grpSpLocks/>
                </p:cNvGrpSpPr>
                <p:nvPr/>
              </p:nvGrpSpPr>
              <p:grpSpPr bwMode="auto">
                <a:xfrm>
                  <a:off x="1074367" y="1481852"/>
                  <a:ext cx="2876599" cy="2358955"/>
                  <a:chOff x="1074367" y="1481852"/>
                  <a:chExt cx="2876599" cy="2358955"/>
                </a:xfrm>
              </p:grpSpPr>
              <p:sp>
                <p:nvSpPr>
                  <p:cNvPr id="55" name="Freeform 54"/>
                  <p:cNvSpPr/>
                  <p:nvPr/>
                </p:nvSpPr>
                <p:spPr bwMode="auto">
                  <a:xfrm>
                    <a:off x="1074367" y="1481852"/>
                    <a:ext cx="2225294" cy="2358955"/>
                  </a:xfrm>
                  <a:custGeom>
                    <a:avLst/>
                    <a:gdLst>
                      <a:gd name="connsiteX0" fmla="*/ 1995201 w 2227213"/>
                      <a:gd name="connsiteY0" fmla="*/ 18336 h 2358411"/>
                      <a:gd name="connsiteX1" fmla="*/ 1913315 w 2227213"/>
                      <a:gd name="connsiteY1" fmla="*/ 86575 h 2358411"/>
                      <a:gd name="connsiteX2" fmla="*/ 1872371 w 2227213"/>
                      <a:gd name="connsiteY2" fmla="*/ 168461 h 2358411"/>
                      <a:gd name="connsiteX3" fmla="*/ 1776837 w 2227213"/>
                      <a:gd name="connsiteY3" fmla="*/ 291291 h 2358411"/>
                      <a:gd name="connsiteX4" fmla="*/ 1735894 w 2227213"/>
                      <a:gd name="connsiteY4" fmla="*/ 373178 h 2358411"/>
                      <a:gd name="connsiteX5" fmla="*/ 1585768 w 2227213"/>
                      <a:gd name="connsiteY5" fmla="*/ 427769 h 2358411"/>
                      <a:gd name="connsiteX6" fmla="*/ 1517530 w 2227213"/>
                      <a:gd name="connsiteY6" fmla="*/ 536951 h 2358411"/>
                      <a:gd name="connsiteX7" fmla="*/ 1449291 w 2227213"/>
                      <a:gd name="connsiteY7" fmla="*/ 618837 h 2358411"/>
                      <a:gd name="connsiteX8" fmla="*/ 1408348 w 2227213"/>
                      <a:gd name="connsiteY8" fmla="*/ 714372 h 2358411"/>
                      <a:gd name="connsiteX9" fmla="*/ 1394700 w 2227213"/>
                      <a:gd name="connsiteY9" fmla="*/ 755315 h 2358411"/>
                      <a:gd name="connsiteX10" fmla="*/ 1340109 w 2227213"/>
                      <a:gd name="connsiteY10" fmla="*/ 837201 h 2358411"/>
                      <a:gd name="connsiteX11" fmla="*/ 1299165 w 2227213"/>
                      <a:gd name="connsiteY11" fmla="*/ 973679 h 2358411"/>
                      <a:gd name="connsiteX12" fmla="*/ 1285518 w 2227213"/>
                      <a:gd name="connsiteY12" fmla="*/ 1014622 h 2358411"/>
                      <a:gd name="connsiteX13" fmla="*/ 1258222 w 2227213"/>
                      <a:gd name="connsiteY13" fmla="*/ 1055566 h 2358411"/>
                      <a:gd name="connsiteX14" fmla="*/ 1244574 w 2227213"/>
                      <a:gd name="connsiteY14" fmla="*/ 1096509 h 2358411"/>
                      <a:gd name="connsiteX15" fmla="*/ 1189983 w 2227213"/>
                      <a:gd name="connsiteY15" fmla="*/ 1178395 h 2358411"/>
                      <a:gd name="connsiteX16" fmla="*/ 1135392 w 2227213"/>
                      <a:gd name="connsiteY16" fmla="*/ 1273930 h 2358411"/>
                      <a:gd name="connsiteX17" fmla="*/ 1080801 w 2227213"/>
                      <a:gd name="connsiteY17" fmla="*/ 1355816 h 2358411"/>
                      <a:gd name="connsiteX18" fmla="*/ 1039858 w 2227213"/>
                      <a:gd name="connsiteY18" fmla="*/ 1396760 h 2358411"/>
                      <a:gd name="connsiteX19" fmla="*/ 1012562 w 2227213"/>
                      <a:gd name="connsiteY19" fmla="*/ 1437703 h 2358411"/>
                      <a:gd name="connsiteX20" fmla="*/ 971619 w 2227213"/>
                      <a:gd name="connsiteY20" fmla="*/ 1464998 h 2358411"/>
                      <a:gd name="connsiteX21" fmla="*/ 930676 w 2227213"/>
                      <a:gd name="connsiteY21" fmla="*/ 1546885 h 2358411"/>
                      <a:gd name="connsiteX22" fmla="*/ 889733 w 2227213"/>
                      <a:gd name="connsiteY22" fmla="*/ 1560533 h 2358411"/>
                      <a:gd name="connsiteX23" fmla="*/ 848789 w 2227213"/>
                      <a:gd name="connsiteY23" fmla="*/ 1587828 h 2358411"/>
                      <a:gd name="connsiteX24" fmla="*/ 780551 w 2227213"/>
                      <a:gd name="connsiteY24" fmla="*/ 1642419 h 2358411"/>
                      <a:gd name="connsiteX25" fmla="*/ 753255 w 2227213"/>
                      <a:gd name="connsiteY25" fmla="*/ 1683363 h 2358411"/>
                      <a:gd name="connsiteX26" fmla="*/ 671368 w 2227213"/>
                      <a:gd name="connsiteY26" fmla="*/ 1737954 h 2358411"/>
                      <a:gd name="connsiteX27" fmla="*/ 630425 w 2227213"/>
                      <a:gd name="connsiteY27" fmla="*/ 1765249 h 2358411"/>
                      <a:gd name="connsiteX28" fmla="*/ 575834 w 2227213"/>
                      <a:gd name="connsiteY28" fmla="*/ 1860783 h 2358411"/>
                      <a:gd name="connsiteX29" fmla="*/ 534891 w 2227213"/>
                      <a:gd name="connsiteY29" fmla="*/ 1888079 h 2358411"/>
                      <a:gd name="connsiteX30" fmla="*/ 425709 w 2227213"/>
                      <a:gd name="connsiteY30" fmla="*/ 1983613 h 2358411"/>
                      <a:gd name="connsiteX31" fmla="*/ 302879 w 2227213"/>
                      <a:gd name="connsiteY31" fmla="*/ 2079148 h 2358411"/>
                      <a:gd name="connsiteX32" fmla="*/ 261936 w 2227213"/>
                      <a:gd name="connsiteY32" fmla="*/ 2092795 h 2358411"/>
                      <a:gd name="connsiteX33" fmla="*/ 220992 w 2227213"/>
                      <a:gd name="connsiteY33" fmla="*/ 2133739 h 2358411"/>
                      <a:gd name="connsiteX34" fmla="*/ 207345 w 2227213"/>
                      <a:gd name="connsiteY34" fmla="*/ 2174682 h 2358411"/>
                      <a:gd name="connsiteX35" fmla="*/ 166401 w 2227213"/>
                      <a:gd name="connsiteY35" fmla="*/ 2188330 h 2358411"/>
                      <a:gd name="connsiteX36" fmla="*/ 84515 w 2227213"/>
                      <a:gd name="connsiteY36" fmla="*/ 2242921 h 2358411"/>
                      <a:gd name="connsiteX37" fmla="*/ 43571 w 2227213"/>
                      <a:gd name="connsiteY37" fmla="*/ 2270216 h 2358411"/>
                      <a:gd name="connsiteX38" fmla="*/ 16276 w 2227213"/>
                      <a:gd name="connsiteY38" fmla="*/ 2324807 h 2358411"/>
                      <a:gd name="connsiteX39" fmla="*/ 180049 w 2227213"/>
                      <a:gd name="connsiteY39" fmla="*/ 2256569 h 2358411"/>
                      <a:gd name="connsiteX40" fmla="*/ 343822 w 2227213"/>
                      <a:gd name="connsiteY40" fmla="*/ 2201978 h 2358411"/>
                      <a:gd name="connsiteX41" fmla="*/ 384765 w 2227213"/>
                      <a:gd name="connsiteY41" fmla="*/ 2188330 h 2358411"/>
                      <a:gd name="connsiteX42" fmla="*/ 466652 w 2227213"/>
                      <a:gd name="connsiteY42" fmla="*/ 2147386 h 2358411"/>
                      <a:gd name="connsiteX43" fmla="*/ 630425 w 2227213"/>
                      <a:gd name="connsiteY43" fmla="*/ 2133739 h 2358411"/>
                      <a:gd name="connsiteX44" fmla="*/ 671368 w 2227213"/>
                      <a:gd name="connsiteY44" fmla="*/ 2106443 h 2358411"/>
                      <a:gd name="connsiteX45" fmla="*/ 698664 w 2227213"/>
                      <a:gd name="connsiteY45" fmla="*/ 2065500 h 2358411"/>
                      <a:gd name="connsiteX46" fmla="*/ 780551 w 2227213"/>
                      <a:gd name="connsiteY46" fmla="*/ 2038204 h 2358411"/>
                      <a:gd name="connsiteX47" fmla="*/ 862437 w 2227213"/>
                      <a:gd name="connsiteY47" fmla="*/ 1997261 h 2358411"/>
                      <a:gd name="connsiteX48" fmla="*/ 876085 w 2227213"/>
                      <a:gd name="connsiteY48" fmla="*/ 1956318 h 2358411"/>
                      <a:gd name="connsiteX49" fmla="*/ 957971 w 2227213"/>
                      <a:gd name="connsiteY49" fmla="*/ 1915375 h 2358411"/>
                      <a:gd name="connsiteX50" fmla="*/ 998915 w 2227213"/>
                      <a:gd name="connsiteY50" fmla="*/ 1874431 h 2358411"/>
                      <a:gd name="connsiteX51" fmla="*/ 1135392 w 2227213"/>
                      <a:gd name="connsiteY51" fmla="*/ 1847136 h 2358411"/>
                      <a:gd name="connsiteX52" fmla="*/ 1176336 w 2227213"/>
                      <a:gd name="connsiteY52" fmla="*/ 1819840 h 2358411"/>
                      <a:gd name="connsiteX53" fmla="*/ 1258222 w 2227213"/>
                      <a:gd name="connsiteY53" fmla="*/ 1792545 h 2358411"/>
                      <a:gd name="connsiteX54" fmla="*/ 1353756 w 2227213"/>
                      <a:gd name="connsiteY54" fmla="*/ 1765249 h 2358411"/>
                      <a:gd name="connsiteX55" fmla="*/ 1435643 w 2227213"/>
                      <a:gd name="connsiteY55" fmla="*/ 1724306 h 2358411"/>
                      <a:gd name="connsiteX56" fmla="*/ 1476586 w 2227213"/>
                      <a:gd name="connsiteY56" fmla="*/ 1737954 h 2358411"/>
                      <a:gd name="connsiteX57" fmla="*/ 1531177 w 2227213"/>
                      <a:gd name="connsiteY57" fmla="*/ 1819840 h 2358411"/>
                      <a:gd name="connsiteX58" fmla="*/ 1544825 w 2227213"/>
                      <a:gd name="connsiteY58" fmla="*/ 1929022 h 2358411"/>
                      <a:gd name="connsiteX59" fmla="*/ 1572121 w 2227213"/>
                      <a:gd name="connsiteY59" fmla="*/ 2079148 h 2358411"/>
                      <a:gd name="connsiteX60" fmla="*/ 1626712 w 2227213"/>
                      <a:gd name="connsiteY60" fmla="*/ 1969966 h 2358411"/>
                      <a:gd name="connsiteX61" fmla="*/ 1667655 w 2227213"/>
                      <a:gd name="connsiteY61" fmla="*/ 1942670 h 2358411"/>
                      <a:gd name="connsiteX62" fmla="*/ 1763189 w 2227213"/>
                      <a:gd name="connsiteY62" fmla="*/ 1888079 h 2358411"/>
                      <a:gd name="connsiteX63" fmla="*/ 1790485 w 2227213"/>
                      <a:gd name="connsiteY63" fmla="*/ 1847136 h 2358411"/>
                      <a:gd name="connsiteX64" fmla="*/ 1872371 w 2227213"/>
                      <a:gd name="connsiteY64" fmla="*/ 1819840 h 2358411"/>
                      <a:gd name="connsiteX65" fmla="*/ 1913315 w 2227213"/>
                      <a:gd name="connsiteY65" fmla="*/ 1806192 h 2358411"/>
                      <a:gd name="connsiteX66" fmla="*/ 1954258 w 2227213"/>
                      <a:gd name="connsiteY66" fmla="*/ 1778897 h 2358411"/>
                      <a:gd name="connsiteX67" fmla="*/ 2063440 w 2227213"/>
                      <a:gd name="connsiteY67" fmla="*/ 1656067 h 2358411"/>
                      <a:gd name="connsiteX68" fmla="*/ 2145327 w 2227213"/>
                      <a:gd name="connsiteY68" fmla="*/ 1615124 h 2358411"/>
                      <a:gd name="connsiteX69" fmla="*/ 2186270 w 2227213"/>
                      <a:gd name="connsiteY69" fmla="*/ 1560533 h 2358411"/>
                      <a:gd name="connsiteX70" fmla="*/ 2227213 w 2227213"/>
                      <a:gd name="connsiteY70" fmla="*/ 1505942 h 235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227213" h="2358411">
                        <a:moveTo>
                          <a:pt x="1995201" y="18336"/>
                        </a:moveTo>
                        <a:cubicBezTo>
                          <a:pt x="1928703" y="118085"/>
                          <a:pt x="2017205" y="0"/>
                          <a:pt x="1913315" y="86575"/>
                        </a:cubicBezTo>
                        <a:cubicBezTo>
                          <a:pt x="1875708" y="117914"/>
                          <a:pt x="1893250" y="130879"/>
                          <a:pt x="1872371" y="168461"/>
                        </a:cubicBezTo>
                        <a:cubicBezTo>
                          <a:pt x="1831559" y="241922"/>
                          <a:pt x="1826571" y="241557"/>
                          <a:pt x="1776837" y="291291"/>
                        </a:cubicBezTo>
                        <a:cubicBezTo>
                          <a:pt x="1765737" y="324589"/>
                          <a:pt x="1762349" y="346723"/>
                          <a:pt x="1735894" y="373178"/>
                        </a:cubicBezTo>
                        <a:cubicBezTo>
                          <a:pt x="1697133" y="411940"/>
                          <a:pt x="1635844" y="417754"/>
                          <a:pt x="1585768" y="427769"/>
                        </a:cubicBezTo>
                        <a:cubicBezTo>
                          <a:pt x="1487551" y="493247"/>
                          <a:pt x="1608485" y="400521"/>
                          <a:pt x="1517530" y="536951"/>
                        </a:cubicBezTo>
                        <a:cubicBezTo>
                          <a:pt x="1479528" y="593953"/>
                          <a:pt x="1501832" y="566296"/>
                          <a:pt x="1449291" y="618837"/>
                        </a:cubicBezTo>
                        <a:cubicBezTo>
                          <a:pt x="1417285" y="714855"/>
                          <a:pt x="1458940" y="596324"/>
                          <a:pt x="1408348" y="714372"/>
                        </a:cubicBezTo>
                        <a:cubicBezTo>
                          <a:pt x="1402681" y="727595"/>
                          <a:pt x="1401686" y="742739"/>
                          <a:pt x="1394700" y="755315"/>
                        </a:cubicBezTo>
                        <a:cubicBezTo>
                          <a:pt x="1378768" y="783992"/>
                          <a:pt x="1340109" y="837201"/>
                          <a:pt x="1340109" y="837201"/>
                        </a:cubicBezTo>
                        <a:cubicBezTo>
                          <a:pt x="1319481" y="919710"/>
                          <a:pt x="1332395" y="873989"/>
                          <a:pt x="1299165" y="973679"/>
                        </a:cubicBezTo>
                        <a:cubicBezTo>
                          <a:pt x="1294616" y="987327"/>
                          <a:pt x="1293498" y="1002652"/>
                          <a:pt x="1285518" y="1014622"/>
                        </a:cubicBezTo>
                        <a:cubicBezTo>
                          <a:pt x="1276419" y="1028270"/>
                          <a:pt x="1265558" y="1040895"/>
                          <a:pt x="1258222" y="1055566"/>
                        </a:cubicBezTo>
                        <a:cubicBezTo>
                          <a:pt x="1251788" y="1068433"/>
                          <a:pt x="1251560" y="1083933"/>
                          <a:pt x="1244574" y="1096509"/>
                        </a:cubicBezTo>
                        <a:cubicBezTo>
                          <a:pt x="1228642" y="1125186"/>
                          <a:pt x="1189983" y="1178395"/>
                          <a:pt x="1189983" y="1178395"/>
                        </a:cubicBezTo>
                        <a:cubicBezTo>
                          <a:pt x="1166110" y="1273890"/>
                          <a:pt x="1195305" y="1196900"/>
                          <a:pt x="1135392" y="1273930"/>
                        </a:cubicBezTo>
                        <a:cubicBezTo>
                          <a:pt x="1115252" y="1299825"/>
                          <a:pt x="1103997" y="1332619"/>
                          <a:pt x="1080801" y="1355816"/>
                        </a:cubicBezTo>
                        <a:cubicBezTo>
                          <a:pt x="1067153" y="1369464"/>
                          <a:pt x="1052214" y="1381933"/>
                          <a:pt x="1039858" y="1396760"/>
                        </a:cubicBezTo>
                        <a:cubicBezTo>
                          <a:pt x="1029357" y="1409361"/>
                          <a:pt x="1024160" y="1426105"/>
                          <a:pt x="1012562" y="1437703"/>
                        </a:cubicBezTo>
                        <a:cubicBezTo>
                          <a:pt x="1000964" y="1449301"/>
                          <a:pt x="985267" y="1455900"/>
                          <a:pt x="971619" y="1464998"/>
                        </a:cubicBezTo>
                        <a:cubicBezTo>
                          <a:pt x="962629" y="1491969"/>
                          <a:pt x="954727" y="1527644"/>
                          <a:pt x="930676" y="1546885"/>
                        </a:cubicBezTo>
                        <a:cubicBezTo>
                          <a:pt x="919443" y="1555872"/>
                          <a:pt x="902600" y="1554099"/>
                          <a:pt x="889733" y="1560533"/>
                        </a:cubicBezTo>
                        <a:cubicBezTo>
                          <a:pt x="875062" y="1567868"/>
                          <a:pt x="862437" y="1578730"/>
                          <a:pt x="848789" y="1587828"/>
                        </a:cubicBezTo>
                        <a:cubicBezTo>
                          <a:pt x="770566" y="1705166"/>
                          <a:pt x="874722" y="1567082"/>
                          <a:pt x="780551" y="1642419"/>
                        </a:cubicBezTo>
                        <a:cubicBezTo>
                          <a:pt x="767743" y="1652666"/>
                          <a:pt x="765599" y="1672562"/>
                          <a:pt x="753255" y="1683363"/>
                        </a:cubicBezTo>
                        <a:cubicBezTo>
                          <a:pt x="728567" y="1704965"/>
                          <a:pt x="698664" y="1719757"/>
                          <a:pt x="671368" y="1737954"/>
                        </a:cubicBezTo>
                        <a:lnTo>
                          <a:pt x="630425" y="1765249"/>
                        </a:lnTo>
                        <a:cubicBezTo>
                          <a:pt x="614810" y="1812094"/>
                          <a:pt x="617146" y="1819471"/>
                          <a:pt x="575834" y="1860783"/>
                        </a:cubicBezTo>
                        <a:cubicBezTo>
                          <a:pt x="564236" y="1872381"/>
                          <a:pt x="548539" y="1878980"/>
                          <a:pt x="534891" y="1888079"/>
                        </a:cubicBezTo>
                        <a:cubicBezTo>
                          <a:pt x="457551" y="2004086"/>
                          <a:pt x="584936" y="1824386"/>
                          <a:pt x="425709" y="1983613"/>
                        </a:cubicBezTo>
                        <a:cubicBezTo>
                          <a:pt x="390383" y="2018939"/>
                          <a:pt x="351850" y="2062825"/>
                          <a:pt x="302879" y="2079148"/>
                        </a:cubicBezTo>
                        <a:lnTo>
                          <a:pt x="261936" y="2092795"/>
                        </a:lnTo>
                        <a:cubicBezTo>
                          <a:pt x="248288" y="2106443"/>
                          <a:pt x="231698" y="2117679"/>
                          <a:pt x="220992" y="2133739"/>
                        </a:cubicBezTo>
                        <a:cubicBezTo>
                          <a:pt x="213012" y="2145709"/>
                          <a:pt x="217517" y="2164510"/>
                          <a:pt x="207345" y="2174682"/>
                        </a:cubicBezTo>
                        <a:cubicBezTo>
                          <a:pt x="197172" y="2184855"/>
                          <a:pt x="178977" y="2181343"/>
                          <a:pt x="166401" y="2188330"/>
                        </a:cubicBezTo>
                        <a:cubicBezTo>
                          <a:pt x="137724" y="2204262"/>
                          <a:pt x="111810" y="2224724"/>
                          <a:pt x="84515" y="2242921"/>
                        </a:cubicBezTo>
                        <a:lnTo>
                          <a:pt x="43571" y="2270216"/>
                        </a:lnTo>
                        <a:cubicBezTo>
                          <a:pt x="34473" y="2288413"/>
                          <a:pt x="0" y="2312600"/>
                          <a:pt x="16276" y="2324807"/>
                        </a:cubicBezTo>
                        <a:cubicBezTo>
                          <a:pt x="61081" y="2358411"/>
                          <a:pt x="157459" y="2264099"/>
                          <a:pt x="180049" y="2256569"/>
                        </a:cubicBezTo>
                        <a:lnTo>
                          <a:pt x="343822" y="2201978"/>
                        </a:lnTo>
                        <a:cubicBezTo>
                          <a:pt x="357470" y="2197429"/>
                          <a:pt x="372795" y="2196310"/>
                          <a:pt x="384765" y="2188330"/>
                        </a:cubicBezTo>
                        <a:cubicBezTo>
                          <a:pt x="413518" y="2169161"/>
                          <a:pt x="431338" y="2152094"/>
                          <a:pt x="466652" y="2147386"/>
                        </a:cubicBezTo>
                        <a:cubicBezTo>
                          <a:pt x="520952" y="2140146"/>
                          <a:pt x="575834" y="2138288"/>
                          <a:pt x="630425" y="2133739"/>
                        </a:cubicBezTo>
                        <a:cubicBezTo>
                          <a:pt x="644073" y="2124640"/>
                          <a:pt x="659770" y="2118041"/>
                          <a:pt x="671368" y="2106443"/>
                        </a:cubicBezTo>
                        <a:cubicBezTo>
                          <a:pt x="682966" y="2094845"/>
                          <a:pt x="684755" y="2074193"/>
                          <a:pt x="698664" y="2065500"/>
                        </a:cubicBezTo>
                        <a:cubicBezTo>
                          <a:pt x="723063" y="2050251"/>
                          <a:pt x="756611" y="2054164"/>
                          <a:pt x="780551" y="2038204"/>
                        </a:cubicBezTo>
                        <a:cubicBezTo>
                          <a:pt x="833464" y="2002929"/>
                          <a:pt x="805933" y="2016096"/>
                          <a:pt x="862437" y="1997261"/>
                        </a:cubicBezTo>
                        <a:cubicBezTo>
                          <a:pt x="866986" y="1983613"/>
                          <a:pt x="867098" y="1967552"/>
                          <a:pt x="876085" y="1956318"/>
                        </a:cubicBezTo>
                        <a:cubicBezTo>
                          <a:pt x="895327" y="1932265"/>
                          <a:pt x="930997" y="1924366"/>
                          <a:pt x="957971" y="1915375"/>
                        </a:cubicBezTo>
                        <a:cubicBezTo>
                          <a:pt x="971619" y="1901727"/>
                          <a:pt x="982856" y="1885137"/>
                          <a:pt x="998915" y="1874431"/>
                        </a:cubicBezTo>
                        <a:cubicBezTo>
                          <a:pt x="1024902" y="1857106"/>
                          <a:pt x="1127298" y="1848292"/>
                          <a:pt x="1135392" y="1847136"/>
                        </a:cubicBezTo>
                        <a:cubicBezTo>
                          <a:pt x="1149040" y="1838037"/>
                          <a:pt x="1161347" y="1826502"/>
                          <a:pt x="1176336" y="1819840"/>
                        </a:cubicBezTo>
                        <a:cubicBezTo>
                          <a:pt x="1202628" y="1808155"/>
                          <a:pt x="1258222" y="1792545"/>
                          <a:pt x="1258222" y="1792545"/>
                        </a:cubicBezTo>
                        <a:cubicBezTo>
                          <a:pt x="1306336" y="1720375"/>
                          <a:pt x="1258190" y="1765249"/>
                          <a:pt x="1353756" y="1765249"/>
                        </a:cubicBezTo>
                        <a:cubicBezTo>
                          <a:pt x="1382008" y="1765249"/>
                          <a:pt x="1414942" y="1738107"/>
                          <a:pt x="1435643" y="1724306"/>
                        </a:cubicBezTo>
                        <a:cubicBezTo>
                          <a:pt x="1449291" y="1728855"/>
                          <a:pt x="1466414" y="1727782"/>
                          <a:pt x="1476586" y="1737954"/>
                        </a:cubicBezTo>
                        <a:cubicBezTo>
                          <a:pt x="1499783" y="1761151"/>
                          <a:pt x="1531177" y="1819840"/>
                          <a:pt x="1531177" y="1819840"/>
                        </a:cubicBezTo>
                        <a:cubicBezTo>
                          <a:pt x="1535726" y="1856234"/>
                          <a:pt x="1544825" y="1892345"/>
                          <a:pt x="1544825" y="1929022"/>
                        </a:cubicBezTo>
                        <a:cubicBezTo>
                          <a:pt x="1544825" y="2078461"/>
                          <a:pt x="1490745" y="2024897"/>
                          <a:pt x="1572121" y="2079148"/>
                        </a:cubicBezTo>
                        <a:cubicBezTo>
                          <a:pt x="1665152" y="2017125"/>
                          <a:pt x="1561335" y="2100721"/>
                          <a:pt x="1626712" y="1969966"/>
                        </a:cubicBezTo>
                        <a:cubicBezTo>
                          <a:pt x="1634047" y="1955295"/>
                          <a:pt x="1655054" y="1953171"/>
                          <a:pt x="1667655" y="1942670"/>
                        </a:cubicBezTo>
                        <a:cubicBezTo>
                          <a:pt x="1737348" y="1884592"/>
                          <a:pt x="1674823" y="1910171"/>
                          <a:pt x="1763189" y="1888079"/>
                        </a:cubicBezTo>
                        <a:cubicBezTo>
                          <a:pt x="1772288" y="1874431"/>
                          <a:pt x="1776576" y="1855829"/>
                          <a:pt x="1790485" y="1847136"/>
                        </a:cubicBezTo>
                        <a:cubicBezTo>
                          <a:pt x="1814883" y="1831887"/>
                          <a:pt x="1845076" y="1828939"/>
                          <a:pt x="1872371" y="1819840"/>
                        </a:cubicBezTo>
                        <a:cubicBezTo>
                          <a:pt x="1886019" y="1815291"/>
                          <a:pt x="1901345" y="1814172"/>
                          <a:pt x="1913315" y="1806192"/>
                        </a:cubicBezTo>
                        <a:lnTo>
                          <a:pt x="1954258" y="1778897"/>
                        </a:lnTo>
                        <a:cubicBezTo>
                          <a:pt x="1980267" y="1739885"/>
                          <a:pt x="2023378" y="1669421"/>
                          <a:pt x="2063440" y="1656067"/>
                        </a:cubicBezTo>
                        <a:cubicBezTo>
                          <a:pt x="2119944" y="1637232"/>
                          <a:pt x="2092413" y="1650399"/>
                          <a:pt x="2145327" y="1615124"/>
                        </a:cubicBezTo>
                        <a:cubicBezTo>
                          <a:pt x="2158975" y="1596927"/>
                          <a:pt x="2173049" y="1579042"/>
                          <a:pt x="2186270" y="1560533"/>
                        </a:cubicBezTo>
                        <a:cubicBezTo>
                          <a:pt x="2224850" y="1506520"/>
                          <a:pt x="2198940" y="1534213"/>
                          <a:pt x="2227213" y="1505942"/>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56" name="Freeform 55"/>
                  <p:cNvSpPr/>
                  <p:nvPr/>
                </p:nvSpPr>
                <p:spPr bwMode="auto">
                  <a:xfrm>
                    <a:off x="3082559" y="1486785"/>
                    <a:ext cx="868407" cy="1529866"/>
                  </a:xfrm>
                  <a:custGeom>
                    <a:avLst/>
                    <a:gdLst>
                      <a:gd name="connsiteX0" fmla="*/ 0 w 874327"/>
                      <a:gd name="connsiteY0" fmla="*/ 0 h 1528549"/>
                      <a:gd name="connsiteX1" fmla="*/ 40943 w 874327"/>
                      <a:gd name="connsiteY1" fmla="*/ 13648 h 1528549"/>
                      <a:gd name="connsiteX2" fmla="*/ 68239 w 874327"/>
                      <a:gd name="connsiteY2" fmla="*/ 95534 h 1528549"/>
                      <a:gd name="connsiteX3" fmla="*/ 136478 w 874327"/>
                      <a:gd name="connsiteY3" fmla="*/ 109182 h 1528549"/>
                      <a:gd name="connsiteX4" fmla="*/ 245660 w 874327"/>
                      <a:gd name="connsiteY4" fmla="*/ 150125 h 1528549"/>
                      <a:gd name="connsiteX5" fmla="*/ 286603 w 874327"/>
                      <a:gd name="connsiteY5" fmla="*/ 177421 h 1528549"/>
                      <a:gd name="connsiteX6" fmla="*/ 368490 w 874327"/>
                      <a:gd name="connsiteY6" fmla="*/ 218364 h 1528549"/>
                      <a:gd name="connsiteX7" fmla="*/ 409433 w 874327"/>
                      <a:gd name="connsiteY7" fmla="*/ 177421 h 1528549"/>
                      <a:gd name="connsiteX8" fmla="*/ 450376 w 874327"/>
                      <a:gd name="connsiteY8" fmla="*/ 163773 h 1528549"/>
                      <a:gd name="connsiteX9" fmla="*/ 532263 w 874327"/>
                      <a:gd name="connsiteY9" fmla="*/ 109182 h 1528549"/>
                      <a:gd name="connsiteX10" fmla="*/ 573206 w 874327"/>
                      <a:gd name="connsiteY10" fmla="*/ 81887 h 1528549"/>
                      <a:gd name="connsiteX11" fmla="*/ 736979 w 874327"/>
                      <a:gd name="connsiteY11" fmla="*/ 122830 h 1528549"/>
                      <a:gd name="connsiteX12" fmla="*/ 750627 w 874327"/>
                      <a:gd name="connsiteY12" fmla="*/ 286603 h 1528549"/>
                      <a:gd name="connsiteX13" fmla="*/ 764275 w 874327"/>
                      <a:gd name="connsiteY13" fmla="*/ 327546 h 1528549"/>
                      <a:gd name="connsiteX14" fmla="*/ 777922 w 874327"/>
                      <a:gd name="connsiteY14" fmla="*/ 382137 h 1528549"/>
                      <a:gd name="connsiteX15" fmla="*/ 805218 w 874327"/>
                      <a:gd name="connsiteY15" fmla="*/ 464024 h 1528549"/>
                      <a:gd name="connsiteX16" fmla="*/ 846161 w 874327"/>
                      <a:gd name="connsiteY16" fmla="*/ 477672 h 1528549"/>
                      <a:gd name="connsiteX17" fmla="*/ 873457 w 874327"/>
                      <a:gd name="connsiteY17" fmla="*/ 518615 h 1528549"/>
                      <a:gd name="connsiteX18" fmla="*/ 846161 w 874327"/>
                      <a:gd name="connsiteY18" fmla="*/ 709684 h 1528549"/>
                      <a:gd name="connsiteX19" fmla="*/ 791570 w 874327"/>
                      <a:gd name="connsiteY19" fmla="*/ 791570 h 1528549"/>
                      <a:gd name="connsiteX20" fmla="*/ 736979 w 874327"/>
                      <a:gd name="connsiteY20" fmla="*/ 859809 h 1528549"/>
                      <a:gd name="connsiteX21" fmla="*/ 641445 w 874327"/>
                      <a:gd name="connsiteY21" fmla="*/ 982639 h 1528549"/>
                      <a:gd name="connsiteX22" fmla="*/ 600502 w 874327"/>
                      <a:gd name="connsiteY22" fmla="*/ 996287 h 1528549"/>
                      <a:gd name="connsiteX23" fmla="*/ 545910 w 874327"/>
                      <a:gd name="connsiteY23" fmla="*/ 1078173 h 1528549"/>
                      <a:gd name="connsiteX24" fmla="*/ 464024 w 874327"/>
                      <a:gd name="connsiteY24" fmla="*/ 1132764 h 1528549"/>
                      <a:gd name="connsiteX25" fmla="*/ 409433 w 874327"/>
                      <a:gd name="connsiteY25" fmla="*/ 1201003 h 1528549"/>
                      <a:gd name="connsiteX26" fmla="*/ 382137 w 874327"/>
                      <a:gd name="connsiteY26" fmla="*/ 1282890 h 1528549"/>
                      <a:gd name="connsiteX27" fmla="*/ 313899 w 874327"/>
                      <a:gd name="connsiteY27" fmla="*/ 1364776 h 1528549"/>
                      <a:gd name="connsiteX28" fmla="*/ 286603 w 874327"/>
                      <a:gd name="connsiteY28" fmla="*/ 1405719 h 1528549"/>
                      <a:gd name="connsiteX29" fmla="*/ 245660 w 874327"/>
                      <a:gd name="connsiteY29" fmla="*/ 1460310 h 1528549"/>
                      <a:gd name="connsiteX30" fmla="*/ 204716 w 874327"/>
                      <a:gd name="connsiteY30" fmla="*/ 1528549 h 15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4327" h="1528549">
                        <a:moveTo>
                          <a:pt x="0" y="0"/>
                        </a:moveTo>
                        <a:cubicBezTo>
                          <a:pt x="13648" y="4549"/>
                          <a:pt x="32581" y="1942"/>
                          <a:pt x="40943" y="13648"/>
                        </a:cubicBezTo>
                        <a:cubicBezTo>
                          <a:pt x="57666" y="37061"/>
                          <a:pt x="40026" y="89891"/>
                          <a:pt x="68239" y="95534"/>
                        </a:cubicBezTo>
                        <a:lnTo>
                          <a:pt x="136478" y="109182"/>
                        </a:lnTo>
                        <a:cubicBezTo>
                          <a:pt x="232497" y="173196"/>
                          <a:pt x="110744" y="99532"/>
                          <a:pt x="245660" y="150125"/>
                        </a:cubicBezTo>
                        <a:cubicBezTo>
                          <a:pt x="261018" y="155884"/>
                          <a:pt x="271932" y="170085"/>
                          <a:pt x="286603" y="177421"/>
                        </a:cubicBezTo>
                        <a:cubicBezTo>
                          <a:pt x="399625" y="233933"/>
                          <a:pt x="251135" y="140130"/>
                          <a:pt x="368490" y="218364"/>
                        </a:cubicBezTo>
                        <a:cubicBezTo>
                          <a:pt x="382138" y="204716"/>
                          <a:pt x="393374" y="188127"/>
                          <a:pt x="409433" y="177421"/>
                        </a:cubicBezTo>
                        <a:cubicBezTo>
                          <a:pt x="421403" y="169441"/>
                          <a:pt x="437800" y="170759"/>
                          <a:pt x="450376" y="163773"/>
                        </a:cubicBezTo>
                        <a:cubicBezTo>
                          <a:pt x="479053" y="147841"/>
                          <a:pt x="504967" y="127379"/>
                          <a:pt x="532263" y="109182"/>
                        </a:cubicBezTo>
                        <a:lnTo>
                          <a:pt x="573206" y="81887"/>
                        </a:lnTo>
                        <a:cubicBezTo>
                          <a:pt x="681345" y="117932"/>
                          <a:pt x="626712" y="104452"/>
                          <a:pt x="736979" y="122830"/>
                        </a:cubicBezTo>
                        <a:cubicBezTo>
                          <a:pt x="741528" y="177421"/>
                          <a:pt x="743387" y="232303"/>
                          <a:pt x="750627" y="286603"/>
                        </a:cubicBezTo>
                        <a:cubicBezTo>
                          <a:pt x="752528" y="300863"/>
                          <a:pt x="760323" y="313714"/>
                          <a:pt x="764275" y="327546"/>
                        </a:cubicBezTo>
                        <a:cubicBezTo>
                          <a:pt x="769428" y="345581"/>
                          <a:pt x="772532" y="364171"/>
                          <a:pt x="777922" y="382137"/>
                        </a:cubicBezTo>
                        <a:cubicBezTo>
                          <a:pt x="786190" y="409696"/>
                          <a:pt x="777922" y="454925"/>
                          <a:pt x="805218" y="464024"/>
                        </a:cubicBezTo>
                        <a:lnTo>
                          <a:pt x="846161" y="477672"/>
                        </a:lnTo>
                        <a:cubicBezTo>
                          <a:pt x="855260" y="491320"/>
                          <a:pt x="872288" y="502254"/>
                          <a:pt x="873457" y="518615"/>
                        </a:cubicBezTo>
                        <a:cubicBezTo>
                          <a:pt x="874327" y="530788"/>
                          <a:pt x="871169" y="664669"/>
                          <a:pt x="846161" y="709684"/>
                        </a:cubicBezTo>
                        <a:cubicBezTo>
                          <a:pt x="830229" y="738361"/>
                          <a:pt x="801944" y="760449"/>
                          <a:pt x="791570" y="791570"/>
                        </a:cubicBezTo>
                        <a:cubicBezTo>
                          <a:pt x="772735" y="848074"/>
                          <a:pt x="789892" y="824533"/>
                          <a:pt x="736979" y="859809"/>
                        </a:cubicBezTo>
                        <a:cubicBezTo>
                          <a:pt x="715290" y="892342"/>
                          <a:pt x="679927" y="956984"/>
                          <a:pt x="641445" y="982639"/>
                        </a:cubicBezTo>
                        <a:cubicBezTo>
                          <a:pt x="629475" y="990619"/>
                          <a:pt x="614150" y="991738"/>
                          <a:pt x="600502" y="996287"/>
                        </a:cubicBezTo>
                        <a:cubicBezTo>
                          <a:pt x="582305" y="1023582"/>
                          <a:pt x="573205" y="1059976"/>
                          <a:pt x="545910" y="1078173"/>
                        </a:cubicBezTo>
                        <a:lnTo>
                          <a:pt x="464024" y="1132764"/>
                        </a:lnTo>
                        <a:cubicBezTo>
                          <a:pt x="414249" y="1282085"/>
                          <a:pt x="497623" y="1059899"/>
                          <a:pt x="409433" y="1201003"/>
                        </a:cubicBezTo>
                        <a:cubicBezTo>
                          <a:pt x="394184" y="1225402"/>
                          <a:pt x="398097" y="1258950"/>
                          <a:pt x="382137" y="1282890"/>
                        </a:cubicBezTo>
                        <a:cubicBezTo>
                          <a:pt x="314373" y="1384537"/>
                          <a:pt x="401462" y="1259701"/>
                          <a:pt x="313899" y="1364776"/>
                        </a:cubicBezTo>
                        <a:cubicBezTo>
                          <a:pt x="303398" y="1377377"/>
                          <a:pt x="296137" y="1392372"/>
                          <a:pt x="286603" y="1405719"/>
                        </a:cubicBezTo>
                        <a:cubicBezTo>
                          <a:pt x="273382" y="1424228"/>
                          <a:pt x="259308" y="1442113"/>
                          <a:pt x="245660" y="1460310"/>
                        </a:cubicBezTo>
                        <a:cubicBezTo>
                          <a:pt x="227943" y="1513461"/>
                          <a:pt x="242185" y="1491082"/>
                          <a:pt x="204716" y="1528549"/>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sp>
              <p:nvSpPr>
                <p:cNvPr id="52" name="Freeform 51"/>
                <p:cNvSpPr/>
                <p:nvPr/>
              </p:nvSpPr>
              <p:spPr bwMode="auto">
                <a:xfrm>
                  <a:off x="3575972" y="1294321"/>
                  <a:ext cx="1840430" cy="1312724"/>
                </a:xfrm>
                <a:custGeom>
                  <a:avLst/>
                  <a:gdLst>
                    <a:gd name="connsiteX0" fmla="*/ 0 w 1842448"/>
                    <a:gd name="connsiteY0" fmla="*/ 0 h 1310185"/>
                    <a:gd name="connsiteX1" fmla="*/ 13648 w 1842448"/>
                    <a:gd name="connsiteY1" fmla="*/ 177421 h 1310185"/>
                    <a:gd name="connsiteX2" fmla="*/ 0 w 1842448"/>
                    <a:gd name="connsiteY2" fmla="*/ 218364 h 1310185"/>
                    <a:gd name="connsiteX3" fmla="*/ 13648 w 1842448"/>
                    <a:gd name="connsiteY3" fmla="*/ 259308 h 1310185"/>
                    <a:gd name="connsiteX4" fmla="*/ 191069 w 1842448"/>
                    <a:gd name="connsiteY4" fmla="*/ 300251 h 1310185"/>
                    <a:gd name="connsiteX5" fmla="*/ 286603 w 1842448"/>
                    <a:gd name="connsiteY5" fmla="*/ 409433 h 1310185"/>
                    <a:gd name="connsiteX6" fmla="*/ 313899 w 1842448"/>
                    <a:gd name="connsiteY6" fmla="*/ 450376 h 1310185"/>
                    <a:gd name="connsiteX7" fmla="*/ 327547 w 1842448"/>
                    <a:gd name="connsiteY7" fmla="*/ 504967 h 1310185"/>
                    <a:gd name="connsiteX8" fmla="*/ 354842 w 1842448"/>
                    <a:gd name="connsiteY8" fmla="*/ 586854 h 1310185"/>
                    <a:gd name="connsiteX9" fmla="*/ 409433 w 1842448"/>
                    <a:gd name="connsiteY9" fmla="*/ 764275 h 1310185"/>
                    <a:gd name="connsiteX10" fmla="*/ 423081 w 1842448"/>
                    <a:gd name="connsiteY10" fmla="*/ 818866 h 1310185"/>
                    <a:gd name="connsiteX11" fmla="*/ 491320 w 1842448"/>
                    <a:gd name="connsiteY11" fmla="*/ 887105 h 1310185"/>
                    <a:gd name="connsiteX12" fmla="*/ 532263 w 1842448"/>
                    <a:gd name="connsiteY12" fmla="*/ 900753 h 1310185"/>
                    <a:gd name="connsiteX13" fmla="*/ 614150 w 1842448"/>
                    <a:gd name="connsiteY13" fmla="*/ 955344 h 1310185"/>
                    <a:gd name="connsiteX14" fmla="*/ 655093 w 1842448"/>
                    <a:gd name="connsiteY14" fmla="*/ 982639 h 1310185"/>
                    <a:gd name="connsiteX15" fmla="*/ 682388 w 1842448"/>
                    <a:gd name="connsiteY15" fmla="*/ 1023582 h 1310185"/>
                    <a:gd name="connsiteX16" fmla="*/ 805218 w 1842448"/>
                    <a:gd name="connsiteY16" fmla="*/ 1064526 h 1310185"/>
                    <a:gd name="connsiteX17" fmla="*/ 859809 w 1842448"/>
                    <a:gd name="connsiteY17" fmla="*/ 1078173 h 1310185"/>
                    <a:gd name="connsiteX18" fmla="*/ 941696 w 1842448"/>
                    <a:gd name="connsiteY18" fmla="*/ 1132764 h 1310185"/>
                    <a:gd name="connsiteX19" fmla="*/ 1023583 w 1842448"/>
                    <a:gd name="connsiteY19" fmla="*/ 1160060 h 1310185"/>
                    <a:gd name="connsiteX20" fmla="*/ 1132765 w 1842448"/>
                    <a:gd name="connsiteY20" fmla="*/ 1255594 h 1310185"/>
                    <a:gd name="connsiteX21" fmla="*/ 1173708 w 1842448"/>
                    <a:gd name="connsiteY21" fmla="*/ 1282890 h 1310185"/>
                    <a:gd name="connsiteX22" fmla="*/ 1255594 w 1842448"/>
                    <a:gd name="connsiteY22" fmla="*/ 1310185 h 1310185"/>
                    <a:gd name="connsiteX23" fmla="*/ 1378424 w 1842448"/>
                    <a:gd name="connsiteY23" fmla="*/ 1296538 h 1310185"/>
                    <a:gd name="connsiteX24" fmla="*/ 1542197 w 1842448"/>
                    <a:gd name="connsiteY24" fmla="*/ 1282890 h 1310185"/>
                    <a:gd name="connsiteX25" fmla="*/ 1624084 w 1842448"/>
                    <a:gd name="connsiteY25" fmla="*/ 1214651 h 1310185"/>
                    <a:gd name="connsiteX26" fmla="*/ 1665027 w 1842448"/>
                    <a:gd name="connsiteY26" fmla="*/ 1201003 h 1310185"/>
                    <a:gd name="connsiteX27" fmla="*/ 1815153 w 1842448"/>
                    <a:gd name="connsiteY27" fmla="*/ 1201003 h 1310185"/>
                    <a:gd name="connsiteX28" fmla="*/ 1842448 w 1842448"/>
                    <a:gd name="connsiteY28" fmla="*/ 1173708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2448" h="1310185">
                      <a:moveTo>
                        <a:pt x="0" y="0"/>
                      </a:moveTo>
                      <a:cubicBezTo>
                        <a:pt x="33507" y="100519"/>
                        <a:pt x="35794" y="66692"/>
                        <a:pt x="13648" y="177421"/>
                      </a:cubicBezTo>
                      <a:cubicBezTo>
                        <a:pt x="10827" y="191528"/>
                        <a:pt x="4549" y="204716"/>
                        <a:pt x="0" y="218364"/>
                      </a:cubicBezTo>
                      <a:cubicBezTo>
                        <a:pt x="4549" y="232012"/>
                        <a:pt x="1941" y="250946"/>
                        <a:pt x="13648" y="259308"/>
                      </a:cubicBezTo>
                      <a:cubicBezTo>
                        <a:pt x="51114" y="286070"/>
                        <a:pt x="150835" y="294503"/>
                        <a:pt x="191069" y="300251"/>
                      </a:cubicBezTo>
                      <a:cubicBezTo>
                        <a:pt x="259308" y="345744"/>
                        <a:pt x="222913" y="313899"/>
                        <a:pt x="286603" y="409433"/>
                      </a:cubicBezTo>
                      <a:lnTo>
                        <a:pt x="313899" y="450376"/>
                      </a:lnTo>
                      <a:cubicBezTo>
                        <a:pt x="318448" y="468573"/>
                        <a:pt x="322157" y="487001"/>
                        <a:pt x="327547" y="504967"/>
                      </a:cubicBezTo>
                      <a:cubicBezTo>
                        <a:pt x="335815" y="532526"/>
                        <a:pt x="349199" y="558641"/>
                        <a:pt x="354842" y="586854"/>
                      </a:cubicBezTo>
                      <a:cubicBezTo>
                        <a:pt x="385355" y="739416"/>
                        <a:pt x="356404" y="684730"/>
                        <a:pt x="409433" y="764275"/>
                      </a:cubicBezTo>
                      <a:cubicBezTo>
                        <a:pt x="413982" y="782472"/>
                        <a:pt x="415692" y="801626"/>
                        <a:pt x="423081" y="818866"/>
                      </a:cubicBezTo>
                      <a:cubicBezTo>
                        <a:pt x="437969" y="853605"/>
                        <a:pt x="458236" y="870562"/>
                        <a:pt x="491320" y="887105"/>
                      </a:cubicBezTo>
                      <a:cubicBezTo>
                        <a:pt x="504187" y="893539"/>
                        <a:pt x="519687" y="893767"/>
                        <a:pt x="532263" y="900753"/>
                      </a:cubicBezTo>
                      <a:cubicBezTo>
                        <a:pt x="560940" y="916685"/>
                        <a:pt x="586854" y="937147"/>
                        <a:pt x="614150" y="955344"/>
                      </a:cubicBezTo>
                      <a:lnTo>
                        <a:pt x="655093" y="982639"/>
                      </a:lnTo>
                      <a:cubicBezTo>
                        <a:pt x="664191" y="996287"/>
                        <a:pt x="670790" y="1011984"/>
                        <a:pt x="682388" y="1023582"/>
                      </a:cubicBezTo>
                      <a:cubicBezTo>
                        <a:pt x="722125" y="1063319"/>
                        <a:pt x="748032" y="1053089"/>
                        <a:pt x="805218" y="1064526"/>
                      </a:cubicBezTo>
                      <a:cubicBezTo>
                        <a:pt x="823611" y="1068204"/>
                        <a:pt x="841612" y="1073624"/>
                        <a:pt x="859809" y="1078173"/>
                      </a:cubicBezTo>
                      <a:cubicBezTo>
                        <a:pt x="887105" y="1096370"/>
                        <a:pt x="910574" y="1122390"/>
                        <a:pt x="941696" y="1132764"/>
                      </a:cubicBezTo>
                      <a:lnTo>
                        <a:pt x="1023583" y="1160060"/>
                      </a:lnTo>
                      <a:cubicBezTo>
                        <a:pt x="1088578" y="1257554"/>
                        <a:pt x="1046348" y="1233991"/>
                        <a:pt x="1132765" y="1255594"/>
                      </a:cubicBezTo>
                      <a:cubicBezTo>
                        <a:pt x="1146413" y="1264693"/>
                        <a:pt x="1158719" y="1276228"/>
                        <a:pt x="1173708" y="1282890"/>
                      </a:cubicBezTo>
                      <a:cubicBezTo>
                        <a:pt x="1200000" y="1294575"/>
                        <a:pt x="1255594" y="1310185"/>
                        <a:pt x="1255594" y="1310185"/>
                      </a:cubicBezTo>
                      <a:cubicBezTo>
                        <a:pt x="1351129" y="1278341"/>
                        <a:pt x="1310185" y="1273791"/>
                        <a:pt x="1378424" y="1296538"/>
                      </a:cubicBezTo>
                      <a:cubicBezTo>
                        <a:pt x="1433015" y="1291989"/>
                        <a:pt x="1488481" y="1293633"/>
                        <a:pt x="1542197" y="1282890"/>
                      </a:cubicBezTo>
                      <a:cubicBezTo>
                        <a:pt x="1574092" y="1276511"/>
                        <a:pt x="1601087" y="1229983"/>
                        <a:pt x="1624084" y="1214651"/>
                      </a:cubicBezTo>
                      <a:cubicBezTo>
                        <a:pt x="1636054" y="1206671"/>
                        <a:pt x="1651379" y="1205552"/>
                        <a:pt x="1665027" y="1201003"/>
                      </a:cubicBezTo>
                      <a:cubicBezTo>
                        <a:pt x="1726107" y="1211183"/>
                        <a:pt x="1756402" y="1226182"/>
                        <a:pt x="1815153" y="1201003"/>
                      </a:cubicBezTo>
                      <a:cubicBezTo>
                        <a:pt x="1826980" y="1195934"/>
                        <a:pt x="1833350" y="1182806"/>
                        <a:pt x="1842448" y="1173708"/>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53" name="Freeform 52"/>
                <p:cNvSpPr/>
                <p:nvPr/>
              </p:nvSpPr>
              <p:spPr bwMode="auto">
                <a:xfrm>
                  <a:off x="215827" y="3559509"/>
                  <a:ext cx="2501606" cy="2492204"/>
                </a:xfrm>
                <a:custGeom>
                  <a:avLst/>
                  <a:gdLst>
                    <a:gd name="connsiteX0" fmla="*/ 1460495 w 2502013"/>
                    <a:gd name="connsiteY0" fmla="*/ 54591 h 2488672"/>
                    <a:gd name="connsiteX1" fmla="*/ 1433199 w 2502013"/>
                    <a:gd name="connsiteY1" fmla="*/ 95534 h 2488672"/>
                    <a:gd name="connsiteX2" fmla="*/ 1419551 w 2502013"/>
                    <a:gd name="connsiteY2" fmla="*/ 136477 h 2488672"/>
                    <a:gd name="connsiteX3" fmla="*/ 1324017 w 2502013"/>
                    <a:gd name="connsiteY3" fmla="*/ 150125 h 2488672"/>
                    <a:gd name="connsiteX4" fmla="*/ 1296721 w 2502013"/>
                    <a:gd name="connsiteY4" fmla="*/ 232012 h 2488672"/>
                    <a:gd name="connsiteX5" fmla="*/ 1283074 w 2502013"/>
                    <a:gd name="connsiteY5" fmla="*/ 272955 h 2488672"/>
                    <a:gd name="connsiteX6" fmla="*/ 1242130 w 2502013"/>
                    <a:gd name="connsiteY6" fmla="*/ 259307 h 2488672"/>
                    <a:gd name="connsiteX7" fmla="*/ 1173892 w 2502013"/>
                    <a:gd name="connsiteY7" fmla="*/ 532262 h 2488672"/>
                    <a:gd name="connsiteX8" fmla="*/ 1146596 w 2502013"/>
                    <a:gd name="connsiteY8" fmla="*/ 614149 h 2488672"/>
                    <a:gd name="connsiteX9" fmla="*/ 1132948 w 2502013"/>
                    <a:gd name="connsiteY9" fmla="*/ 668740 h 2488672"/>
                    <a:gd name="connsiteX10" fmla="*/ 1119301 w 2502013"/>
                    <a:gd name="connsiteY10" fmla="*/ 791570 h 2488672"/>
                    <a:gd name="connsiteX11" fmla="*/ 1105653 w 2502013"/>
                    <a:gd name="connsiteY11" fmla="*/ 846161 h 2488672"/>
                    <a:gd name="connsiteX12" fmla="*/ 1078357 w 2502013"/>
                    <a:gd name="connsiteY12" fmla="*/ 928047 h 2488672"/>
                    <a:gd name="connsiteX13" fmla="*/ 1064710 w 2502013"/>
                    <a:gd name="connsiteY13" fmla="*/ 968991 h 2488672"/>
                    <a:gd name="connsiteX14" fmla="*/ 1051062 w 2502013"/>
                    <a:gd name="connsiteY14" fmla="*/ 1009934 h 2488672"/>
                    <a:gd name="connsiteX15" fmla="*/ 1037414 w 2502013"/>
                    <a:gd name="connsiteY15" fmla="*/ 1050877 h 2488672"/>
                    <a:gd name="connsiteX16" fmla="*/ 982823 w 2502013"/>
                    <a:gd name="connsiteY16" fmla="*/ 1132764 h 2488672"/>
                    <a:gd name="connsiteX17" fmla="*/ 928232 w 2502013"/>
                    <a:gd name="connsiteY17" fmla="*/ 1228298 h 2488672"/>
                    <a:gd name="connsiteX18" fmla="*/ 887289 w 2502013"/>
                    <a:gd name="connsiteY18" fmla="*/ 1323833 h 2488672"/>
                    <a:gd name="connsiteX19" fmla="*/ 832698 w 2502013"/>
                    <a:gd name="connsiteY19" fmla="*/ 1405719 h 2488672"/>
                    <a:gd name="connsiteX20" fmla="*/ 778107 w 2502013"/>
                    <a:gd name="connsiteY20" fmla="*/ 1473958 h 2488672"/>
                    <a:gd name="connsiteX21" fmla="*/ 764459 w 2502013"/>
                    <a:gd name="connsiteY21" fmla="*/ 1514901 h 2488672"/>
                    <a:gd name="connsiteX22" fmla="*/ 696220 w 2502013"/>
                    <a:gd name="connsiteY22" fmla="*/ 1596788 h 2488672"/>
                    <a:gd name="connsiteX23" fmla="*/ 655277 w 2502013"/>
                    <a:gd name="connsiteY23" fmla="*/ 1624083 h 2488672"/>
                    <a:gd name="connsiteX24" fmla="*/ 614333 w 2502013"/>
                    <a:gd name="connsiteY24" fmla="*/ 1705970 h 2488672"/>
                    <a:gd name="connsiteX25" fmla="*/ 573390 w 2502013"/>
                    <a:gd name="connsiteY25" fmla="*/ 1746913 h 2488672"/>
                    <a:gd name="connsiteX26" fmla="*/ 518799 w 2502013"/>
                    <a:gd name="connsiteY26" fmla="*/ 1828800 h 2488672"/>
                    <a:gd name="connsiteX27" fmla="*/ 491504 w 2502013"/>
                    <a:gd name="connsiteY27" fmla="*/ 1869743 h 2488672"/>
                    <a:gd name="connsiteX28" fmla="*/ 409617 w 2502013"/>
                    <a:gd name="connsiteY28" fmla="*/ 1924334 h 2488672"/>
                    <a:gd name="connsiteX29" fmla="*/ 314083 w 2502013"/>
                    <a:gd name="connsiteY29" fmla="*/ 2033516 h 2488672"/>
                    <a:gd name="connsiteX30" fmla="*/ 286787 w 2502013"/>
                    <a:gd name="connsiteY30" fmla="*/ 2074459 h 2488672"/>
                    <a:gd name="connsiteX31" fmla="*/ 245844 w 2502013"/>
                    <a:gd name="connsiteY31" fmla="*/ 2088107 h 2488672"/>
                    <a:gd name="connsiteX32" fmla="*/ 163957 w 2502013"/>
                    <a:gd name="connsiteY32" fmla="*/ 2129050 h 2488672"/>
                    <a:gd name="connsiteX33" fmla="*/ 68423 w 2502013"/>
                    <a:gd name="connsiteY33" fmla="*/ 2238233 h 2488672"/>
                    <a:gd name="connsiteX34" fmla="*/ 27480 w 2502013"/>
                    <a:gd name="connsiteY34" fmla="*/ 2320119 h 2488672"/>
                    <a:gd name="connsiteX35" fmla="*/ 184 w 2502013"/>
                    <a:gd name="connsiteY35" fmla="*/ 2429301 h 2488672"/>
                    <a:gd name="connsiteX36" fmla="*/ 13832 w 2502013"/>
                    <a:gd name="connsiteY36" fmla="*/ 2470244 h 2488672"/>
                    <a:gd name="connsiteX37" fmla="*/ 136662 w 2502013"/>
                    <a:gd name="connsiteY37" fmla="*/ 2429301 h 2488672"/>
                    <a:gd name="connsiteX38" fmla="*/ 232196 w 2502013"/>
                    <a:gd name="connsiteY38" fmla="*/ 2402006 h 2488672"/>
                    <a:gd name="connsiteX39" fmla="*/ 273139 w 2502013"/>
                    <a:gd name="connsiteY39" fmla="*/ 2374710 h 2488672"/>
                    <a:gd name="connsiteX40" fmla="*/ 314083 w 2502013"/>
                    <a:gd name="connsiteY40" fmla="*/ 2361062 h 2488672"/>
                    <a:gd name="connsiteX41" fmla="*/ 327730 w 2502013"/>
                    <a:gd name="connsiteY41" fmla="*/ 2320119 h 2488672"/>
                    <a:gd name="connsiteX42" fmla="*/ 409617 w 2502013"/>
                    <a:gd name="connsiteY42" fmla="*/ 2265528 h 2488672"/>
                    <a:gd name="connsiteX43" fmla="*/ 477856 w 2502013"/>
                    <a:gd name="connsiteY43" fmla="*/ 2197289 h 2488672"/>
                    <a:gd name="connsiteX44" fmla="*/ 505151 w 2502013"/>
                    <a:gd name="connsiteY44" fmla="*/ 2156346 h 2488672"/>
                    <a:gd name="connsiteX45" fmla="*/ 627981 w 2502013"/>
                    <a:gd name="connsiteY45" fmla="*/ 2088107 h 2488672"/>
                    <a:gd name="connsiteX46" fmla="*/ 682572 w 2502013"/>
                    <a:gd name="connsiteY46" fmla="*/ 2074459 h 2488672"/>
                    <a:gd name="connsiteX47" fmla="*/ 723516 w 2502013"/>
                    <a:gd name="connsiteY47" fmla="*/ 2047164 h 2488672"/>
                    <a:gd name="connsiteX48" fmla="*/ 805402 w 2502013"/>
                    <a:gd name="connsiteY48" fmla="*/ 2019868 h 2488672"/>
                    <a:gd name="connsiteX49" fmla="*/ 846345 w 2502013"/>
                    <a:gd name="connsiteY49" fmla="*/ 1978925 h 2488672"/>
                    <a:gd name="connsiteX50" fmla="*/ 887289 w 2502013"/>
                    <a:gd name="connsiteY50" fmla="*/ 1951630 h 2488672"/>
                    <a:gd name="connsiteX51" fmla="*/ 1010119 w 2502013"/>
                    <a:gd name="connsiteY51" fmla="*/ 1924334 h 2488672"/>
                    <a:gd name="connsiteX52" fmla="*/ 1037414 w 2502013"/>
                    <a:gd name="connsiteY52" fmla="*/ 1965277 h 2488672"/>
                    <a:gd name="connsiteX53" fmla="*/ 1119301 w 2502013"/>
                    <a:gd name="connsiteY53" fmla="*/ 1992573 h 2488672"/>
                    <a:gd name="connsiteX54" fmla="*/ 1146596 w 2502013"/>
                    <a:gd name="connsiteY54" fmla="*/ 2033516 h 2488672"/>
                    <a:gd name="connsiteX55" fmla="*/ 1255778 w 2502013"/>
                    <a:gd name="connsiteY55" fmla="*/ 1978925 h 2488672"/>
                    <a:gd name="connsiteX56" fmla="*/ 1296721 w 2502013"/>
                    <a:gd name="connsiteY56" fmla="*/ 1965277 h 2488672"/>
                    <a:gd name="connsiteX57" fmla="*/ 1310369 w 2502013"/>
                    <a:gd name="connsiteY57" fmla="*/ 1924334 h 2488672"/>
                    <a:gd name="connsiteX58" fmla="*/ 1324017 w 2502013"/>
                    <a:gd name="connsiteY58" fmla="*/ 1856095 h 2488672"/>
                    <a:gd name="connsiteX59" fmla="*/ 1351313 w 2502013"/>
                    <a:gd name="connsiteY59" fmla="*/ 1815152 h 2488672"/>
                    <a:gd name="connsiteX60" fmla="*/ 1419551 w 2502013"/>
                    <a:gd name="connsiteY60" fmla="*/ 1705970 h 2488672"/>
                    <a:gd name="connsiteX61" fmla="*/ 1474142 w 2502013"/>
                    <a:gd name="connsiteY61" fmla="*/ 1624083 h 2488672"/>
                    <a:gd name="connsiteX62" fmla="*/ 1515086 w 2502013"/>
                    <a:gd name="connsiteY62" fmla="*/ 1501253 h 2488672"/>
                    <a:gd name="connsiteX63" fmla="*/ 1542381 w 2502013"/>
                    <a:gd name="connsiteY63" fmla="*/ 1419367 h 2488672"/>
                    <a:gd name="connsiteX64" fmla="*/ 1706154 w 2502013"/>
                    <a:gd name="connsiteY64" fmla="*/ 1392071 h 2488672"/>
                    <a:gd name="connsiteX65" fmla="*/ 1788041 w 2502013"/>
                    <a:gd name="connsiteY65" fmla="*/ 1364776 h 2488672"/>
                    <a:gd name="connsiteX66" fmla="*/ 1828984 w 2502013"/>
                    <a:gd name="connsiteY66" fmla="*/ 1282889 h 2488672"/>
                    <a:gd name="connsiteX67" fmla="*/ 1869927 w 2502013"/>
                    <a:gd name="connsiteY67" fmla="*/ 1255594 h 2488672"/>
                    <a:gd name="connsiteX68" fmla="*/ 1897223 w 2502013"/>
                    <a:gd name="connsiteY68" fmla="*/ 1214650 h 2488672"/>
                    <a:gd name="connsiteX69" fmla="*/ 1951814 w 2502013"/>
                    <a:gd name="connsiteY69" fmla="*/ 1105468 h 2488672"/>
                    <a:gd name="connsiteX70" fmla="*/ 2033701 w 2502013"/>
                    <a:gd name="connsiteY70" fmla="*/ 1023582 h 2488672"/>
                    <a:gd name="connsiteX71" fmla="*/ 2060996 w 2502013"/>
                    <a:gd name="connsiteY71" fmla="*/ 982638 h 2488672"/>
                    <a:gd name="connsiteX72" fmla="*/ 2074644 w 2502013"/>
                    <a:gd name="connsiteY72" fmla="*/ 941695 h 2488672"/>
                    <a:gd name="connsiteX73" fmla="*/ 2115587 w 2502013"/>
                    <a:gd name="connsiteY73" fmla="*/ 900752 h 2488672"/>
                    <a:gd name="connsiteX74" fmla="*/ 2183826 w 2502013"/>
                    <a:gd name="connsiteY74" fmla="*/ 818865 h 2488672"/>
                    <a:gd name="connsiteX75" fmla="*/ 2197474 w 2502013"/>
                    <a:gd name="connsiteY75" fmla="*/ 777922 h 2488672"/>
                    <a:gd name="connsiteX76" fmla="*/ 2224769 w 2502013"/>
                    <a:gd name="connsiteY76" fmla="*/ 736979 h 2488672"/>
                    <a:gd name="connsiteX77" fmla="*/ 2265713 w 2502013"/>
                    <a:gd name="connsiteY77" fmla="*/ 641444 h 2488672"/>
                    <a:gd name="connsiteX78" fmla="*/ 2374895 w 2502013"/>
                    <a:gd name="connsiteY78" fmla="*/ 614149 h 2488672"/>
                    <a:gd name="connsiteX79" fmla="*/ 2388542 w 2502013"/>
                    <a:gd name="connsiteY79" fmla="*/ 573206 h 2488672"/>
                    <a:gd name="connsiteX80" fmla="*/ 2470429 w 2502013"/>
                    <a:gd name="connsiteY80" fmla="*/ 504967 h 2488672"/>
                    <a:gd name="connsiteX81" fmla="*/ 2497724 w 2502013"/>
                    <a:gd name="connsiteY81" fmla="*/ 464024 h 2488672"/>
                    <a:gd name="connsiteX82" fmla="*/ 2456781 w 2502013"/>
                    <a:gd name="connsiteY82" fmla="*/ 382137 h 2488672"/>
                    <a:gd name="connsiteX83" fmla="*/ 2415838 w 2502013"/>
                    <a:gd name="connsiteY83" fmla="*/ 300250 h 2488672"/>
                    <a:gd name="connsiteX84" fmla="*/ 2374895 w 2502013"/>
                    <a:gd name="connsiteY84" fmla="*/ 286603 h 2488672"/>
                    <a:gd name="connsiteX85" fmla="*/ 2333951 w 2502013"/>
                    <a:gd name="connsiteY85" fmla="*/ 204716 h 2488672"/>
                    <a:gd name="connsiteX86" fmla="*/ 2374895 w 2502013"/>
                    <a:gd name="connsiteY86" fmla="*/ 122830 h 2488672"/>
                    <a:gd name="connsiteX87" fmla="*/ 2415838 w 2502013"/>
                    <a:gd name="connsiteY87" fmla="*/ 95534 h 2488672"/>
                    <a:gd name="connsiteX88" fmla="*/ 2415838 w 2502013"/>
                    <a:gd name="connsiteY88" fmla="*/ 0 h 24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02013" h="2488672">
                      <a:moveTo>
                        <a:pt x="1460495" y="54591"/>
                      </a:moveTo>
                      <a:cubicBezTo>
                        <a:pt x="1451396" y="68239"/>
                        <a:pt x="1440535" y="80863"/>
                        <a:pt x="1433199" y="95534"/>
                      </a:cubicBezTo>
                      <a:cubicBezTo>
                        <a:pt x="1426765" y="108401"/>
                        <a:pt x="1432418" y="130043"/>
                        <a:pt x="1419551" y="136477"/>
                      </a:cubicBezTo>
                      <a:cubicBezTo>
                        <a:pt x="1390779" y="150863"/>
                        <a:pt x="1355862" y="145576"/>
                        <a:pt x="1324017" y="150125"/>
                      </a:cubicBezTo>
                      <a:lnTo>
                        <a:pt x="1296721" y="232012"/>
                      </a:lnTo>
                      <a:lnTo>
                        <a:pt x="1283074" y="272955"/>
                      </a:lnTo>
                      <a:cubicBezTo>
                        <a:pt x="1269426" y="268406"/>
                        <a:pt x="1256516" y="259307"/>
                        <a:pt x="1242130" y="259307"/>
                      </a:cubicBezTo>
                      <a:cubicBezTo>
                        <a:pt x="1103666" y="259307"/>
                        <a:pt x="1188074" y="414077"/>
                        <a:pt x="1173892" y="532262"/>
                      </a:cubicBezTo>
                      <a:cubicBezTo>
                        <a:pt x="1170464" y="560829"/>
                        <a:pt x="1153574" y="586236"/>
                        <a:pt x="1146596" y="614149"/>
                      </a:cubicBezTo>
                      <a:lnTo>
                        <a:pt x="1132948" y="668740"/>
                      </a:lnTo>
                      <a:cubicBezTo>
                        <a:pt x="1128399" y="709683"/>
                        <a:pt x="1125565" y="750854"/>
                        <a:pt x="1119301" y="791570"/>
                      </a:cubicBezTo>
                      <a:cubicBezTo>
                        <a:pt x="1116449" y="810109"/>
                        <a:pt x="1111043" y="828195"/>
                        <a:pt x="1105653" y="846161"/>
                      </a:cubicBezTo>
                      <a:cubicBezTo>
                        <a:pt x="1097385" y="873719"/>
                        <a:pt x="1087455" y="900752"/>
                        <a:pt x="1078357" y="928047"/>
                      </a:cubicBezTo>
                      <a:lnTo>
                        <a:pt x="1064710" y="968991"/>
                      </a:lnTo>
                      <a:lnTo>
                        <a:pt x="1051062" y="1009934"/>
                      </a:lnTo>
                      <a:cubicBezTo>
                        <a:pt x="1046513" y="1023582"/>
                        <a:pt x="1045394" y="1038907"/>
                        <a:pt x="1037414" y="1050877"/>
                      </a:cubicBezTo>
                      <a:cubicBezTo>
                        <a:pt x="1019217" y="1078173"/>
                        <a:pt x="993197" y="1101642"/>
                        <a:pt x="982823" y="1132764"/>
                      </a:cubicBezTo>
                      <a:cubicBezTo>
                        <a:pt x="961982" y="1195286"/>
                        <a:pt x="977807" y="1162198"/>
                        <a:pt x="928232" y="1228298"/>
                      </a:cubicBezTo>
                      <a:cubicBezTo>
                        <a:pt x="914114" y="1270651"/>
                        <a:pt x="912583" y="1281675"/>
                        <a:pt x="887289" y="1323833"/>
                      </a:cubicBezTo>
                      <a:cubicBezTo>
                        <a:pt x="870411" y="1351963"/>
                        <a:pt x="843072" y="1374598"/>
                        <a:pt x="832698" y="1405719"/>
                      </a:cubicBezTo>
                      <a:cubicBezTo>
                        <a:pt x="813863" y="1462223"/>
                        <a:pt x="831020" y="1438682"/>
                        <a:pt x="778107" y="1473958"/>
                      </a:cubicBezTo>
                      <a:cubicBezTo>
                        <a:pt x="773558" y="1487606"/>
                        <a:pt x="770893" y="1502034"/>
                        <a:pt x="764459" y="1514901"/>
                      </a:cubicBezTo>
                      <a:cubicBezTo>
                        <a:pt x="749123" y="1545571"/>
                        <a:pt x="722089" y="1575230"/>
                        <a:pt x="696220" y="1596788"/>
                      </a:cubicBezTo>
                      <a:cubicBezTo>
                        <a:pt x="683619" y="1607289"/>
                        <a:pt x="668925" y="1614985"/>
                        <a:pt x="655277" y="1624083"/>
                      </a:cubicBezTo>
                      <a:cubicBezTo>
                        <a:pt x="641598" y="1665119"/>
                        <a:pt x="643730" y="1670694"/>
                        <a:pt x="614333" y="1705970"/>
                      </a:cubicBezTo>
                      <a:cubicBezTo>
                        <a:pt x="601977" y="1720797"/>
                        <a:pt x="585239" y="1731678"/>
                        <a:pt x="573390" y="1746913"/>
                      </a:cubicBezTo>
                      <a:cubicBezTo>
                        <a:pt x="553250" y="1772808"/>
                        <a:pt x="536996" y="1801504"/>
                        <a:pt x="518799" y="1828800"/>
                      </a:cubicBezTo>
                      <a:cubicBezTo>
                        <a:pt x="509701" y="1842448"/>
                        <a:pt x="505152" y="1860645"/>
                        <a:pt x="491504" y="1869743"/>
                      </a:cubicBezTo>
                      <a:lnTo>
                        <a:pt x="409617" y="1924334"/>
                      </a:lnTo>
                      <a:cubicBezTo>
                        <a:pt x="345928" y="2019869"/>
                        <a:pt x="382322" y="1988024"/>
                        <a:pt x="314083" y="2033516"/>
                      </a:cubicBezTo>
                      <a:cubicBezTo>
                        <a:pt x="304984" y="2047164"/>
                        <a:pt x="299595" y="2064212"/>
                        <a:pt x="286787" y="2074459"/>
                      </a:cubicBezTo>
                      <a:cubicBezTo>
                        <a:pt x="275553" y="2083446"/>
                        <a:pt x="258711" y="2081673"/>
                        <a:pt x="245844" y="2088107"/>
                      </a:cubicBezTo>
                      <a:cubicBezTo>
                        <a:pt x="140029" y="2141016"/>
                        <a:pt x="266861" y="2094751"/>
                        <a:pt x="163957" y="2129050"/>
                      </a:cubicBezTo>
                      <a:cubicBezTo>
                        <a:pt x="100268" y="2224585"/>
                        <a:pt x="136661" y="2192740"/>
                        <a:pt x="68423" y="2238233"/>
                      </a:cubicBezTo>
                      <a:cubicBezTo>
                        <a:pt x="34118" y="2341145"/>
                        <a:pt x="80393" y="2214293"/>
                        <a:pt x="27480" y="2320119"/>
                      </a:cubicBezTo>
                      <a:cubicBezTo>
                        <a:pt x="13491" y="2348098"/>
                        <a:pt x="5375" y="2403344"/>
                        <a:pt x="184" y="2429301"/>
                      </a:cubicBezTo>
                      <a:cubicBezTo>
                        <a:pt x="4733" y="2442949"/>
                        <a:pt x="0" y="2466292"/>
                        <a:pt x="13832" y="2470244"/>
                      </a:cubicBezTo>
                      <a:cubicBezTo>
                        <a:pt x="78330" y="2488672"/>
                        <a:pt x="92592" y="2451336"/>
                        <a:pt x="136662" y="2429301"/>
                      </a:cubicBezTo>
                      <a:cubicBezTo>
                        <a:pt x="156244" y="2419510"/>
                        <a:pt x="214701" y="2406380"/>
                        <a:pt x="232196" y="2402006"/>
                      </a:cubicBezTo>
                      <a:cubicBezTo>
                        <a:pt x="245844" y="2392907"/>
                        <a:pt x="258468" y="2382046"/>
                        <a:pt x="273139" y="2374710"/>
                      </a:cubicBezTo>
                      <a:cubicBezTo>
                        <a:pt x="286006" y="2368276"/>
                        <a:pt x="303910" y="2371235"/>
                        <a:pt x="314083" y="2361062"/>
                      </a:cubicBezTo>
                      <a:cubicBezTo>
                        <a:pt x="324255" y="2350890"/>
                        <a:pt x="317558" y="2330291"/>
                        <a:pt x="327730" y="2320119"/>
                      </a:cubicBezTo>
                      <a:cubicBezTo>
                        <a:pt x="350927" y="2296922"/>
                        <a:pt x="409617" y="2265528"/>
                        <a:pt x="409617" y="2265528"/>
                      </a:cubicBezTo>
                      <a:cubicBezTo>
                        <a:pt x="482409" y="2156343"/>
                        <a:pt x="386868" y="2288278"/>
                        <a:pt x="477856" y="2197289"/>
                      </a:cubicBezTo>
                      <a:cubicBezTo>
                        <a:pt x="489454" y="2185691"/>
                        <a:pt x="492807" y="2167147"/>
                        <a:pt x="505151" y="2156346"/>
                      </a:cubicBezTo>
                      <a:cubicBezTo>
                        <a:pt x="552545" y="2114876"/>
                        <a:pt x="576291" y="2102876"/>
                        <a:pt x="627981" y="2088107"/>
                      </a:cubicBezTo>
                      <a:cubicBezTo>
                        <a:pt x="646016" y="2082954"/>
                        <a:pt x="664375" y="2079008"/>
                        <a:pt x="682572" y="2074459"/>
                      </a:cubicBezTo>
                      <a:cubicBezTo>
                        <a:pt x="696220" y="2065361"/>
                        <a:pt x="708527" y="2053826"/>
                        <a:pt x="723516" y="2047164"/>
                      </a:cubicBezTo>
                      <a:cubicBezTo>
                        <a:pt x="749808" y="2035479"/>
                        <a:pt x="805402" y="2019868"/>
                        <a:pt x="805402" y="2019868"/>
                      </a:cubicBezTo>
                      <a:cubicBezTo>
                        <a:pt x="819050" y="2006220"/>
                        <a:pt x="831518" y="1991281"/>
                        <a:pt x="846345" y="1978925"/>
                      </a:cubicBezTo>
                      <a:cubicBezTo>
                        <a:pt x="858946" y="1968424"/>
                        <a:pt x="872618" y="1958965"/>
                        <a:pt x="887289" y="1951630"/>
                      </a:cubicBezTo>
                      <a:cubicBezTo>
                        <a:pt x="920889" y="1934830"/>
                        <a:pt x="978665" y="1929576"/>
                        <a:pt x="1010119" y="1924334"/>
                      </a:cubicBezTo>
                      <a:cubicBezTo>
                        <a:pt x="1019217" y="1937982"/>
                        <a:pt x="1023505" y="1956584"/>
                        <a:pt x="1037414" y="1965277"/>
                      </a:cubicBezTo>
                      <a:cubicBezTo>
                        <a:pt x="1061813" y="1980526"/>
                        <a:pt x="1119301" y="1992573"/>
                        <a:pt x="1119301" y="1992573"/>
                      </a:cubicBezTo>
                      <a:cubicBezTo>
                        <a:pt x="1128399" y="2006221"/>
                        <a:pt x="1130825" y="2029010"/>
                        <a:pt x="1146596" y="2033516"/>
                      </a:cubicBezTo>
                      <a:cubicBezTo>
                        <a:pt x="1213429" y="2052611"/>
                        <a:pt x="1215349" y="2005878"/>
                        <a:pt x="1255778" y="1978925"/>
                      </a:cubicBezTo>
                      <a:cubicBezTo>
                        <a:pt x="1267748" y="1970945"/>
                        <a:pt x="1283073" y="1969826"/>
                        <a:pt x="1296721" y="1965277"/>
                      </a:cubicBezTo>
                      <a:cubicBezTo>
                        <a:pt x="1301270" y="1951629"/>
                        <a:pt x="1306880" y="1938290"/>
                        <a:pt x="1310369" y="1924334"/>
                      </a:cubicBezTo>
                      <a:cubicBezTo>
                        <a:pt x="1315995" y="1901830"/>
                        <a:pt x="1315872" y="1877815"/>
                        <a:pt x="1324017" y="1856095"/>
                      </a:cubicBezTo>
                      <a:cubicBezTo>
                        <a:pt x="1329776" y="1840737"/>
                        <a:pt x="1342214" y="1828800"/>
                        <a:pt x="1351313" y="1815152"/>
                      </a:cubicBezTo>
                      <a:cubicBezTo>
                        <a:pt x="1383795" y="1717704"/>
                        <a:pt x="1354668" y="1749225"/>
                        <a:pt x="1419551" y="1705970"/>
                      </a:cubicBezTo>
                      <a:cubicBezTo>
                        <a:pt x="1437748" y="1678674"/>
                        <a:pt x="1463768" y="1655205"/>
                        <a:pt x="1474142" y="1624083"/>
                      </a:cubicBezTo>
                      <a:lnTo>
                        <a:pt x="1515086" y="1501253"/>
                      </a:lnTo>
                      <a:cubicBezTo>
                        <a:pt x="1515086" y="1501252"/>
                        <a:pt x="1542379" y="1419368"/>
                        <a:pt x="1542381" y="1419367"/>
                      </a:cubicBezTo>
                      <a:cubicBezTo>
                        <a:pt x="1622405" y="1392692"/>
                        <a:pt x="1569026" y="1407308"/>
                        <a:pt x="1706154" y="1392071"/>
                      </a:cubicBezTo>
                      <a:cubicBezTo>
                        <a:pt x="1733450" y="1382973"/>
                        <a:pt x="1778942" y="1392072"/>
                        <a:pt x="1788041" y="1364776"/>
                      </a:cubicBezTo>
                      <a:cubicBezTo>
                        <a:pt x="1799141" y="1331478"/>
                        <a:pt x="1802529" y="1309344"/>
                        <a:pt x="1828984" y="1282889"/>
                      </a:cubicBezTo>
                      <a:cubicBezTo>
                        <a:pt x="1840582" y="1271291"/>
                        <a:pt x="1856279" y="1264692"/>
                        <a:pt x="1869927" y="1255594"/>
                      </a:cubicBezTo>
                      <a:cubicBezTo>
                        <a:pt x="1879026" y="1241946"/>
                        <a:pt x="1889368" y="1229050"/>
                        <a:pt x="1897223" y="1214650"/>
                      </a:cubicBezTo>
                      <a:cubicBezTo>
                        <a:pt x="1916707" y="1178929"/>
                        <a:pt x="1923042" y="1134240"/>
                        <a:pt x="1951814" y="1105468"/>
                      </a:cubicBezTo>
                      <a:cubicBezTo>
                        <a:pt x="1979110" y="1078173"/>
                        <a:pt x="2012289" y="1055701"/>
                        <a:pt x="2033701" y="1023582"/>
                      </a:cubicBezTo>
                      <a:cubicBezTo>
                        <a:pt x="2042799" y="1009934"/>
                        <a:pt x="2053661" y="997309"/>
                        <a:pt x="2060996" y="982638"/>
                      </a:cubicBezTo>
                      <a:cubicBezTo>
                        <a:pt x="2067430" y="969771"/>
                        <a:pt x="2066664" y="953665"/>
                        <a:pt x="2074644" y="941695"/>
                      </a:cubicBezTo>
                      <a:cubicBezTo>
                        <a:pt x="2085350" y="925636"/>
                        <a:pt x="2103231" y="915579"/>
                        <a:pt x="2115587" y="900752"/>
                      </a:cubicBezTo>
                      <a:cubicBezTo>
                        <a:pt x="2210599" y="786739"/>
                        <a:pt x="2064202" y="938492"/>
                        <a:pt x="2183826" y="818865"/>
                      </a:cubicBezTo>
                      <a:cubicBezTo>
                        <a:pt x="2188375" y="805217"/>
                        <a:pt x="2191040" y="790789"/>
                        <a:pt x="2197474" y="777922"/>
                      </a:cubicBezTo>
                      <a:cubicBezTo>
                        <a:pt x="2204809" y="763251"/>
                        <a:pt x="2218308" y="752055"/>
                        <a:pt x="2224769" y="736979"/>
                      </a:cubicBezTo>
                      <a:cubicBezTo>
                        <a:pt x="2241872" y="697072"/>
                        <a:pt x="2228470" y="671238"/>
                        <a:pt x="2265713" y="641444"/>
                      </a:cubicBezTo>
                      <a:cubicBezTo>
                        <a:pt x="2279700" y="630255"/>
                        <a:pt x="2371501" y="614828"/>
                        <a:pt x="2374895" y="614149"/>
                      </a:cubicBezTo>
                      <a:cubicBezTo>
                        <a:pt x="2379444" y="600501"/>
                        <a:pt x="2380562" y="585176"/>
                        <a:pt x="2388542" y="573206"/>
                      </a:cubicBezTo>
                      <a:cubicBezTo>
                        <a:pt x="2409559" y="541680"/>
                        <a:pt x="2440217" y="525108"/>
                        <a:pt x="2470429" y="504967"/>
                      </a:cubicBezTo>
                      <a:cubicBezTo>
                        <a:pt x="2479527" y="491319"/>
                        <a:pt x="2495027" y="480203"/>
                        <a:pt x="2497724" y="464024"/>
                      </a:cubicBezTo>
                      <a:cubicBezTo>
                        <a:pt x="2502013" y="438293"/>
                        <a:pt x="2465694" y="399963"/>
                        <a:pt x="2456781" y="382137"/>
                      </a:cubicBezTo>
                      <a:cubicBezTo>
                        <a:pt x="2440299" y="349173"/>
                        <a:pt x="2448430" y="326324"/>
                        <a:pt x="2415838" y="300250"/>
                      </a:cubicBezTo>
                      <a:cubicBezTo>
                        <a:pt x="2404605" y="291263"/>
                        <a:pt x="2388543" y="291152"/>
                        <a:pt x="2374895" y="286603"/>
                      </a:cubicBezTo>
                      <a:cubicBezTo>
                        <a:pt x="2361095" y="265903"/>
                        <a:pt x="2333951" y="232967"/>
                        <a:pt x="2333951" y="204716"/>
                      </a:cubicBezTo>
                      <a:cubicBezTo>
                        <a:pt x="2333951" y="182516"/>
                        <a:pt x="2361094" y="136631"/>
                        <a:pt x="2374895" y="122830"/>
                      </a:cubicBezTo>
                      <a:cubicBezTo>
                        <a:pt x="2386493" y="111232"/>
                        <a:pt x="2410651" y="111095"/>
                        <a:pt x="2415838" y="95534"/>
                      </a:cubicBezTo>
                      <a:cubicBezTo>
                        <a:pt x="2425908" y="65323"/>
                        <a:pt x="2415838" y="31845"/>
                        <a:pt x="2415838" y="0"/>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54" name="Freeform 53"/>
                <p:cNvSpPr/>
                <p:nvPr/>
              </p:nvSpPr>
              <p:spPr bwMode="auto">
                <a:xfrm>
                  <a:off x="2589146" y="2261591"/>
                  <a:ext cx="2772982" cy="2166487"/>
                </a:xfrm>
                <a:custGeom>
                  <a:avLst/>
                  <a:gdLst>
                    <a:gd name="connsiteX0" fmla="*/ 1282889 w 2772205"/>
                    <a:gd name="connsiteY0" fmla="*/ 43821 h 2165658"/>
                    <a:gd name="connsiteX1" fmla="*/ 1351128 w 2772205"/>
                    <a:gd name="connsiteY1" fmla="*/ 30173 h 2165658"/>
                    <a:gd name="connsiteX2" fmla="*/ 1392071 w 2772205"/>
                    <a:gd name="connsiteY2" fmla="*/ 2877 h 2165658"/>
                    <a:gd name="connsiteX3" fmla="*/ 1460310 w 2772205"/>
                    <a:gd name="connsiteY3" fmla="*/ 16525 h 2165658"/>
                    <a:gd name="connsiteX4" fmla="*/ 1501253 w 2772205"/>
                    <a:gd name="connsiteY4" fmla="*/ 30173 h 2165658"/>
                    <a:gd name="connsiteX5" fmla="*/ 1555844 w 2772205"/>
                    <a:gd name="connsiteY5" fmla="*/ 43821 h 2165658"/>
                    <a:gd name="connsiteX6" fmla="*/ 1596788 w 2772205"/>
                    <a:gd name="connsiteY6" fmla="*/ 71116 h 2165658"/>
                    <a:gd name="connsiteX7" fmla="*/ 1665026 w 2772205"/>
                    <a:gd name="connsiteY7" fmla="*/ 139355 h 2165658"/>
                    <a:gd name="connsiteX8" fmla="*/ 1746913 w 2772205"/>
                    <a:gd name="connsiteY8" fmla="*/ 153003 h 2165658"/>
                    <a:gd name="connsiteX9" fmla="*/ 1815152 w 2772205"/>
                    <a:gd name="connsiteY9" fmla="*/ 207594 h 2165658"/>
                    <a:gd name="connsiteX10" fmla="*/ 1883391 w 2772205"/>
                    <a:gd name="connsiteY10" fmla="*/ 262185 h 2165658"/>
                    <a:gd name="connsiteX11" fmla="*/ 1924334 w 2772205"/>
                    <a:gd name="connsiteY11" fmla="*/ 303128 h 2165658"/>
                    <a:gd name="connsiteX12" fmla="*/ 1937982 w 2772205"/>
                    <a:gd name="connsiteY12" fmla="*/ 344071 h 2165658"/>
                    <a:gd name="connsiteX13" fmla="*/ 2019868 w 2772205"/>
                    <a:gd name="connsiteY13" fmla="*/ 371367 h 2165658"/>
                    <a:gd name="connsiteX14" fmla="*/ 2197289 w 2772205"/>
                    <a:gd name="connsiteY14" fmla="*/ 371367 h 2165658"/>
                    <a:gd name="connsiteX15" fmla="*/ 2279176 w 2772205"/>
                    <a:gd name="connsiteY15" fmla="*/ 398662 h 2165658"/>
                    <a:gd name="connsiteX16" fmla="*/ 2361062 w 2772205"/>
                    <a:gd name="connsiteY16" fmla="*/ 371367 h 2165658"/>
                    <a:gd name="connsiteX17" fmla="*/ 2402006 w 2772205"/>
                    <a:gd name="connsiteY17" fmla="*/ 357719 h 2165658"/>
                    <a:gd name="connsiteX18" fmla="*/ 2483892 w 2772205"/>
                    <a:gd name="connsiteY18" fmla="*/ 412310 h 2165658"/>
                    <a:gd name="connsiteX19" fmla="*/ 2565779 w 2772205"/>
                    <a:gd name="connsiteY19" fmla="*/ 385015 h 2165658"/>
                    <a:gd name="connsiteX20" fmla="*/ 2606722 w 2772205"/>
                    <a:gd name="connsiteY20" fmla="*/ 371367 h 2165658"/>
                    <a:gd name="connsiteX21" fmla="*/ 2756847 w 2772205"/>
                    <a:gd name="connsiteY21" fmla="*/ 385015 h 2165658"/>
                    <a:gd name="connsiteX22" fmla="*/ 2715904 w 2772205"/>
                    <a:gd name="connsiteY22" fmla="*/ 412310 h 2165658"/>
                    <a:gd name="connsiteX23" fmla="*/ 2674961 w 2772205"/>
                    <a:gd name="connsiteY23" fmla="*/ 453253 h 2165658"/>
                    <a:gd name="connsiteX24" fmla="*/ 2593074 w 2772205"/>
                    <a:gd name="connsiteY24" fmla="*/ 507845 h 2165658"/>
                    <a:gd name="connsiteX25" fmla="*/ 2524835 w 2772205"/>
                    <a:gd name="connsiteY25" fmla="*/ 562436 h 2165658"/>
                    <a:gd name="connsiteX26" fmla="*/ 2456597 w 2772205"/>
                    <a:gd name="connsiteY26" fmla="*/ 630674 h 2165658"/>
                    <a:gd name="connsiteX27" fmla="*/ 2402006 w 2772205"/>
                    <a:gd name="connsiteY27" fmla="*/ 644322 h 2165658"/>
                    <a:gd name="connsiteX28" fmla="*/ 2361062 w 2772205"/>
                    <a:gd name="connsiteY28" fmla="*/ 657970 h 2165658"/>
                    <a:gd name="connsiteX29" fmla="*/ 2306471 w 2772205"/>
                    <a:gd name="connsiteY29" fmla="*/ 685265 h 2165658"/>
                    <a:gd name="connsiteX30" fmla="*/ 2238232 w 2772205"/>
                    <a:gd name="connsiteY30" fmla="*/ 698913 h 2165658"/>
                    <a:gd name="connsiteX31" fmla="*/ 2197289 w 2772205"/>
                    <a:gd name="connsiteY31" fmla="*/ 712561 h 2165658"/>
                    <a:gd name="connsiteX32" fmla="*/ 2169994 w 2772205"/>
                    <a:gd name="connsiteY32" fmla="*/ 753504 h 2165658"/>
                    <a:gd name="connsiteX33" fmla="*/ 2156346 w 2772205"/>
                    <a:gd name="connsiteY33" fmla="*/ 794448 h 2165658"/>
                    <a:gd name="connsiteX34" fmla="*/ 2060812 w 2772205"/>
                    <a:gd name="connsiteY34" fmla="*/ 821743 h 2165658"/>
                    <a:gd name="connsiteX35" fmla="*/ 2047164 w 2772205"/>
                    <a:gd name="connsiteY35" fmla="*/ 862686 h 2165658"/>
                    <a:gd name="connsiteX36" fmla="*/ 1965277 w 2772205"/>
                    <a:gd name="connsiteY36" fmla="*/ 876334 h 2165658"/>
                    <a:gd name="connsiteX37" fmla="*/ 1869743 w 2772205"/>
                    <a:gd name="connsiteY37" fmla="*/ 903630 h 2165658"/>
                    <a:gd name="connsiteX38" fmla="*/ 1869743 w 2772205"/>
                    <a:gd name="connsiteY38" fmla="*/ 985516 h 2165658"/>
                    <a:gd name="connsiteX39" fmla="*/ 1937982 w 2772205"/>
                    <a:gd name="connsiteY39" fmla="*/ 999164 h 2165658"/>
                    <a:gd name="connsiteX40" fmla="*/ 1978925 w 2772205"/>
                    <a:gd name="connsiteY40" fmla="*/ 1012812 h 2165658"/>
                    <a:gd name="connsiteX41" fmla="*/ 2033516 w 2772205"/>
                    <a:gd name="connsiteY41" fmla="*/ 1026459 h 2165658"/>
                    <a:gd name="connsiteX42" fmla="*/ 2074459 w 2772205"/>
                    <a:gd name="connsiteY42" fmla="*/ 999164 h 2165658"/>
                    <a:gd name="connsiteX43" fmla="*/ 2129050 w 2772205"/>
                    <a:gd name="connsiteY43" fmla="*/ 1094698 h 2165658"/>
                    <a:gd name="connsiteX44" fmla="*/ 2142698 w 2772205"/>
                    <a:gd name="connsiteY44" fmla="*/ 1135642 h 2165658"/>
                    <a:gd name="connsiteX45" fmla="*/ 2197289 w 2772205"/>
                    <a:gd name="connsiteY45" fmla="*/ 1217528 h 2165658"/>
                    <a:gd name="connsiteX46" fmla="*/ 2156346 w 2772205"/>
                    <a:gd name="connsiteY46" fmla="*/ 1244824 h 2165658"/>
                    <a:gd name="connsiteX47" fmla="*/ 2115403 w 2772205"/>
                    <a:gd name="connsiteY47" fmla="*/ 1258471 h 2165658"/>
                    <a:gd name="connsiteX48" fmla="*/ 1924334 w 2772205"/>
                    <a:gd name="connsiteY48" fmla="*/ 1285767 h 2165658"/>
                    <a:gd name="connsiteX49" fmla="*/ 1883391 w 2772205"/>
                    <a:gd name="connsiteY49" fmla="*/ 1299415 h 2165658"/>
                    <a:gd name="connsiteX50" fmla="*/ 1815152 w 2772205"/>
                    <a:gd name="connsiteY50" fmla="*/ 1244824 h 2165658"/>
                    <a:gd name="connsiteX51" fmla="*/ 1774209 w 2772205"/>
                    <a:gd name="connsiteY51" fmla="*/ 1217528 h 2165658"/>
                    <a:gd name="connsiteX52" fmla="*/ 1692322 w 2772205"/>
                    <a:gd name="connsiteY52" fmla="*/ 1231176 h 2165658"/>
                    <a:gd name="connsiteX53" fmla="*/ 1610435 w 2772205"/>
                    <a:gd name="connsiteY53" fmla="*/ 1190233 h 2165658"/>
                    <a:gd name="connsiteX54" fmla="*/ 1487606 w 2772205"/>
                    <a:gd name="connsiteY54" fmla="*/ 1135642 h 2165658"/>
                    <a:gd name="connsiteX55" fmla="*/ 1378424 w 2772205"/>
                    <a:gd name="connsiteY55" fmla="*/ 1162937 h 2165658"/>
                    <a:gd name="connsiteX56" fmla="*/ 1296537 w 2772205"/>
                    <a:gd name="connsiteY56" fmla="*/ 1203880 h 2165658"/>
                    <a:gd name="connsiteX57" fmla="*/ 1269241 w 2772205"/>
                    <a:gd name="connsiteY57" fmla="*/ 1244824 h 2165658"/>
                    <a:gd name="connsiteX58" fmla="*/ 1187355 w 2772205"/>
                    <a:gd name="connsiteY58" fmla="*/ 1299415 h 2165658"/>
                    <a:gd name="connsiteX59" fmla="*/ 1160059 w 2772205"/>
                    <a:gd name="connsiteY59" fmla="*/ 1340358 h 2165658"/>
                    <a:gd name="connsiteX60" fmla="*/ 1037229 w 2772205"/>
                    <a:gd name="connsiteY60" fmla="*/ 1408597 h 2165658"/>
                    <a:gd name="connsiteX61" fmla="*/ 982638 w 2772205"/>
                    <a:gd name="connsiteY61" fmla="*/ 1490483 h 2165658"/>
                    <a:gd name="connsiteX62" fmla="*/ 900752 w 2772205"/>
                    <a:gd name="connsiteY62" fmla="*/ 1558722 h 2165658"/>
                    <a:gd name="connsiteX63" fmla="*/ 873456 w 2772205"/>
                    <a:gd name="connsiteY63" fmla="*/ 1599665 h 2165658"/>
                    <a:gd name="connsiteX64" fmla="*/ 873456 w 2772205"/>
                    <a:gd name="connsiteY64" fmla="*/ 1722495 h 2165658"/>
                    <a:gd name="connsiteX65" fmla="*/ 941695 w 2772205"/>
                    <a:gd name="connsiteY65" fmla="*/ 1736143 h 2165658"/>
                    <a:gd name="connsiteX66" fmla="*/ 982638 w 2772205"/>
                    <a:gd name="connsiteY66" fmla="*/ 1763439 h 2165658"/>
                    <a:gd name="connsiteX67" fmla="*/ 1023582 w 2772205"/>
                    <a:gd name="connsiteY67" fmla="*/ 1777086 h 2165658"/>
                    <a:gd name="connsiteX68" fmla="*/ 1050877 w 2772205"/>
                    <a:gd name="connsiteY68" fmla="*/ 1818030 h 2165658"/>
                    <a:gd name="connsiteX69" fmla="*/ 1023582 w 2772205"/>
                    <a:gd name="connsiteY69" fmla="*/ 1886268 h 2165658"/>
                    <a:gd name="connsiteX70" fmla="*/ 941695 w 2772205"/>
                    <a:gd name="connsiteY70" fmla="*/ 1954507 h 2165658"/>
                    <a:gd name="connsiteX71" fmla="*/ 859809 w 2772205"/>
                    <a:gd name="connsiteY71" fmla="*/ 1940859 h 2165658"/>
                    <a:gd name="connsiteX72" fmla="*/ 709683 w 2772205"/>
                    <a:gd name="connsiteY72" fmla="*/ 1968155 h 2165658"/>
                    <a:gd name="connsiteX73" fmla="*/ 600501 w 2772205"/>
                    <a:gd name="connsiteY73" fmla="*/ 1981803 h 2165658"/>
                    <a:gd name="connsiteX74" fmla="*/ 586853 w 2772205"/>
                    <a:gd name="connsiteY74" fmla="*/ 2022746 h 2165658"/>
                    <a:gd name="connsiteX75" fmla="*/ 491319 w 2772205"/>
                    <a:gd name="connsiteY75" fmla="*/ 2063689 h 2165658"/>
                    <a:gd name="connsiteX76" fmla="*/ 423080 w 2772205"/>
                    <a:gd name="connsiteY76" fmla="*/ 2077337 h 2165658"/>
                    <a:gd name="connsiteX77" fmla="*/ 395785 w 2772205"/>
                    <a:gd name="connsiteY77" fmla="*/ 2118280 h 2165658"/>
                    <a:gd name="connsiteX78" fmla="*/ 382137 w 2772205"/>
                    <a:gd name="connsiteY78" fmla="*/ 2159224 h 2165658"/>
                    <a:gd name="connsiteX79" fmla="*/ 341194 w 2772205"/>
                    <a:gd name="connsiteY79" fmla="*/ 2145576 h 2165658"/>
                    <a:gd name="connsiteX80" fmla="*/ 286603 w 2772205"/>
                    <a:gd name="connsiteY80" fmla="*/ 2077337 h 2165658"/>
                    <a:gd name="connsiteX81" fmla="*/ 272955 w 2772205"/>
                    <a:gd name="connsiteY81" fmla="*/ 2036394 h 2165658"/>
                    <a:gd name="connsiteX82" fmla="*/ 232012 w 2772205"/>
                    <a:gd name="connsiteY82" fmla="*/ 2009098 h 2165658"/>
                    <a:gd name="connsiteX83" fmla="*/ 40943 w 2772205"/>
                    <a:gd name="connsiteY83" fmla="*/ 1981803 h 2165658"/>
                    <a:gd name="connsiteX84" fmla="*/ 0 w 2772205"/>
                    <a:gd name="connsiteY84" fmla="*/ 1913564 h 216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772205" h="2165658">
                      <a:moveTo>
                        <a:pt x="1282889" y="43821"/>
                      </a:moveTo>
                      <a:cubicBezTo>
                        <a:pt x="1305635" y="39272"/>
                        <a:pt x="1329408" y="38318"/>
                        <a:pt x="1351128" y="30173"/>
                      </a:cubicBezTo>
                      <a:cubicBezTo>
                        <a:pt x="1366486" y="24414"/>
                        <a:pt x="1375795" y="4912"/>
                        <a:pt x="1392071" y="2877"/>
                      </a:cubicBezTo>
                      <a:cubicBezTo>
                        <a:pt x="1415089" y="0"/>
                        <a:pt x="1437806" y="10899"/>
                        <a:pt x="1460310" y="16525"/>
                      </a:cubicBezTo>
                      <a:cubicBezTo>
                        <a:pt x="1474266" y="20014"/>
                        <a:pt x="1487421" y="26221"/>
                        <a:pt x="1501253" y="30173"/>
                      </a:cubicBezTo>
                      <a:cubicBezTo>
                        <a:pt x="1519288" y="35326"/>
                        <a:pt x="1537647" y="39272"/>
                        <a:pt x="1555844" y="43821"/>
                      </a:cubicBezTo>
                      <a:cubicBezTo>
                        <a:pt x="1569492" y="52919"/>
                        <a:pt x="1585189" y="59518"/>
                        <a:pt x="1596788" y="71116"/>
                      </a:cubicBezTo>
                      <a:cubicBezTo>
                        <a:pt x="1633182" y="107510"/>
                        <a:pt x="1610434" y="121158"/>
                        <a:pt x="1665026" y="139355"/>
                      </a:cubicBezTo>
                      <a:cubicBezTo>
                        <a:pt x="1691278" y="148106"/>
                        <a:pt x="1719617" y="148454"/>
                        <a:pt x="1746913" y="153003"/>
                      </a:cubicBezTo>
                      <a:cubicBezTo>
                        <a:pt x="1825142" y="270343"/>
                        <a:pt x="1720976" y="132253"/>
                        <a:pt x="1815152" y="207594"/>
                      </a:cubicBezTo>
                      <a:cubicBezTo>
                        <a:pt x="1903339" y="278145"/>
                        <a:pt x="1780478" y="227881"/>
                        <a:pt x="1883391" y="262185"/>
                      </a:cubicBezTo>
                      <a:cubicBezTo>
                        <a:pt x="1897039" y="275833"/>
                        <a:pt x="1913628" y="287069"/>
                        <a:pt x="1924334" y="303128"/>
                      </a:cubicBezTo>
                      <a:cubicBezTo>
                        <a:pt x="1932314" y="315098"/>
                        <a:pt x="1926276" y="335709"/>
                        <a:pt x="1937982" y="344071"/>
                      </a:cubicBezTo>
                      <a:cubicBezTo>
                        <a:pt x="1961395" y="360794"/>
                        <a:pt x="2019868" y="371367"/>
                        <a:pt x="2019868" y="371367"/>
                      </a:cubicBezTo>
                      <a:cubicBezTo>
                        <a:pt x="2114782" y="357808"/>
                        <a:pt x="2107771" y="348988"/>
                        <a:pt x="2197289" y="371367"/>
                      </a:cubicBezTo>
                      <a:cubicBezTo>
                        <a:pt x="2225202" y="378345"/>
                        <a:pt x="2279176" y="398662"/>
                        <a:pt x="2279176" y="398662"/>
                      </a:cubicBezTo>
                      <a:lnTo>
                        <a:pt x="2361062" y="371367"/>
                      </a:lnTo>
                      <a:lnTo>
                        <a:pt x="2402006" y="357719"/>
                      </a:lnTo>
                      <a:cubicBezTo>
                        <a:pt x="2429301" y="375916"/>
                        <a:pt x="2452770" y="422684"/>
                        <a:pt x="2483892" y="412310"/>
                      </a:cubicBezTo>
                      <a:lnTo>
                        <a:pt x="2565779" y="385015"/>
                      </a:lnTo>
                      <a:lnTo>
                        <a:pt x="2606722" y="371367"/>
                      </a:lnTo>
                      <a:cubicBezTo>
                        <a:pt x="2656764" y="375916"/>
                        <a:pt x="2709798" y="367372"/>
                        <a:pt x="2756847" y="385015"/>
                      </a:cubicBezTo>
                      <a:cubicBezTo>
                        <a:pt x="2772205" y="390774"/>
                        <a:pt x="2728505" y="401809"/>
                        <a:pt x="2715904" y="412310"/>
                      </a:cubicBezTo>
                      <a:cubicBezTo>
                        <a:pt x="2701077" y="424666"/>
                        <a:pt x="2690196" y="441403"/>
                        <a:pt x="2674961" y="453253"/>
                      </a:cubicBezTo>
                      <a:cubicBezTo>
                        <a:pt x="2649066" y="473394"/>
                        <a:pt x="2593074" y="507845"/>
                        <a:pt x="2593074" y="507845"/>
                      </a:cubicBezTo>
                      <a:cubicBezTo>
                        <a:pt x="2514852" y="625180"/>
                        <a:pt x="2619008" y="487098"/>
                        <a:pt x="2524835" y="562436"/>
                      </a:cubicBezTo>
                      <a:cubicBezTo>
                        <a:pt x="2454845" y="618428"/>
                        <a:pt x="2544784" y="592880"/>
                        <a:pt x="2456597" y="630674"/>
                      </a:cubicBezTo>
                      <a:cubicBezTo>
                        <a:pt x="2439357" y="638063"/>
                        <a:pt x="2420041" y="639169"/>
                        <a:pt x="2402006" y="644322"/>
                      </a:cubicBezTo>
                      <a:cubicBezTo>
                        <a:pt x="2388173" y="648274"/>
                        <a:pt x="2374285" y="652303"/>
                        <a:pt x="2361062" y="657970"/>
                      </a:cubicBezTo>
                      <a:cubicBezTo>
                        <a:pt x="2342362" y="665984"/>
                        <a:pt x="2325772" y="678831"/>
                        <a:pt x="2306471" y="685265"/>
                      </a:cubicBezTo>
                      <a:cubicBezTo>
                        <a:pt x="2284465" y="692600"/>
                        <a:pt x="2260736" y="693287"/>
                        <a:pt x="2238232" y="698913"/>
                      </a:cubicBezTo>
                      <a:cubicBezTo>
                        <a:pt x="2224276" y="702402"/>
                        <a:pt x="2210937" y="708012"/>
                        <a:pt x="2197289" y="712561"/>
                      </a:cubicBezTo>
                      <a:cubicBezTo>
                        <a:pt x="2188191" y="726209"/>
                        <a:pt x="2177329" y="738833"/>
                        <a:pt x="2169994" y="753504"/>
                      </a:cubicBezTo>
                      <a:cubicBezTo>
                        <a:pt x="2163560" y="766371"/>
                        <a:pt x="2166519" y="784275"/>
                        <a:pt x="2156346" y="794448"/>
                      </a:cubicBezTo>
                      <a:cubicBezTo>
                        <a:pt x="2149821" y="800973"/>
                        <a:pt x="2061281" y="821626"/>
                        <a:pt x="2060812" y="821743"/>
                      </a:cubicBezTo>
                      <a:cubicBezTo>
                        <a:pt x="2056263" y="835391"/>
                        <a:pt x="2059655" y="855549"/>
                        <a:pt x="2047164" y="862686"/>
                      </a:cubicBezTo>
                      <a:cubicBezTo>
                        <a:pt x="2023138" y="876415"/>
                        <a:pt x="1992412" y="870907"/>
                        <a:pt x="1965277" y="876334"/>
                      </a:cubicBezTo>
                      <a:cubicBezTo>
                        <a:pt x="1922435" y="884903"/>
                        <a:pt x="1908766" y="890622"/>
                        <a:pt x="1869743" y="903630"/>
                      </a:cubicBezTo>
                      <a:cubicBezTo>
                        <a:pt x="1863126" y="923481"/>
                        <a:pt x="1839966" y="965665"/>
                        <a:pt x="1869743" y="985516"/>
                      </a:cubicBezTo>
                      <a:cubicBezTo>
                        <a:pt x="1889044" y="998383"/>
                        <a:pt x="1915478" y="993538"/>
                        <a:pt x="1937982" y="999164"/>
                      </a:cubicBezTo>
                      <a:cubicBezTo>
                        <a:pt x="1951938" y="1002653"/>
                        <a:pt x="1965093" y="1008860"/>
                        <a:pt x="1978925" y="1012812"/>
                      </a:cubicBezTo>
                      <a:cubicBezTo>
                        <a:pt x="1996960" y="1017965"/>
                        <a:pt x="2015319" y="1021910"/>
                        <a:pt x="2033516" y="1026459"/>
                      </a:cubicBezTo>
                      <a:cubicBezTo>
                        <a:pt x="2047164" y="1017361"/>
                        <a:pt x="2058280" y="1001860"/>
                        <a:pt x="2074459" y="999164"/>
                      </a:cubicBezTo>
                      <a:cubicBezTo>
                        <a:pt x="2137132" y="988719"/>
                        <a:pt x="2121738" y="1061795"/>
                        <a:pt x="2129050" y="1094698"/>
                      </a:cubicBezTo>
                      <a:cubicBezTo>
                        <a:pt x="2132171" y="1108742"/>
                        <a:pt x="2135711" y="1123066"/>
                        <a:pt x="2142698" y="1135642"/>
                      </a:cubicBezTo>
                      <a:cubicBezTo>
                        <a:pt x="2158630" y="1164319"/>
                        <a:pt x="2197289" y="1217528"/>
                        <a:pt x="2197289" y="1217528"/>
                      </a:cubicBezTo>
                      <a:cubicBezTo>
                        <a:pt x="2183641" y="1226627"/>
                        <a:pt x="2171017" y="1237489"/>
                        <a:pt x="2156346" y="1244824"/>
                      </a:cubicBezTo>
                      <a:cubicBezTo>
                        <a:pt x="2143479" y="1251258"/>
                        <a:pt x="2129235" y="1254519"/>
                        <a:pt x="2115403" y="1258471"/>
                      </a:cubicBezTo>
                      <a:cubicBezTo>
                        <a:pt x="2035481" y="1281305"/>
                        <a:pt x="2033106" y="1274890"/>
                        <a:pt x="1924334" y="1285767"/>
                      </a:cubicBezTo>
                      <a:cubicBezTo>
                        <a:pt x="1910686" y="1290316"/>
                        <a:pt x="1897777" y="1299415"/>
                        <a:pt x="1883391" y="1299415"/>
                      </a:cubicBezTo>
                      <a:cubicBezTo>
                        <a:pt x="1830252" y="1299415"/>
                        <a:pt x="1846590" y="1276263"/>
                        <a:pt x="1815152" y="1244824"/>
                      </a:cubicBezTo>
                      <a:cubicBezTo>
                        <a:pt x="1803554" y="1233226"/>
                        <a:pt x="1787857" y="1226627"/>
                        <a:pt x="1774209" y="1217528"/>
                      </a:cubicBezTo>
                      <a:cubicBezTo>
                        <a:pt x="1746913" y="1222077"/>
                        <a:pt x="1719994" y="1231176"/>
                        <a:pt x="1692322" y="1231176"/>
                      </a:cubicBezTo>
                      <a:cubicBezTo>
                        <a:pt x="1654995" y="1231176"/>
                        <a:pt x="1641483" y="1204032"/>
                        <a:pt x="1610435" y="1190233"/>
                      </a:cubicBezTo>
                      <a:cubicBezTo>
                        <a:pt x="1464267" y="1125270"/>
                        <a:pt x="1580264" y="1197413"/>
                        <a:pt x="1487606" y="1135642"/>
                      </a:cubicBezTo>
                      <a:cubicBezTo>
                        <a:pt x="1451212" y="1144740"/>
                        <a:pt x="1409638" y="1142128"/>
                        <a:pt x="1378424" y="1162937"/>
                      </a:cubicBezTo>
                      <a:cubicBezTo>
                        <a:pt x="1325510" y="1198213"/>
                        <a:pt x="1353041" y="1185046"/>
                        <a:pt x="1296537" y="1203880"/>
                      </a:cubicBezTo>
                      <a:cubicBezTo>
                        <a:pt x="1287438" y="1217528"/>
                        <a:pt x="1281585" y="1234023"/>
                        <a:pt x="1269241" y="1244824"/>
                      </a:cubicBezTo>
                      <a:cubicBezTo>
                        <a:pt x="1244553" y="1266426"/>
                        <a:pt x="1187355" y="1299415"/>
                        <a:pt x="1187355" y="1299415"/>
                      </a:cubicBezTo>
                      <a:cubicBezTo>
                        <a:pt x="1178256" y="1313063"/>
                        <a:pt x="1172403" y="1329557"/>
                        <a:pt x="1160059" y="1340358"/>
                      </a:cubicBezTo>
                      <a:cubicBezTo>
                        <a:pt x="1102300" y="1390897"/>
                        <a:pt x="1093464" y="1389852"/>
                        <a:pt x="1037229" y="1408597"/>
                      </a:cubicBezTo>
                      <a:cubicBezTo>
                        <a:pt x="1019032" y="1435892"/>
                        <a:pt x="1009933" y="1472286"/>
                        <a:pt x="982638" y="1490483"/>
                      </a:cubicBezTo>
                      <a:cubicBezTo>
                        <a:pt x="942380" y="1517322"/>
                        <a:pt x="933590" y="1519316"/>
                        <a:pt x="900752" y="1558722"/>
                      </a:cubicBezTo>
                      <a:cubicBezTo>
                        <a:pt x="890251" y="1571323"/>
                        <a:pt x="882555" y="1586017"/>
                        <a:pt x="873456" y="1599665"/>
                      </a:cubicBezTo>
                      <a:cubicBezTo>
                        <a:pt x="860702" y="1637929"/>
                        <a:pt x="818955" y="1691352"/>
                        <a:pt x="873456" y="1722495"/>
                      </a:cubicBezTo>
                      <a:cubicBezTo>
                        <a:pt x="893596" y="1734004"/>
                        <a:pt x="918949" y="1731594"/>
                        <a:pt x="941695" y="1736143"/>
                      </a:cubicBezTo>
                      <a:cubicBezTo>
                        <a:pt x="955343" y="1745242"/>
                        <a:pt x="967967" y="1756104"/>
                        <a:pt x="982638" y="1763439"/>
                      </a:cubicBezTo>
                      <a:cubicBezTo>
                        <a:pt x="995505" y="1769873"/>
                        <a:pt x="1012348" y="1768099"/>
                        <a:pt x="1023582" y="1777086"/>
                      </a:cubicBezTo>
                      <a:cubicBezTo>
                        <a:pt x="1036390" y="1787333"/>
                        <a:pt x="1041779" y="1804382"/>
                        <a:pt x="1050877" y="1818030"/>
                      </a:cubicBezTo>
                      <a:cubicBezTo>
                        <a:pt x="1041779" y="1840776"/>
                        <a:pt x="1036566" y="1865494"/>
                        <a:pt x="1023582" y="1886268"/>
                      </a:cubicBezTo>
                      <a:cubicBezTo>
                        <a:pt x="1004817" y="1916293"/>
                        <a:pt x="969994" y="1935641"/>
                        <a:pt x="941695" y="1954507"/>
                      </a:cubicBezTo>
                      <a:cubicBezTo>
                        <a:pt x="914400" y="1949958"/>
                        <a:pt x="887481" y="1940859"/>
                        <a:pt x="859809" y="1940859"/>
                      </a:cubicBezTo>
                      <a:cubicBezTo>
                        <a:pt x="834407" y="1940859"/>
                        <a:pt x="738526" y="1963718"/>
                        <a:pt x="709683" y="1968155"/>
                      </a:cubicBezTo>
                      <a:cubicBezTo>
                        <a:pt x="673432" y="1973732"/>
                        <a:pt x="636895" y="1977254"/>
                        <a:pt x="600501" y="1981803"/>
                      </a:cubicBezTo>
                      <a:cubicBezTo>
                        <a:pt x="595952" y="1995451"/>
                        <a:pt x="595840" y="2011512"/>
                        <a:pt x="586853" y="2022746"/>
                      </a:cubicBezTo>
                      <a:cubicBezTo>
                        <a:pt x="564064" y="2051232"/>
                        <a:pt x="523216" y="2056601"/>
                        <a:pt x="491319" y="2063689"/>
                      </a:cubicBezTo>
                      <a:cubicBezTo>
                        <a:pt x="468675" y="2068721"/>
                        <a:pt x="445826" y="2072788"/>
                        <a:pt x="423080" y="2077337"/>
                      </a:cubicBezTo>
                      <a:cubicBezTo>
                        <a:pt x="413982" y="2090985"/>
                        <a:pt x="403120" y="2103609"/>
                        <a:pt x="395785" y="2118280"/>
                      </a:cubicBezTo>
                      <a:cubicBezTo>
                        <a:pt x="389351" y="2131147"/>
                        <a:pt x="395004" y="2152790"/>
                        <a:pt x="382137" y="2159224"/>
                      </a:cubicBezTo>
                      <a:cubicBezTo>
                        <a:pt x="369270" y="2165658"/>
                        <a:pt x="354842" y="2150125"/>
                        <a:pt x="341194" y="2145576"/>
                      </a:cubicBezTo>
                      <a:cubicBezTo>
                        <a:pt x="306889" y="2042665"/>
                        <a:pt x="357154" y="2165526"/>
                        <a:pt x="286603" y="2077337"/>
                      </a:cubicBezTo>
                      <a:cubicBezTo>
                        <a:pt x="277616" y="2066103"/>
                        <a:pt x="281942" y="2047628"/>
                        <a:pt x="272955" y="2036394"/>
                      </a:cubicBezTo>
                      <a:cubicBezTo>
                        <a:pt x="262708" y="2023586"/>
                        <a:pt x="246683" y="2016434"/>
                        <a:pt x="232012" y="2009098"/>
                      </a:cubicBezTo>
                      <a:cubicBezTo>
                        <a:pt x="179501" y="1982842"/>
                        <a:pt x="79298" y="1985290"/>
                        <a:pt x="40943" y="1981803"/>
                      </a:cubicBezTo>
                      <a:cubicBezTo>
                        <a:pt x="23226" y="1928652"/>
                        <a:pt x="37468" y="1951032"/>
                        <a:pt x="0" y="1913564"/>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grpSp>
          <p:nvGrpSpPr>
            <p:cNvPr id="11" name="Group 69"/>
            <p:cNvGrpSpPr>
              <a:grpSpLocks/>
            </p:cNvGrpSpPr>
            <p:nvPr/>
          </p:nvGrpSpPr>
          <p:grpSpPr bwMode="auto">
            <a:xfrm>
              <a:off x="1479558" y="3061651"/>
              <a:ext cx="1852142" cy="1852142"/>
              <a:chOff x="152181" y="1283262"/>
              <a:chExt cx="5308598" cy="5369581"/>
            </a:xfrm>
          </p:grpSpPr>
          <p:pic>
            <p:nvPicPr>
              <p:cNvPr id="41" name="Picture 6"/>
              <p:cNvPicPr>
                <a:picLocks noChangeAspect="1" noChangeArrowheads="1"/>
              </p:cNvPicPr>
              <p:nvPr/>
            </p:nvPicPr>
            <p:blipFill>
              <a:blip r:embed="rId6" cstate="print"/>
              <a:srcRect/>
              <a:stretch>
                <a:fillRect/>
              </a:stretch>
            </p:blipFill>
            <p:spPr bwMode="auto">
              <a:xfrm>
                <a:off x="183772" y="1342355"/>
                <a:ext cx="5251392" cy="5251395"/>
              </a:xfrm>
              <a:prstGeom prst="rect">
                <a:avLst/>
              </a:prstGeom>
              <a:noFill/>
              <a:ln w="9525">
                <a:noFill/>
                <a:miter lim="800000"/>
                <a:headEnd/>
                <a:tailEnd/>
              </a:ln>
            </p:spPr>
          </p:pic>
          <p:sp>
            <p:nvSpPr>
              <p:cNvPr id="42" name="Freeform 41"/>
              <p:cNvSpPr/>
              <p:nvPr/>
            </p:nvSpPr>
            <p:spPr bwMode="auto">
              <a:xfrm>
                <a:off x="152181" y="3533086"/>
                <a:ext cx="1909496" cy="1599875"/>
              </a:xfrm>
              <a:custGeom>
                <a:avLst/>
                <a:gdLst>
                  <a:gd name="connsiteX0" fmla="*/ 0 w 1910687"/>
                  <a:gd name="connsiteY0" fmla="*/ 0 h 1598607"/>
                  <a:gd name="connsiteX1" fmla="*/ 40944 w 1910687"/>
                  <a:gd name="connsiteY1" fmla="*/ 13648 h 1598607"/>
                  <a:gd name="connsiteX2" fmla="*/ 54591 w 1910687"/>
                  <a:gd name="connsiteY2" fmla="*/ 54591 h 1598607"/>
                  <a:gd name="connsiteX3" fmla="*/ 136478 w 1910687"/>
                  <a:gd name="connsiteY3" fmla="*/ 81887 h 1598607"/>
                  <a:gd name="connsiteX4" fmla="*/ 232012 w 1910687"/>
                  <a:gd name="connsiteY4" fmla="*/ 109182 h 1598607"/>
                  <a:gd name="connsiteX5" fmla="*/ 464024 w 1910687"/>
                  <a:gd name="connsiteY5" fmla="*/ 95534 h 1598607"/>
                  <a:gd name="connsiteX6" fmla="*/ 600502 w 1910687"/>
                  <a:gd name="connsiteY6" fmla="*/ 122830 h 1598607"/>
                  <a:gd name="connsiteX7" fmla="*/ 696036 w 1910687"/>
                  <a:gd name="connsiteY7" fmla="*/ 136478 h 1598607"/>
                  <a:gd name="connsiteX8" fmla="*/ 832514 w 1910687"/>
                  <a:gd name="connsiteY8" fmla="*/ 136478 h 1598607"/>
                  <a:gd name="connsiteX9" fmla="*/ 805218 w 1910687"/>
                  <a:gd name="connsiteY9" fmla="*/ 218364 h 1598607"/>
                  <a:gd name="connsiteX10" fmla="*/ 818866 w 1910687"/>
                  <a:gd name="connsiteY10" fmla="*/ 259308 h 1598607"/>
                  <a:gd name="connsiteX11" fmla="*/ 859809 w 1910687"/>
                  <a:gd name="connsiteY11" fmla="*/ 272955 h 1598607"/>
                  <a:gd name="connsiteX12" fmla="*/ 941696 w 1910687"/>
                  <a:gd name="connsiteY12" fmla="*/ 327546 h 1598607"/>
                  <a:gd name="connsiteX13" fmla="*/ 1023582 w 1910687"/>
                  <a:gd name="connsiteY13" fmla="*/ 368490 h 1598607"/>
                  <a:gd name="connsiteX14" fmla="*/ 1064526 w 1910687"/>
                  <a:gd name="connsiteY14" fmla="*/ 382137 h 1598607"/>
                  <a:gd name="connsiteX15" fmla="*/ 1201003 w 1910687"/>
                  <a:gd name="connsiteY15" fmla="*/ 450376 h 1598607"/>
                  <a:gd name="connsiteX16" fmla="*/ 1282890 w 1910687"/>
                  <a:gd name="connsiteY16" fmla="*/ 477672 h 1598607"/>
                  <a:gd name="connsiteX17" fmla="*/ 1323833 w 1910687"/>
                  <a:gd name="connsiteY17" fmla="*/ 464024 h 1598607"/>
                  <a:gd name="connsiteX18" fmla="*/ 1433015 w 1910687"/>
                  <a:gd name="connsiteY18" fmla="*/ 491320 h 1598607"/>
                  <a:gd name="connsiteX19" fmla="*/ 1542197 w 1910687"/>
                  <a:gd name="connsiteY19" fmla="*/ 559558 h 1598607"/>
                  <a:gd name="connsiteX20" fmla="*/ 1665027 w 1910687"/>
                  <a:gd name="connsiteY20" fmla="*/ 600502 h 1598607"/>
                  <a:gd name="connsiteX21" fmla="*/ 1705971 w 1910687"/>
                  <a:gd name="connsiteY21" fmla="*/ 614149 h 1598607"/>
                  <a:gd name="connsiteX22" fmla="*/ 1801505 w 1910687"/>
                  <a:gd name="connsiteY22" fmla="*/ 641445 h 1598607"/>
                  <a:gd name="connsiteX23" fmla="*/ 1869744 w 1910687"/>
                  <a:gd name="connsiteY23" fmla="*/ 627797 h 1598607"/>
                  <a:gd name="connsiteX24" fmla="*/ 1856096 w 1910687"/>
                  <a:gd name="connsiteY24" fmla="*/ 668740 h 1598607"/>
                  <a:gd name="connsiteX25" fmla="*/ 1897039 w 1910687"/>
                  <a:gd name="connsiteY25" fmla="*/ 777923 h 1598607"/>
                  <a:gd name="connsiteX26" fmla="*/ 1910687 w 1910687"/>
                  <a:gd name="connsiteY26" fmla="*/ 818866 h 1598607"/>
                  <a:gd name="connsiteX27" fmla="*/ 1828800 w 1910687"/>
                  <a:gd name="connsiteY27" fmla="*/ 859809 h 1598607"/>
                  <a:gd name="connsiteX28" fmla="*/ 1760562 w 1910687"/>
                  <a:gd name="connsiteY28" fmla="*/ 928048 h 1598607"/>
                  <a:gd name="connsiteX29" fmla="*/ 1678675 w 1910687"/>
                  <a:gd name="connsiteY29" fmla="*/ 955343 h 1598607"/>
                  <a:gd name="connsiteX30" fmla="*/ 1651379 w 1910687"/>
                  <a:gd name="connsiteY30" fmla="*/ 996287 h 1598607"/>
                  <a:gd name="connsiteX31" fmla="*/ 1610436 w 1910687"/>
                  <a:gd name="connsiteY31" fmla="*/ 1078173 h 1598607"/>
                  <a:gd name="connsiteX32" fmla="*/ 1569493 w 1910687"/>
                  <a:gd name="connsiteY32" fmla="*/ 1091821 h 1598607"/>
                  <a:gd name="connsiteX33" fmla="*/ 1501254 w 1910687"/>
                  <a:gd name="connsiteY33" fmla="*/ 1146412 h 1598607"/>
                  <a:gd name="connsiteX34" fmla="*/ 1433015 w 1910687"/>
                  <a:gd name="connsiteY34" fmla="*/ 1228299 h 1598607"/>
                  <a:gd name="connsiteX35" fmla="*/ 1351129 w 1910687"/>
                  <a:gd name="connsiteY35" fmla="*/ 1282890 h 1598607"/>
                  <a:gd name="connsiteX36" fmla="*/ 1269242 w 1910687"/>
                  <a:gd name="connsiteY36" fmla="*/ 1405720 h 1598607"/>
                  <a:gd name="connsiteX37" fmla="*/ 1241947 w 1910687"/>
                  <a:gd name="connsiteY37" fmla="*/ 1446663 h 1598607"/>
                  <a:gd name="connsiteX38" fmla="*/ 1201003 w 1910687"/>
                  <a:gd name="connsiteY38" fmla="*/ 1473958 h 1598607"/>
                  <a:gd name="connsiteX39" fmla="*/ 1078174 w 1910687"/>
                  <a:gd name="connsiteY39" fmla="*/ 1583140 h 1598607"/>
                  <a:gd name="connsiteX40" fmla="*/ 982639 w 1910687"/>
                  <a:gd name="connsiteY40" fmla="*/ 1569493 h 1598607"/>
                  <a:gd name="connsiteX41" fmla="*/ 928048 w 1910687"/>
                  <a:gd name="connsiteY41" fmla="*/ 1555845 h 1598607"/>
                  <a:gd name="connsiteX42" fmla="*/ 791571 w 1910687"/>
                  <a:gd name="connsiteY42" fmla="*/ 1569493 h 1598607"/>
                  <a:gd name="connsiteX43" fmla="*/ 750627 w 1910687"/>
                  <a:gd name="connsiteY43" fmla="*/ 1583140 h 1598607"/>
                  <a:gd name="connsiteX44" fmla="*/ 573206 w 1910687"/>
                  <a:gd name="connsiteY44" fmla="*/ 1542197 h 1598607"/>
                  <a:gd name="connsiteX45" fmla="*/ 518615 w 1910687"/>
                  <a:gd name="connsiteY45" fmla="*/ 1528549 h 1598607"/>
                  <a:gd name="connsiteX46" fmla="*/ 286603 w 1910687"/>
                  <a:gd name="connsiteY46" fmla="*/ 1542197 h 1598607"/>
                  <a:gd name="connsiteX47" fmla="*/ 204717 w 1910687"/>
                  <a:gd name="connsiteY47" fmla="*/ 1569493 h 1598607"/>
                  <a:gd name="connsiteX48" fmla="*/ 13648 w 1910687"/>
                  <a:gd name="connsiteY48" fmla="*/ 1555845 h 15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10687" h="1598607">
                    <a:moveTo>
                      <a:pt x="0" y="0"/>
                    </a:moveTo>
                    <a:cubicBezTo>
                      <a:pt x="13648" y="4549"/>
                      <a:pt x="30771" y="3475"/>
                      <a:pt x="40944" y="13648"/>
                    </a:cubicBezTo>
                    <a:cubicBezTo>
                      <a:pt x="51116" y="23820"/>
                      <a:pt x="42885" y="46229"/>
                      <a:pt x="54591" y="54591"/>
                    </a:cubicBezTo>
                    <a:cubicBezTo>
                      <a:pt x="78004" y="71315"/>
                      <a:pt x="108565" y="74909"/>
                      <a:pt x="136478" y="81887"/>
                    </a:cubicBezTo>
                    <a:cubicBezTo>
                      <a:pt x="205025" y="99023"/>
                      <a:pt x="173275" y="89602"/>
                      <a:pt x="232012" y="109182"/>
                    </a:cubicBezTo>
                    <a:cubicBezTo>
                      <a:pt x="309349" y="104633"/>
                      <a:pt x="386553" y="95534"/>
                      <a:pt x="464024" y="95534"/>
                    </a:cubicBezTo>
                    <a:cubicBezTo>
                      <a:pt x="601918" y="95534"/>
                      <a:pt x="516467" y="106023"/>
                      <a:pt x="600502" y="122830"/>
                    </a:cubicBezTo>
                    <a:cubicBezTo>
                      <a:pt x="632045" y="129139"/>
                      <a:pt x="664191" y="131929"/>
                      <a:pt x="696036" y="136478"/>
                    </a:cubicBezTo>
                    <a:cubicBezTo>
                      <a:pt x="731891" y="124526"/>
                      <a:pt x="802355" y="94256"/>
                      <a:pt x="832514" y="136478"/>
                    </a:cubicBezTo>
                    <a:cubicBezTo>
                      <a:pt x="849237" y="159891"/>
                      <a:pt x="805218" y="218364"/>
                      <a:pt x="805218" y="218364"/>
                    </a:cubicBezTo>
                    <a:cubicBezTo>
                      <a:pt x="809767" y="232012"/>
                      <a:pt x="808693" y="249135"/>
                      <a:pt x="818866" y="259308"/>
                    </a:cubicBezTo>
                    <a:cubicBezTo>
                      <a:pt x="829038" y="269480"/>
                      <a:pt x="847233" y="265969"/>
                      <a:pt x="859809" y="272955"/>
                    </a:cubicBezTo>
                    <a:cubicBezTo>
                      <a:pt x="888486" y="288886"/>
                      <a:pt x="910574" y="317172"/>
                      <a:pt x="941696" y="327546"/>
                    </a:cubicBezTo>
                    <a:cubicBezTo>
                      <a:pt x="1044617" y="361854"/>
                      <a:pt x="917745" y="315572"/>
                      <a:pt x="1023582" y="368490"/>
                    </a:cubicBezTo>
                    <a:cubicBezTo>
                      <a:pt x="1036449" y="374924"/>
                      <a:pt x="1050878" y="377588"/>
                      <a:pt x="1064526" y="382137"/>
                    </a:cubicBezTo>
                    <a:cubicBezTo>
                      <a:pt x="1182632" y="460876"/>
                      <a:pt x="1102800" y="420915"/>
                      <a:pt x="1201003" y="450376"/>
                    </a:cubicBezTo>
                    <a:cubicBezTo>
                      <a:pt x="1228562" y="458644"/>
                      <a:pt x="1282890" y="477672"/>
                      <a:pt x="1282890" y="477672"/>
                    </a:cubicBezTo>
                    <a:cubicBezTo>
                      <a:pt x="1296538" y="473123"/>
                      <a:pt x="1309447" y="464024"/>
                      <a:pt x="1323833" y="464024"/>
                    </a:cubicBezTo>
                    <a:cubicBezTo>
                      <a:pt x="1356772" y="464024"/>
                      <a:pt x="1400706" y="480550"/>
                      <a:pt x="1433015" y="491320"/>
                    </a:cubicBezTo>
                    <a:cubicBezTo>
                      <a:pt x="1476271" y="556202"/>
                      <a:pt x="1444750" y="527076"/>
                      <a:pt x="1542197" y="559558"/>
                    </a:cubicBezTo>
                    <a:lnTo>
                      <a:pt x="1665027" y="600502"/>
                    </a:lnTo>
                    <a:cubicBezTo>
                      <a:pt x="1678675" y="605051"/>
                      <a:pt x="1692014" y="610660"/>
                      <a:pt x="1705971" y="614149"/>
                    </a:cubicBezTo>
                    <a:cubicBezTo>
                      <a:pt x="1774518" y="631286"/>
                      <a:pt x="1742768" y="621865"/>
                      <a:pt x="1801505" y="641445"/>
                    </a:cubicBezTo>
                    <a:cubicBezTo>
                      <a:pt x="1824251" y="636896"/>
                      <a:pt x="1848996" y="617423"/>
                      <a:pt x="1869744" y="627797"/>
                    </a:cubicBezTo>
                    <a:cubicBezTo>
                      <a:pt x="1882611" y="634230"/>
                      <a:pt x="1856096" y="654354"/>
                      <a:pt x="1856096" y="668740"/>
                    </a:cubicBezTo>
                    <a:cubicBezTo>
                      <a:pt x="1856096" y="747730"/>
                      <a:pt x="1868802" y="721449"/>
                      <a:pt x="1897039" y="777923"/>
                    </a:cubicBezTo>
                    <a:cubicBezTo>
                      <a:pt x="1903473" y="790790"/>
                      <a:pt x="1906138" y="805218"/>
                      <a:pt x="1910687" y="818866"/>
                    </a:cubicBezTo>
                    <a:cubicBezTo>
                      <a:pt x="1877389" y="829966"/>
                      <a:pt x="1855255" y="833354"/>
                      <a:pt x="1828800" y="859809"/>
                    </a:cubicBezTo>
                    <a:cubicBezTo>
                      <a:pt x="1781488" y="907121"/>
                      <a:pt x="1826072" y="898933"/>
                      <a:pt x="1760562" y="928048"/>
                    </a:cubicBezTo>
                    <a:cubicBezTo>
                      <a:pt x="1734270" y="939733"/>
                      <a:pt x="1678675" y="955343"/>
                      <a:pt x="1678675" y="955343"/>
                    </a:cubicBezTo>
                    <a:cubicBezTo>
                      <a:pt x="1669576" y="968991"/>
                      <a:pt x="1658715" y="981616"/>
                      <a:pt x="1651379" y="996287"/>
                    </a:cubicBezTo>
                    <a:cubicBezTo>
                      <a:pt x="1634895" y="1029255"/>
                      <a:pt x="1643033" y="1052096"/>
                      <a:pt x="1610436" y="1078173"/>
                    </a:cubicBezTo>
                    <a:cubicBezTo>
                      <a:pt x="1599202" y="1087160"/>
                      <a:pt x="1583141" y="1087272"/>
                      <a:pt x="1569493" y="1091821"/>
                    </a:cubicBezTo>
                    <a:cubicBezTo>
                      <a:pt x="1508446" y="1183389"/>
                      <a:pt x="1580360" y="1093674"/>
                      <a:pt x="1501254" y="1146412"/>
                    </a:cubicBezTo>
                    <a:cubicBezTo>
                      <a:pt x="1398632" y="1214827"/>
                      <a:pt x="1513578" y="1157806"/>
                      <a:pt x="1433015" y="1228299"/>
                    </a:cubicBezTo>
                    <a:cubicBezTo>
                      <a:pt x="1408327" y="1249901"/>
                      <a:pt x="1351129" y="1282890"/>
                      <a:pt x="1351129" y="1282890"/>
                    </a:cubicBezTo>
                    <a:lnTo>
                      <a:pt x="1269242" y="1405720"/>
                    </a:lnTo>
                    <a:cubicBezTo>
                      <a:pt x="1260144" y="1419368"/>
                      <a:pt x="1255595" y="1437565"/>
                      <a:pt x="1241947" y="1446663"/>
                    </a:cubicBezTo>
                    <a:cubicBezTo>
                      <a:pt x="1228299" y="1455761"/>
                      <a:pt x="1213263" y="1463061"/>
                      <a:pt x="1201003" y="1473958"/>
                    </a:cubicBezTo>
                    <a:cubicBezTo>
                      <a:pt x="1060772" y="1598607"/>
                      <a:pt x="1171099" y="1521191"/>
                      <a:pt x="1078174" y="1583140"/>
                    </a:cubicBezTo>
                    <a:cubicBezTo>
                      <a:pt x="1046329" y="1578591"/>
                      <a:pt x="1014288" y="1575247"/>
                      <a:pt x="982639" y="1569493"/>
                    </a:cubicBezTo>
                    <a:cubicBezTo>
                      <a:pt x="964184" y="1566138"/>
                      <a:pt x="946805" y="1555845"/>
                      <a:pt x="928048" y="1555845"/>
                    </a:cubicBezTo>
                    <a:cubicBezTo>
                      <a:pt x="882329" y="1555845"/>
                      <a:pt x="837063" y="1564944"/>
                      <a:pt x="791571" y="1569493"/>
                    </a:cubicBezTo>
                    <a:cubicBezTo>
                      <a:pt x="777923" y="1574042"/>
                      <a:pt x="765013" y="1583140"/>
                      <a:pt x="750627" y="1583140"/>
                    </a:cubicBezTo>
                    <a:cubicBezTo>
                      <a:pt x="655583" y="1583140"/>
                      <a:pt x="659696" y="1563820"/>
                      <a:pt x="573206" y="1542197"/>
                    </a:cubicBezTo>
                    <a:lnTo>
                      <a:pt x="518615" y="1528549"/>
                    </a:lnTo>
                    <a:cubicBezTo>
                      <a:pt x="441278" y="1533098"/>
                      <a:pt x="363423" y="1532177"/>
                      <a:pt x="286603" y="1542197"/>
                    </a:cubicBezTo>
                    <a:cubicBezTo>
                      <a:pt x="258073" y="1545918"/>
                      <a:pt x="204717" y="1569493"/>
                      <a:pt x="204717" y="1569493"/>
                    </a:cubicBezTo>
                    <a:cubicBezTo>
                      <a:pt x="31877" y="1555089"/>
                      <a:pt x="95724" y="1555845"/>
                      <a:pt x="13648" y="1555845"/>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43" name="Freeform 42"/>
              <p:cNvSpPr/>
              <p:nvPr/>
            </p:nvSpPr>
            <p:spPr bwMode="auto">
              <a:xfrm>
                <a:off x="2606535" y="1283262"/>
                <a:ext cx="1569585" cy="2824781"/>
              </a:xfrm>
              <a:custGeom>
                <a:avLst/>
                <a:gdLst>
                  <a:gd name="connsiteX0" fmla="*/ 682388 w 1569493"/>
                  <a:gd name="connsiteY0" fmla="*/ 0 h 2825086"/>
                  <a:gd name="connsiteX1" fmla="*/ 682388 w 1569493"/>
                  <a:gd name="connsiteY1" fmla="*/ 436728 h 2825086"/>
                  <a:gd name="connsiteX2" fmla="*/ 668741 w 1569493"/>
                  <a:gd name="connsiteY2" fmla="*/ 477671 h 2825086"/>
                  <a:gd name="connsiteX3" fmla="*/ 655093 w 1569493"/>
                  <a:gd name="connsiteY3" fmla="*/ 668740 h 2825086"/>
                  <a:gd name="connsiteX4" fmla="*/ 641445 w 1569493"/>
                  <a:gd name="connsiteY4" fmla="*/ 709683 h 2825086"/>
                  <a:gd name="connsiteX5" fmla="*/ 600502 w 1569493"/>
                  <a:gd name="connsiteY5" fmla="*/ 859809 h 2825086"/>
                  <a:gd name="connsiteX6" fmla="*/ 573206 w 1569493"/>
                  <a:gd name="connsiteY6" fmla="*/ 900752 h 2825086"/>
                  <a:gd name="connsiteX7" fmla="*/ 545911 w 1569493"/>
                  <a:gd name="connsiteY7" fmla="*/ 982638 h 2825086"/>
                  <a:gd name="connsiteX8" fmla="*/ 504968 w 1569493"/>
                  <a:gd name="connsiteY8" fmla="*/ 1064525 h 2825086"/>
                  <a:gd name="connsiteX9" fmla="*/ 464024 w 1569493"/>
                  <a:gd name="connsiteY9" fmla="*/ 1091820 h 2825086"/>
                  <a:gd name="connsiteX10" fmla="*/ 409433 w 1569493"/>
                  <a:gd name="connsiteY10" fmla="*/ 1160059 h 2825086"/>
                  <a:gd name="connsiteX11" fmla="*/ 368490 w 1569493"/>
                  <a:gd name="connsiteY11" fmla="*/ 1201003 h 2825086"/>
                  <a:gd name="connsiteX12" fmla="*/ 286603 w 1569493"/>
                  <a:gd name="connsiteY12" fmla="*/ 1228298 h 2825086"/>
                  <a:gd name="connsiteX13" fmla="*/ 245660 w 1569493"/>
                  <a:gd name="connsiteY13" fmla="*/ 1241946 h 2825086"/>
                  <a:gd name="connsiteX14" fmla="*/ 136478 w 1569493"/>
                  <a:gd name="connsiteY14" fmla="*/ 1310185 h 2825086"/>
                  <a:gd name="connsiteX15" fmla="*/ 95535 w 1569493"/>
                  <a:gd name="connsiteY15" fmla="*/ 1323832 h 2825086"/>
                  <a:gd name="connsiteX16" fmla="*/ 54591 w 1569493"/>
                  <a:gd name="connsiteY16" fmla="*/ 1364776 h 2825086"/>
                  <a:gd name="connsiteX17" fmla="*/ 0 w 1569493"/>
                  <a:gd name="connsiteY17" fmla="*/ 1446662 h 2825086"/>
                  <a:gd name="connsiteX18" fmla="*/ 40944 w 1569493"/>
                  <a:gd name="connsiteY18" fmla="*/ 1473958 h 2825086"/>
                  <a:gd name="connsiteX19" fmla="*/ 68239 w 1569493"/>
                  <a:gd name="connsiteY19" fmla="*/ 1514901 h 2825086"/>
                  <a:gd name="connsiteX20" fmla="*/ 109182 w 1569493"/>
                  <a:gd name="connsiteY20" fmla="*/ 1528549 h 2825086"/>
                  <a:gd name="connsiteX21" fmla="*/ 204717 w 1569493"/>
                  <a:gd name="connsiteY21" fmla="*/ 1569492 h 2825086"/>
                  <a:gd name="connsiteX22" fmla="*/ 218365 w 1569493"/>
                  <a:gd name="connsiteY22" fmla="*/ 1665026 h 2825086"/>
                  <a:gd name="connsiteX23" fmla="*/ 259308 w 1569493"/>
                  <a:gd name="connsiteY23" fmla="*/ 1692322 h 2825086"/>
                  <a:gd name="connsiteX24" fmla="*/ 272956 w 1569493"/>
                  <a:gd name="connsiteY24" fmla="*/ 1733265 h 2825086"/>
                  <a:gd name="connsiteX25" fmla="*/ 313899 w 1569493"/>
                  <a:gd name="connsiteY25" fmla="*/ 1719617 h 2825086"/>
                  <a:gd name="connsiteX26" fmla="*/ 327547 w 1569493"/>
                  <a:gd name="connsiteY26" fmla="*/ 1787856 h 2825086"/>
                  <a:gd name="connsiteX27" fmla="*/ 395785 w 1569493"/>
                  <a:gd name="connsiteY27" fmla="*/ 1856095 h 2825086"/>
                  <a:gd name="connsiteX28" fmla="*/ 436729 w 1569493"/>
                  <a:gd name="connsiteY28" fmla="*/ 1869743 h 2825086"/>
                  <a:gd name="connsiteX29" fmla="*/ 477672 w 1569493"/>
                  <a:gd name="connsiteY29" fmla="*/ 1856095 h 2825086"/>
                  <a:gd name="connsiteX30" fmla="*/ 491320 w 1569493"/>
                  <a:gd name="connsiteY30" fmla="*/ 1897038 h 2825086"/>
                  <a:gd name="connsiteX31" fmla="*/ 573206 w 1569493"/>
                  <a:gd name="connsiteY31" fmla="*/ 1937982 h 2825086"/>
                  <a:gd name="connsiteX32" fmla="*/ 709684 w 1569493"/>
                  <a:gd name="connsiteY32" fmla="*/ 1992573 h 2825086"/>
                  <a:gd name="connsiteX33" fmla="*/ 736979 w 1569493"/>
                  <a:gd name="connsiteY33" fmla="*/ 2033516 h 2825086"/>
                  <a:gd name="connsiteX34" fmla="*/ 777923 w 1569493"/>
                  <a:gd name="connsiteY34" fmla="*/ 2047164 h 2825086"/>
                  <a:gd name="connsiteX35" fmla="*/ 805218 w 1569493"/>
                  <a:gd name="connsiteY35" fmla="*/ 2088107 h 2825086"/>
                  <a:gd name="connsiteX36" fmla="*/ 818866 w 1569493"/>
                  <a:gd name="connsiteY36" fmla="*/ 2129050 h 2825086"/>
                  <a:gd name="connsiteX37" fmla="*/ 859809 w 1569493"/>
                  <a:gd name="connsiteY37" fmla="*/ 2156346 h 2825086"/>
                  <a:gd name="connsiteX38" fmla="*/ 887105 w 1569493"/>
                  <a:gd name="connsiteY38" fmla="*/ 2197289 h 2825086"/>
                  <a:gd name="connsiteX39" fmla="*/ 928048 w 1569493"/>
                  <a:gd name="connsiteY39" fmla="*/ 2210937 h 2825086"/>
                  <a:gd name="connsiteX40" fmla="*/ 955344 w 1569493"/>
                  <a:gd name="connsiteY40" fmla="*/ 2292823 h 2825086"/>
                  <a:gd name="connsiteX41" fmla="*/ 982639 w 1569493"/>
                  <a:gd name="connsiteY41" fmla="*/ 2333767 h 2825086"/>
                  <a:gd name="connsiteX42" fmla="*/ 1009935 w 1569493"/>
                  <a:gd name="connsiteY42" fmla="*/ 2415653 h 2825086"/>
                  <a:gd name="connsiteX43" fmla="*/ 1050878 w 1569493"/>
                  <a:gd name="connsiteY43" fmla="*/ 2442949 h 2825086"/>
                  <a:gd name="connsiteX44" fmla="*/ 1146412 w 1569493"/>
                  <a:gd name="connsiteY44" fmla="*/ 2538483 h 2825086"/>
                  <a:gd name="connsiteX45" fmla="*/ 1187356 w 1569493"/>
                  <a:gd name="connsiteY45" fmla="*/ 2565779 h 2825086"/>
                  <a:gd name="connsiteX46" fmla="*/ 1228299 w 1569493"/>
                  <a:gd name="connsiteY46" fmla="*/ 2647665 h 2825086"/>
                  <a:gd name="connsiteX47" fmla="*/ 1310185 w 1569493"/>
                  <a:gd name="connsiteY47" fmla="*/ 2674961 h 2825086"/>
                  <a:gd name="connsiteX48" fmla="*/ 1364777 w 1569493"/>
                  <a:gd name="connsiteY48" fmla="*/ 2743200 h 2825086"/>
                  <a:gd name="connsiteX49" fmla="*/ 1392072 w 1569493"/>
                  <a:gd name="connsiteY49" fmla="*/ 2784143 h 2825086"/>
                  <a:gd name="connsiteX50" fmla="*/ 1473959 w 1569493"/>
                  <a:gd name="connsiteY50" fmla="*/ 2825086 h 2825086"/>
                  <a:gd name="connsiteX51" fmla="*/ 1446663 w 1569493"/>
                  <a:gd name="connsiteY51" fmla="*/ 2784143 h 2825086"/>
                  <a:gd name="connsiteX52" fmla="*/ 1419368 w 1569493"/>
                  <a:gd name="connsiteY52" fmla="*/ 2620370 h 2825086"/>
                  <a:gd name="connsiteX53" fmla="*/ 1392072 w 1569493"/>
                  <a:gd name="connsiteY53" fmla="*/ 2538483 h 2825086"/>
                  <a:gd name="connsiteX54" fmla="*/ 1378424 w 1569493"/>
                  <a:gd name="connsiteY54" fmla="*/ 2388358 h 2825086"/>
                  <a:gd name="connsiteX55" fmla="*/ 1351129 w 1569493"/>
                  <a:gd name="connsiteY55" fmla="*/ 2306471 h 2825086"/>
                  <a:gd name="connsiteX56" fmla="*/ 1296538 w 1569493"/>
                  <a:gd name="connsiteY56" fmla="*/ 2115403 h 2825086"/>
                  <a:gd name="connsiteX57" fmla="*/ 1269242 w 1569493"/>
                  <a:gd name="connsiteY57" fmla="*/ 1992573 h 2825086"/>
                  <a:gd name="connsiteX58" fmla="*/ 1241947 w 1569493"/>
                  <a:gd name="connsiteY58" fmla="*/ 1910686 h 2825086"/>
                  <a:gd name="connsiteX59" fmla="*/ 1255594 w 1569493"/>
                  <a:gd name="connsiteY59" fmla="*/ 1569492 h 2825086"/>
                  <a:gd name="connsiteX60" fmla="*/ 1296538 w 1569493"/>
                  <a:gd name="connsiteY60" fmla="*/ 1405719 h 2825086"/>
                  <a:gd name="connsiteX61" fmla="*/ 1337481 w 1569493"/>
                  <a:gd name="connsiteY61" fmla="*/ 1255594 h 2825086"/>
                  <a:gd name="connsiteX62" fmla="*/ 1351129 w 1569493"/>
                  <a:gd name="connsiteY62" fmla="*/ 1023582 h 2825086"/>
                  <a:gd name="connsiteX63" fmla="*/ 1364777 w 1569493"/>
                  <a:gd name="connsiteY63" fmla="*/ 887104 h 2825086"/>
                  <a:gd name="connsiteX64" fmla="*/ 1378424 w 1569493"/>
                  <a:gd name="connsiteY64" fmla="*/ 846161 h 2825086"/>
                  <a:gd name="connsiteX65" fmla="*/ 1419368 w 1569493"/>
                  <a:gd name="connsiteY65" fmla="*/ 805217 h 2825086"/>
                  <a:gd name="connsiteX66" fmla="*/ 1433015 w 1569493"/>
                  <a:gd name="connsiteY66" fmla="*/ 641444 h 2825086"/>
                  <a:gd name="connsiteX67" fmla="*/ 1473959 w 1569493"/>
                  <a:gd name="connsiteY67" fmla="*/ 600501 h 2825086"/>
                  <a:gd name="connsiteX68" fmla="*/ 1528550 w 1569493"/>
                  <a:gd name="connsiteY68" fmla="*/ 518614 h 2825086"/>
                  <a:gd name="connsiteX69" fmla="*/ 1487606 w 1569493"/>
                  <a:gd name="connsiteY69" fmla="*/ 382137 h 2825086"/>
                  <a:gd name="connsiteX70" fmla="*/ 1473959 w 1569493"/>
                  <a:gd name="connsiteY70" fmla="*/ 341194 h 2825086"/>
                  <a:gd name="connsiteX71" fmla="*/ 1433015 w 1569493"/>
                  <a:gd name="connsiteY71" fmla="*/ 313898 h 2825086"/>
                  <a:gd name="connsiteX72" fmla="*/ 1446663 w 1569493"/>
                  <a:gd name="connsiteY72" fmla="*/ 218364 h 2825086"/>
                  <a:gd name="connsiteX73" fmla="*/ 1487606 w 1569493"/>
                  <a:gd name="connsiteY73" fmla="*/ 191068 h 2825086"/>
                  <a:gd name="connsiteX74" fmla="*/ 1569493 w 1569493"/>
                  <a:gd name="connsiteY74" fmla="*/ 27295 h 2825086"/>
                  <a:gd name="connsiteX75" fmla="*/ 1569493 w 1569493"/>
                  <a:gd name="connsiteY75" fmla="*/ 0 h 282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69493" h="2825086">
                    <a:moveTo>
                      <a:pt x="682388" y="0"/>
                    </a:moveTo>
                    <a:cubicBezTo>
                      <a:pt x="702976" y="205873"/>
                      <a:pt x="704751" y="157190"/>
                      <a:pt x="682388" y="436728"/>
                    </a:cubicBezTo>
                    <a:cubicBezTo>
                      <a:pt x="681241" y="451068"/>
                      <a:pt x="673290" y="464023"/>
                      <a:pt x="668741" y="477671"/>
                    </a:cubicBezTo>
                    <a:cubicBezTo>
                      <a:pt x="664192" y="541361"/>
                      <a:pt x="662554" y="605325"/>
                      <a:pt x="655093" y="668740"/>
                    </a:cubicBezTo>
                    <a:cubicBezTo>
                      <a:pt x="653412" y="683027"/>
                      <a:pt x="644934" y="695727"/>
                      <a:pt x="641445" y="709683"/>
                    </a:cubicBezTo>
                    <a:cubicBezTo>
                      <a:pt x="631191" y="750697"/>
                      <a:pt x="623923" y="824678"/>
                      <a:pt x="600502" y="859809"/>
                    </a:cubicBezTo>
                    <a:lnTo>
                      <a:pt x="573206" y="900752"/>
                    </a:lnTo>
                    <a:lnTo>
                      <a:pt x="545911" y="982638"/>
                    </a:lnTo>
                    <a:cubicBezTo>
                      <a:pt x="534811" y="1015937"/>
                      <a:pt x="531424" y="1038070"/>
                      <a:pt x="504968" y="1064525"/>
                    </a:cubicBezTo>
                    <a:cubicBezTo>
                      <a:pt x="493369" y="1076123"/>
                      <a:pt x="477672" y="1082722"/>
                      <a:pt x="464024" y="1091820"/>
                    </a:cubicBezTo>
                    <a:cubicBezTo>
                      <a:pt x="441620" y="1159036"/>
                      <a:pt x="466418" y="1112572"/>
                      <a:pt x="409433" y="1160059"/>
                    </a:cubicBezTo>
                    <a:cubicBezTo>
                      <a:pt x="394606" y="1172415"/>
                      <a:pt x="385362" y="1191630"/>
                      <a:pt x="368490" y="1201003"/>
                    </a:cubicBezTo>
                    <a:cubicBezTo>
                      <a:pt x="343339" y="1214976"/>
                      <a:pt x="313899" y="1219200"/>
                      <a:pt x="286603" y="1228298"/>
                    </a:cubicBezTo>
                    <a:lnTo>
                      <a:pt x="245660" y="1241946"/>
                    </a:lnTo>
                    <a:cubicBezTo>
                      <a:pt x="202406" y="1306829"/>
                      <a:pt x="233925" y="1277703"/>
                      <a:pt x="136478" y="1310185"/>
                    </a:cubicBezTo>
                    <a:lnTo>
                      <a:pt x="95535" y="1323832"/>
                    </a:lnTo>
                    <a:cubicBezTo>
                      <a:pt x="81887" y="1337480"/>
                      <a:pt x="66441" y="1349541"/>
                      <a:pt x="54591" y="1364776"/>
                    </a:cubicBezTo>
                    <a:cubicBezTo>
                      <a:pt x="34451" y="1390671"/>
                      <a:pt x="0" y="1446662"/>
                      <a:pt x="0" y="1446662"/>
                    </a:cubicBezTo>
                    <a:cubicBezTo>
                      <a:pt x="13648" y="1455761"/>
                      <a:pt x="29345" y="1462359"/>
                      <a:pt x="40944" y="1473958"/>
                    </a:cubicBezTo>
                    <a:cubicBezTo>
                      <a:pt x="52542" y="1485556"/>
                      <a:pt x="55431" y="1504654"/>
                      <a:pt x="68239" y="1514901"/>
                    </a:cubicBezTo>
                    <a:cubicBezTo>
                      <a:pt x="79472" y="1523888"/>
                      <a:pt x="96315" y="1522115"/>
                      <a:pt x="109182" y="1528549"/>
                    </a:cubicBezTo>
                    <a:cubicBezTo>
                      <a:pt x="203431" y="1575673"/>
                      <a:pt x="91104" y="1541088"/>
                      <a:pt x="204717" y="1569492"/>
                    </a:cubicBezTo>
                    <a:cubicBezTo>
                      <a:pt x="209266" y="1601337"/>
                      <a:pt x="205300" y="1635631"/>
                      <a:pt x="218365" y="1665026"/>
                    </a:cubicBezTo>
                    <a:cubicBezTo>
                      <a:pt x="225027" y="1680015"/>
                      <a:pt x="249061" y="1679514"/>
                      <a:pt x="259308" y="1692322"/>
                    </a:cubicBezTo>
                    <a:cubicBezTo>
                      <a:pt x="268295" y="1703556"/>
                      <a:pt x="268407" y="1719617"/>
                      <a:pt x="272956" y="1733265"/>
                    </a:cubicBezTo>
                    <a:cubicBezTo>
                      <a:pt x="286604" y="1728716"/>
                      <a:pt x="303727" y="1709445"/>
                      <a:pt x="313899" y="1719617"/>
                    </a:cubicBezTo>
                    <a:cubicBezTo>
                      <a:pt x="330302" y="1736020"/>
                      <a:pt x="319402" y="1766136"/>
                      <a:pt x="327547" y="1787856"/>
                    </a:cubicBezTo>
                    <a:cubicBezTo>
                      <a:pt x="340145" y="1821452"/>
                      <a:pt x="364989" y="1840697"/>
                      <a:pt x="395785" y="1856095"/>
                    </a:cubicBezTo>
                    <a:cubicBezTo>
                      <a:pt x="408652" y="1862529"/>
                      <a:pt x="423081" y="1865194"/>
                      <a:pt x="436729" y="1869743"/>
                    </a:cubicBezTo>
                    <a:cubicBezTo>
                      <a:pt x="450377" y="1865194"/>
                      <a:pt x="464805" y="1849662"/>
                      <a:pt x="477672" y="1856095"/>
                    </a:cubicBezTo>
                    <a:cubicBezTo>
                      <a:pt x="490539" y="1862528"/>
                      <a:pt x="482333" y="1885804"/>
                      <a:pt x="491320" y="1897038"/>
                    </a:cubicBezTo>
                    <a:cubicBezTo>
                      <a:pt x="510562" y="1921090"/>
                      <a:pt x="546234" y="1928991"/>
                      <a:pt x="573206" y="1937982"/>
                    </a:cubicBezTo>
                    <a:cubicBezTo>
                      <a:pt x="634874" y="2030482"/>
                      <a:pt x="552861" y="1929843"/>
                      <a:pt x="709684" y="1992573"/>
                    </a:cubicBezTo>
                    <a:cubicBezTo>
                      <a:pt x="724913" y="1998665"/>
                      <a:pt x="724171" y="2023270"/>
                      <a:pt x="736979" y="2033516"/>
                    </a:cubicBezTo>
                    <a:cubicBezTo>
                      <a:pt x="748213" y="2042503"/>
                      <a:pt x="764275" y="2042615"/>
                      <a:pt x="777923" y="2047164"/>
                    </a:cubicBezTo>
                    <a:cubicBezTo>
                      <a:pt x="787021" y="2060812"/>
                      <a:pt x="797883" y="2073436"/>
                      <a:pt x="805218" y="2088107"/>
                    </a:cubicBezTo>
                    <a:cubicBezTo>
                      <a:pt x="811652" y="2100974"/>
                      <a:pt x="809879" y="2117816"/>
                      <a:pt x="818866" y="2129050"/>
                    </a:cubicBezTo>
                    <a:cubicBezTo>
                      <a:pt x="829113" y="2141858"/>
                      <a:pt x="846161" y="2147247"/>
                      <a:pt x="859809" y="2156346"/>
                    </a:cubicBezTo>
                    <a:cubicBezTo>
                      <a:pt x="868908" y="2169994"/>
                      <a:pt x="874297" y="2187042"/>
                      <a:pt x="887105" y="2197289"/>
                    </a:cubicBezTo>
                    <a:cubicBezTo>
                      <a:pt x="898339" y="2206276"/>
                      <a:pt x="919686" y="2199231"/>
                      <a:pt x="928048" y="2210937"/>
                    </a:cubicBezTo>
                    <a:cubicBezTo>
                      <a:pt x="944771" y="2234350"/>
                      <a:pt x="939385" y="2268883"/>
                      <a:pt x="955344" y="2292823"/>
                    </a:cubicBezTo>
                    <a:cubicBezTo>
                      <a:pt x="964442" y="2306471"/>
                      <a:pt x="975977" y="2318778"/>
                      <a:pt x="982639" y="2333767"/>
                    </a:cubicBezTo>
                    <a:cubicBezTo>
                      <a:pt x="994324" y="2360059"/>
                      <a:pt x="985996" y="2399693"/>
                      <a:pt x="1009935" y="2415653"/>
                    </a:cubicBezTo>
                    <a:lnTo>
                      <a:pt x="1050878" y="2442949"/>
                    </a:lnTo>
                    <a:cubicBezTo>
                      <a:pt x="1074900" y="2515013"/>
                      <a:pt x="1052556" y="2475912"/>
                      <a:pt x="1146412" y="2538483"/>
                    </a:cubicBezTo>
                    <a:lnTo>
                      <a:pt x="1187356" y="2565779"/>
                    </a:lnTo>
                    <a:cubicBezTo>
                      <a:pt x="1194792" y="2588089"/>
                      <a:pt x="1206018" y="2633739"/>
                      <a:pt x="1228299" y="2647665"/>
                    </a:cubicBezTo>
                    <a:cubicBezTo>
                      <a:pt x="1252697" y="2662914"/>
                      <a:pt x="1310185" y="2674961"/>
                      <a:pt x="1310185" y="2674961"/>
                    </a:cubicBezTo>
                    <a:cubicBezTo>
                      <a:pt x="1336755" y="2754669"/>
                      <a:pt x="1303044" y="2681467"/>
                      <a:pt x="1364777" y="2743200"/>
                    </a:cubicBezTo>
                    <a:cubicBezTo>
                      <a:pt x="1376375" y="2754798"/>
                      <a:pt x="1380474" y="2772545"/>
                      <a:pt x="1392072" y="2784143"/>
                    </a:cubicBezTo>
                    <a:cubicBezTo>
                      <a:pt x="1418528" y="2810599"/>
                      <a:pt x="1440659" y="2813986"/>
                      <a:pt x="1473959" y="2825086"/>
                    </a:cubicBezTo>
                    <a:cubicBezTo>
                      <a:pt x="1464860" y="2811438"/>
                      <a:pt x="1453999" y="2798814"/>
                      <a:pt x="1446663" y="2784143"/>
                    </a:cubicBezTo>
                    <a:cubicBezTo>
                      <a:pt x="1421784" y="2734387"/>
                      <a:pt x="1429458" y="2670823"/>
                      <a:pt x="1419368" y="2620370"/>
                    </a:cubicBezTo>
                    <a:cubicBezTo>
                      <a:pt x="1413725" y="2592157"/>
                      <a:pt x="1392072" y="2538483"/>
                      <a:pt x="1392072" y="2538483"/>
                    </a:cubicBezTo>
                    <a:cubicBezTo>
                      <a:pt x="1387523" y="2488441"/>
                      <a:pt x="1387156" y="2437841"/>
                      <a:pt x="1378424" y="2388358"/>
                    </a:cubicBezTo>
                    <a:cubicBezTo>
                      <a:pt x="1373424" y="2360024"/>
                      <a:pt x="1358107" y="2334384"/>
                      <a:pt x="1351129" y="2306471"/>
                    </a:cubicBezTo>
                    <a:cubicBezTo>
                      <a:pt x="1316855" y="2169379"/>
                      <a:pt x="1335695" y="2232876"/>
                      <a:pt x="1296538" y="2115403"/>
                    </a:cubicBezTo>
                    <a:cubicBezTo>
                      <a:pt x="1257490" y="1998259"/>
                      <a:pt x="1317280" y="2184725"/>
                      <a:pt x="1269242" y="1992573"/>
                    </a:cubicBezTo>
                    <a:cubicBezTo>
                      <a:pt x="1262264" y="1964660"/>
                      <a:pt x="1241947" y="1910686"/>
                      <a:pt x="1241947" y="1910686"/>
                    </a:cubicBezTo>
                    <a:cubicBezTo>
                      <a:pt x="1246496" y="1796955"/>
                      <a:pt x="1245289" y="1682847"/>
                      <a:pt x="1255594" y="1569492"/>
                    </a:cubicBezTo>
                    <a:cubicBezTo>
                      <a:pt x="1265832" y="1456870"/>
                      <a:pt x="1284595" y="1489325"/>
                      <a:pt x="1296538" y="1405719"/>
                    </a:cubicBezTo>
                    <a:cubicBezTo>
                      <a:pt x="1313062" y="1290045"/>
                      <a:pt x="1295799" y="1338957"/>
                      <a:pt x="1337481" y="1255594"/>
                    </a:cubicBezTo>
                    <a:cubicBezTo>
                      <a:pt x="1342030" y="1178257"/>
                      <a:pt x="1345406" y="1100841"/>
                      <a:pt x="1351129" y="1023582"/>
                    </a:cubicBezTo>
                    <a:cubicBezTo>
                      <a:pt x="1354506" y="977987"/>
                      <a:pt x="1357825" y="932292"/>
                      <a:pt x="1364777" y="887104"/>
                    </a:cubicBezTo>
                    <a:cubicBezTo>
                      <a:pt x="1366964" y="872885"/>
                      <a:pt x="1370444" y="858131"/>
                      <a:pt x="1378424" y="846161"/>
                    </a:cubicBezTo>
                    <a:cubicBezTo>
                      <a:pt x="1389130" y="830101"/>
                      <a:pt x="1405720" y="818865"/>
                      <a:pt x="1419368" y="805217"/>
                    </a:cubicBezTo>
                    <a:cubicBezTo>
                      <a:pt x="1423917" y="750626"/>
                      <a:pt x="1418900" y="694375"/>
                      <a:pt x="1433015" y="641444"/>
                    </a:cubicBezTo>
                    <a:cubicBezTo>
                      <a:pt x="1437988" y="622795"/>
                      <a:pt x="1462109" y="615736"/>
                      <a:pt x="1473959" y="600501"/>
                    </a:cubicBezTo>
                    <a:cubicBezTo>
                      <a:pt x="1494100" y="574606"/>
                      <a:pt x="1528550" y="518614"/>
                      <a:pt x="1528550" y="518614"/>
                    </a:cubicBezTo>
                    <a:cubicBezTo>
                      <a:pt x="1503729" y="344869"/>
                      <a:pt x="1537260" y="481446"/>
                      <a:pt x="1487606" y="382137"/>
                    </a:cubicBezTo>
                    <a:cubicBezTo>
                      <a:pt x="1481172" y="369270"/>
                      <a:pt x="1482946" y="352427"/>
                      <a:pt x="1473959" y="341194"/>
                    </a:cubicBezTo>
                    <a:cubicBezTo>
                      <a:pt x="1463712" y="328386"/>
                      <a:pt x="1446663" y="322997"/>
                      <a:pt x="1433015" y="313898"/>
                    </a:cubicBezTo>
                    <a:cubicBezTo>
                      <a:pt x="1437564" y="282053"/>
                      <a:pt x="1433598" y="247759"/>
                      <a:pt x="1446663" y="218364"/>
                    </a:cubicBezTo>
                    <a:cubicBezTo>
                      <a:pt x="1453325" y="203375"/>
                      <a:pt x="1476805" y="203412"/>
                      <a:pt x="1487606" y="191068"/>
                    </a:cubicBezTo>
                    <a:cubicBezTo>
                      <a:pt x="1515207" y="159524"/>
                      <a:pt x="1569493" y="75153"/>
                      <a:pt x="1569493" y="27295"/>
                    </a:cubicBezTo>
                    <a:lnTo>
                      <a:pt x="1569493" y="0"/>
                    </a:ln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44" name="Freeform 43"/>
              <p:cNvSpPr/>
              <p:nvPr/>
            </p:nvSpPr>
            <p:spPr bwMode="auto">
              <a:xfrm>
                <a:off x="4071146" y="4433016"/>
                <a:ext cx="1389633" cy="2219827"/>
              </a:xfrm>
              <a:custGeom>
                <a:avLst/>
                <a:gdLst>
                  <a:gd name="connsiteX0" fmla="*/ 842686 w 1388596"/>
                  <a:gd name="connsiteY0" fmla="*/ 2142699 h 2219551"/>
                  <a:gd name="connsiteX1" fmla="*/ 801743 w 1388596"/>
                  <a:gd name="connsiteY1" fmla="*/ 2060812 h 2219551"/>
                  <a:gd name="connsiteX2" fmla="*/ 774447 w 1388596"/>
                  <a:gd name="connsiteY2" fmla="*/ 1978926 h 2219551"/>
                  <a:gd name="connsiteX3" fmla="*/ 719856 w 1388596"/>
                  <a:gd name="connsiteY3" fmla="*/ 1897039 h 2219551"/>
                  <a:gd name="connsiteX4" fmla="*/ 692561 w 1388596"/>
                  <a:gd name="connsiteY4" fmla="*/ 1815153 h 2219551"/>
                  <a:gd name="connsiteX5" fmla="*/ 665265 w 1388596"/>
                  <a:gd name="connsiteY5" fmla="*/ 1774209 h 2219551"/>
                  <a:gd name="connsiteX6" fmla="*/ 637970 w 1388596"/>
                  <a:gd name="connsiteY6" fmla="*/ 1692323 h 2219551"/>
                  <a:gd name="connsiteX7" fmla="*/ 542435 w 1388596"/>
                  <a:gd name="connsiteY7" fmla="*/ 1583141 h 2219551"/>
                  <a:gd name="connsiteX8" fmla="*/ 501492 w 1388596"/>
                  <a:gd name="connsiteY8" fmla="*/ 1501254 h 2219551"/>
                  <a:gd name="connsiteX9" fmla="*/ 460549 w 1388596"/>
                  <a:gd name="connsiteY9" fmla="*/ 1473959 h 2219551"/>
                  <a:gd name="connsiteX10" fmla="*/ 365014 w 1388596"/>
                  <a:gd name="connsiteY10" fmla="*/ 1378424 h 2219551"/>
                  <a:gd name="connsiteX11" fmla="*/ 351367 w 1388596"/>
                  <a:gd name="connsiteY11" fmla="*/ 1337481 h 2219551"/>
                  <a:gd name="connsiteX12" fmla="*/ 269480 w 1388596"/>
                  <a:gd name="connsiteY12" fmla="*/ 1282890 h 2219551"/>
                  <a:gd name="connsiteX13" fmla="*/ 187593 w 1388596"/>
                  <a:gd name="connsiteY13" fmla="*/ 1160060 h 2219551"/>
                  <a:gd name="connsiteX14" fmla="*/ 160298 w 1388596"/>
                  <a:gd name="connsiteY14" fmla="*/ 1119117 h 2219551"/>
                  <a:gd name="connsiteX15" fmla="*/ 201241 w 1388596"/>
                  <a:gd name="connsiteY15" fmla="*/ 1091821 h 2219551"/>
                  <a:gd name="connsiteX16" fmla="*/ 242185 w 1388596"/>
                  <a:gd name="connsiteY16" fmla="*/ 1078174 h 2219551"/>
                  <a:gd name="connsiteX17" fmla="*/ 269480 w 1388596"/>
                  <a:gd name="connsiteY17" fmla="*/ 996287 h 2219551"/>
                  <a:gd name="connsiteX18" fmla="*/ 283128 w 1388596"/>
                  <a:gd name="connsiteY18" fmla="*/ 955344 h 2219551"/>
                  <a:gd name="connsiteX19" fmla="*/ 337719 w 1388596"/>
                  <a:gd name="connsiteY19" fmla="*/ 873457 h 2219551"/>
                  <a:gd name="connsiteX20" fmla="*/ 296776 w 1388596"/>
                  <a:gd name="connsiteY20" fmla="*/ 764275 h 2219551"/>
                  <a:gd name="connsiteX21" fmla="*/ 255832 w 1388596"/>
                  <a:gd name="connsiteY21" fmla="*/ 641445 h 2219551"/>
                  <a:gd name="connsiteX22" fmla="*/ 228537 w 1388596"/>
                  <a:gd name="connsiteY22" fmla="*/ 559559 h 2219551"/>
                  <a:gd name="connsiteX23" fmla="*/ 201241 w 1388596"/>
                  <a:gd name="connsiteY23" fmla="*/ 518615 h 2219551"/>
                  <a:gd name="connsiteX24" fmla="*/ 173946 w 1388596"/>
                  <a:gd name="connsiteY24" fmla="*/ 423081 h 2219551"/>
                  <a:gd name="connsiteX25" fmla="*/ 133002 w 1388596"/>
                  <a:gd name="connsiteY25" fmla="*/ 395785 h 2219551"/>
                  <a:gd name="connsiteX26" fmla="*/ 64764 w 1388596"/>
                  <a:gd name="connsiteY26" fmla="*/ 272956 h 2219551"/>
                  <a:gd name="connsiteX27" fmla="*/ 23820 w 1388596"/>
                  <a:gd name="connsiteY27" fmla="*/ 245660 h 2219551"/>
                  <a:gd name="connsiteX28" fmla="*/ 10173 w 1388596"/>
                  <a:gd name="connsiteY28" fmla="*/ 204717 h 2219551"/>
                  <a:gd name="connsiteX29" fmla="*/ 51116 w 1388596"/>
                  <a:gd name="connsiteY29" fmla="*/ 218365 h 2219551"/>
                  <a:gd name="connsiteX30" fmla="*/ 133002 w 1388596"/>
                  <a:gd name="connsiteY30" fmla="*/ 272956 h 2219551"/>
                  <a:gd name="connsiteX31" fmla="*/ 214889 w 1388596"/>
                  <a:gd name="connsiteY31" fmla="*/ 300251 h 2219551"/>
                  <a:gd name="connsiteX32" fmla="*/ 296776 w 1388596"/>
                  <a:gd name="connsiteY32" fmla="*/ 354842 h 2219551"/>
                  <a:gd name="connsiteX33" fmla="*/ 378662 w 1388596"/>
                  <a:gd name="connsiteY33" fmla="*/ 382138 h 2219551"/>
                  <a:gd name="connsiteX34" fmla="*/ 446901 w 1388596"/>
                  <a:gd name="connsiteY34" fmla="*/ 313899 h 2219551"/>
                  <a:gd name="connsiteX35" fmla="*/ 487844 w 1388596"/>
                  <a:gd name="connsiteY35" fmla="*/ 286603 h 2219551"/>
                  <a:gd name="connsiteX36" fmla="*/ 419605 w 1388596"/>
                  <a:gd name="connsiteY36" fmla="*/ 191069 h 2219551"/>
                  <a:gd name="connsiteX37" fmla="*/ 528788 w 1388596"/>
                  <a:gd name="connsiteY37" fmla="*/ 177421 h 2219551"/>
                  <a:gd name="connsiteX38" fmla="*/ 583379 w 1388596"/>
                  <a:gd name="connsiteY38" fmla="*/ 163774 h 2219551"/>
                  <a:gd name="connsiteX39" fmla="*/ 624322 w 1388596"/>
                  <a:gd name="connsiteY39" fmla="*/ 136478 h 2219551"/>
                  <a:gd name="connsiteX40" fmla="*/ 719856 w 1388596"/>
                  <a:gd name="connsiteY40" fmla="*/ 109182 h 2219551"/>
                  <a:gd name="connsiteX41" fmla="*/ 733504 w 1388596"/>
                  <a:gd name="connsiteY41" fmla="*/ 0 h 2219551"/>
                  <a:gd name="connsiteX42" fmla="*/ 801743 w 1388596"/>
                  <a:gd name="connsiteY42" fmla="*/ 13648 h 2219551"/>
                  <a:gd name="connsiteX43" fmla="*/ 829038 w 1388596"/>
                  <a:gd name="connsiteY43" fmla="*/ 54591 h 2219551"/>
                  <a:gd name="connsiteX44" fmla="*/ 910925 w 1388596"/>
                  <a:gd name="connsiteY44" fmla="*/ 109182 h 2219551"/>
                  <a:gd name="connsiteX45" fmla="*/ 951868 w 1388596"/>
                  <a:gd name="connsiteY45" fmla="*/ 136478 h 2219551"/>
                  <a:gd name="connsiteX46" fmla="*/ 1142937 w 1388596"/>
                  <a:gd name="connsiteY46" fmla="*/ 163774 h 2219551"/>
                  <a:gd name="connsiteX47" fmla="*/ 1224823 w 1388596"/>
                  <a:gd name="connsiteY47" fmla="*/ 191069 h 2219551"/>
                  <a:gd name="connsiteX48" fmla="*/ 1279414 w 1388596"/>
                  <a:gd name="connsiteY48" fmla="*/ 245660 h 2219551"/>
                  <a:gd name="connsiteX49" fmla="*/ 1306710 w 1388596"/>
                  <a:gd name="connsiteY49" fmla="*/ 286603 h 2219551"/>
                  <a:gd name="connsiteX50" fmla="*/ 1265767 w 1388596"/>
                  <a:gd name="connsiteY50" fmla="*/ 395785 h 2219551"/>
                  <a:gd name="connsiteX51" fmla="*/ 1306710 w 1388596"/>
                  <a:gd name="connsiteY51" fmla="*/ 668741 h 2219551"/>
                  <a:gd name="connsiteX52" fmla="*/ 1347653 w 1388596"/>
                  <a:gd name="connsiteY52" fmla="*/ 750627 h 2219551"/>
                  <a:gd name="connsiteX53" fmla="*/ 1388596 w 1388596"/>
                  <a:gd name="connsiteY53" fmla="*/ 777923 h 2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88596" h="2219551">
                    <a:moveTo>
                      <a:pt x="842686" y="2142699"/>
                    </a:moveTo>
                    <a:cubicBezTo>
                      <a:pt x="792912" y="1993381"/>
                      <a:pt x="872294" y="2219551"/>
                      <a:pt x="801743" y="2060812"/>
                    </a:cubicBezTo>
                    <a:cubicBezTo>
                      <a:pt x="790058" y="2034520"/>
                      <a:pt x="790407" y="2002866"/>
                      <a:pt x="774447" y="1978926"/>
                    </a:cubicBezTo>
                    <a:cubicBezTo>
                      <a:pt x="756250" y="1951630"/>
                      <a:pt x="730230" y="1928161"/>
                      <a:pt x="719856" y="1897039"/>
                    </a:cubicBezTo>
                    <a:cubicBezTo>
                      <a:pt x="710758" y="1869744"/>
                      <a:pt x="708521" y="1839093"/>
                      <a:pt x="692561" y="1815153"/>
                    </a:cubicBezTo>
                    <a:cubicBezTo>
                      <a:pt x="683462" y="1801505"/>
                      <a:pt x="671927" y="1789198"/>
                      <a:pt x="665265" y="1774209"/>
                    </a:cubicBezTo>
                    <a:cubicBezTo>
                      <a:pt x="653580" y="1747917"/>
                      <a:pt x="653930" y="1716263"/>
                      <a:pt x="637970" y="1692323"/>
                    </a:cubicBezTo>
                    <a:cubicBezTo>
                      <a:pt x="574280" y="1596788"/>
                      <a:pt x="610675" y="1628633"/>
                      <a:pt x="542435" y="1583141"/>
                    </a:cubicBezTo>
                    <a:cubicBezTo>
                      <a:pt x="531335" y="1549839"/>
                      <a:pt x="527951" y="1527712"/>
                      <a:pt x="501492" y="1501254"/>
                    </a:cubicBezTo>
                    <a:cubicBezTo>
                      <a:pt x="489894" y="1489656"/>
                      <a:pt x="474197" y="1483057"/>
                      <a:pt x="460549" y="1473959"/>
                    </a:cubicBezTo>
                    <a:cubicBezTo>
                      <a:pt x="397978" y="1380102"/>
                      <a:pt x="437080" y="1402446"/>
                      <a:pt x="365014" y="1378424"/>
                    </a:cubicBezTo>
                    <a:cubicBezTo>
                      <a:pt x="360465" y="1364776"/>
                      <a:pt x="361539" y="1347653"/>
                      <a:pt x="351367" y="1337481"/>
                    </a:cubicBezTo>
                    <a:cubicBezTo>
                      <a:pt x="328170" y="1314284"/>
                      <a:pt x="269480" y="1282890"/>
                      <a:pt x="269480" y="1282890"/>
                    </a:cubicBezTo>
                    <a:lnTo>
                      <a:pt x="187593" y="1160060"/>
                    </a:lnTo>
                    <a:lnTo>
                      <a:pt x="160298" y="1119117"/>
                    </a:lnTo>
                    <a:cubicBezTo>
                      <a:pt x="173946" y="1110018"/>
                      <a:pt x="186570" y="1099156"/>
                      <a:pt x="201241" y="1091821"/>
                    </a:cubicBezTo>
                    <a:cubicBezTo>
                      <a:pt x="214108" y="1085387"/>
                      <a:pt x="233823" y="1089880"/>
                      <a:pt x="242185" y="1078174"/>
                    </a:cubicBezTo>
                    <a:cubicBezTo>
                      <a:pt x="258909" y="1054761"/>
                      <a:pt x="260382" y="1023583"/>
                      <a:pt x="269480" y="996287"/>
                    </a:cubicBezTo>
                    <a:cubicBezTo>
                      <a:pt x="274029" y="982639"/>
                      <a:pt x="275148" y="967314"/>
                      <a:pt x="283128" y="955344"/>
                    </a:cubicBezTo>
                    <a:lnTo>
                      <a:pt x="337719" y="873457"/>
                    </a:lnTo>
                    <a:cubicBezTo>
                      <a:pt x="290216" y="802205"/>
                      <a:pt x="324019" y="864167"/>
                      <a:pt x="296776" y="764275"/>
                    </a:cubicBezTo>
                    <a:cubicBezTo>
                      <a:pt x="296772" y="764260"/>
                      <a:pt x="262658" y="661924"/>
                      <a:pt x="255832" y="641445"/>
                    </a:cubicBezTo>
                    <a:cubicBezTo>
                      <a:pt x="255830" y="641440"/>
                      <a:pt x="228540" y="559563"/>
                      <a:pt x="228537" y="559559"/>
                    </a:cubicBezTo>
                    <a:lnTo>
                      <a:pt x="201241" y="518615"/>
                    </a:lnTo>
                    <a:cubicBezTo>
                      <a:pt x="200350" y="515052"/>
                      <a:pt x="181064" y="431979"/>
                      <a:pt x="173946" y="423081"/>
                    </a:cubicBezTo>
                    <a:cubicBezTo>
                      <a:pt x="163699" y="410273"/>
                      <a:pt x="146650" y="404884"/>
                      <a:pt x="133002" y="395785"/>
                    </a:cubicBezTo>
                    <a:cubicBezTo>
                      <a:pt x="118781" y="353118"/>
                      <a:pt x="104990" y="299773"/>
                      <a:pt x="64764" y="272956"/>
                    </a:cubicBezTo>
                    <a:lnTo>
                      <a:pt x="23820" y="245660"/>
                    </a:lnTo>
                    <a:cubicBezTo>
                      <a:pt x="19271" y="232012"/>
                      <a:pt x="0" y="214889"/>
                      <a:pt x="10173" y="204717"/>
                    </a:cubicBezTo>
                    <a:cubicBezTo>
                      <a:pt x="20346" y="194545"/>
                      <a:pt x="38540" y="211379"/>
                      <a:pt x="51116" y="218365"/>
                    </a:cubicBezTo>
                    <a:cubicBezTo>
                      <a:pt x="79793" y="234297"/>
                      <a:pt x="101880" y="262582"/>
                      <a:pt x="133002" y="272956"/>
                    </a:cubicBezTo>
                    <a:lnTo>
                      <a:pt x="214889" y="300251"/>
                    </a:lnTo>
                    <a:cubicBezTo>
                      <a:pt x="255159" y="360654"/>
                      <a:pt x="223334" y="332809"/>
                      <a:pt x="296776" y="354842"/>
                    </a:cubicBezTo>
                    <a:cubicBezTo>
                      <a:pt x="324334" y="363110"/>
                      <a:pt x="378662" y="382138"/>
                      <a:pt x="378662" y="382138"/>
                    </a:cubicBezTo>
                    <a:cubicBezTo>
                      <a:pt x="487843" y="309349"/>
                      <a:pt x="355916" y="404884"/>
                      <a:pt x="446901" y="313899"/>
                    </a:cubicBezTo>
                    <a:cubicBezTo>
                      <a:pt x="458499" y="302301"/>
                      <a:pt x="474196" y="295702"/>
                      <a:pt x="487844" y="286603"/>
                    </a:cubicBezTo>
                    <a:cubicBezTo>
                      <a:pt x="487635" y="286533"/>
                      <a:pt x="316723" y="259657"/>
                      <a:pt x="419605" y="191069"/>
                    </a:cubicBezTo>
                    <a:cubicBezTo>
                      <a:pt x="450123" y="170724"/>
                      <a:pt x="492609" y="183451"/>
                      <a:pt x="528788" y="177421"/>
                    </a:cubicBezTo>
                    <a:cubicBezTo>
                      <a:pt x="547290" y="174337"/>
                      <a:pt x="565182" y="168323"/>
                      <a:pt x="583379" y="163774"/>
                    </a:cubicBezTo>
                    <a:cubicBezTo>
                      <a:pt x="597027" y="154675"/>
                      <a:pt x="609093" y="142570"/>
                      <a:pt x="624322" y="136478"/>
                    </a:cubicBezTo>
                    <a:cubicBezTo>
                      <a:pt x="655072" y="124178"/>
                      <a:pt x="699167" y="135044"/>
                      <a:pt x="719856" y="109182"/>
                    </a:cubicBezTo>
                    <a:cubicBezTo>
                      <a:pt x="742768" y="80542"/>
                      <a:pt x="728955" y="36394"/>
                      <a:pt x="733504" y="0"/>
                    </a:cubicBezTo>
                    <a:cubicBezTo>
                      <a:pt x="756250" y="4549"/>
                      <a:pt x="781603" y="2139"/>
                      <a:pt x="801743" y="13648"/>
                    </a:cubicBezTo>
                    <a:cubicBezTo>
                      <a:pt x="815984" y="21786"/>
                      <a:pt x="816694" y="43790"/>
                      <a:pt x="829038" y="54591"/>
                    </a:cubicBezTo>
                    <a:cubicBezTo>
                      <a:pt x="853726" y="76193"/>
                      <a:pt x="883629" y="90985"/>
                      <a:pt x="910925" y="109182"/>
                    </a:cubicBezTo>
                    <a:cubicBezTo>
                      <a:pt x="924573" y="118281"/>
                      <a:pt x="935784" y="133261"/>
                      <a:pt x="951868" y="136478"/>
                    </a:cubicBezTo>
                    <a:cubicBezTo>
                      <a:pt x="1060502" y="158205"/>
                      <a:pt x="997052" y="147564"/>
                      <a:pt x="1142937" y="163774"/>
                    </a:cubicBezTo>
                    <a:cubicBezTo>
                      <a:pt x="1170232" y="172872"/>
                      <a:pt x="1215724" y="163774"/>
                      <a:pt x="1224823" y="191069"/>
                    </a:cubicBezTo>
                    <a:cubicBezTo>
                      <a:pt x="1243020" y="245660"/>
                      <a:pt x="1224823" y="227463"/>
                      <a:pt x="1279414" y="245660"/>
                    </a:cubicBezTo>
                    <a:cubicBezTo>
                      <a:pt x="1288513" y="259308"/>
                      <a:pt x="1304390" y="270365"/>
                      <a:pt x="1306710" y="286603"/>
                    </a:cubicBezTo>
                    <a:cubicBezTo>
                      <a:pt x="1310839" y="315507"/>
                      <a:pt x="1276816" y="373686"/>
                      <a:pt x="1265767" y="395785"/>
                    </a:cubicBezTo>
                    <a:cubicBezTo>
                      <a:pt x="1281464" y="615551"/>
                      <a:pt x="1259222" y="526280"/>
                      <a:pt x="1306710" y="668741"/>
                    </a:cubicBezTo>
                    <a:cubicBezTo>
                      <a:pt x="1317810" y="702040"/>
                      <a:pt x="1321197" y="724171"/>
                      <a:pt x="1347653" y="750627"/>
                    </a:cubicBezTo>
                    <a:cubicBezTo>
                      <a:pt x="1359251" y="762225"/>
                      <a:pt x="1388596" y="777923"/>
                      <a:pt x="1388596" y="777923"/>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45" name="Freeform 44"/>
              <p:cNvSpPr/>
              <p:nvPr/>
            </p:nvSpPr>
            <p:spPr bwMode="auto">
              <a:xfrm>
                <a:off x="2081672" y="3018128"/>
                <a:ext cx="1074718" cy="1879854"/>
              </a:xfrm>
              <a:custGeom>
                <a:avLst/>
                <a:gdLst>
                  <a:gd name="connsiteX0" fmla="*/ 798552 w 1071507"/>
                  <a:gd name="connsiteY0" fmla="*/ 0 h 1885376"/>
                  <a:gd name="connsiteX1" fmla="*/ 771256 w 1071507"/>
                  <a:gd name="connsiteY1" fmla="*/ 54591 h 1885376"/>
                  <a:gd name="connsiteX2" fmla="*/ 730313 w 1071507"/>
                  <a:gd name="connsiteY2" fmla="*/ 81887 h 1885376"/>
                  <a:gd name="connsiteX3" fmla="*/ 716665 w 1071507"/>
                  <a:gd name="connsiteY3" fmla="*/ 122830 h 1885376"/>
                  <a:gd name="connsiteX4" fmla="*/ 662074 w 1071507"/>
                  <a:gd name="connsiteY4" fmla="*/ 245660 h 1885376"/>
                  <a:gd name="connsiteX5" fmla="*/ 634778 w 1071507"/>
                  <a:gd name="connsiteY5" fmla="*/ 354842 h 1885376"/>
                  <a:gd name="connsiteX6" fmla="*/ 621131 w 1071507"/>
                  <a:gd name="connsiteY6" fmla="*/ 477672 h 1885376"/>
                  <a:gd name="connsiteX7" fmla="*/ 593835 w 1071507"/>
                  <a:gd name="connsiteY7" fmla="*/ 641445 h 1885376"/>
                  <a:gd name="connsiteX8" fmla="*/ 566540 w 1071507"/>
                  <a:gd name="connsiteY8" fmla="*/ 723332 h 1885376"/>
                  <a:gd name="connsiteX9" fmla="*/ 511949 w 1071507"/>
                  <a:gd name="connsiteY9" fmla="*/ 805218 h 1885376"/>
                  <a:gd name="connsiteX10" fmla="*/ 471005 w 1071507"/>
                  <a:gd name="connsiteY10" fmla="*/ 941696 h 1885376"/>
                  <a:gd name="connsiteX11" fmla="*/ 457358 w 1071507"/>
                  <a:gd name="connsiteY11" fmla="*/ 982639 h 1885376"/>
                  <a:gd name="connsiteX12" fmla="*/ 443710 w 1071507"/>
                  <a:gd name="connsiteY12" fmla="*/ 1037230 h 1885376"/>
                  <a:gd name="connsiteX13" fmla="*/ 389119 w 1071507"/>
                  <a:gd name="connsiteY13" fmla="*/ 1119117 h 1885376"/>
                  <a:gd name="connsiteX14" fmla="*/ 361823 w 1071507"/>
                  <a:gd name="connsiteY14" fmla="*/ 1160060 h 1885376"/>
                  <a:gd name="connsiteX15" fmla="*/ 293584 w 1071507"/>
                  <a:gd name="connsiteY15" fmla="*/ 1269242 h 1885376"/>
                  <a:gd name="connsiteX16" fmla="*/ 266289 w 1071507"/>
                  <a:gd name="connsiteY16" fmla="*/ 1310185 h 1885376"/>
                  <a:gd name="connsiteX17" fmla="*/ 225346 w 1071507"/>
                  <a:gd name="connsiteY17" fmla="*/ 1351129 h 1885376"/>
                  <a:gd name="connsiteX18" fmla="*/ 129811 w 1071507"/>
                  <a:gd name="connsiteY18" fmla="*/ 1446663 h 1885376"/>
                  <a:gd name="connsiteX19" fmla="*/ 88868 w 1071507"/>
                  <a:gd name="connsiteY19" fmla="*/ 1473958 h 1885376"/>
                  <a:gd name="connsiteX20" fmla="*/ 47925 w 1071507"/>
                  <a:gd name="connsiteY20" fmla="*/ 1501254 h 1885376"/>
                  <a:gd name="connsiteX21" fmla="*/ 34277 w 1071507"/>
                  <a:gd name="connsiteY21" fmla="*/ 1542197 h 1885376"/>
                  <a:gd name="connsiteX22" fmla="*/ 6981 w 1071507"/>
                  <a:gd name="connsiteY22" fmla="*/ 1637732 h 1885376"/>
                  <a:gd name="connsiteX23" fmla="*/ 20629 w 1071507"/>
                  <a:gd name="connsiteY23" fmla="*/ 1760561 h 1885376"/>
                  <a:gd name="connsiteX24" fmla="*/ 34277 w 1071507"/>
                  <a:gd name="connsiteY24" fmla="*/ 1801505 h 1885376"/>
                  <a:gd name="connsiteX25" fmla="*/ 102516 w 1071507"/>
                  <a:gd name="connsiteY25" fmla="*/ 1815152 h 1885376"/>
                  <a:gd name="connsiteX26" fmla="*/ 266289 w 1071507"/>
                  <a:gd name="connsiteY26" fmla="*/ 1828800 h 1885376"/>
                  <a:gd name="connsiteX27" fmla="*/ 361823 w 1071507"/>
                  <a:gd name="connsiteY27" fmla="*/ 1856096 h 1885376"/>
                  <a:gd name="connsiteX28" fmla="*/ 443710 w 1071507"/>
                  <a:gd name="connsiteY28" fmla="*/ 1828800 h 1885376"/>
                  <a:gd name="connsiteX29" fmla="*/ 484653 w 1071507"/>
                  <a:gd name="connsiteY29" fmla="*/ 1842448 h 1885376"/>
                  <a:gd name="connsiteX30" fmla="*/ 525596 w 1071507"/>
                  <a:gd name="connsiteY30" fmla="*/ 1869744 h 1885376"/>
                  <a:gd name="connsiteX31" fmla="*/ 566540 w 1071507"/>
                  <a:gd name="connsiteY31" fmla="*/ 1842448 h 1885376"/>
                  <a:gd name="connsiteX32" fmla="*/ 716665 w 1071507"/>
                  <a:gd name="connsiteY32" fmla="*/ 1815152 h 1885376"/>
                  <a:gd name="connsiteX33" fmla="*/ 784904 w 1071507"/>
                  <a:gd name="connsiteY33" fmla="*/ 1733266 h 1885376"/>
                  <a:gd name="connsiteX34" fmla="*/ 798552 w 1071507"/>
                  <a:gd name="connsiteY34" fmla="*/ 1692323 h 1885376"/>
                  <a:gd name="connsiteX35" fmla="*/ 880438 w 1071507"/>
                  <a:gd name="connsiteY35" fmla="*/ 1637732 h 1885376"/>
                  <a:gd name="connsiteX36" fmla="*/ 962325 w 1071507"/>
                  <a:gd name="connsiteY36" fmla="*/ 1569493 h 1885376"/>
                  <a:gd name="connsiteX37" fmla="*/ 1044211 w 1071507"/>
                  <a:gd name="connsiteY37" fmla="*/ 1542197 h 1885376"/>
                  <a:gd name="connsiteX38" fmla="*/ 1071507 w 1071507"/>
                  <a:gd name="connsiteY38" fmla="*/ 1528549 h 18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1507" h="1885376">
                    <a:moveTo>
                      <a:pt x="798552" y="0"/>
                    </a:moveTo>
                    <a:cubicBezTo>
                      <a:pt x="789453" y="18197"/>
                      <a:pt x="784280" y="38962"/>
                      <a:pt x="771256" y="54591"/>
                    </a:cubicBezTo>
                    <a:cubicBezTo>
                      <a:pt x="760755" y="67192"/>
                      <a:pt x="740560" y="69079"/>
                      <a:pt x="730313" y="81887"/>
                    </a:cubicBezTo>
                    <a:cubicBezTo>
                      <a:pt x="721326" y="93121"/>
                      <a:pt x="723099" y="109963"/>
                      <a:pt x="716665" y="122830"/>
                    </a:cubicBezTo>
                    <a:cubicBezTo>
                      <a:pt x="671855" y="212449"/>
                      <a:pt x="697284" y="104821"/>
                      <a:pt x="662074" y="245660"/>
                    </a:cubicBezTo>
                    <a:lnTo>
                      <a:pt x="634778" y="354842"/>
                    </a:lnTo>
                    <a:cubicBezTo>
                      <a:pt x="630229" y="395785"/>
                      <a:pt x="625944" y="436759"/>
                      <a:pt x="621131" y="477672"/>
                    </a:cubicBezTo>
                    <a:cubicBezTo>
                      <a:pt x="612390" y="551970"/>
                      <a:pt x="612679" y="578630"/>
                      <a:pt x="593835" y="641445"/>
                    </a:cubicBezTo>
                    <a:cubicBezTo>
                      <a:pt x="585567" y="669004"/>
                      <a:pt x="582500" y="699392"/>
                      <a:pt x="566540" y="723332"/>
                    </a:cubicBezTo>
                    <a:cubicBezTo>
                      <a:pt x="548343" y="750627"/>
                      <a:pt x="522323" y="774097"/>
                      <a:pt x="511949" y="805218"/>
                    </a:cubicBezTo>
                    <a:cubicBezTo>
                      <a:pt x="447096" y="999776"/>
                      <a:pt x="512249" y="797341"/>
                      <a:pt x="471005" y="941696"/>
                    </a:cubicBezTo>
                    <a:cubicBezTo>
                      <a:pt x="467053" y="955528"/>
                      <a:pt x="461310" y="968807"/>
                      <a:pt x="457358" y="982639"/>
                    </a:cubicBezTo>
                    <a:cubicBezTo>
                      <a:pt x="452205" y="1000674"/>
                      <a:pt x="452098" y="1020453"/>
                      <a:pt x="443710" y="1037230"/>
                    </a:cubicBezTo>
                    <a:cubicBezTo>
                      <a:pt x="429039" y="1066572"/>
                      <a:pt x="407316" y="1091821"/>
                      <a:pt x="389119" y="1119117"/>
                    </a:cubicBezTo>
                    <a:cubicBezTo>
                      <a:pt x="380020" y="1132765"/>
                      <a:pt x="369158" y="1145389"/>
                      <a:pt x="361823" y="1160060"/>
                    </a:cubicBezTo>
                    <a:cubicBezTo>
                      <a:pt x="319073" y="1245562"/>
                      <a:pt x="352642" y="1186562"/>
                      <a:pt x="293584" y="1269242"/>
                    </a:cubicBezTo>
                    <a:cubicBezTo>
                      <a:pt x="284050" y="1282589"/>
                      <a:pt x="276789" y="1297584"/>
                      <a:pt x="266289" y="1310185"/>
                    </a:cubicBezTo>
                    <a:cubicBezTo>
                      <a:pt x="253933" y="1325013"/>
                      <a:pt x="238994" y="1337481"/>
                      <a:pt x="225346" y="1351129"/>
                    </a:cubicBezTo>
                    <a:cubicBezTo>
                      <a:pt x="201324" y="1423194"/>
                      <a:pt x="223668" y="1384092"/>
                      <a:pt x="129811" y="1446663"/>
                    </a:cubicBezTo>
                    <a:lnTo>
                      <a:pt x="88868" y="1473958"/>
                    </a:lnTo>
                    <a:lnTo>
                      <a:pt x="47925" y="1501254"/>
                    </a:lnTo>
                    <a:cubicBezTo>
                      <a:pt x="43376" y="1514902"/>
                      <a:pt x="38229" y="1528365"/>
                      <a:pt x="34277" y="1542197"/>
                    </a:cubicBezTo>
                    <a:cubicBezTo>
                      <a:pt x="0" y="1662164"/>
                      <a:pt x="39706" y="1539556"/>
                      <a:pt x="6981" y="1637732"/>
                    </a:cubicBezTo>
                    <a:cubicBezTo>
                      <a:pt x="11530" y="1678675"/>
                      <a:pt x="13856" y="1719927"/>
                      <a:pt x="20629" y="1760561"/>
                    </a:cubicBezTo>
                    <a:cubicBezTo>
                      <a:pt x="22994" y="1774752"/>
                      <a:pt x="22307" y="1793525"/>
                      <a:pt x="34277" y="1801505"/>
                    </a:cubicBezTo>
                    <a:cubicBezTo>
                      <a:pt x="53578" y="1814372"/>
                      <a:pt x="79478" y="1812442"/>
                      <a:pt x="102516" y="1815152"/>
                    </a:cubicBezTo>
                    <a:cubicBezTo>
                      <a:pt x="156921" y="1821552"/>
                      <a:pt x="211698" y="1824251"/>
                      <a:pt x="266289" y="1828800"/>
                    </a:cubicBezTo>
                    <a:cubicBezTo>
                      <a:pt x="304005" y="1885376"/>
                      <a:pt x="280959" y="1878150"/>
                      <a:pt x="361823" y="1856096"/>
                    </a:cubicBezTo>
                    <a:cubicBezTo>
                      <a:pt x="389581" y="1848525"/>
                      <a:pt x="443710" y="1828800"/>
                      <a:pt x="443710" y="1828800"/>
                    </a:cubicBezTo>
                    <a:cubicBezTo>
                      <a:pt x="457358" y="1833349"/>
                      <a:pt x="471786" y="1836014"/>
                      <a:pt x="484653" y="1842448"/>
                    </a:cubicBezTo>
                    <a:cubicBezTo>
                      <a:pt x="499324" y="1849784"/>
                      <a:pt x="509193" y="1869744"/>
                      <a:pt x="525596" y="1869744"/>
                    </a:cubicBezTo>
                    <a:cubicBezTo>
                      <a:pt x="541999" y="1869744"/>
                      <a:pt x="551869" y="1849784"/>
                      <a:pt x="566540" y="1842448"/>
                    </a:cubicBezTo>
                    <a:cubicBezTo>
                      <a:pt x="608617" y="1821409"/>
                      <a:pt x="679026" y="1819857"/>
                      <a:pt x="716665" y="1815152"/>
                    </a:cubicBezTo>
                    <a:cubicBezTo>
                      <a:pt x="746847" y="1784970"/>
                      <a:pt x="765903" y="1771266"/>
                      <a:pt x="784904" y="1733266"/>
                    </a:cubicBezTo>
                    <a:cubicBezTo>
                      <a:pt x="791338" y="1720399"/>
                      <a:pt x="788380" y="1702495"/>
                      <a:pt x="798552" y="1692323"/>
                    </a:cubicBezTo>
                    <a:cubicBezTo>
                      <a:pt x="821749" y="1669126"/>
                      <a:pt x="857242" y="1660929"/>
                      <a:pt x="880438" y="1637732"/>
                    </a:cubicBezTo>
                    <a:cubicBezTo>
                      <a:pt x="906153" y="1612016"/>
                      <a:pt x="928119" y="1584695"/>
                      <a:pt x="962325" y="1569493"/>
                    </a:cubicBezTo>
                    <a:cubicBezTo>
                      <a:pt x="988617" y="1557808"/>
                      <a:pt x="1018477" y="1555064"/>
                      <a:pt x="1044211" y="1542197"/>
                    </a:cubicBezTo>
                    <a:lnTo>
                      <a:pt x="1071507" y="1528549"/>
                    </a:ln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46" name="Freeform 45"/>
              <p:cNvSpPr/>
              <p:nvPr/>
            </p:nvSpPr>
            <p:spPr bwMode="auto">
              <a:xfrm>
                <a:off x="3156389" y="3943054"/>
                <a:ext cx="789791" cy="844936"/>
              </a:xfrm>
              <a:custGeom>
                <a:avLst/>
                <a:gdLst>
                  <a:gd name="connsiteX0" fmla="*/ 0 w 791346"/>
                  <a:gd name="connsiteY0" fmla="*/ 586854 h 846161"/>
                  <a:gd name="connsiteX1" fmla="*/ 27295 w 791346"/>
                  <a:gd name="connsiteY1" fmla="*/ 627797 h 846161"/>
                  <a:gd name="connsiteX2" fmla="*/ 109182 w 791346"/>
                  <a:gd name="connsiteY2" fmla="*/ 791570 h 846161"/>
                  <a:gd name="connsiteX3" fmla="*/ 232012 w 791346"/>
                  <a:gd name="connsiteY3" fmla="*/ 846161 h 846161"/>
                  <a:gd name="connsiteX4" fmla="*/ 300251 w 791346"/>
                  <a:gd name="connsiteY4" fmla="*/ 832514 h 846161"/>
                  <a:gd name="connsiteX5" fmla="*/ 368489 w 791346"/>
                  <a:gd name="connsiteY5" fmla="*/ 750627 h 846161"/>
                  <a:gd name="connsiteX6" fmla="*/ 464024 w 791346"/>
                  <a:gd name="connsiteY6" fmla="*/ 723332 h 846161"/>
                  <a:gd name="connsiteX7" fmla="*/ 504967 w 791346"/>
                  <a:gd name="connsiteY7" fmla="*/ 696036 h 846161"/>
                  <a:gd name="connsiteX8" fmla="*/ 532263 w 791346"/>
                  <a:gd name="connsiteY8" fmla="*/ 655093 h 846161"/>
                  <a:gd name="connsiteX9" fmla="*/ 641445 w 791346"/>
                  <a:gd name="connsiteY9" fmla="*/ 641445 h 846161"/>
                  <a:gd name="connsiteX10" fmla="*/ 668740 w 791346"/>
                  <a:gd name="connsiteY10" fmla="*/ 600502 h 846161"/>
                  <a:gd name="connsiteX11" fmla="*/ 750627 w 791346"/>
                  <a:gd name="connsiteY11" fmla="*/ 573206 h 846161"/>
                  <a:gd name="connsiteX12" fmla="*/ 764274 w 791346"/>
                  <a:gd name="connsiteY12" fmla="*/ 436729 h 846161"/>
                  <a:gd name="connsiteX13" fmla="*/ 736979 w 791346"/>
                  <a:gd name="connsiteY13" fmla="*/ 395785 h 846161"/>
                  <a:gd name="connsiteX14" fmla="*/ 723331 w 791346"/>
                  <a:gd name="connsiteY14" fmla="*/ 300251 h 846161"/>
                  <a:gd name="connsiteX15" fmla="*/ 682388 w 791346"/>
                  <a:gd name="connsiteY15" fmla="*/ 286603 h 846161"/>
                  <a:gd name="connsiteX16" fmla="*/ 655092 w 791346"/>
                  <a:gd name="connsiteY16" fmla="*/ 245660 h 846161"/>
                  <a:gd name="connsiteX17" fmla="*/ 641445 w 791346"/>
                  <a:gd name="connsiteY17" fmla="*/ 163773 h 846161"/>
                  <a:gd name="connsiteX18" fmla="*/ 655092 w 791346"/>
                  <a:gd name="connsiteY18" fmla="*/ 95535 h 846161"/>
                  <a:gd name="connsiteX19" fmla="*/ 668740 w 791346"/>
                  <a:gd name="connsiteY19" fmla="*/ 0 h 8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346" h="846161">
                    <a:moveTo>
                      <a:pt x="0" y="586854"/>
                    </a:moveTo>
                    <a:cubicBezTo>
                      <a:pt x="9098" y="600502"/>
                      <a:pt x="20633" y="612808"/>
                      <a:pt x="27295" y="627797"/>
                    </a:cubicBezTo>
                    <a:cubicBezTo>
                      <a:pt x="42040" y="660974"/>
                      <a:pt x="64769" y="776765"/>
                      <a:pt x="109182" y="791570"/>
                    </a:cubicBezTo>
                    <a:cubicBezTo>
                      <a:pt x="206629" y="824053"/>
                      <a:pt x="167128" y="802907"/>
                      <a:pt x="232012" y="846161"/>
                    </a:cubicBezTo>
                    <a:cubicBezTo>
                      <a:pt x="254758" y="841612"/>
                      <a:pt x="279503" y="842888"/>
                      <a:pt x="300251" y="832514"/>
                    </a:cubicBezTo>
                    <a:cubicBezTo>
                      <a:pt x="369561" y="797859"/>
                      <a:pt x="316237" y="792428"/>
                      <a:pt x="368489" y="750627"/>
                    </a:cubicBezTo>
                    <a:cubicBezTo>
                      <a:pt x="377390" y="743506"/>
                      <a:pt x="460455" y="724224"/>
                      <a:pt x="464024" y="723332"/>
                    </a:cubicBezTo>
                    <a:cubicBezTo>
                      <a:pt x="477672" y="714233"/>
                      <a:pt x="493369" y="707634"/>
                      <a:pt x="504967" y="696036"/>
                    </a:cubicBezTo>
                    <a:cubicBezTo>
                      <a:pt x="516565" y="684438"/>
                      <a:pt x="517034" y="661185"/>
                      <a:pt x="532263" y="655093"/>
                    </a:cubicBezTo>
                    <a:cubicBezTo>
                      <a:pt x="566317" y="641471"/>
                      <a:pt x="605051" y="645994"/>
                      <a:pt x="641445" y="641445"/>
                    </a:cubicBezTo>
                    <a:cubicBezTo>
                      <a:pt x="650543" y="627797"/>
                      <a:pt x="654831" y="609195"/>
                      <a:pt x="668740" y="600502"/>
                    </a:cubicBezTo>
                    <a:cubicBezTo>
                      <a:pt x="693139" y="585253"/>
                      <a:pt x="750627" y="573206"/>
                      <a:pt x="750627" y="573206"/>
                    </a:cubicBezTo>
                    <a:cubicBezTo>
                      <a:pt x="773967" y="503185"/>
                      <a:pt x="791346" y="499897"/>
                      <a:pt x="764274" y="436729"/>
                    </a:cubicBezTo>
                    <a:cubicBezTo>
                      <a:pt x="757813" y="421653"/>
                      <a:pt x="746077" y="409433"/>
                      <a:pt x="736979" y="395785"/>
                    </a:cubicBezTo>
                    <a:cubicBezTo>
                      <a:pt x="732430" y="363940"/>
                      <a:pt x="737717" y="329023"/>
                      <a:pt x="723331" y="300251"/>
                    </a:cubicBezTo>
                    <a:cubicBezTo>
                      <a:pt x="716897" y="287384"/>
                      <a:pt x="693622" y="295590"/>
                      <a:pt x="682388" y="286603"/>
                    </a:cubicBezTo>
                    <a:cubicBezTo>
                      <a:pt x="669580" y="276356"/>
                      <a:pt x="664191" y="259308"/>
                      <a:pt x="655092" y="245660"/>
                    </a:cubicBezTo>
                    <a:cubicBezTo>
                      <a:pt x="650543" y="218364"/>
                      <a:pt x="641445" y="191445"/>
                      <a:pt x="641445" y="163773"/>
                    </a:cubicBezTo>
                    <a:cubicBezTo>
                      <a:pt x="641445" y="140577"/>
                      <a:pt x="650943" y="118357"/>
                      <a:pt x="655092" y="95535"/>
                    </a:cubicBezTo>
                    <a:cubicBezTo>
                      <a:pt x="669488" y="16356"/>
                      <a:pt x="668740" y="40137"/>
                      <a:pt x="668740" y="0"/>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47" name="Freeform 46"/>
              <p:cNvSpPr/>
              <p:nvPr/>
            </p:nvSpPr>
            <p:spPr bwMode="auto">
              <a:xfrm>
                <a:off x="1436843" y="4643000"/>
                <a:ext cx="3109179" cy="1959847"/>
              </a:xfrm>
              <a:custGeom>
                <a:avLst/>
                <a:gdLst>
                  <a:gd name="connsiteX0" fmla="*/ 655092 w 3111689"/>
                  <a:gd name="connsiteY0" fmla="*/ 38893 h 1961510"/>
                  <a:gd name="connsiteX1" fmla="*/ 464024 w 3111689"/>
                  <a:gd name="connsiteY1" fmla="*/ 25245 h 1961510"/>
                  <a:gd name="connsiteX2" fmla="*/ 409433 w 3111689"/>
                  <a:gd name="connsiteY2" fmla="*/ 79836 h 1961510"/>
                  <a:gd name="connsiteX3" fmla="*/ 368489 w 3111689"/>
                  <a:gd name="connsiteY3" fmla="*/ 93484 h 1961510"/>
                  <a:gd name="connsiteX4" fmla="*/ 272955 w 3111689"/>
                  <a:gd name="connsiteY4" fmla="*/ 120780 h 1961510"/>
                  <a:gd name="connsiteX5" fmla="*/ 191069 w 3111689"/>
                  <a:gd name="connsiteY5" fmla="*/ 175371 h 1961510"/>
                  <a:gd name="connsiteX6" fmla="*/ 109182 w 3111689"/>
                  <a:gd name="connsiteY6" fmla="*/ 229962 h 1961510"/>
                  <a:gd name="connsiteX7" fmla="*/ 27295 w 3111689"/>
                  <a:gd name="connsiteY7" fmla="*/ 270905 h 1961510"/>
                  <a:gd name="connsiteX8" fmla="*/ 0 w 3111689"/>
                  <a:gd name="connsiteY8" fmla="*/ 311848 h 1961510"/>
                  <a:gd name="connsiteX9" fmla="*/ 68239 w 3111689"/>
                  <a:gd name="connsiteY9" fmla="*/ 380087 h 1961510"/>
                  <a:gd name="connsiteX10" fmla="*/ 95534 w 3111689"/>
                  <a:gd name="connsiteY10" fmla="*/ 421030 h 1961510"/>
                  <a:gd name="connsiteX11" fmla="*/ 177421 w 3111689"/>
                  <a:gd name="connsiteY11" fmla="*/ 448326 h 1961510"/>
                  <a:gd name="connsiteX12" fmla="*/ 272955 w 3111689"/>
                  <a:gd name="connsiteY12" fmla="*/ 475621 h 1961510"/>
                  <a:gd name="connsiteX13" fmla="*/ 354842 w 3111689"/>
                  <a:gd name="connsiteY13" fmla="*/ 502917 h 1961510"/>
                  <a:gd name="connsiteX14" fmla="*/ 395785 w 3111689"/>
                  <a:gd name="connsiteY14" fmla="*/ 516565 h 1961510"/>
                  <a:gd name="connsiteX15" fmla="*/ 450376 w 3111689"/>
                  <a:gd name="connsiteY15" fmla="*/ 530212 h 1961510"/>
                  <a:gd name="connsiteX16" fmla="*/ 477672 w 3111689"/>
                  <a:gd name="connsiteY16" fmla="*/ 571156 h 1961510"/>
                  <a:gd name="connsiteX17" fmla="*/ 559558 w 3111689"/>
                  <a:gd name="connsiteY17" fmla="*/ 598451 h 1961510"/>
                  <a:gd name="connsiteX18" fmla="*/ 750627 w 3111689"/>
                  <a:gd name="connsiteY18" fmla="*/ 639395 h 1961510"/>
                  <a:gd name="connsiteX19" fmla="*/ 805218 w 3111689"/>
                  <a:gd name="connsiteY19" fmla="*/ 653042 h 1961510"/>
                  <a:gd name="connsiteX20" fmla="*/ 928048 w 3111689"/>
                  <a:gd name="connsiteY20" fmla="*/ 666690 h 1961510"/>
                  <a:gd name="connsiteX21" fmla="*/ 968991 w 3111689"/>
                  <a:gd name="connsiteY21" fmla="*/ 693986 h 1961510"/>
                  <a:gd name="connsiteX22" fmla="*/ 996286 w 3111689"/>
                  <a:gd name="connsiteY22" fmla="*/ 734929 h 1961510"/>
                  <a:gd name="connsiteX23" fmla="*/ 1091821 w 3111689"/>
                  <a:gd name="connsiteY23" fmla="*/ 762224 h 1961510"/>
                  <a:gd name="connsiteX24" fmla="*/ 1132764 w 3111689"/>
                  <a:gd name="connsiteY24" fmla="*/ 789520 h 1961510"/>
                  <a:gd name="connsiteX25" fmla="*/ 1214651 w 3111689"/>
                  <a:gd name="connsiteY25" fmla="*/ 816815 h 1961510"/>
                  <a:gd name="connsiteX26" fmla="*/ 1241946 w 3111689"/>
                  <a:gd name="connsiteY26" fmla="*/ 857759 h 1961510"/>
                  <a:gd name="connsiteX27" fmla="*/ 1323833 w 3111689"/>
                  <a:gd name="connsiteY27" fmla="*/ 912350 h 1961510"/>
                  <a:gd name="connsiteX28" fmla="*/ 1419367 w 3111689"/>
                  <a:gd name="connsiteY28" fmla="*/ 939645 h 1961510"/>
                  <a:gd name="connsiteX29" fmla="*/ 1460310 w 3111689"/>
                  <a:gd name="connsiteY29" fmla="*/ 966941 h 1961510"/>
                  <a:gd name="connsiteX30" fmla="*/ 1446663 w 3111689"/>
                  <a:gd name="connsiteY30" fmla="*/ 1007884 h 1961510"/>
                  <a:gd name="connsiteX31" fmla="*/ 1433015 w 3111689"/>
                  <a:gd name="connsiteY31" fmla="*/ 1253544 h 1961510"/>
                  <a:gd name="connsiteX32" fmla="*/ 1405719 w 3111689"/>
                  <a:gd name="connsiteY32" fmla="*/ 1335430 h 1961510"/>
                  <a:gd name="connsiteX33" fmla="*/ 1364776 w 3111689"/>
                  <a:gd name="connsiteY33" fmla="*/ 1458260 h 1961510"/>
                  <a:gd name="connsiteX34" fmla="*/ 1351128 w 3111689"/>
                  <a:gd name="connsiteY34" fmla="*/ 1499204 h 1961510"/>
                  <a:gd name="connsiteX35" fmla="*/ 1323833 w 3111689"/>
                  <a:gd name="connsiteY35" fmla="*/ 1540147 h 1961510"/>
                  <a:gd name="connsiteX36" fmla="*/ 1282889 w 3111689"/>
                  <a:gd name="connsiteY36" fmla="*/ 1662977 h 1961510"/>
                  <a:gd name="connsiteX37" fmla="*/ 1269242 w 3111689"/>
                  <a:gd name="connsiteY37" fmla="*/ 1703920 h 1961510"/>
                  <a:gd name="connsiteX38" fmla="*/ 1241946 w 3111689"/>
                  <a:gd name="connsiteY38" fmla="*/ 1744863 h 1961510"/>
                  <a:gd name="connsiteX39" fmla="*/ 1228298 w 3111689"/>
                  <a:gd name="connsiteY39" fmla="*/ 1785807 h 1961510"/>
                  <a:gd name="connsiteX40" fmla="*/ 1364776 w 3111689"/>
                  <a:gd name="connsiteY40" fmla="*/ 1894989 h 1961510"/>
                  <a:gd name="connsiteX41" fmla="*/ 1405719 w 3111689"/>
                  <a:gd name="connsiteY41" fmla="*/ 1922284 h 1961510"/>
                  <a:gd name="connsiteX42" fmla="*/ 1569492 w 3111689"/>
                  <a:gd name="connsiteY42" fmla="*/ 1908636 h 1961510"/>
                  <a:gd name="connsiteX43" fmla="*/ 1610436 w 3111689"/>
                  <a:gd name="connsiteY43" fmla="*/ 1881341 h 1961510"/>
                  <a:gd name="connsiteX44" fmla="*/ 1733266 w 3111689"/>
                  <a:gd name="connsiteY44" fmla="*/ 1826750 h 1961510"/>
                  <a:gd name="connsiteX45" fmla="*/ 1856095 w 3111689"/>
                  <a:gd name="connsiteY45" fmla="*/ 1854045 h 1961510"/>
                  <a:gd name="connsiteX46" fmla="*/ 1937982 w 3111689"/>
                  <a:gd name="connsiteY46" fmla="*/ 1881341 h 1961510"/>
                  <a:gd name="connsiteX47" fmla="*/ 2142698 w 3111689"/>
                  <a:gd name="connsiteY47" fmla="*/ 1908636 h 1961510"/>
                  <a:gd name="connsiteX48" fmla="*/ 2306472 w 3111689"/>
                  <a:gd name="connsiteY48" fmla="*/ 1894989 h 1961510"/>
                  <a:gd name="connsiteX49" fmla="*/ 2320119 w 3111689"/>
                  <a:gd name="connsiteY49" fmla="*/ 1854045 h 1961510"/>
                  <a:gd name="connsiteX50" fmla="*/ 2374710 w 3111689"/>
                  <a:gd name="connsiteY50" fmla="*/ 1867693 h 1961510"/>
                  <a:gd name="connsiteX51" fmla="*/ 2552131 w 3111689"/>
                  <a:gd name="connsiteY51" fmla="*/ 1908636 h 1961510"/>
                  <a:gd name="connsiteX52" fmla="*/ 2634018 w 3111689"/>
                  <a:gd name="connsiteY52" fmla="*/ 1935932 h 1961510"/>
                  <a:gd name="connsiteX53" fmla="*/ 2674961 w 3111689"/>
                  <a:gd name="connsiteY53" fmla="*/ 1949580 h 1961510"/>
                  <a:gd name="connsiteX54" fmla="*/ 2770495 w 3111689"/>
                  <a:gd name="connsiteY54" fmla="*/ 1908636 h 1961510"/>
                  <a:gd name="connsiteX55" fmla="*/ 2811439 w 3111689"/>
                  <a:gd name="connsiteY55" fmla="*/ 1881341 h 1961510"/>
                  <a:gd name="connsiteX56" fmla="*/ 2852382 w 3111689"/>
                  <a:gd name="connsiteY56" fmla="*/ 1867693 h 1961510"/>
                  <a:gd name="connsiteX57" fmla="*/ 2934269 w 3111689"/>
                  <a:gd name="connsiteY57" fmla="*/ 1799454 h 1961510"/>
                  <a:gd name="connsiteX58" fmla="*/ 2975212 w 3111689"/>
                  <a:gd name="connsiteY58" fmla="*/ 1772159 h 1961510"/>
                  <a:gd name="connsiteX59" fmla="*/ 3043451 w 3111689"/>
                  <a:gd name="connsiteY59" fmla="*/ 1676624 h 1961510"/>
                  <a:gd name="connsiteX60" fmla="*/ 3057098 w 3111689"/>
                  <a:gd name="connsiteY60" fmla="*/ 1635681 h 1961510"/>
                  <a:gd name="connsiteX61" fmla="*/ 3084394 w 3111689"/>
                  <a:gd name="connsiteY61" fmla="*/ 1485556 h 1961510"/>
                  <a:gd name="connsiteX62" fmla="*/ 3111689 w 3111689"/>
                  <a:gd name="connsiteY62" fmla="*/ 1444612 h 1961510"/>
                  <a:gd name="connsiteX63" fmla="*/ 3098042 w 3111689"/>
                  <a:gd name="connsiteY63" fmla="*/ 1349078 h 1961510"/>
                  <a:gd name="connsiteX64" fmla="*/ 3043451 w 3111689"/>
                  <a:gd name="connsiteY64" fmla="*/ 1267192 h 1961510"/>
                  <a:gd name="connsiteX65" fmla="*/ 3016155 w 3111689"/>
                  <a:gd name="connsiteY65" fmla="*/ 1226248 h 1961510"/>
                  <a:gd name="connsiteX66" fmla="*/ 3002507 w 3111689"/>
                  <a:gd name="connsiteY66" fmla="*/ 1185305 h 1961510"/>
                  <a:gd name="connsiteX67" fmla="*/ 2961564 w 3111689"/>
                  <a:gd name="connsiteY67" fmla="*/ 1171657 h 1961510"/>
                  <a:gd name="connsiteX68" fmla="*/ 2920621 w 3111689"/>
                  <a:gd name="connsiteY68" fmla="*/ 1130714 h 1961510"/>
                  <a:gd name="connsiteX69" fmla="*/ 2852382 w 3111689"/>
                  <a:gd name="connsiteY69" fmla="*/ 1035180 h 1961510"/>
                  <a:gd name="connsiteX70" fmla="*/ 2797791 w 3111689"/>
                  <a:gd name="connsiteY70" fmla="*/ 912350 h 1961510"/>
                  <a:gd name="connsiteX71" fmla="*/ 2838734 w 3111689"/>
                  <a:gd name="connsiteY71" fmla="*/ 803168 h 1961510"/>
                  <a:gd name="connsiteX72" fmla="*/ 2866030 w 3111689"/>
                  <a:gd name="connsiteY72" fmla="*/ 707633 h 1961510"/>
                  <a:gd name="connsiteX73" fmla="*/ 2893325 w 3111689"/>
                  <a:gd name="connsiteY73" fmla="*/ 666690 h 1961510"/>
                  <a:gd name="connsiteX74" fmla="*/ 2852382 w 3111689"/>
                  <a:gd name="connsiteY74" fmla="*/ 434678 h 1961510"/>
                  <a:gd name="connsiteX75" fmla="*/ 2838734 w 3111689"/>
                  <a:gd name="connsiteY75" fmla="*/ 393735 h 1961510"/>
                  <a:gd name="connsiteX76" fmla="*/ 2797791 w 3111689"/>
                  <a:gd name="connsiteY76" fmla="*/ 366439 h 1961510"/>
                  <a:gd name="connsiteX77" fmla="*/ 2770495 w 3111689"/>
                  <a:gd name="connsiteY77" fmla="*/ 325496 h 1961510"/>
                  <a:gd name="connsiteX78" fmla="*/ 2688609 w 3111689"/>
                  <a:gd name="connsiteY78" fmla="*/ 270905 h 1961510"/>
                  <a:gd name="connsiteX79" fmla="*/ 2674961 w 3111689"/>
                  <a:gd name="connsiteY79" fmla="*/ 175371 h 1961510"/>
                  <a:gd name="connsiteX80" fmla="*/ 2593075 w 3111689"/>
                  <a:gd name="connsiteY80" fmla="*/ 148075 h 1961510"/>
                  <a:gd name="connsiteX81" fmla="*/ 2579427 w 3111689"/>
                  <a:gd name="connsiteY81" fmla="*/ 107132 h 1961510"/>
                  <a:gd name="connsiteX82" fmla="*/ 2483892 w 3111689"/>
                  <a:gd name="connsiteY82" fmla="*/ 107132 h 1961510"/>
                  <a:gd name="connsiteX83" fmla="*/ 2402006 w 3111689"/>
                  <a:gd name="connsiteY83" fmla="*/ 79836 h 1961510"/>
                  <a:gd name="connsiteX84" fmla="*/ 2279176 w 3111689"/>
                  <a:gd name="connsiteY84" fmla="*/ 107132 h 1961510"/>
                  <a:gd name="connsiteX85" fmla="*/ 2197289 w 3111689"/>
                  <a:gd name="connsiteY85" fmla="*/ 148075 h 1961510"/>
                  <a:gd name="connsiteX86" fmla="*/ 2183642 w 3111689"/>
                  <a:gd name="connsiteY86" fmla="*/ 52541 h 196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111689" h="1961510">
                    <a:moveTo>
                      <a:pt x="655092" y="38893"/>
                    </a:moveTo>
                    <a:cubicBezTo>
                      <a:pt x="538411" y="0"/>
                      <a:pt x="601756" y="8029"/>
                      <a:pt x="464024" y="25245"/>
                    </a:cubicBezTo>
                    <a:cubicBezTo>
                      <a:pt x="354841" y="61640"/>
                      <a:pt x="482223" y="7047"/>
                      <a:pt x="409433" y="79836"/>
                    </a:cubicBezTo>
                    <a:cubicBezTo>
                      <a:pt x="399260" y="90009"/>
                      <a:pt x="382322" y="89532"/>
                      <a:pt x="368489" y="93484"/>
                    </a:cubicBezTo>
                    <a:cubicBezTo>
                      <a:pt x="248539" y="127756"/>
                      <a:pt x="371116" y="88059"/>
                      <a:pt x="272955" y="120780"/>
                    </a:cubicBezTo>
                    <a:cubicBezTo>
                      <a:pt x="182093" y="211642"/>
                      <a:pt x="279948" y="125994"/>
                      <a:pt x="191069" y="175371"/>
                    </a:cubicBezTo>
                    <a:cubicBezTo>
                      <a:pt x="162392" y="191303"/>
                      <a:pt x="140304" y="219588"/>
                      <a:pt x="109182" y="229962"/>
                    </a:cubicBezTo>
                    <a:cubicBezTo>
                      <a:pt x="52678" y="248797"/>
                      <a:pt x="80209" y="235630"/>
                      <a:pt x="27295" y="270905"/>
                    </a:cubicBezTo>
                    <a:cubicBezTo>
                      <a:pt x="18197" y="284553"/>
                      <a:pt x="0" y="295446"/>
                      <a:pt x="0" y="311848"/>
                    </a:cubicBezTo>
                    <a:cubicBezTo>
                      <a:pt x="0" y="342179"/>
                      <a:pt x="50040" y="367955"/>
                      <a:pt x="68239" y="380087"/>
                    </a:cubicBezTo>
                    <a:cubicBezTo>
                      <a:pt x="77337" y="393735"/>
                      <a:pt x="81625" y="412337"/>
                      <a:pt x="95534" y="421030"/>
                    </a:cubicBezTo>
                    <a:cubicBezTo>
                      <a:pt x="119933" y="436279"/>
                      <a:pt x="150125" y="439227"/>
                      <a:pt x="177421" y="448326"/>
                    </a:cubicBezTo>
                    <a:cubicBezTo>
                      <a:pt x="315021" y="494193"/>
                      <a:pt x="101584" y="424210"/>
                      <a:pt x="272955" y="475621"/>
                    </a:cubicBezTo>
                    <a:cubicBezTo>
                      <a:pt x="300514" y="483889"/>
                      <a:pt x="327546" y="493818"/>
                      <a:pt x="354842" y="502917"/>
                    </a:cubicBezTo>
                    <a:cubicBezTo>
                      <a:pt x="368490" y="507466"/>
                      <a:pt x="381829" y="513076"/>
                      <a:pt x="395785" y="516565"/>
                    </a:cubicBezTo>
                    <a:lnTo>
                      <a:pt x="450376" y="530212"/>
                    </a:lnTo>
                    <a:cubicBezTo>
                      <a:pt x="459475" y="543860"/>
                      <a:pt x="463762" y="562462"/>
                      <a:pt x="477672" y="571156"/>
                    </a:cubicBezTo>
                    <a:cubicBezTo>
                      <a:pt x="502070" y="586405"/>
                      <a:pt x="559558" y="598451"/>
                      <a:pt x="559558" y="598451"/>
                    </a:cubicBezTo>
                    <a:cubicBezTo>
                      <a:pt x="646632" y="656501"/>
                      <a:pt x="570926" y="615435"/>
                      <a:pt x="750627" y="639395"/>
                    </a:cubicBezTo>
                    <a:cubicBezTo>
                      <a:pt x="769219" y="641874"/>
                      <a:pt x="786679" y="650190"/>
                      <a:pt x="805218" y="653042"/>
                    </a:cubicBezTo>
                    <a:cubicBezTo>
                      <a:pt x="845934" y="659306"/>
                      <a:pt x="887105" y="662141"/>
                      <a:pt x="928048" y="666690"/>
                    </a:cubicBezTo>
                    <a:cubicBezTo>
                      <a:pt x="941696" y="675789"/>
                      <a:pt x="957393" y="682388"/>
                      <a:pt x="968991" y="693986"/>
                    </a:cubicBezTo>
                    <a:cubicBezTo>
                      <a:pt x="980589" y="705584"/>
                      <a:pt x="983478" y="724683"/>
                      <a:pt x="996286" y="734929"/>
                    </a:cubicBezTo>
                    <a:cubicBezTo>
                      <a:pt x="1005187" y="742050"/>
                      <a:pt x="1088252" y="761332"/>
                      <a:pt x="1091821" y="762224"/>
                    </a:cubicBezTo>
                    <a:cubicBezTo>
                      <a:pt x="1105469" y="771323"/>
                      <a:pt x="1117775" y="782858"/>
                      <a:pt x="1132764" y="789520"/>
                    </a:cubicBezTo>
                    <a:cubicBezTo>
                      <a:pt x="1159056" y="801205"/>
                      <a:pt x="1214651" y="816815"/>
                      <a:pt x="1214651" y="816815"/>
                    </a:cubicBezTo>
                    <a:cubicBezTo>
                      <a:pt x="1223749" y="830463"/>
                      <a:pt x="1229602" y="846958"/>
                      <a:pt x="1241946" y="857759"/>
                    </a:cubicBezTo>
                    <a:cubicBezTo>
                      <a:pt x="1266634" y="879362"/>
                      <a:pt x="1292007" y="904393"/>
                      <a:pt x="1323833" y="912350"/>
                    </a:cubicBezTo>
                    <a:cubicBezTo>
                      <a:pt x="1392380" y="929487"/>
                      <a:pt x="1360629" y="920067"/>
                      <a:pt x="1419367" y="939645"/>
                    </a:cubicBezTo>
                    <a:cubicBezTo>
                      <a:pt x="1433015" y="948744"/>
                      <a:pt x="1454218" y="951712"/>
                      <a:pt x="1460310" y="966941"/>
                    </a:cubicBezTo>
                    <a:cubicBezTo>
                      <a:pt x="1465653" y="980298"/>
                      <a:pt x="1448027" y="993563"/>
                      <a:pt x="1446663" y="1007884"/>
                    </a:cubicBezTo>
                    <a:cubicBezTo>
                      <a:pt x="1438888" y="1089528"/>
                      <a:pt x="1443188" y="1172164"/>
                      <a:pt x="1433015" y="1253544"/>
                    </a:cubicBezTo>
                    <a:cubicBezTo>
                      <a:pt x="1429446" y="1282094"/>
                      <a:pt x="1414817" y="1308135"/>
                      <a:pt x="1405719" y="1335430"/>
                    </a:cubicBezTo>
                    <a:lnTo>
                      <a:pt x="1364776" y="1458260"/>
                    </a:lnTo>
                    <a:cubicBezTo>
                      <a:pt x="1360227" y="1471908"/>
                      <a:pt x="1359108" y="1487234"/>
                      <a:pt x="1351128" y="1499204"/>
                    </a:cubicBezTo>
                    <a:cubicBezTo>
                      <a:pt x="1342030" y="1512852"/>
                      <a:pt x="1330495" y="1525158"/>
                      <a:pt x="1323833" y="1540147"/>
                    </a:cubicBezTo>
                    <a:cubicBezTo>
                      <a:pt x="1323831" y="1540151"/>
                      <a:pt x="1289713" y="1642504"/>
                      <a:pt x="1282889" y="1662977"/>
                    </a:cubicBezTo>
                    <a:cubicBezTo>
                      <a:pt x="1278340" y="1676625"/>
                      <a:pt x="1277222" y="1691950"/>
                      <a:pt x="1269242" y="1703920"/>
                    </a:cubicBezTo>
                    <a:lnTo>
                      <a:pt x="1241946" y="1744863"/>
                    </a:lnTo>
                    <a:cubicBezTo>
                      <a:pt x="1237397" y="1758511"/>
                      <a:pt x="1223749" y="1772159"/>
                      <a:pt x="1228298" y="1785807"/>
                    </a:cubicBezTo>
                    <a:cubicBezTo>
                      <a:pt x="1271900" y="1916615"/>
                      <a:pt x="1275403" y="1835408"/>
                      <a:pt x="1364776" y="1894989"/>
                    </a:cubicBezTo>
                    <a:lnTo>
                      <a:pt x="1405719" y="1922284"/>
                    </a:lnTo>
                    <a:cubicBezTo>
                      <a:pt x="1460310" y="1917735"/>
                      <a:pt x="1515776" y="1919379"/>
                      <a:pt x="1569492" y="1908636"/>
                    </a:cubicBezTo>
                    <a:cubicBezTo>
                      <a:pt x="1585576" y="1905419"/>
                      <a:pt x="1595447" y="1888003"/>
                      <a:pt x="1610436" y="1881341"/>
                    </a:cubicBezTo>
                    <a:cubicBezTo>
                      <a:pt x="1756608" y="1816376"/>
                      <a:pt x="1640604" y="1888522"/>
                      <a:pt x="1733266" y="1826750"/>
                    </a:cubicBezTo>
                    <a:cubicBezTo>
                      <a:pt x="1772211" y="1834539"/>
                      <a:pt x="1817559" y="1842484"/>
                      <a:pt x="1856095" y="1854045"/>
                    </a:cubicBezTo>
                    <a:cubicBezTo>
                      <a:pt x="1883654" y="1862313"/>
                      <a:pt x="1909601" y="1876611"/>
                      <a:pt x="1937982" y="1881341"/>
                    </a:cubicBezTo>
                    <a:cubicBezTo>
                      <a:pt x="2060503" y="1901761"/>
                      <a:pt x="1992366" y="1891933"/>
                      <a:pt x="2142698" y="1908636"/>
                    </a:cubicBezTo>
                    <a:cubicBezTo>
                      <a:pt x="2197289" y="1904087"/>
                      <a:pt x="2254114" y="1911099"/>
                      <a:pt x="2306472" y="1894989"/>
                    </a:cubicBezTo>
                    <a:cubicBezTo>
                      <a:pt x="2320222" y="1890758"/>
                      <a:pt x="2306762" y="1859388"/>
                      <a:pt x="2320119" y="1854045"/>
                    </a:cubicBezTo>
                    <a:cubicBezTo>
                      <a:pt x="2337534" y="1847079"/>
                      <a:pt x="2356744" y="1862303"/>
                      <a:pt x="2374710" y="1867693"/>
                    </a:cubicBezTo>
                    <a:cubicBezTo>
                      <a:pt x="2510955" y="1908567"/>
                      <a:pt x="2401459" y="1887113"/>
                      <a:pt x="2552131" y="1908636"/>
                    </a:cubicBezTo>
                    <a:lnTo>
                      <a:pt x="2634018" y="1935932"/>
                    </a:lnTo>
                    <a:lnTo>
                      <a:pt x="2674961" y="1949580"/>
                    </a:lnTo>
                    <a:cubicBezTo>
                      <a:pt x="2777744" y="1881056"/>
                      <a:pt x="2647121" y="1961510"/>
                      <a:pt x="2770495" y="1908636"/>
                    </a:cubicBezTo>
                    <a:cubicBezTo>
                      <a:pt x="2785571" y="1902175"/>
                      <a:pt x="2796768" y="1888676"/>
                      <a:pt x="2811439" y="1881341"/>
                    </a:cubicBezTo>
                    <a:cubicBezTo>
                      <a:pt x="2824306" y="1874907"/>
                      <a:pt x="2839515" y="1874127"/>
                      <a:pt x="2852382" y="1867693"/>
                    </a:cubicBezTo>
                    <a:cubicBezTo>
                      <a:pt x="2903210" y="1842279"/>
                      <a:pt x="2888992" y="1837185"/>
                      <a:pt x="2934269" y="1799454"/>
                    </a:cubicBezTo>
                    <a:cubicBezTo>
                      <a:pt x="2946870" y="1788953"/>
                      <a:pt x="2961564" y="1781257"/>
                      <a:pt x="2975212" y="1772159"/>
                    </a:cubicBezTo>
                    <a:cubicBezTo>
                      <a:pt x="3007056" y="1676624"/>
                      <a:pt x="2975211" y="1699371"/>
                      <a:pt x="3043451" y="1676624"/>
                    </a:cubicBezTo>
                    <a:cubicBezTo>
                      <a:pt x="3048000" y="1662976"/>
                      <a:pt x="3054277" y="1649787"/>
                      <a:pt x="3057098" y="1635681"/>
                    </a:cubicBezTo>
                    <a:cubicBezTo>
                      <a:pt x="3062633" y="1608005"/>
                      <a:pt x="3069221" y="1520959"/>
                      <a:pt x="3084394" y="1485556"/>
                    </a:cubicBezTo>
                    <a:cubicBezTo>
                      <a:pt x="3090855" y="1470480"/>
                      <a:pt x="3102591" y="1458260"/>
                      <a:pt x="3111689" y="1444612"/>
                    </a:cubicBezTo>
                    <a:cubicBezTo>
                      <a:pt x="3107140" y="1412767"/>
                      <a:pt x="3109590" y="1379102"/>
                      <a:pt x="3098042" y="1349078"/>
                    </a:cubicBezTo>
                    <a:cubicBezTo>
                      <a:pt x="3086266" y="1318460"/>
                      <a:pt x="3061648" y="1294487"/>
                      <a:pt x="3043451" y="1267192"/>
                    </a:cubicBezTo>
                    <a:cubicBezTo>
                      <a:pt x="3034352" y="1253544"/>
                      <a:pt x="3021342" y="1241809"/>
                      <a:pt x="3016155" y="1226248"/>
                    </a:cubicBezTo>
                    <a:cubicBezTo>
                      <a:pt x="3011606" y="1212600"/>
                      <a:pt x="3012679" y="1195477"/>
                      <a:pt x="3002507" y="1185305"/>
                    </a:cubicBezTo>
                    <a:cubicBezTo>
                      <a:pt x="2992335" y="1175133"/>
                      <a:pt x="2975212" y="1176206"/>
                      <a:pt x="2961564" y="1171657"/>
                    </a:cubicBezTo>
                    <a:cubicBezTo>
                      <a:pt x="2947916" y="1158009"/>
                      <a:pt x="2929994" y="1147586"/>
                      <a:pt x="2920621" y="1130714"/>
                    </a:cubicBezTo>
                    <a:cubicBezTo>
                      <a:pt x="2862722" y="1026495"/>
                      <a:pt x="2933648" y="1062267"/>
                      <a:pt x="2852382" y="1035180"/>
                    </a:cubicBezTo>
                    <a:cubicBezTo>
                      <a:pt x="2819899" y="937732"/>
                      <a:pt x="2841046" y="977233"/>
                      <a:pt x="2797791" y="912350"/>
                    </a:cubicBezTo>
                    <a:cubicBezTo>
                      <a:pt x="2832406" y="739279"/>
                      <a:pt x="2786021" y="926166"/>
                      <a:pt x="2838734" y="803168"/>
                    </a:cubicBezTo>
                    <a:cubicBezTo>
                      <a:pt x="2864971" y="741948"/>
                      <a:pt x="2839471" y="760752"/>
                      <a:pt x="2866030" y="707633"/>
                    </a:cubicBezTo>
                    <a:cubicBezTo>
                      <a:pt x="2873365" y="692962"/>
                      <a:pt x="2884227" y="680338"/>
                      <a:pt x="2893325" y="666690"/>
                    </a:cubicBezTo>
                    <a:cubicBezTo>
                      <a:pt x="2877073" y="487912"/>
                      <a:pt x="2895568" y="564234"/>
                      <a:pt x="2852382" y="434678"/>
                    </a:cubicBezTo>
                    <a:cubicBezTo>
                      <a:pt x="2847833" y="421030"/>
                      <a:pt x="2850704" y="401715"/>
                      <a:pt x="2838734" y="393735"/>
                    </a:cubicBezTo>
                    <a:lnTo>
                      <a:pt x="2797791" y="366439"/>
                    </a:lnTo>
                    <a:cubicBezTo>
                      <a:pt x="2788692" y="352791"/>
                      <a:pt x="2782839" y="336297"/>
                      <a:pt x="2770495" y="325496"/>
                    </a:cubicBezTo>
                    <a:cubicBezTo>
                      <a:pt x="2745807" y="303894"/>
                      <a:pt x="2688609" y="270905"/>
                      <a:pt x="2688609" y="270905"/>
                    </a:cubicBezTo>
                    <a:cubicBezTo>
                      <a:pt x="2684060" y="239060"/>
                      <a:pt x="2694710" y="200763"/>
                      <a:pt x="2674961" y="175371"/>
                    </a:cubicBezTo>
                    <a:cubicBezTo>
                      <a:pt x="2657297" y="152660"/>
                      <a:pt x="2593075" y="148075"/>
                      <a:pt x="2593075" y="148075"/>
                    </a:cubicBezTo>
                    <a:cubicBezTo>
                      <a:pt x="2588526" y="134427"/>
                      <a:pt x="2589599" y="117304"/>
                      <a:pt x="2579427" y="107132"/>
                    </a:cubicBezTo>
                    <a:cubicBezTo>
                      <a:pt x="2552016" y="79721"/>
                      <a:pt x="2511595" y="100206"/>
                      <a:pt x="2483892" y="107132"/>
                    </a:cubicBezTo>
                    <a:cubicBezTo>
                      <a:pt x="2456597" y="98033"/>
                      <a:pt x="2430219" y="74193"/>
                      <a:pt x="2402006" y="79836"/>
                    </a:cubicBezTo>
                    <a:cubicBezTo>
                      <a:pt x="2315374" y="97163"/>
                      <a:pt x="2356271" y="87858"/>
                      <a:pt x="2279176" y="107132"/>
                    </a:cubicBezTo>
                    <a:cubicBezTo>
                      <a:pt x="2272280" y="111729"/>
                      <a:pt x="2213433" y="156147"/>
                      <a:pt x="2197289" y="148075"/>
                    </a:cubicBezTo>
                    <a:cubicBezTo>
                      <a:pt x="2177888" y="138375"/>
                      <a:pt x="2183642" y="60162"/>
                      <a:pt x="2183642" y="52541"/>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nvGrpSpPr>
            <p:cNvPr id="12" name="Group 77"/>
            <p:cNvGrpSpPr>
              <a:grpSpLocks/>
            </p:cNvGrpSpPr>
            <p:nvPr/>
          </p:nvGrpSpPr>
          <p:grpSpPr bwMode="auto">
            <a:xfrm>
              <a:off x="5304034" y="3061651"/>
              <a:ext cx="1852142" cy="1852142"/>
              <a:chOff x="81425" y="1309959"/>
              <a:chExt cx="5240149" cy="5235138"/>
            </a:xfrm>
          </p:grpSpPr>
          <p:pic>
            <p:nvPicPr>
              <p:cNvPr id="35" name="Picture 16"/>
              <p:cNvPicPr>
                <a:picLocks noChangeAspect="1" noChangeArrowheads="1"/>
              </p:cNvPicPr>
              <p:nvPr/>
            </p:nvPicPr>
            <p:blipFill>
              <a:blip r:embed="rId7" cstate="print"/>
              <a:srcRect/>
              <a:stretch>
                <a:fillRect/>
              </a:stretch>
            </p:blipFill>
            <p:spPr bwMode="auto">
              <a:xfrm>
                <a:off x="81425" y="1309959"/>
                <a:ext cx="5240149" cy="5235138"/>
              </a:xfrm>
              <a:prstGeom prst="rect">
                <a:avLst/>
              </a:prstGeom>
              <a:noFill/>
              <a:ln w="9525">
                <a:noFill/>
                <a:miter lim="800000"/>
                <a:headEnd/>
                <a:tailEnd/>
              </a:ln>
            </p:spPr>
          </p:pic>
          <p:grpSp>
            <p:nvGrpSpPr>
              <p:cNvPr id="36" name="Group 73"/>
              <p:cNvGrpSpPr>
                <a:grpSpLocks/>
              </p:cNvGrpSpPr>
              <p:nvPr/>
            </p:nvGrpSpPr>
            <p:grpSpPr bwMode="auto">
              <a:xfrm>
                <a:off x="1280980" y="1594689"/>
                <a:ext cx="3494423" cy="4366773"/>
                <a:chOff x="1280980" y="1594689"/>
                <a:chExt cx="3494423" cy="4366773"/>
              </a:xfrm>
            </p:grpSpPr>
            <p:sp>
              <p:nvSpPr>
                <p:cNvPr id="37" name="Freeform 36"/>
                <p:cNvSpPr/>
                <p:nvPr/>
              </p:nvSpPr>
              <p:spPr bwMode="auto">
                <a:xfrm>
                  <a:off x="1931222" y="1634297"/>
                  <a:ext cx="2819364" cy="3030006"/>
                </a:xfrm>
                <a:custGeom>
                  <a:avLst/>
                  <a:gdLst>
                    <a:gd name="connsiteX0" fmla="*/ 853062 w 2818340"/>
                    <a:gd name="connsiteY0" fmla="*/ 0 h 3027518"/>
                    <a:gd name="connsiteX1" fmla="*/ 798471 w 2818340"/>
                    <a:gd name="connsiteY1" fmla="*/ 13648 h 3027518"/>
                    <a:gd name="connsiteX2" fmla="*/ 757528 w 2818340"/>
                    <a:gd name="connsiteY2" fmla="*/ 109182 h 3027518"/>
                    <a:gd name="connsiteX3" fmla="*/ 743880 w 2818340"/>
                    <a:gd name="connsiteY3" fmla="*/ 150126 h 3027518"/>
                    <a:gd name="connsiteX4" fmla="*/ 716585 w 2818340"/>
                    <a:gd name="connsiteY4" fmla="*/ 382138 h 3027518"/>
                    <a:gd name="connsiteX5" fmla="*/ 689289 w 2818340"/>
                    <a:gd name="connsiteY5" fmla="*/ 491320 h 3027518"/>
                    <a:gd name="connsiteX6" fmla="*/ 648346 w 2818340"/>
                    <a:gd name="connsiteY6" fmla="*/ 641445 h 3027518"/>
                    <a:gd name="connsiteX7" fmla="*/ 634698 w 2818340"/>
                    <a:gd name="connsiteY7" fmla="*/ 682388 h 3027518"/>
                    <a:gd name="connsiteX8" fmla="*/ 607403 w 2818340"/>
                    <a:gd name="connsiteY8" fmla="*/ 723332 h 3027518"/>
                    <a:gd name="connsiteX9" fmla="*/ 580107 w 2818340"/>
                    <a:gd name="connsiteY9" fmla="*/ 818866 h 3027518"/>
                    <a:gd name="connsiteX10" fmla="*/ 552812 w 2818340"/>
                    <a:gd name="connsiteY10" fmla="*/ 859809 h 3027518"/>
                    <a:gd name="connsiteX11" fmla="*/ 511868 w 2818340"/>
                    <a:gd name="connsiteY11" fmla="*/ 887105 h 3027518"/>
                    <a:gd name="connsiteX12" fmla="*/ 498220 w 2818340"/>
                    <a:gd name="connsiteY12" fmla="*/ 928048 h 3027518"/>
                    <a:gd name="connsiteX13" fmla="*/ 443629 w 2818340"/>
                    <a:gd name="connsiteY13" fmla="*/ 1023582 h 3027518"/>
                    <a:gd name="connsiteX14" fmla="*/ 389038 w 2818340"/>
                    <a:gd name="connsiteY14" fmla="*/ 1146412 h 3027518"/>
                    <a:gd name="connsiteX15" fmla="*/ 334447 w 2818340"/>
                    <a:gd name="connsiteY15" fmla="*/ 1310185 h 3027518"/>
                    <a:gd name="connsiteX16" fmla="*/ 307152 w 2818340"/>
                    <a:gd name="connsiteY16" fmla="*/ 1392072 h 3027518"/>
                    <a:gd name="connsiteX17" fmla="*/ 252561 w 2818340"/>
                    <a:gd name="connsiteY17" fmla="*/ 1473959 h 3027518"/>
                    <a:gd name="connsiteX18" fmla="*/ 211618 w 2818340"/>
                    <a:gd name="connsiteY18" fmla="*/ 1555845 h 3027518"/>
                    <a:gd name="connsiteX19" fmla="*/ 197970 w 2818340"/>
                    <a:gd name="connsiteY19" fmla="*/ 1596788 h 3027518"/>
                    <a:gd name="connsiteX20" fmla="*/ 157026 w 2818340"/>
                    <a:gd name="connsiteY20" fmla="*/ 1624084 h 3027518"/>
                    <a:gd name="connsiteX21" fmla="*/ 61492 w 2818340"/>
                    <a:gd name="connsiteY21" fmla="*/ 1719618 h 3027518"/>
                    <a:gd name="connsiteX22" fmla="*/ 47844 w 2818340"/>
                    <a:gd name="connsiteY22" fmla="*/ 1760562 h 3027518"/>
                    <a:gd name="connsiteX23" fmla="*/ 6901 w 2818340"/>
                    <a:gd name="connsiteY23" fmla="*/ 1787857 h 3027518"/>
                    <a:gd name="connsiteX24" fmla="*/ 47844 w 2818340"/>
                    <a:gd name="connsiteY24" fmla="*/ 1883391 h 3027518"/>
                    <a:gd name="connsiteX25" fmla="*/ 88788 w 2818340"/>
                    <a:gd name="connsiteY25" fmla="*/ 1897039 h 3027518"/>
                    <a:gd name="connsiteX26" fmla="*/ 129731 w 2818340"/>
                    <a:gd name="connsiteY26" fmla="*/ 1978926 h 3027518"/>
                    <a:gd name="connsiteX27" fmla="*/ 211618 w 2818340"/>
                    <a:gd name="connsiteY27" fmla="*/ 2033517 h 3027518"/>
                    <a:gd name="connsiteX28" fmla="*/ 320800 w 2818340"/>
                    <a:gd name="connsiteY28" fmla="*/ 2060812 h 3027518"/>
                    <a:gd name="connsiteX29" fmla="*/ 348095 w 2818340"/>
                    <a:gd name="connsiteY29" fmla="*/ 2101756 h 3027518"/>
                    <a:gd name="connsiteX30" fmla="*/ 470925 w 2818340"/>
                    <a:gd name="connsiteY30" fmla="*/ 2169994 h 3027518"/>
                    <a:gd name="connsiteX31" fmla="*/ 648346 w 2818340"/>
                    <a:gd name="connsiteY31" fmla="*/ 2156347 h 3027518"/>
                    <a:gd name="connsiteX32" fmla="*/ 743880 w 2818340"/>
                    <a:gd name="connsiteY32" fmla="*/ 2197290 h 3027518"/>
                    <a:gd name="connsiteX33" fmla="*/ 784823 w 2818340"/>
                    <a:gd name="connsiteY33" fmla="*/ 2169994 h 3027518"/>
                    <a:gd name="connsiteX34" fmla="*/ 866710 w 2818340"/>
                    <a:gd name="connsiteY34" fmla="*/ 2183642 h 3027518"/>
                    <a:gd name="connsiteX35" fmla="*/ 948597 w 2818340"/>
                    <a:gd name="connsiteY35" fmla="*/ 2238233 h 3027518"/>
                    <a:gd name="connsiteX36" fmla="*/ 1030483 w 2818340"/>
                    <a:gd name="connsiteY36" fmla="*/ 2306472 h 3027518"/>
                    <a:gd name="connsiteX37" fmla="*/ 1071426 w 2818340"/>
                    <a:gd name="connsiteY37" fmla="*/ 2333768 h 3027518"/>
                    <a:gd name="connsiteX38" fmla="*/ 1098722 w 2818340"/>
                    <a:gd name="connsiteY38" fmla="*/ 2374711 h 3027518"/>
                    <a:gd name="connsiteX39" fmla="*/ 1221552 w 2818340"/>
                    <a:gd name="connsiteY39" fmla="*/ 2429302 h 3027518"/>
                    <a:gd name="connsiteX40" fmla="*/ 1262495 w 2818340"/>
                    <a:gd name="connsiteY40" fmla="*/ 2456597 h 3027518"/>
                    <a:gd name="connsiteX41" fmla="*/ 1289791 w 2818340"/>
                    <a:gd name="connsiteY41" fmla="*/ 2538484 h 3027518"/>
                    <a:gd name="connsiteX42" fmla="*/ 1344382 w 2818340"/>
                    <a:gd name="connsiteY42" fmla="*/ 2606723 h 3027518"/>
                    <a:gd name="connsiteX43" fmla="*/ 1385325 w 2818340"/>
                    <a:gd name="connsiteY43" fmla="*/ 2620370 h 3027518"/>
                    <a:gd name="connsiteX44" fmla="*/ 1426268 w 2818340"/>
                    <a:gd name="connsiteY44" fmla="*/ 2647666 h 3027518"/>
                    <a:gd name="connsiteX45" fmla="*/ 1467212 w 2818340"/>
                    <a:gd name="connsiteY45" fmla="*/ 2661314 h 3027518"/>
                    <a:gd name="connsiteX46" fmla="*/ 1535450 w 2818340"/>
                    <a:gd name="connsiteY46" fmla="*/ 2743200 h 3027518"/>
                    <a:gd name="connsiteX47" fmla="*/ 1576394 w 2818340"/>
                    <a:gd name="connsiteY47" fmla="*/ 2729553 h 3027518"/>
                    <a:gd name="connsiteX48" fmla="*/ 1658280 w 2818340"/>
                    <a:gd name="connsiteY48" fmla="*/ 2784144 h 3027518"/>
                    <a:gd name="connsiteX49" fmla="*/ 1699223 w 2818340"/>
                    <a:gd name="connsiteY49" fmla="*/ 2811439 h 3027518"/>
                    <a:gd name="connsiteX50" fmla="*/ 1822053 w 2818340"/>
                    <a:gd name="connsiteY50" fmla="*/ 2797791 h 3027518"/>
                    <a:gd name="connsiteX51" fmla="*/ 1903940 w 2818340"/>
                    <a:gd name="connsiteY51" fmla="*/ 2756848 h 3027518"/>
                    <a:gd name="connsiteX52" fmla="*/ 1985826 w 2818340"/>
                    <a:gd name="connsiteY52" fmla="*/ 2743200 h 3027518"/>
                    <a:gd name="connsiteX53" fmla="*/ 2026770 w 2818340"/>
                    <a:gd name="connsiteY53" fmla="*/ 2715905 h 3027518"/>
                    <a:gd name="connsiteX54" fmla="*/ 2122304 w 2818340"/>
                    <a:gd name="connsiteY54" fmla="*/ 2811439 h 3027518"/>
                    <a:gd name="connsiteX55" fmla="*/ 2204191 w 2818340"/>
                    <a:gd name="connsiteY55" fmla="*/ 2852382 h 3027518"/>
                    <a:gd name="connsiteX56" fmla="*/ 2245134 w 2818340"/>
                    <a:gd name="connsiteY56" fmla="*/ 2879678 h 3027518"/>
                    <a:gd name="connsiteX57" fmla="*/ 2286077 w 2818340"/>
                    <a:gd name="connsiteY57" fmla="*/ 2893326 h 3027518"/>
                    <a:gd name="connsiteX58" fmla="*/ 2408907 w 2818340"/>
                    <a:gd name="connsiteY58" fmla="*/ 2961565 h 3027518"/>
                    <a:gd name="connsiteX59" fmla="*/ 2449850 w 2818340"/>
                    <a:gd name="connsiteY59" fmla="*/ 2947917 h 3027518"/>
                    <a:gd name="connsiteX60" fmla="*/ 2531737 w 2818340"/>
                    <a:gd name="connsiteY60" fmla="*/ 2975212 h 3027518"/>
                    <a:gd name="connsiteX61" fmla="*/ 2559032 w 2818340"/>
                    <a:gd name="connsiteY61" fmla="*/ 3016156 h 3027518"/>
                    <a:gd name="connsiteX62" fmla="*/ 2654567 w 2818340"/>
                    <a:gd name="connsiteY62" fmla="*/ 2975212 h 3027518"/>
                    <a:gd name="connsiteX63" fmla="*/ 2695510 w 2818340"/>
                    <a:gd name="connsiteY63" fmla="*/ 2961565 h 3027518"/>
                    <a:gd name="connsiteX64" fmla="*/ 2722806 w 2818340"/>
                    <a:gd name="connsiteY64" fmla="*/ 2920621 h 3027518"/>
                    <a:gd name="connsiteX65" fmla="*/ 2763749 w 2818340"/>
                    <a:gd name="connsiteY65" fmla="*/ 2893326 h 3027518"/>
                    <a:gd name="connsiteX66" fmla="*/ 2777397 w 2818340"/>
                    <a:gd name="connsiteY66" fmla="*/ 2825087 h 3027518"/>
                    <a:gd name="connsiteX67" fmla="*/ 2818340 w 2818340"/>
                    <a:gd name="connsiteY67" fmla="*/ 2797791 h 302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18340" h="3027518">
                      <a:moveTo>
                        <a:pt x="853062" y="0"/>
                      </a:moveTo>
                      <a:cubicBezTo>
                        <a:pt x="834865" y="4549"/>
                        <a:pt x="814078" y="3243"/>
                        <a:pt x="798471" y="13648"/>
                      </a:cubicBezTo>
                      <a:cubicBezTo>
                        <a:pt x="769140" y="33202"/>
                        <a:pt x="765584" y="80985"/>
                        <a:pt x="757528" y="109182"/>
                      </a:cubicBezTo>
                      <a:cubicBezTo>
                        <a:pt x="753576" y="123015"/>
                        <a:pt x="748429" y="136478"/>
                        <a:pt x="743880" y="150126"/>
                      </a:cubicBezTo>
                      <a:cubicBezTo>
                        <a:pt x="741506" y="171491"/>
                        <a:pt x="721698" y="354870"/>
                        <a:pt x="716585" y="382138"/>
                      </a:cubicBezTo>
                      <a:cubicBezTo>
                        <a:pt x="709672" y="419010"/>
                        <a:pt x="696646" y="454534"/>
                        <a:pt x="689289" y="491320"/>
                      </a:cubicBezTo>
                      <a:cubicBezTo>
                        <a:pt x="669999" y="587769"/>
                        <a:pt x="682976" y="537556"/>
                        <a:pt x="648346" y="641445"/>
                      </a:cubicBezTo>
                      <a:cubicBezTo>
                        <a:pt x="643797" y="655093"/>
                        <a:pt x="642678" y="670418"/>
                        <a:pt x="634698" y="682388"/>
                      </a:cubicBezTo>
                      <a:cubicBezTo>
                        <a:pt x="625600" y="696036"/>
                        <a:pt x="614738" y="708661"/>
                        <a:pt x="607403" y="723332"/>
                      </a:cubicBezTo>
                      <a:cubicBezTo>
                        <a:pt x="580842" y="776455"/>
                        <a:pt x="606347" y="757639"/>
                        <a:pt x="580107" y="818866"/>
                      </a:cubicBezTo>
                      <a:cubicBezTo>
                        <a:pt x="573646" y="833942"/>
                        <a:pt x="564410" y="848211"/>
                        <a:pt x="552812" y="859809"/>
                      </a:cubicBezTo>
                      <a:cubicBezTo>
                        <a:pt x="541213" y="871408"/>
                        <a:pt x="525516" y="878006"/>
                        <a:pt x="511868" y="887105"/>
                      </a:cubicBezTo>
                      <a:cubicBezTo>
                        <a:pt x="507319" y="900753"/>
                        <a:pt x="504654" y="915181"/>
                        <a:pt x="498220" y="928048"/>
                      </a:cubicBezTo>
                      <a:cubicBezTo>
                        <a:pt x="448984" y="1026520"/>
                        <a:pt x="491477" y="903961"/>
                        <a:pt x="443629" y="1023582"/>
                      </a:cubicBezTo>
                      <a:cubicBezTo>
                        <a:pt x="394905" y="1145393"/>
                        <a:pt x="441554" y="1067640"/>
                        <a:pt x="389038" y="1146412"/>
                      </a:cubicBezTo>
                      <a:lnTo>
                        <a:pt x="334447" y="1310185"/>
                      </a:lnTo>
                      <a:cubicBezTo>
                        <a:pt x="334445" y="1310190"/>
                        <a:pt x="307156" y="1392067"/>
                        <a:pt x="307152" y="1392072"/>
                      </a:cubicBezTo>
                      <a:cubicBezTo>
                        <a:pt x="288955" y="1419368"/>
                        <a:pt x="262935" y="1442837"/>
                        <a:pt x="252561" y="1473959"/>
                      </a:cubicBezTo>
                      <a:cubicBezTo>
                        <a:pt x="218256" y="1576871"/>
                        <a:pt x="264531" y="1450019"/>
                        <a:pt x="211618" y="1555845"/>
                      </a:cubicBezTo>
                      <a:cubicBezTo>
                        <a:pt x="205184" y="1568712"/>
                        <a:pt x="206957" y="1585555"/>
                        <a:pt x="197970" y="1596788"/>
                      </a:cubicBezTo>
                      <a:cubicBezTo>
                        <a:pt x="187723" y="1609596"/>
                        <a:pt x="170674" y="1614985"/>
                        <a:pt x="157026" y="1624084"/>
                      </a:cubicBezTo>
                      <a:cubicBezTo>
                        <a:pt x="94455" y="1717940"/>
                        <a:pt x="133556" y="1695596"/>
                        <a:pt x="61492" y="1719618"/>
                      </a:cubicBezTo>
                      <a:cubicBezTo>
                        <a:pt x="56943" y="1733266"/>
                        <a:pt x="56831" y="1749328"/>
                        <a:pt x="47844" y="1760562"/>
                      </a:cubicBezTo>
                      <a:cubicBezTo>
                        <a:pt x="37598" y="1773370"/>
                        <a:pt x="12088" y="1772296"/>
                        <a:pt x="6901" y="1787857"/>
                      </a:cubicBezTo>
                      <a:cubicBezTo>
                        <a:pt x="0" y="1808560"/>
                        <a:pt x="31593" y="1870390"/>
                        <a:pt x="47844" y="1883391"/>
                      </a:cubicBezTo>
                      <a:cubicBezTo>
                        <a:pt x="59078" y="1892378"/>
                        <a:pt x="75140" y="1892490"/>
                        <a:pt x="88788" y="1897039"/>
                      </a:cubicBezTo>
                      <a:cubicBezTo>
                        <a:pt x="98523" y="1926245"/>
                        <a:pt x="104830" y="1957137"/>
                        <a:pt x="129731" y="1978926"/>
                      </a:cubicBezTo>
                      <a:cubicBezTo>
                        <a:pt x="154419" y="2000528"/>
                        <a:pt x="179450" y="2027083"/>
                        <a:pt x="211618" y="2033517"/>
                      </a:cubicBezTo>
                      <a:cubicBezTo>
                        <a:pt x="293963" y="2049986"/>
                        <a:pt x="257850" y="2039830"/>
                        <a:pt x="320800" y="2060812"/>
                      </a:cubicBezTo>
                      <a:cubicBezTo>
                        <a:pt x="329898" y="2074460"/>
                        <a:pt x="335751" y="2090955"/>
                        <a:pt x="348095" y="2101756"/>
                      </a:cubicBezTo>
                      <a:cubicBezTo>
                        <a:pt x="405853" y="2152294"/>
                        <a:pt x="414690" y="2151250"/>
                        <a:pt x="470925" y="2169994"/>
                      </a:cubicBezTo>
                      <a:cubicBezTo>
                        <a:pt x="583329" y="2132527"/>
                        <a:pt x="524329" y="2138630"/>
                        <a:pt x="648346" y="2156347"/>
                      </a:cubicBezTo>
                      <a:cubicBezTo>
                        <a:pt x="674975" y="2174100"/>
                        <a:pt x="707592" y="2202474"/>
                        <a:pt x="743880" y="2197290"/>
                      </a:cubicBezTo>
                      <a:cubicBezTo>
                        <a:pt x="760118" y="2194970"/>
                        <a:pt x="771175" y="2179093"/>
                        <a:pt x="784823" y="2169994"/>
                      </a:cubicBezTo>
                      <a:cubicBezTo>
                        <a:pt x="812119" y="2174543"/>
                        <a:pt x="841166" y="2172999"/>
                        <a:pt x="866710" y="2183642"/>
                      </a:cubicBezTo>
                      <a:cubicBezTo>
                        <a:pt x="896992" y="2196259"/>
                        <a:pt x="921301" y="2220036"/>
                        <a:pt x="948597" y="2238233"/>
                      </a:cubicBezTo>
                      <a:cubicBezTo>
                        <a:pt x="1050243" y="2305997"/>
                        <a:pt x="925410" y="2218910"/>
                        <a:pt x="1030483" y="2306472"/>
                      </a:cubicBezTo>
                      <a:cubicBezTo>
                        <a:pt x="1043084" y="2316973"/>
                        <a:pt x="1057778" y="2324669"/>
                        <a:pt x="1071426" y="2333768"/>
                      </a:cubicBezTo>
                      <a:cubicBezTo>
                        <a:pt x="1080525" y="2347416"/>
                        <a:pt x="1087124" y="2363113"/>
                        <a:pt x="1098722" y="2374711"/>
                      </a:cubicBezTo>
                      <a:cubicBezTo>
                        <a:pt x="1154274" y="2430262"/>
                        <a:pt x="1140473" y="2375250"/>
                        <a:pt x="1221552" y="2429302"/>
                      </a:cubicBezTo>
                      <a:lnTo>
                        <a:pt x="1262495" y="2456597"/>
                      </a:lnTo>
                      <a:lnTo>
                        <a:pt x="1289791" y="2538484"/>
                      </a:lnTo>
                      <a:cubicBezTo>
                        <a:pt x="1305532" y="2585707"/>
                        <a:pt x="1294995" y="2582030"/>
                        <a:pt x="1344382" y="2606723"/>
                      </a:cubicBezTo>
                      <a:cubicBezTo>
                        <a:pt x="1357249" y="2613156"/>
                        <a:pt x="1371677" y="2615821"/>
                        <a:pt x="1385325" y="2620370"/>
                      </a:cubicBezTo>
                      <a:cubicBezTo>
                        <a:pt x="1398973" y="2629469"/>
                        <a:pt x="1411597" y="2640330"/>
                        <a:pt x="1426268" y="2647666"/>
                      </a:cubicBezTo>
                      <a:cubicBezTo>
                        <a:pt x="1439135" y="2654100"/>
                        <a:pt x="1455242" y="2653334"/>
                        <a:pt x="1467212" y="2661314"/>
                      </a:cubicBezTo>
                      <a:cubicBezTo>
                        <a:pt x="1498737" y="2682331"/>
                        <a:pt x="1515309" y="2712988"/>
                        <a:pt x="1535450" y="2743200"/>
                      </a:cubicBezTo>
                      <a:cubicBezTo>
                        <a:pt x="1549098" y="2738651"/>
                        <a:pt x="1562008" y="2729553"/>
                        <a:pt x="1576394" y="2729553"/>
                      </a:cubicBezTo>
                      <a:cubicBezTo>
                        <a:pt x="1619568" y="2729553"/>
                        <a:pt x="1628738" y="2759526"/>
                        <a:pt x="1658280" y="2784144"/>
                      </a:cubicBezTo>
                      <a:cubicBezTo>
                        <a:pt x="1670881" y="2794645"/>
                        <a:pt x="1685575" y="2802341"/>
                        <a:pt x="1699223" y="2811439"/>
                      </a:cubicBezTo>
                      <a:cubicBezTo>
                        <a:pt x="1740166" y="2806890"/>
                        <a:pt x="1781418" y="2804563"/>
                        <a:pt x="1822053" y="2797791"/>
                      </a:cubicBezTo>
                      <a:cubicBezTo>
                        <a:pt x="1914876" y="2782321"/>
                        <a:pt x="1809619" y="2788289"/>
                        <a:pt x="1903940" y="2756848"/>
                      </a:cubicBezTo>
                      <a:cubicBezTo>
                        <a:pt x="1930192" y="2748097"/>
                        <a:pt x="1958531" y="2747749"/>
                        <a:pt x="1985826" y="2743200"/>
                      </a:cubicBezTo>
                      <a:cubicBezTo>
                        <a:pt x="1999474" y="2734102"/>
                        <a:pt x="2010590" y="2718601"/>
                        <a:pt x="2026770" y="2715905"/>
                      </a:cubicBezTo>
                      <a:cubicBezTo>
                        <a:pt x="2083034" y="2706528"/>
                        <a:pt x="2095763" y="2793744"/>
                        <a:pt x="2122304" y="2811439"/>
                      </a:cubicBezTo>
                      <a:cubicBezTo>
                        <a:pt x="2175217" y="2846715"/>
                        <a:pt x="2147686" y="2833548"/>
                        <a:pt x="2204191" y="2852382"/>
                      </a:cubicBezTo>
                      <a:cubicBezTo>
                        <a:pt x="2217839" y="2861481"/>
                        <a:pt x="2230463" y="2872342"/>
                        <a:pt x="2245134" y="2879678"/>
                      </a:cubicBezTo>
                      <a:cubicBezTo>
                        <a:pt x="2258001" y="2886112"/>
                        <a:pt x="2273501" y="2886340"/>
                        <a:pt x="2286077" y="2893326"/>
                      </a:cubicBezTo>
                      <a:cubicBezTo>
                        <a:pt x="2426862" y="2971540"/>
                        <a:pt x="2316263" y="2930683"/>
                        <a:pt x="2408907" y="2961565"/>
                      </a:cubicBezTo>
                      <a:cubicBezTo>
                        <a:pt x="2422555" y="2957016"/>
                        <a:pt x="2435552" y="2946328"/>
                        <a:pt x="2449850" y="2947917"/>
                      </a:cubicBezTo>
                      <a:cubicBezTo>
                        <a:pt x="2478446" y="2951094"/>
                        <a:pt x="2531737" y="2975212"/>
                        <a:pt x="2531737" y="2975212"/>
                      </a:cubicBezTo>
                      <a:cubicBezTo>
                        <a:pt x="2540835" y="2988860"/>
                        <a:pt x="2543471" y="3010969"/>
                        <a:pt x="2559032" y="3016156"/>
                      </a:cubicBezTo>
                      <a:cubicBezTo>
                        <a:pt x="2593116" y="3027518"/>
                        <a:pt x="2629865" y="2987563"/>
                        <a:pt x="2654567" y="2975212"/>
                      </a:cubicBezTo>
                      <a:cubicBezTo>
                        <a:pt x="2667434" y="2968779"/>
                        <a:pt x="2681862" y="2966114"/>
                        <a:pt x="2695510" y="2961565"/>
                      </a:cubicBezTo>
                      <a:cubicBezTo>
                        <a:pt x="2704609" y="2947917"/>
                        <a:pt x="2711207" y="2932220"/>
                        <a:pt x="2722806" y="2920621"/>
                      </a:cubicBezTo>
                      <a:cubicBezTo>
                        <a:pt x="2734404" y="2909023"/>
                        <a:pt x="2755611" y="2907567"/>
                        <a:pt x="2763749" y="2893326"/>
                      </a:cubicBezTo>
                      <a:cubicBezTo>
                        <a:pt x="2775258" y="2873186"/>
                        <a:pt x="2765888" y="2845228"/>
                        <a:pt x="2777397" y="2825087"/>
                      </a:cubicBezTo>
                      <a:cubicBezTo>
                        <a:pt x="2785535" y="2810846"/>
                        <a:pt x="2818340" y="2797791"/>
                        <a:pt x="2818340" y="2797791"/>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38" name="Freeform 37"/>
                <p:cNvSpPr/>
                <p:nvPr/>
              </p:nvSpPr>
              <p:spPr bwMode="auto">
                <a:xfrm>
                  <a:off x="2799863" y="1594689"/>
                  <a:ext cx="1975540" cy="2851770"/>
                </a:xfrm>
                <a:custGeom>
                  <a:avLst/>
                  <a:gdLst>
                    <a:gd name="connsiteX0" fmla="*/ 738 w 1979663"/>
                    <a:gd name="connsiteY0" fmla="*/ 40943 h 2852382"/>
                    <a:gd name="connsiteX1" fmla="*/ 14386 w 1979663"/>
                    <a:gd name="connsiteY1" fmla="*/ 0 h 2852382"/>
                    <a:gd name="connsiteX2" fmla="*/ 28034 w 1979663"/>
                    <a:gd name="connsiteY2" fmla="*/ 40943 h 2852382"/>
                    <a:gd name="connsiteX3" fmla="*/ 96272 w 1979663"/>
                    <a:gd name="connsiteY3" fmla="*/ 95534 h 2852382"/>
                    <a:gd name="connsiteX4" fmla="*/ 123568 w 1979663"/>
                    <a:gd name="connsiteY4" fmla="*/ 136478 h 2852382"/>
                    <a:gd name="connsiteX5" fmla="*/ 137216 w 1979663"/>
                    <a:gd name="connsiteY5" fmla="*/ 177421 h 2852382"/>
                    <a:gd name="connsiteX6" fmla="*/ 178159 w 1979663"/>
                    <a:gd name="connsiteY6" fmla="*/ 204716 h 2852382"/>
                    <a:gd name="connsiteX7" fmla="*/ 205454 w 1979663"/>
                    <a:gd name="connsiteY7" fmla="*/ 286603 h 2852382"/>
                    <a:gd name="connsiteX8" fmla="*/ 300989 w 1979663"/>
                    <a:gd name="connsiteY8" fmla="*/ 409433 h 2852382"/>
                    <a:gd name="connsiteX9" fmla="*/ 341932 w 1979663"/>
                    <a:gd name="connsiteY9" fmla="*/ 491319 h 2852382"/>
                    <a:gd name="connsiteX10" fmla="*/ 382875 w 1979663"/>
                    <a:gd name="connsiteY10" fmla="*/ 532263 h 2852382"/>
                    <a:gd name="connsiteX11" fmla="*/ 423819 w 1979663"/>
                    <a:gd name="connsiteY11" fmla="*/ 614149 h 2852382"/>
                    <a:gd name="connsiteX12" fmla="*/ 478410 w 1979663"/>
                    <a:gd name="connsiteY12" fmla="*/ 696036 h 2852382"/>
                    <a:gd name="connsiteX13" fmla="*/ 533001 w 1979663"/>
                    <a:gd name="connsiteY13" fmla="*/ 777922 h 2852382"/>
                    <a:gd name="connsiteX14" fmla="*/ 573944 w 1979663"/>
                    <a:gd name="connsiteY14" fmla="*/ 791570 h 2852382"/>
                    <a:gd name="connsiteX15" fmla="*/ 655831 w 1979663"/>
                    <a:gd name="connsiteY15" fmla="*/ 846161 h 2852382"/>
                    <a:gd name="connsiteX16" fmla="*/ 724069 w 1979663"/>
                    <a:gd name="connsiteY16" fmla="*/ 859809 h 2852382"/>
                    <a:gd name="connsiteX17" fmla="*/ 805956 w 1979663"/>
                    <a:gd name="connsiteY17" fmla="*/ 887105 h 2852382"/>
                    <a:gd name="connsiteX18" fmla="*/ 846899 w 1979663"/>
                    <a:gd name="connsiteY18" fmla="*/ 900752 h 2852382"/>
                    <a:gd name="connsiteX19" fmla="*/ 887843 w 1979663"/>
                    <a:gd name="connsiteY19" fmla="*/ 928048 h 2852382"/>
                    <a:gd name="connsiteX20" fmla="*/ 928786 w 1979663"/>
                    <a:gd name="connsiteY20" fmla="*/ 941696 h 2852382"/>
                    <a:gd name="connsiteX21" fmla="*/ 1010672 w 1979663"/>
                    <a:gd name="connsiteY21" fmla="*/ 996287 h 2852382"/>
                    <a:gd name="connsiteX22" fmla="*/ 1078911 w 1979663"/>
                    <a:gd name="connsiteY22" fmla="*/ 982639 h 2852382"/>
                    <a:gd name="connsiteX23" fmla="*/ 1133502 w 1979663"/>
                    <a:gd name="connsiteY23" fmla="*/ 968991 h 2852382"/>
                    <a:gd name="connsiteX24" fmla="*/ 1188093 w 1979663"/>
                    <a:gd name="connsiteY24" fmla="*/ 982639 h 2852382"/>
                    <a:gd name="connsiteX25" fmla="*/ 1269980 w 1979663"/>
                    <a:gd name="connsiteY25" fmla="*/ 1023582 h 2852382"/>
                    <a:gd name="connsiteX26" fmla="*/ 1310923 w 1979663"/>
                    <a:gd name="connsiteY26" fmla="*/ 1050878 h 2852382"/>
                    <a:gd name="connsiteX27" fmla="*/ 1283628 w 1979663"/>
                    <a:gd name="connsiteY27" fmla="*/ 1214651 h 2852382"/>
                    <a:gd name="connsiteX28" fmla="*/ 1297275 w 1979663"/>
                    <a:gd name="connsiteY28" fmla="*/ 1310185 h 2852382"/>
                    <a:gd name="connsiteX29" fmla="*/ 1379162 w 1979663"/>
                    <a:gd name="connsiteY29" fmla="*/ 1364776 h 2852382"/>
                    <a:gd name="connsiteX30" fmla="*/ 1420105 w 1979663"/>
                    <a:gd name="connsiteY30" fmla="*/ 1392072 h 2852382"/>
                    <a:gd name="connsiteX31" fmla="*/ 1447401 w 1979663"/>
                    <a:gd name="connsiteY31" fmla="*/ 1433015 h 2852382"/>
                    <a:gd name="connsiteX32" fmla="*/ 1488344 w 1979663"/>
                    <a:gd name="connsiteY32" fmla="*/ 1583140 h 2852382"/>
                    <a:gd name="connsiteX33" fmla="*/ 1433753 w 1979663"/>
                    <a:gd name="connsiteY33" fmla="*/ 1719618 h 2852382"/>
                    <a:gd name="connsiteX34" fmla="*/ 1283628 w 1979663"/>
                    <a:gd name="connsiteY34" fmla="*/ 1678675 h 2852382"/>
                    <a:gd name="connsiteX35" fmla="*/ 1242684 w 1979663"/>
                    <a:gd name="connsiteY35" fmla="*/ 1665027 h 2852382"/>
                    <a:gd name="connsiteX36" fmla="*/ 1256332 w 1979663"/>
                    <a:gd name="connsiteY36" fmla="*/ 1746913 h 2852382"/>
                    <a:gd name="connsiteX37" fmla="*/ 1283628 w 1979663"/>
                    <a:gd name="connsiteY37" fmla="*/ 1828800 h 2852382"/>
                    <a:gd name="connsiteX38" fmla="*/ 1297275 w 1979663"/>
                    <a:gd name="connsiteY38" fmla="*/ 1869743 h 2852382"/>
                    <a:gd name="connsiteX39" fmla="*/ 1324571 w 1979663"/>
                    <a:gd name="connsiteY39" fmla="*/ 1910687 h 2852382"/>
                    <a:gd name="connsiteX40" fmla="*/ 1338219 w 1979663"/>
                    <a:gd name="connsiteY40" fmla="*/ 1951630 h 2852382"/>
                    <a:gd name="connsiteX41" fmla="*/ 1379162 w 1979663"/>
                    <a:gd name="connsiteY41" fmla="*/ 1992573 h 2852382"/>
                    <a:gd name="connsiteX42" fmla="*/ 1392810 w 1979663"/>
                    <a:gd name="connsiteY42" fmla="*/ 2033516 h 2852382"/>
                    <a:gd name="connsiteX43" fmla="*/ 1420105 w 1979663"/>
                    <a:gd name="connsiteY43" fmla="*/ 2074460 h 2852382"/>
                    <a:gd name="connsiteX44" fmla="*/ 1474696 w 1979663"/>
                    <a:gd name="connsiteY44" fmla="*/ 2169994 h 2852382"/>
                    <a:gd name="connsiteX45" fmla="*/ 1488344 w 1979663"/>
                    <a:gd name="connsiteY45" fmla="*/ 2210937 h 2852382"/>
                    <a:gd name="connsiteX46" fmla="*/ 1529287 w 1979663"/>
                    <a:gd name="connsiteY46" fmla="*/ 2238233 h 2852382"/>
                    <a:gd name="connsiteX47" fmla="*/ 1570231 w 1979663"/>
                    <a:gd name="connsiteY47" fmla="*/ 2279176 h 2852382"/>
                    <a:gd name="connsiteX48" fmla="*/ 1624822 w 1979663"/>
                    <a:gd name="connsiteY48" fmla="*/ 2402006 h 2852382"/>
                    <a:gd name="connsiteX49" fmla="*/ 1665765 w 1979663"/>
                    <a:gd name="connsiteY49" fmla="*/ 2429302 h 2852382"/>
                    <a:gd name="connsiteX50" fmla="*/ 1706708 w 1979663"/>
                    <a:gd name="connsiteY50" fmla="*/ 2511188 h 2852382"/>
                    <a:gd name="connsiteX51" fmla="*/ 1720356 w 1979663"/>
                    <a:gd name="connsiteY51" fmla="*/ 2565779 h 2852382"/>
                    <a:gd name="connsiteX52" fmla="*/ 1761299 w 1979663"/>
                    <a:gd name="connsiteY52" fmla="*/ 2579427 h 2852382"/>
                    <a:gd name="connsiteX53" fmla="*/ 1856834 w 1979663"/>
                    <a:gd name="connsiteY53" fmla="*/ 2688609 h 2852382"/>
                    <a:gd name="connsiteX54" fmla="*/ 1884129 w 1979663"/>
                    <a:gd name="connsiteY54" fmla="*/ 2729552 h 2852382"/>
                    <a:gd name="connsiteX55" fmla="*/ 1979663 w 1979663"/>
                    <a:gd name="connsiteY55" fmla="*/ 2756848 h 2852382"/>
                    <a:gd name="connsiteX56" fmla="*/ 1966016 w 1979663"/>
                    <a:gd name="connsiteY56" fmla="*/ 2811439 h 2852382"/>
                    <a:gd name="connsiteX57" fmla="*/ 1952368 w 1979663"/>
                    <a:gd name="connsiteY57" fmla="*/ 2852382 h 285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79663" h="2852382">
                      <a:moveTo>
                        <a:pt x="738" y="40943"/>
                      </a:moveTo>
                      <a:cubicBezTo>
                        <a:pt x="5287" y="27295"/>
                        <a:pt x="0" y="0"/>
                        <a:pt x="14386" y="0"/>
                      </a:cubicBezTo>
                      <a:cubicBezTo>
                        <a:pt x="28772" y="0"/>
                        <a:pt x="21600" y="28076"/>
                        <a:pt x="28034" y="40943"/>
                      </a:cubicBezTo>
                      <a:cubicBezTo>
                        <a:pt x="52727" y="90330"/>
                        <a:pt x="49048" y="79794"/>
                        <a:pt x="96272" y="95534"/>
                      </a:cubicBezTo>
                      <a:cubicBezTo>
                        <a:pt x="105371" y="109182"/>
                        <a:pt x="116232" y="121807"/>
                        <a:pt x="123568" y="136478"/>
                      </a:cubicBezTo>
                      <a:cubicBezTo>
                        <a:pt x="130002" y="149345"/>
                        <a:pt x="128229" y="166188"/>
                        <a:pt x="137216" y="177421"/>
                      </a:cubicBezTo>
                      <a:cubicBezTo>
                        <a:pt x="147463" y="190229"/>
                        <a:pt x="164511" y="195618"/>
                        <a:pt x="178159" y="204716"/>
                      </a:cubicBezTo>
                      <a:cubicBezTo>
                        <a:pt x="187257" y="232012"/>
                        <a:pt x="189494" y="262663"/>
                        <a:pt x="205454" y="286603"/>
                      </a:cubicBezTo>
                      <a:cubicBezTo>
                        <a:pt x="270752" y="384549"/>
                        <a:pt x="236849" y="345293"/>
                        <a:pt x="300989" y="409433"/>
                      </a:cubicBezTo>
                      <a:cubicBezTo>
                        <a:pt x="314667" y="450467"/>
                        <a:pt x="312537" y="456044"/>
                        <a:pt x="341932" y="491319"/>
                      </a:cubicBezTo>
                      <a:cubicBezTo>
                        <a:pt x="354288" y="506147"/>
                        <a:pt x="370519" y="517436"/>
                        <a:pt x="382875" y="532263"/>
                      </a:cubicBezTo>
                      <a:cubicBezTo>
                        <a:pt x="443464" y="604970"/>
                        <a:pt x="382783" y="540285"/>
                        <a:pt x="423819" y="614149"/>
                      </a:cubicBezTo>
                      <a:cubicBezTo>
                        <a:pt x="439751" y="642826"/>
                        <a:pt x="460213" y="668740"/>
                        <a:pt x="478410" y="696036"/>
                      </a:cubicBezTo>
                      <a:cubicBezTo>
                        <a:pt x="478411" y="696037"/>
                        <a:pt x="532999" y="777921"/>
                        <a:pt x="533001" y="777922"/>
                      </a:cubicBezTo>
                      <a:cubicBezTo>
                        <a:pt x="546649" y="782471"/>
                        <a:pt x="561368" y="784584"/>
                        <a:pt x="573944" y="791570"/>
                      </a:cubicBezTo>
                      <a:cubicBezTo>
                        <a:pt x="602621" y="807502"/>
                        <a:pt x="623663" y="839727"/>
                        <a:pt x="655831" y="846161"/>
                      </a:cubicBezTo>
                      <a:cubicBezTo>
                        <a:pt x="678577" y="850710"/>
                        <a:pt x="701690" y="853705"/>
                        <a:pt x="724069" y="859809"/>
                      </a:cubicBezTo>
                      <a:cubicBezTo>
                        <a:pt x="751827" y="867380"/>
                        <a:pt x="778660" y="878007"/>
                        <a:pt x="805956" y="887105"/>
                      </a:cubicBezTo>
                      <a:lnTo>
                        <a:pt x="846899" y="900752"/>
                      </a:lnTo>
                      <a:cubicBezTo>
                        <a:pt x="860547" y="909851"/>
                        <a:pt x="873172" y="920712"/>
                        <a:pt x="887843" y="928048"/>
                      </a:cubicBezTo>
                      <a:cubicBezTo>
                        <a:pt x="900710" y="934482"/>
                        <a:pt x="916816" y="933716"/>
                        <a:pt x="928786" y="941696"/>
                      </a:cubicBezTo>
                      <a:cubicBezTo>
                        <a:pt x="1031017" y="1009850"/>
                        <a:pt x="913320" y="963835"/>
                        <a:pt x="1010672" y="996287"/>
                      </a:cubicBezTo>
                      <a:cubicBezTo>
                        <a:pt x="1033418" y="991738"/>
                        <a:pt x="1056267" y="987671"/>
                        <a:pt x="1078911" y="982639"/>
                      </a:cubicBezTo>
                      <a:cubicBezTo>
                        <a:pt x="1097221" y="978570"/>
                        <a:pt x="1114745" y="968991"/>
                        <a:pt x="1133502" y="968991"/>
                      </a:cubicBezTo>
                      <a:cubicBezTo>
                        <a:pt x="1152259" y="968991"/>
                        <a:pt x="1169896" y="978090"/>
                        <a:pt x="1188093" y="982639"/>
                      </a:cubicBezTo>
                      <a:cubicBezTo>
                        <a:pt x="1305448" y="1060873"/>
                        <a:pt x="1156958" y="967070"/>
                        <a:pt x="1269980" y="1023582"/>
                      </a:cubicBezTo>
                      <a:cubicBezTo>
                        <a:pt x="1284651" y="1030918"/>
                        <a:pt x="1297275" y="1041779"/>
                        <a:pt x="1310923" y="1050878"/>
                      </a:cubicBezTo>
                      <a:cubicBezTo>
                        <a:pt x="1303172" y="1089630"/>
                        <a:pt x="1283628" y="1180787"/>
                        <a:pt x="1283628" y="1214651"/>
                      </a:cubicBezTo>
                      <a:cubicBezTo>
                        <a:pt x="1283628" y="1246819"/>
                        <a:pt x="1285328" y="1280318"/>
                        <a:pt x="1297275" y="1310185"/>
                      </a:cubicBezTo>
                      <a:cubicBezTo>
                        <a:pt x="1316678" y="1358693"/>
                        <a:pt x="1343546" y="1346968"/>
                        <a:pt x="1379162" y="1364776"/>
                      </a:cubicBezTo>
                      <a:cubicBezTo>
                        <a:pt x="1393833" y="1372112"/>
                        <a:pt x="1406457" y="1382973"/>
                        <a:pt x="1420105" y="1392072"/>
                      </a:cubicBezTo>
                      <a:cubicBezTo>
                        <a:pt x="1429204" y="1405720"/>
                        <a:pt x="1440739" y="1418026"/>
                        <a:pt x="1447401" y="1433015"/>
                      </a:cubicBezTo>
                      <a:cubicBezTo>
                        <a:pt x="1472585" y="1489680"/>
                        <a:pt x="1476669" y="1524765"/>
                        <a:pt x="1488344" y="1583140"/>
                      </a:cubicBezTo>
                      <a:cubicBezTo>
                        <a:pt x="1481595" y="1643881"/>
                        <a:pt x="1510813" y="1719618"/>
                        <a:pt x="1433753" y="1719618"/>
                      </a:cubicBezTo>
                      <a:cubicBezTo>
                        <a:pt x="1395174" y="1719618"/>
                        <a:pt x="1315739" y="1689379"/>
                        <a:pt x="1283628" y="1678675"/>
                      </a:cubicBezTo>
                      <a:lnTo>
                        <a:pt x="1242684" y="1665027"/>
                      </a:lnTo>
                      <a:cubicBezTo>
                        <a:pt x="1219431" y="1734790"/>
                        <a:pt x="1226096" y="1678882"/>
                        <a:pt x="1256332" y="1746913"/>
                      </a:cubicBezTo>
                      <a:cubicBezTo>
                        <a:pt x="1268017" y="1773205"/>
                        <a:pt x="1274530" y="1801504"/>
                        <a:pt x="1283628" y="1828800"/>
                      </a:cubicBezTo>
                      <a:cubicBezTo>
                        <a:pt x="1288177" y="1842448"/>
                        <a:pt x="1289295" y="1857773"/>
                        <a:pt x="1297275" y="1869743"/>
                      </a:cubicBezTo>
                      <a:cubicBezTo>
                        <a:pt x="1306374" y="1883391"/>
                        <a:pt x="1317235" y="1896016"/>
                        <a:pt x="1324571" y="1910687"/>
                      </a:cubicBezTo>
                      <a:cubicBezTo>
                        <a:pt x="1331005" y="1923554"/>
                        <a:pt x="1330239" y="1939660"/>
                        <a:pt x="1338219" y="1951630"/>
                      </a:cubicBezTo>
                      <a:cubicBezTo>
                        <a:pt x="1348925" y="1967689"/>
                        <a:pt x="1365514" y="1978925"/>
                        <a:pt x="1379162" y="1992573"/>
                      </a:cubicBezTo>
                      <a:cubicBezTo>
                        <a:pt x="1383711" y="2006221"/>
                        <a:pt x="1386376" y="2020649"/>
                        <a:pt x="1392810" y="2033516"/>
                      </a:cubicBezTo>
                      <a:cubicBezTo>
                        <a:pt x="1400145" y="2048187"/>
                        <a:pt x="1414346" y="2059102"/>
                        <a:pt x="1420105" y="2074460"/>
                      </a:cubicBezTo>
                      <a:cubicBezTo>
                        <a:pt x="1456644" y="2171899"/>
                        <a:pt x="1400540" y="2120558"/>
                        <a:pt x="1474696" y="2169994"/>
                      </a:cubicBezTo>
                      <a:cubicBezTo>
                        <a:pt x="1479245" y="2183642"/>
                        <a:pt x="1479357" y="2199703"/>
                        <a:pt x="1488344" y="2210937"/>
                      </a:cubicBezTo>
                      <a:cubicBezTo>
                        <a:pt x="1498591" y="2223745"/>
                        <a:pt x="1516686" y="2227732"/>
                        <a:pt x="1529287" y="2238233"/>
                      </a:cubicBezTo>
                      <a:cubicBezTo>
                        <a:pt x="1544114" y="2250589"/>
                        <a:pt x="1556583" y="2265528"/>
                        <a:pt x="1570231" y="2279176"/>
                      </a:cubicBezTo>
                      <a:cubicBezTo>
                        <a:pt x="1583746" y="2319721"/>
                        <a:pt x="1592379" y="2369563"/>
                        <a:pt x="1624822" y="2402006"/>
                      </a:cubicBezTo>
                      <a:cubicBezTo>
                        <a:pt x="1636420" y="2413604"/>
                        <a:pt x="1652117" y="2420203"/>
                        <a:pt x="1665765" y="2429302"/>
                      </a:cubicBezTo>
                      <a:cubicBezTo>
                        <a:pt x="1695671" y="2474161"/>
                        <a:pt x="1692582" y="2461748"/>
                        <a:pt x="1706708" y="2511188"/>
                      </a:cubicBezTo>
                      <a:cubicBezTo>
                        <a:pt x="1711861" y="2529223"/>
                        <a:pt x="1708639" y="2551132"/>
                        <a:pt x="1720356" y="2565779"/>
                      </a:cubicBezTo>
                      <a:cubicBezTo>
                        <a:pt x="1729343" y="2577013"/>
                        <a:pt x="1747651" y="2574878"/>
                        <a:pt x="1761299" y="2579427"/>
                      </a:cubicBezTo>
                      <a:cubicBezTo>
                        <a:pt x="1824989" y="2674961"/>
                        <a:pt x="1788595" y="2643116"/>
                        <a:pt x="1856834" y="2688609"/>
                      </a:cubicBezTo>
                      <a:cubicBezTo>
                        <a:pt x="1865932" y="2702257"/>
                        <a:pt x="1871321" y="2719305"/>
                        <a:pt x="1884129" y="2729552"/>
                      </a:cubicBezTo>
                      <a:cubicBezTo>
                        <a:pt x="1893029" y="2736672"/>
                        <a:pt x="1976096" y="2755956"/>
                        <a:pt x="1979663" y="2756848"/>
                      </a:cubicBezTo>
                      <a:cubicBezTo>
                        <a:pt x="1975114" y="2775045"/>
                        <a:pt x="1971169" y="2793404"/>
                        <a:pt x="1966016" y="2811439"/>
                      </a:cubicBezTo>
                      <a:cubicBezTo>
                        <a:pt x="1962064" y="2825271"/>
                        <a:pt x="1952368" y="2852382"/>
                        <a:pt x="1952368" y="2852382"/>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39" name="Freeform 38"/>
                <p:cNvSpPr/>
                <p:nvPr/>
              </p:nvSpPr>
              <p:spPr bwMode="auto">
                <a:xfrm>
                  <a:off x="1280980" y="3763223"/>
                  <a:ext cx="3310769" cy="2198239"/>
                </a:xfrm>
                <a:custGeom>
                  <a:avLst/>
                  <a:gdLst>
                    <a:gd name="connsiteX0" fmla="*/ 2623928 w 3311538"/>
                    <a:gd name="connsiteY0" fmla="*/ 627797 h 2195416"/>
                    <a:gd name="connsiteX1" fmla="*/ 2664871 w 3311538"/>
                    <a:gd name="connsiteY1" fmla="*/ 655093 h 2195416"/>
                    <a:gd name="connsiteX2" fmla="*/ 2719462 w 3311538"/>
                    <a:gd name="connsiteY2" fmla="*/ 777922 h 2195416"/>
                    <a:gd name="connsiteX3" fmla="*/ 2760405 w 3311538"/>
                    <a:gd name="connsiteY3" fmla="*/ 791570 h 2195416"/>
                    <a:gd name="connsiteX4" fmla="*/ 2774053 w 3311538"/>
                    <a:gd name="connsiteY4" fmla="*/ 832514 h 2195416"/>
                    <a:gd name="connsiteX5" fmla="*/ 2801349 w 3311538"/>
                    <a:gd name="connsiteY5" fmla="*/ 873457 h 2195416"/>
                    <a:gd name="connsiteX6" fmla="*/ 2883235 w 3311538"/>
                    <a:gd name="connsiteY6" fmla="*/ 914400 h 2195416"/>
                    <a:gd name="connsiteX7" fmla="*/ 3006065 w 3311538"/>
                    <a:gd name="connsiteY7" fmla="*/ 914400 h 2195416"/>
                    <a:gd name="connsiteX8" fmla="*/ 3060656 w 3311538"/>
                    <a:gd name="connsiteY8" fmla="*/ 968991 h 2195416"/>
                    <a:gd name="connsiteX9" fmla="*/ 3087952 w 3311538"/>
                    <a:gd name="connsiteY9" fmla="*/ 1009934 h 2195416"/>
                    <a:gd name="connsiteX10" fmla="*/ 3128895 w 3311538"/>
                    <a:gd name="connsiteY10" fmla="*/ 1132764 h 2195416"/>
                    <a:gd name="connsiteX11" fmla="*/ 3142543 w 3311538"/>
                    <a:gd name="connsiteY11" fmla="*/ 1173708 h 2195416"/>
                    <a:gd name="connsiteX12" fmla="*/ 3183486 w 3311538"/>
                    <a:gd name="connsiteY12" fmla="*/ 1187355 h 2195416"/>
                    <a:gd name="connsiteX13" fmla="*/ 3169838 w 3311538"/>
                    <a:gd name="connsiteY13" fmla="*/ 1323833 h 2195416"/>
                    <a:gd name="connsiteX14" fmla="*/ 3142543 w 3311538"/>
                    <a:gd name="connsiteY14" fmla="*/ 1405719 h 2195416"/>
                    <a:gd name="connsiteX15" fmla="*/ 3128895 w 3311538"/>
                    <a:gd name="connsiteY15" fmla="*/ 1446663 h 2195416"/>
                    <a:gd name="connsiteX16" fmla="*/ 3142543 w 3311538"/>
                    <a:gd name="connsiteY16" fmla="*/ 1624084 h 2195416"/>
                    <a:gd name="connsiteX17" fmla="*/ 3169838 w 3311538"/>
                    <a:gd name="connsiteY17" fmla="*/ 1665027 h 2195416"/>
                    <a:gd name="connsiteX18" fmla="*/ 3197134 w 3311538"/>
                    <a:gd name="connsiteY18" fmla="*/ 1746914 h 2195416"/>
                    <a:gd name="connsiteX19" fmla="*/ 3210781 w 3311538"/>
                    <a:gd name="connsiteY19" fmla="*/ 1787857 h 2195416"/>
                    <a:gd name="connsiteX20" fmla="*/ 3251725 w 3311538"/>
                    <a:gd name="connsiteY20" fmla="*/ 1815152 h 2195416"/>
                    <a:gd name="connsiteX21" fmla="*/ 3279020 w 3311538"/>
                    <a:gd name="connsiteY21" fmla="*/ 1897039 h 2195416"/>
                    <a:gd name="connsiteX22" fmla="*/ 3292668 w 3311538"/>
                    <a:gd name="connsiteY22" fmla="*/ 1937982 h 2195416"/>
                    <a:gd name="connsiteX23" fmla="*/ 3306316 w 3311538"/>
                    <a:gd name="connsiteY23" fmla="*/ 2006221 h 2195416"/>
                    <a:gd name="connsiteX24" fmla="*/ 3292668 w 3311538"/>
                    <a:gd name="connsiteY24" fmla="*/ 2115403 h 2195416"/>
                    <a:gd name="connsiteX25" fmla="*/ 3265372 w 3311538"/>
                    <a:gd name="connsiteY25" fmla="*/ 2074460 h 2195416"/>
                    <a:gd name="connsiteX26" fmla="*/ 3183486 w 3311538"/>
                    <a:gd name="connsiteY26" fmla="*/ 2047164 h 2195416"/>
                    <a:gd name="connsiteX27" fmla="*/ 3087952 w 3311538"/>
                    <a:gd name="connsiteY27" fmla="*/ 1978925 h 2195416"/>
                    <a:gd name="connsiteX28" fmla="*/ 3047008 w 3311538"/>
                    <a:gd name="connsiteY28" fmla="*/ 1965278 h 2195416"/>
                    <a:gd name="connsiteX29" fmla="*/ 2992417 w 3311538"/>
                    <a:gd name="connsiteY29" fmla="*/ 1897039 h 2195416"/>
                    <a:gd name="connsiteX30" fmla="*/ 2978769 w 3311538"/>
                    <a:gd name="connsiteY30" fmla="*/ 1937982 h 2195416"/>
                    <a:gd name="connsiteX31" fmla="*/ 2951474 w 3311538"/>
                    <a:gd name="connsiteY31" fmla="*/ 1978925 h 2195416"/>
                    <a:gd name="connsiteX32" fmla="*/ 2937826 w 3311538"/>
                    <a:gd name="connsiteY32" fmla="*/ 2115403 h 2195416"/>
                    <a:gd name="connsiteX33" fmla="*/ 2774053 w 3311538"/>
                    <a:gd name="connsiteY33" fmla="*/ 2047164 h 2195416"/>
                    <a:gd name="connsiteX34" fmla="*/ 2733110 w 3311538"/>
                    <a:gd name="connsiteY34" fmla="*/ 2019869 h 2195416"/>
                    <a:gd name="connsiteX35" fmla="*/ 2678519 w 3311538"/>
                    <a:gd name="connsiteY35" fmla="*/ 1965278 h 2195416"/>
                    <a:gd name="connsiteX36" fmla="*/ 2610280 w 3311538"/>
                    <a:gd name="connsiteY36" fmla="*/ 1910687 h 2195416"/>
                    <a:gd name="connsiteX37" fmla="*/ 2514746 w 3311538"/>
                    <a:gd name="connsiteY37" fmla="*/ 1815152 h 2195416"/>
                    <a:gd name="connsiteX38" fmla="*/ 2473802 w 3311538"/>
                    <a:gd name="connsiteY38" fmla="*/ 1787857 h 2195416"/>
                    <a:gd name="connsiteX39" fmla="*/ 2419211 w 3311538"/>
                    <a:gd name="connsiteY39" fmla="*/ 1705970 h 2195416"/>
                    <a:gd name="connsiteX40" fmla="*/ 2378268 w 3311538"/>
                    <a:gd name="connsiteY40" fmla="*/ 1692322 h 2195416"/>
                    <a:gd name="connsiteX41" fmla="*/ 2296381 w 3311538"/>
                    <a:gd name="connsiteY41" fmla="*/ 1637731 h 2195416"/>
                    <a:gd name="connsiteX42" fmla="*/ 2255438 w 3311538"/>
                    <a:gd name="connsiteY42" fmla="*/ 1624084 h 2195416"/>
                    <a:gd name="connsiteX43" fmla="*/ 2146256 w 3311538"/>
                    <a:gd name="connsiteY43" fmla="*/ 1555845 h 2195416"/>
                    <a:gd name="connsiteX44" fmla="*/ 2105313 w 3311538"/>
                    <a:gd name="connsiteY44" fmla="*/ 1542197 h 2195416"/>
                    <a:gd name="connsiteX45" fmla="*/ 2037074 w 3311538"/>
                    <a:gd name="connsiteY45" fmla="*/ 1473958 h 2195416"/>
                    <a:gd name="connsiteX46" fmla="*/ 2009778 w 3311538"/>
                    <a:gd name="connsiteY46" fmla="*/ 1433015 h 2195416"/>
                    <a:gd name="connsiteX47" fmla="*/ 1968835 w 3311538"/>
                    <a:gd name="connsiteY47" fmla="*/ 1419367 h 2195416"/>
                    <a:gd name="connsiteX48" fmla="*/ 1886949 w 3311538"/>
                    <a:gd name="connsiteY48" fmla="*/ 1364776 h 2195416"/>
                    <a:gd name="connsiteX49" fmla="*/ 1846005 w 3311538"/>
                    <a:gd name="connsiteY49" fmla="*/ 1337481 h 2195416"/>
                    <a:gd name="connsiteX50" fmla="*/ 1805062 w 3311538"/>
                    <a:gd name="connsiteY50" fmla="*/ 1310185 h 2195416"/>
                    <a:gd name="connsiteX51" fmla="*/ 1764119 w 3311538"/>
                    <a:gd name="connsiteY51" fmla="*/ 1296537 h 2195416"/>
                    <a:gd name="connsiteX52" fmla="*/ 1682232 w 3311538"/>
                    <a:gd name="connsiteY52" fmla="*/ 1241946 h 2195416"/>
                    <a:gd name="connsiteX53" fmla="*/ 1641289 w 3311538"/>
                    <a:gd name="connsiteY53" fmla="*/ 1214651 h 2195416"/>
                    <a:gd name="connsiteX54" fmla="*/ 1559402 w 3311538"/>
                    <a:gd name="connsiteY54" fmla="*/ 1187355 h 2195416"/>
                    <a:gd name="connsiteX55" fmla="*/ 1518459 w 3311538"/>
                    <a:gd name="connsiteY55" fmla="*/ 1173708 h 2195416"/>
                    <a:gd name="connsiteX56" fmla="*/ 1436572 w 3311538"/>
                    <a:gd name="connsiteY56" fmla="*/ 1132764 h 2195416"/>
                    <a:gd name="connsiteX57" fmla="*/ 1395629 w 3311538"/>
                    <a:gd name="connsiteY57" fmla="*/ 1105469 h 2195416"/>
                    <a:gd name="connsiteX58" fmla="*/ 1313743 w 3311538"/>
                    <a:gd name="connsiteY58" fmla="*/ 1078173 h 2195416"/>
                    <a:gd name="connsiteX59" fmla="*/ 1272799 w 3311538"/>
                    <a:gd name="connsiteY59" fmla="*/ 1050878 h 2195416"/>
                    <a:gd name="connsiteX60" fmla="*/ 1231856 w 3311538"/>
                    <a:gd name="connsiteY60" fmla="*/ 1037230 h 2195416"/>
                    <a:gd name="connsiteX61" fmla="*/ 1190913 w 3311538"/>
                    <a:gd name="connsiteY61" fmla="*/ 1009934 h 2195416"/>
                    <a:gd name="connsiteX62" fmla="*/ 1109026 w 3311538"/>
                    <a:gd name="connsiteY62" fmla="*/ 982639 h 2195416"/>
                    <a:gd name="connsiteX63" fmla="*/ 1081731 w 3311538"/>
                    <a:gd name="connsiteY63" fmla="*/ 941696 h 2195416"/>
                    <a:gd name="connsiteX64" fmla="*/ 1040787 w 3311538"/>
                    <a:gd name="connsiteY64" fmla="*/ 928048 h 2195416"/>
                    <a:gd name="connsiteX65" fmla="*/ 958901 w 3311538"/>
                    <a:gd name="connsiteY65" fmla="*/ 887105 h 2195416"/>
                    <a:gd name="connsiteX66" fmla="*/ 808775 w 3311538"/>
                    <a:gd name="connsiteY66" fmla="*/ 832514 h 2195416"/>
                    <a:gd name="connsiteX67" fmla="*/ 726889 w 3311538"/>
                    <a:gd name="connsiteY67" fmla="*/ 805218 h 2195416"/>
                    <a:gd name="connsiteX68" fmla="*/ 508525 w 3311538"/>
                    <a:gd name="connsiteY68" fmla="*/ 777922 h 2195416"/>
                    <a:gd name="connsiteX69" fmla="*/ 440286 w 3311538"/>
                    <a:gd name="connsiteY69" fmla="*/ 764275 h 2195416"/>
                    <a:gd name="connsiteX70" fmla="*/ 399343 w 3311538"/>
                    <a:gd name="connsiteY70" fmla="*/ 736979 h 2195416"/>
                    <a:gd name="connsiteX71" fmla="*/ 317456 w 3311538"/>
                    <a:gd name="connsiteY71" fmla="*/ 709684 h 2195416"/>
                    <a:gd name="connsiteX72" fmla="*/ 153683 w 3311538"/>
                    <a:gd name="connsiteY72" fmla="*/ 668740 h 2195416"/>
                    <a:gd name="connsiteX73" fmla="*/ 112740 w 3311538"/>
                    <a:gd name="connsiteY73" fmla="*/ 641445 h 2195416"/>
                    <a:gd name="connsiteX74" fmla="*/ 30853 w 3311538"/>
                    <a:gd name="connsiteY74" fmla="*/ 614149 h 2195416"/>
                    <a:gd name="connsiteX75" fmla="*/ 3558 w 3311538"/>
                    <a:gd name="connsiteY75" fmla="*/ 573206 h 2195416"/>
                    <a:gd name="connsiteX76" fmla="*/ 140035 w 3311538"/>
                    <a:gd name="connsiteY76" fmla="*/ 436728 h 2195416"/>
                    <a:gd name="connsiteX77" fmla="*/ 180978 w 3311538"/>
                    <a:gd name="connsiteY77" fmla="*/ 395785 h 2195416"/>
                    <a:gd name="connsiteX78" fmla="*/ 262865 w 3311538"/>
                    <a:gd name="connsiteY78" fmla="*/ 354842 h 2195416"/>
                    <a:gd name="connsiteX79" fmla="*/ 385695 w 3311538"/>
                    <a:gd name="connsiteY79" fmla="*/ 341194 h 2195416"/>
                    <a:gd name="connsiteX80" fmla="*/ 426638 w 3311538"/>
                    <a:gd name="connsiteY80" fmla="*/ 327546 h 2195416"/>
                    <a:gd name="connsiteX81" fmla="*/ 508525 w 3311538"/>
                    <a:gd name="connsiteY81" fmla="*/ 272955 h 2195416"/>
                    <a:gd name="connsiteX82" fmla="*/ 535820 w 3311538"/>
                    <a:gd name="connsiteY82" fmla="*/ 232012 h 2195416"/>
                    <a:gd name="connsiteX83" fmla="*/ 658650 w 3311538"/>
                    <a:gd name="connsiteY83" fmla="*/ 163773 h 2195416"/>
                    <a:gd name="connsiteX84" fmla="*/ 781480 w 3311538"/>
                    <a:gd name="connsiteY84" fmla="*/ 163773 h 2195416"/>
                    <a:gd name="connsiteX85" fmla="*/ 808775 w 3311538"/>
                    <a:gd name="connsiteY85" fmla="*/ 122830 h 2195416"/>
                    <a:gd name="connsiteX86" fmla="*/ 849719 w 3311538"/>
                    <a:gd name="connsiteY86" fmla="*/ 109182 h 2195416"/>
                    <a:gd name="connsiteX87" fmla="*/ 890662 w 3311538"/>
                    <a:gd name="connsiteY87" fmla="*/ 81887 h 2195416"/>
                    <a:gd name="connsiteX88" fmla="*/ 958901 w 3311538"/>
                    <a:gd name="connsiteY88" fmla="*/ 13648 h 2195416"/>
                    <a:gd name="connsiteX89" fmla="*/ 999844 w 3311538"/>
                    <a:gd name="connsiteY89" fmla="*/ 0 h 219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311538" h="2195416">
                      <a:moveTo>
                        <a:pt x="2623928" y="627797"/>
                      </a:moveTo>
                      <a:cubicBezTo>
                        <a:pt x="2637576" y="636896"/>
                        <a:pt x="2656178" y="641184"/>
                        <a:pt x="2664871" y="655093"/>
                      </a:cubicBezTo>
                      <a:cubicBezTo>
                        <a:pt x="2687806" y="691788"/>
                        <a:pt x="2681651" y="747673"/>
                        <a:pt x="2719462" y="777922"/>
                      </a:cubicBezTo>
                      <a:cubicBezTo>
                        <a:pt x="2730695" y="786909"/>
                        <a:pt x="2746757" y="787021"/>
                        <a:pt x="2760405" y="791570"/>
                      </a:cubicBezTo>
                      <a:cubicBezTo>
                        <a:pt x="2764954" y="805218"/>
                        <a:pt x="2767619" y="819647"/>
                        <a:pt x="2774053" y="832514"/>
                      </a:cubicBezTo>
                      <a:cubicBezTo>
                        <a:pt x="2781389" y="847185"/>
                        <a:pt x="2789751" y="861859"/>
                        <a:pt x="2801349" y="873457"/>
                      </a:cubicBezTo>
                      <a:cubicBezTo>
                        <a:pt x="2827805" y="899913"/>
                        <a:pt x="2849936" y="903300"/>
                        <a:pt x="2883235" y="914400"/>
                      </a:cubicBezTo>
                      <a:cubicBezTo>
                        <a:pt x="2980683" y="881918"/>
                        <a:pt x="2941182" y="871145"/>
                        <a:pt x="3006065" y="914400"/>
                      </a:cubicBezTo>
                      <a:cubicBezTo>
                        <a:pt x="3035842" y="1003730"/>
                        <a:pt x="2994485" y="916055"/>
                        <a:pt x="3060656" y="968991"/>
                      </a:cubicBezTo>
                      <a:cubicBezTo>
                        <a:pt x="3073464" y="979238"/>
                        <a:pt x="3078853" y="996286"/>
                        <a:pt x="3087952" y="1009934"/>
                      </a:cubicBezTo>
                      <a:lnTo>
                        <a:pt x="3128895" y="1132764"/>
                      </a:lnTo>
                      <a:cubicBezTo>
                        <a:pt x="3133444" y="1146412"/>
                        <a:pt x="3128895" y="1169159"/>
                        <a:pt x="3142543" y="1173708"/>
                      </a:cubicBezTo>
                      <a:lnTo>
                        <a:pt x="3183486" y="1187355"/>
                      </a:lnTo>
                      <a:cubicBezTo>
                        <a:pt x="3178937" y="1232848"/>
                        <a:pt x="3178264" y="1278896"/>
                        <a:pt x="3169838" y="1323833"/>
                      </a:cubicBezTo>
                      <a:cubicBezTo>
                        <a:pt x="3164536" y="1352112"/>
                        <a:pt x="3151641" y="1378424"/>
                        <a:pt x="3142543" y="1405719"/>
                      </a:cubicBezTo>
                      <a:lnTo>
                        <a:pt x="3128895" y="1446663"/>
                      </a:lnTo>
                      <a:cubicBezTo>
                        <a:pt x="3133444" y="1505803"/>
                        <a:pt x="3131612" y="1565785"/>
                        <a:pt x="3142543" y="1624084"/>
                      </a:cubicBezTo>
                      <a:cubicBezTo>
                        <a:pt x="3145566" y="1640205"/>
                        <a:pt x="3163176" y="1650038"/>
                        <a:pt x="3169838" y="1665027"/>
                      </a:cubicBezTo>
                      <a:cubicBezTo>
                        <a:pt x="3181523" y="1691319"/>
                        <a:pt x="3188036" y="1719618"/>
                        <a:pt x="3197134" y="1746914"/>
                      </a:cubicBezTo>
                      <a:cubicBezTo>
                        <a:pt x="3201683" y="1760562"/>
                        <a:pt x="3198811" y="1779877"/>
                        <a:pt x="3210781" y="1787857"/>
                      </a:cubicBezTo>
                      <a:lnTo>
                        <a:pt x="3251725" y="1815152"/>
                      </a:lnTo>
                      <a:lnTo>
                        <a:pt x="3279020" y="1897039"/>
                      </a:lnTo>
                      <a:cubicBezTo>
                        <a:pt x="3283569" y="1910687"/>
                        <a:pt x="3289847" y="1923875"/>
                        <a:pt x="3292668" y="1937982"/>
                      </a:cubicBezTo>
                      <a:lnTo>
                        <a:pt x="3306316" y="2006221"/>
                      </a:lnTo>
                      <a:cubicBezTo>
                        <a:pt x="3301767" y="2042615"/>
                        <a:pt x="3311538" y="2083953"/>
                        <a:pt x="3292668" y="2115403"/>
                      </a:cubicBezTo>
                      <a:cubicBezTo>
                        <a:pt x="3284229" y="2129468"/>
                        <a:pt x="3279281" y="2083153"/>
                        <a:pt x="3265372" y="2074460"/>
                      </a:cubicBezTo>
                      <a:cubicBezTo>
                        <a:pt x="3240974" y="2059211"/>
                        <a:pt x="3183486" y="2047164"/>
                        <a:pt x="3183486" y="2047164"/>
                      </a:cubicBezTo>
                      <a:cubicBezTo>
                        <a:pt x="3160740" y="1978926"/>
                        <a:pt x="3183485" y="2010769"/>
                        <a:pt x="3087952" y="1978925"/>
                      </a:cubicBezTo>
                      <a:lnTo>
                        <a:pt x="3047008" y="1965278"/>
                      </a:lnTo>
                      <a:cubicBezTo>
                        <a:pt x="3041263" y="1948041"/>
                        <a:pt x="3030408" y="1887541"/>
                        <a:pt x="2992417" y="1897039"/>
                      </a:cubicBezTo>
                      <a:cubicBezTo>
                        <a:pt x="2978461" y="1900528"/>
                        <a:pt x="2985203" y="1925115"/>
                        <a:pt x="2978769" y="1937982"/>
                      </a:cubicBezTo>
                      <a:cubicBezTo>
                        <a:pt x="2971434" y="1952653"/>
                        <a:pt x="2960572" y="1965277"/>
                        <a:pt x="2951474" y="1978925"/>
                      </a:cubicBezTo>
                      <a:cubicBezTo>
                        <a:pt x="2946925" y="2024418"/>
                        <a:pt x="2971809" y="2084818"/>
                        <a:pt x="2937826" y="2115403"/>
                      </a:cubicBezTo>
                      <a:cubicBezTo>
                        <a:pt x="2848922" y="2195416"/>
                        <a:pt x="2808498" y="2081609"/>
                        <a:pt x="2774053" y="2047164"/>
                      </a:cubicBezTo>
                      <a:cubicBezTo>
                        <a:pt x="2762455" y="2035566"/>
                        <a:pt x="2746758" y="2028967"/>
                        <a:pt x="2733110" y="2019869"/>
                      </a:cubicBezTo>
                      <a:cubicBezTo>
                        <a:pt x="2703332" y="1930536"/>
                        <a:pt x="2744690" y="2018215"/>
                        <a:pt x="2678519" y="1965278"/>
                      </a:cubicBezTo>
                      <a:cubicBezTo>
                        <a:pt x="2590331" y="1894728"/>
                        <a:pt x="2713190" y="1944989"/>
                        <a:pt x="2610280" y="1910687"/>
                      </a:cubicBezTo>
                      <a:cubicBezTo>
                        <a:pt x="2586258" y="1838622"/>
                        <a:pt x="2608602" y="1877722"/>
                        <a:pt x="2514746" y="1815152"/>
                      </a:cubicBezTo>
                      <a:lnTo>
                        <a:pt x="2473802" y="1787857"/>
                      </a:lnTo>
                      <a:cubicBezTo>
                        <a:pt x="2455605" y="1760561"/>
                        <a:pt x="2450333" y="1716344"/>
                        <a:pt x="2419211" y="1705970"/>
                      </a:cubicBezTo>
                      <a:cubicBezTo>
                        <a:pt x="2405563" y="1701421"/>
                        <a:pt x="2390844" y="1699308"/>
                        <a:pt x="2378268" y="1692322"/>
                      </a:cubicBezTo>
                      <a:cubicBezTo>
                        <a:pt x="2349591" y="1676390"/>
                        <a:pt x="2327503" y="1648104"/>
                        <a:pt x="2296381" y="1637731"/>
                      </a:cubicBezTo>
                      <a:lnTo>
                        <a:pt x="2255438" y="1624084"/>
                      </a:lnTo>
                      <a:cubicBezTo>
                        <a:pt x="2212183" y="1559200"/>
                        <a:pt x="2243704" y="1588328"/>
                        <a:pt x="2146256" y="1555845"/>
                      </a:cubicBezTo>
                      <a:lnTo>
                        <a:pt x="2105313" y="1542197"/>
                      </a:lnTo>
                      <a:cubicBezTo>
                        <a:pt x="2032524" y="1433016"/>
                        <a:pt x="2128059" y="1564943"/>
                        <a:pt x="2037074" y="1473958"/>
                      </a:cubicBezTo>
                      <a:cubicBezTo>
                        <a:pt x="2025476" y="1462360"/>
                        <a:pt x="2022586" y="1443262"/>
                        <a:pt x="2009778" y="1433015"/>
                      </a:cubicBezTo>
                      <a:cubicBezTo>
                        <a:pt x="1998544" y="1424028"/>
                        <a:pt x="1981411" y="1426353"/>
                        <a:pt x="1968835" y="1419367"/>
                      </a:cubicBezTo>
                      <a:cubicBezTo>
                        <a:pt x="1940158" y="1403435"/>
                        <a:pt x="1914244" y="1382973"/>
                        <a:pt x="1886949" y="1364776"/>
                      </a:cubicBezTo>
                      <a:lnTo>
                        <a:pt x="1846005" y="1337481"/>
                      </a:lnTo>
                      <a:cubicBezTo>
                        <a:pt x="1832357" y="1328383"/>
                        <a:pt x="1820623" y="1315372"/>
                        <a:pt x="1805062" y="1310185"/>
                      </a:cubicBezTo>
                      <a:cubicBezTo>
                        <a:pt x="1791414" y="1305636"/>
                        <a:pt x="1776695" y="1303523"/>
                        <a:pt x="1764119" y="1296537"/>
                      </a:cubicBezTo>
                      <a:cubicBezTo>
                        <a:pt x="1735442" y="1280605"/>
                        <a:pt x="1709528" y="1260143"/>
                        <a:pt x="1682232" y="1241946"/>
                      </a:cubicBezTo>
                      <a:cubicBezTo>
                        <a:pt x="1668584" y="1232848"/>
                        <a:pt x="1656850" y="1219838"/>
                        <a:pt x="1641289" y="1214651"/>
                      </a:cubicBezTo>
                      <a:lnTo>
                        <a:pt x="1559402" y="1187355"/>
                      </a:lnTo>
                      <a:lnTo>
                        <a:pt x="1518459" y="1173708"/>
                      </a:lnTo>
                      <a:cubicBezTo>
                        <a:pt x="1401133" y="1095489"/>
                        <a:pt x="1549572" y="1189263"/>
                        <a:pt x="1436572" y="1132764"/>
                      </a:cubicBezTo>
                      <a:cubicBezTo>
                        <a:pt x="1421901" y="1125429"/>
                        <a:pt x="1410618" y="1112131"/>
                        <a:pt x="1395629" y="1105469"/>
                      </a:cubicBezTo>
                      <a:cubicBezTo>
                        <a:pt x="1369337" y="1093784"/>
                        <a:pt x="1337683" y="1094132"/>
                        <a:pt x="1313743" y="1078173"/>
                      </a:cubicBezTo>
                      <a:cubicBezTo>
                        <a:pt x="1300095" y="1069075"/>
                        <a:pt x="1287470" y="1058213"/>
                        <a:pt x="1272799" y="1050878"/>
                      </a:cubicBezTo>
                      <a:cubicBezTo>
                        <a:pt x="1259932" y="1044444"/>
                        <a:pt x="1244723" y="1043664"/>
                        <a:pt x="1231856" y="1037230"/>
                      </a:cubicBezTo>
                      <a:cubicBezTo>
                        <a:pt x="1217185" y="1029894"/>
                        <a:pt x="1205902" y="1016596"/>
                        <a:pt x="1190913" y="1009934"/>
                      </a:cubicBezTo>
                      <a:cubicBezTo>
                        <a:pt x="1164621" y="998249"/>
                        <a:pt x="1109026" y="982639"/>
                        <a:pt x="1109026" y="982639"/>
                      </a:cubicBezTo>
                      <a:cubicBezTo>
                        <a:pt x="1099928" y="968991"/>
                        <a:pt x="1094539" y="951942"/>
                        <a:pt x="1081731" y="941696"/>
                      </a:cubicBezTo>
                      <a:cubicBezTo>
                        <a:pt x="1070497" y="932709"/>
                        <a:pt x="1053654" y="934482"/>
                        <a:pt x="1040787" y="928048"/>
                      </a:cubicBezTo>
                      <a:cubicBezTo>
                        <a:pt x="934966" y="875137"/>
                        <a:pt x="1061808" y="921406"/>
                        <a:pt x="958901" y="887105"/>
                      </a:cubicBezTo>
                      <a:cubicBezTo>
                        <a:pt x="873068" y="829882"/>
                        <a:pt x="965150" y="884640"/>
                        <a:pt x="808775" y="832514"/>
                      </a:cubicBezTo>
                      <a:cubicBezTo>
                        <a:pt x="781480" y="823415"/>
                        <a:pt x="755269" y="809948"/>
                        <a:pt x="726889" y="805218"/>
                      </a:cubicBezTo>
                      <a:cubicBezTo>
                        <a:pt x="500661" y="767513"/>
                        <a:pt x="836505" y="821652"/>
                        <a:pt x="508525" y="777922"/>
                      </a:cubicBezTo>
                      <a:cubicBezTo>
                        <a:pt x="485532" y="774856"/>
                        <a:pt x="463032" y="768824"/>
                        <a:pt x="440286" y="764275"/>
                      </a:cubicBezTo>
                      <a:cubicBezTo>
                        <a:pt x="426638" y="755176"/>
                        <a:pt x="414332" y="743641"/>
                        <a:pt x="399343" y="736979"/>
                      </a:cubicBezTo>
                      <a:cubicBezTo>
                        <a:pt x="373051" y="725294"/>
                        <a:pt x="317456" y="709684"/>
                        <a:pt x="317456" y="709684"/>
                      </a:cubicBezTo>
                      <a:cubicBezTo>
                        <a:pt x="223772" y="647226"/>
                        <a:pt x="339190" y="715116"/>
                        <a:pt x="153683" y="668740"/>
                      </a:cubicBezTo>
                      <a:cubicBezTo>
                        <a:pt x="137770" y="664762"/>
                        <a:pt x="127729" y="648107"/>
                        <a:pt x="112740" y="641445"/>
                      </a:cubicBezTo>
                      <a:cubicBezTo>
                        <a:pt x="86448" y="629760"/>
                        <a:pt x="30853" y="614149"/>
                        <a:pt x="30853" y="614149"/>
                      </a:cubicBezTo>
                      <a:cubicBezTo>
                        <a:pt x="21755" y="600501"/>
                        <a:pt x="0" y="589218"/>
                        <a:pt x="3558" y="573206"/>
                      </a:cubicBezTo>
                      <a:cubicBezTo>
                        <a:pt x="24355" y="479621"/>
                        <a:pt x="82844" y="493919"/>
                        <a:pt x="140035" y="436728"/>
                      </a:cubicBezTo>
                      <a:cubicBezTo>
                        <a:pt x="153683" y="423080"/>
                        <a:pt x="166151" y="408141"/>
                        <a:pt x="180978" y="395785"/>
                      </a:cubicBezTo>
                      <a:cubicBezTo>
                        <a:pt x="204555" y="376138"/>
                        <a:pt x="232091" y="359971"/>
                        <a:pt x="262865" y="354842"/>
                      </a:cubicBezTo>
                      <a:cubicBezTo>
                        <a:pt x="303500" y="348069"/>
                        <a:pt x="344752" y="345743"/>
                        <a:pt x="385695" y="341194"/>
                      </a:cubicBezTo>
                      <a:cubicBezTo>
                        <a:pt x="399343" y="336645"/>
                        <a:pt x="414062" y="334532"/>
                        <a:pt x="426638" y="327546"/>
                      </a:cubicBezTo>
                      <a:cubicBezTo>
                        <a:pt x="455315" y="311614"/>
                        <a:pt x="508525" y="272955"/>
                        <a:pt x="508525" y="272955"/>
                      </a:cubicBezTo>
                      <a:cubicBezTo>
                        <a:pt x="517623" y="259307"/>
                        <a:pt x="523476" y="242813"/>
                        <a:pt x="535820" y="232012"/>
                      </a:cubicBezTo>
                      <a:cubicBezTo>
                        <a:pt x="593577" y="181475"/>
                        <a:pt x="602416" y="182518"/>
                        <a:pt x="658650" y="163773"/>
                      </a:cubicBezTo>
                      <a:cubicBezTo>
                        <a:pt x="699444" y="171932"/>
                        <a:pt x="741449" y="190460"/>
                        <a:pt x="781480" y="163773"/>
                      </a:cubicBezTo>
                      <a:cubicBezTo>
                        <a:pt x="795128" y="154675"/>
                        <a:pt x="795967" y="133076"/>
                        <a:pt x="808775" y="122830"/>
                      </a:cubicBezTo>
                      <a:cubicBezTo>
                        <a:pt x="820009" y="113843"/>
                        <a:pt x="836852" y="115616"/>
                        <a:pt x="849719" y="109182"/>
                      </a:cubicBezTo>
                      <a:cubicBezTo>
                        <a:pt x="864390" y="101847"/>
                        <a:pt x="877014" y="90985"/>
                        <a:pt x="890662" y="81887"/>
                      </a:cubicBezTo>
                      <a:cubicBezTo>
                        <a:pt x="917958" y="40943"/>
                        <a:pt x="913408" y="36394"/>
                        <a:pt x="958901" y="13648"/>
                      </a:cubicBezTo>
                      <a:cubicBezTo>
                        <a:pt x="971768" y="7214"/>
                        <a:pt x="999844" y="0"/>
                        <a:pt x="999844" y="0"/>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40" name="Freeform 39"/>
                <p:cNvSpPr/>
                <p:nvPr/>
              </p:nvSpPr>
              <p:spPr bwMode="auto">
                <a:xfrm>
                  <a:off x="2770080" y="3872144"/>
                  <a:ext cx="630388" cy="480248"/>
                </a:xfrm>
                <a:custGeom>
                  <a:avLst/>
                  <a:gdLst>
                    <a:gd name="connsiteX0" fmla="*/ 95534 w 627797"/>
                    <a:gd name="connsiteY0" fmla="*/ 0 h 477672"/>
                    <a:gd name="connsiteX1" fmla="*/ 54591 w 627797"/>
                    <a:gd name="connsiteY1" fmla="*/ 27296 h 477672"/>
                    <a:gd name="connsiteX2" fmla="*/ 40943 w 627797"/>
                    <a:gd name="connsiteY2" fmla="*/ 68239 h 477672"/>
                    <a:gd name="connsiteX3" fmla="*/ 13647 w 627797"/>
                    <a:gd name="connsiteY3" fmla="*/ 109182 h 477672"/>
                    <a:gd name="connsiteX4" fmla="*/ 0 w 627797"/>
                    <a:gd name="connsiteY4" fmla="*/ 150126 h 477672"/>
                    <a:gd name="connsiteX5" fmla="*/ 27295 w 627797"/>
                    <a:gd name="connsiteY5" fmla="*/ 286603 h 477672"/>
                    <a:gd name="connsiteX6" fmla="*/ 54591 w 627797"/>
                    <a:gd name="connsiteY6" fmla="*/ 327546 h 477672"/>
                    <a:gd name="connsiteX7" fmla="*/ 95534 w 627797"/>
                    <a:gd name="connsiteY7" fmla="*/ 341194 h 477672"/>
                    <a:gd name="connsiteX8" fmla="*/ 218364 w 627797"/>
                    <a:gd name="connsiteY8" fmla="*/ 409433 h 477672"/>
                    <a:gd name="connsiteX9" fmla="*/ 313898 w 627797"/>
                    <a:gd name="connsiteY9" fmla="*/ 423081 h 477672"/>
                    <a:gd name="connsiteX10" fmla="*/ 354841 w 627797"/>
                    <a:gd name="connsiteY10" fmla="*/ 450376 h 477672"/>
                    <a:gd name="connsiteX11" fmla="*/ 450376 w 627797"/>
                    <a:gd name="connsiteY11" fmla="*/ 477672 h 477672"/>
                    <a:gd name="connsiteX12" fmla="*/ 545910 w 627797"/>
                    <a:gd name="connsiteY12" fmla="*/ 464024 h 477672"/>
                    <a:gd name="connsiteX13" fmla="*/ 627797 w 627797"/>
                    <a:gd name="connsiteY13" fmla="*/ 436729 h 4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797" h="477672">
                      <a:moveTo>
                        <a:pt x="95534" y="0"/>
                      </a:moveTo>
                      <a:cubicBezTo>
                        <a:pt x="81886" y="9099"/>
                        <a:pt x="64838" y="14488"/>
                        <a:pt x="54591" y="27296"/>
                      </a:cubicBezTo>
                      <a:cubicBezTo>
                        <a:pt x="45604" y="38530"/>
                        <a:pt x="47377" y="55372"/>
                        <a:pt x="40943" y="68239"/>
                      </a:cubicBezTo>
                      <a:cubicBezTo>
                        <a:pt x="33607" y="82910"/>
                        <a:pt x="22746" y="95534"/>
                        <a:pt x="13647" y="109182"/>
                      </a:cubicBezTo>
                      <a:cubicBezTo>
                        <a:pt x="9098" y="122830"/>
                        <a:pt x="0" y="135740"/>
                        <a:pt x="0" y="150126"/>
                      </a:cubicBezTo>
                      <a:cubicBezTo>
                        <a:pt x="0" y="175276"/>
                        <a:pt x="10487" y="252988"/>
                        <a:pt x="27295" y="286603"/>
                      </a:cubicBezTo>
                      <a:cubicBezTo>
                        <a:pt x="34631" y="301274"/>
                        <a:pt x="41783" y="317299"/>
                        <a:pt x="54591" y="327546"/>
                      </a:cubicBezTo>
                      <a:cubicBezTo>
                        <a:pt x="65825" y="336533"/>
                        <a:pt x="82958" y="334208"/>
                        <a:pt x="95534" y="341194"/>
                      </a:cubicBezTo>
                      <a:cubicBezTo>
                        <a:pt x="157097" y="375396"/>
                        <a:pt x="160460" y="397852"/>
                        <a:pt x="218364" y="409433"/>
                      </a:cubicBezTo>
                      <a:cubicBezTo>
                        <a:pt x="249907" y="415742"/>
                        <a:pt x="282053" y="418532"/>
                        <a:pt x="313898" y="423081"/>
                      </a:cubicBezTo>
                      <a:cubicBezTo>
                        <a:pt x="327546" y="432179"/>
                        <a:pt x="340170" y="443041"/>
                        <a:pt x="354841" y="450376"/>
                      </a:cubicBezTo>
                      <a:cubicBezTo>
                        <a:pt x="374420" y="460166"/>
                        <a:pt x="432885" y="473299"/>
                        <a:pt x="450376" y="477672"/>
                      </a:cubicBezTo>
                      <a:cubicBezTo>
                        <a:pt x="482221" y="473123"/>
                        <a:pt x="514566" y="471257"/>
                        <a:pt x="545910" y="464024"/>
                      </a:cubicBezTo>
                      <a:cubicBezTo>
                        <a:pt x="573945" y="457554"/>
                        <a:pt x="627797" y="436729"/>
                        <a:pt x="627797" y="436729"/>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grpSp>
          <p:nvGrpSpPr>
            <p:cNvPr id="13" name="Group 85"/>
            <p:cNvGrpSpPr>
              <a:grpSpLocks/>
            </p:cNvGrpSpPr>
            <p:nvPr/>
          </p:nvGrpSpPr>
          <p:grpSpPr bwMode="auto">
            <a:xfrm>
              <a:off x="5304034" y="4944882"/>
              <a:ext cx="1852142" cy="1852142"/>
              <a:chOff x="334988" y="570160"/>
              <a:chExt cx="6223387" cy="6223387"/>
            </a:xfrm>
          </p:grpSpPr>
          <p:pic>
            <p:nvPicPr>
              <p:cNvPr id="32" name="Picture 15"/>
              <p:cNvPicPr>
                <a:picLocks noChangeAspect="1" noChangeArrowheads="1"/>
              </p:cNvPicPr>
              <p:nvPr/>
            </p:nvPicPr>
            <p:blipFill>
              <a:blip r:embed="rId8" cstate="print"/>
              <a:srcRect/>
              <a:stretch>
                <a:fillRect/>
              </a:stretch>
            </p:blipFill>
            <p:spPr bwMode="auto">
              <a:xfrm>
                <a:off x="334988" y="570160"/>
                <a:ext cx="6223387" cy="6223387"/>
              </a:xfrm>
              <a:prstGeom prst="rect">
                <a:avLst/>
              </a:prstGeom>
              <a:noFill/>
              <a:ln w="9525">
                <a:noFill/>
                <a:miter lim="800000"/>
                <a:headEnd/>
                <a:tailEnd/>
              </a:ln>
            </p:spPr>
          </p:pic>
          <p:sp>
            <p:nvSpPr>
              <p:cNvPr id="33" name="Freeform 32"/>
              <p:cNvSpPr/>
              <p:nvPr/>
            </p:nvSpPr>
            <p:spPr bwMode="auto">
              <a:xfrm>
                <a:off x="1268278" y="2224248"/>
                <a:ext cx="4461148" cy="4024069"/>
              </a:xfrm>
              <a:custGeom>
                <a:avLst/>
                <a:gdLst>
                  <a:gd name="connsiteX0" fmla="*/ 40943 w 4463790"/>
                  <a:gd name="connsiteY0" fmla="*/ 36844 h 4021991"/>
                  <a:gd name="connsiteX1" fmla="*/ 136477 w 4463790"/>
                  <a:gd name="connsiteY1" fmla="*/ 23197 h 4021991"/>
                  <a:gd name="connsiteX2" fmla="*/ 218364 w 4463790"/>
                  <a:gd name="connsiteY2" fmla="*/ 50492 h 4021991"/>
                  <a:gd name="connsiteX3" fmla="*/ 272955 w 4463790"/>
                  <a:gd name="connsiteY3" fmla="*/ 77788 h 4021991"/>
                  <a:gd name="connsiteX4" fmla="*/ 300251 w 4463790"/>
                  <a:gd name="connsiteY4" fmla="*/ 118731 h 4021991"/>
                  <a:gd name="connsiteX5" fmla="*/ 313898 w 4463790"/>
                  <a:gd name="connsiteY5" fmla="*/ 159674 h 4021991"/>
                  <a:gd name="connsiteX6" fmla="*/ 354842 w 4463790"/>
                  <a:gd name="connsiteY6" fmla="*/ 173322 h 4021991"/>
                  <a:gd name="connsiteX7" fmla="*/ 395785 w 4463790"/>
                  <a:gd name="connsiteY7" fmla="*/ 200617 h 4021991"/>
                  <a:gd name="connsiteX8" fmla="*/ 450376 w 4463790"/>
                  <a:gd name="connsiteY8" fmla="*/ 268856 h 4021991"/>
                  <a:gd name="connsiteX9" fmla="*/ 504967 w 4463790"/>
                  <a:gd name="connsiteY9" fmla="*/ 323447 h 4021991"/>
                  <a:gd name="connsiteX10" fmla="*/ 532262 w 4463790"/>
                  <a:gd name="connsiteY10" fmla="*/ 364391 h 4021991"/>
                  <a:gd name="connsiteX11" fmla="*/ 696036 w 4463790"/>
                  <a:gd name="connsiteY11" fmla="*/ 405334 h 4021991"/>
                  <a:gd name="connsiteX12" fmla="*/ 805218 w 4463790"/>
                  <a:gd name="connsiteY12" fmla="*/ 500868 h 4021991"/>
                  <a:gd name="connsiteX13" fmla="*/ 887104 w 4463790"/>
                  <a:gd name="connsiteY13" fmla="*/ 528164 h 4021991"/>
                  <a:gd name="connsiteX14" fmla="*/ 900752 w 4463790"/>
                  <a:gd name="connsiteY14" fmla="*/ 569107 h 4021991"/>
                  <a:gd name="connsiteX15" fmla="*/ 1023582 w 4463790"/>
                  <a:gd name="connsiteY15" fmla="*/ 637346 h 4021991"/>
                  <a:gd name="connsiteX16" fmla="*/ 1064525 w 4463790"/>
                  <a:gd name="connsiteY16" fmla="*/ 664641 h 4021991"/>
                  <a:gd name="connsiteX17" fmla="*/ 1132764 w 4463790"/>
                  <a:gd name="connsiteY17" fmla="*/ 760176 h 4021991"/>
                  <a:gd name="connsiteX18" fmla="*/ 1173707 w 4463790"/>
                  <a:gd name="connsiteY18" fmla="*/ 787471 h 4021991"/>
                  <a:gd name="connsiteX19" fmla="*/ 1228298 w 4463790"/>
                  <a:gd name="connsiteY19" fmla="*/ 869358 h 4021991"/>
                  <a:gd name="connsiteX20" fmla="*/ 1255594 w 4463790"/>
                  <a:gd name="connsiteY20" fmla="*/ 910301 h 4021991"/>
                  <a:gd name="connsiteX21" fmla="*/ 1378424 w 4463790"/>
                  <a:gd name="connsiteY21" fmla="*/ 964892 h 4021991"/>
                  <a:gd name="connsiteX22" fmla="*/ 1405719 w 4463790"/>
                  <a:gd name="connsiteY22" fmla="*/ 1005835 h 4021991"/>
                  <a:gd name="connsiteX23" fmla="*/ 1487606 w 4463790"/>
                  <a:gd name="connsiteY23" fmla="*/ 1046779 h 4021991"/>
                  <a:gd name="connsiteX24" fmla="*/ 1514901 w 4463790"/>
                  <a:gd name="connsiteY24" fmla="*/ 1087722 h 4021991"/>
                  <a:gd name="connsiteX25" fmla="*/ 1555845 w 4463790"/>
                  <a:gd name="connsiteY25" fmla="*/ 1115017 h 4021991"/>
                  <a:gd name="connsiteX26" fmla="*/ 1569492 w 4463790"/>
                  <a:gd name="connsiteY26" fmla="*/ 1155961 h 4021991"/>
                  <a:gd name="connsiteX27" fmla="*/ 1610436 w 4463790"/>
                  <a:gd name="connsiteY27" fmla="*/ 1169609 h 4021991"/>
                  <a:gd name="connsiteX28" fmla="*/ 1651379 w 4463790"/>
                  <a:gd name="connsiteY28" fmla="*/ 1196904 h 4021991"/>
                  <a:gd name="connsiteX29" fmla="*/ 1678674 w 4463790"/>
                  <a:gd name="connsiteY29" fmla="*/ 1237847 h 4021991"/>
                  <a:gd name="connsiteX30" fmla="*/ 1760561 w 4463790"/>
                  <a:gd name="connsiteY30" fmla="*/ 1265143 h 4021991"/>
                  <a:gd name="connsiteX31" fmla="*/ 1869743 w 4463790"/>
                  <a:gd name="connsiteY31" fmla="*/ 1306086 h 4021991"/>
                  <a:gd name="connsiteX32" fmla="*/ 1951630 w 4463790"/>
                  <a:gd name="connsiteY32" fmla="*/ 1360677 h 4021991"/>
                  <a:gd name="connsiteX33" fmla="*/ 1992573 w 4463790"/>
                  <a:gd name="connsiteY33" fmla="*/ 1374325 h 4021991"/>
                  <a:gd name="connsiteX34" fmla="*/ 2033516 w 4463790"/>
                  <a:gd name="connsiteY34" fmla="*/ 1401620 h 4021991"/>
                  <a:gd name="connsiteX35" fmla="*/ 2074459 w 4463790"/>
                  <a:gd name="connsiteY35" fmla="*/ 1415268 h 4021991"/>
                  <a:gd name="connsiteX36" fmla="*/ 2115403 w 4463790"/>
                  <a:gd name="connsiteY36" fmla="*/ 1442564 h 4021991"/>
                  <a:gd name="connsiteX37" fmla="*/ 2156346 w 4463790"/>
                  <a:gd name="connsiteY37" fmla="*/ 1456212 h 4021991"/>
                  <a:gd name="connsiteX38" fmla="*/ 2197289 w 4463790"/>
                  <a:gd name="connsiteY38" fmla="*/ 1483507 h 4021991"/>
                  <a:gd name="connsiteX39" fmla="*/ 2333767 w 4463790"/>
                  <a:gd name="connsiteY39" fmla="*/ 1510803 h 4021991"/>
                  <a:gd name="connsiteX40" fmla="*/ 2374710 w 4463790"/>
                  <a:gd name="connsiteY40" fmla="*/ 1524450 h 4021991"/>
                  <a:gd name="connsiteX41" fmla="*/ 2470245 w 4463790"/>
                  <a:gd name="connsiteY41" fmla="*/ 1510803 h 4021991"/>
                  <a:gd name="connsiteX42" fmla="*/ 2511188 w 4463790"/>
                  <a:gd name="connsiteY42" fmla="*/ 1497155 h 4021991"/>
                  <a:gd name="connsiteX43" fmla="*/ 2593074 w 4463790"/>
                  <a:gd name="connsiteY43" fmla="*/ 1483507 h 4021991"/>
                  <a:gd name="connsiteX44" fmla="*/ 2674961 w 4463790"/>
                  <a:gd name="connsiteY44" fmla="*/ 1442564 h 4021991"/>
                  <a:gd name="connsiteX45" fmla="*/ 2756848 w 4463790"/>
                  <a:gd name="connsiteY45" fmla="*/ 1456212 h 4021991"/>
                  <a:gd name="connsiteX46" fmla="*/ 2852382 w 4463790"/>
                  <a:gd name="connsiteY46" fmla="*/ 1456212 h 4021991"/>
                  <a:gd name="connsiteX47" fmla="*/ 2934268 w 4463790"/>
                  <a:gd name="connsiteY47" fmla="*/ 1510803 h 4021991"/>
                  <a:gd name="connsiteX48" fmla="*/ 3070746 w 4463790"/>
                  <a:gd name="connsiteY48" fmla="*/ 1497155 h 4021991"/>
                  <a:gd name="connsiteX49" fmla="*/ 3111689 w 4463790"/>
                  <a:gd name="connsiteY49" fmla="*/ 1510803 h 4021991"/>
                  <a:gd name="connsiteX50" fmla="*/ 3152633 w 4463790"/>
                  <a:gd name="connsiteY50" fmla="*/ 1497155 h 4021991"/>
                  <a:gd name="connsiteX51" fmla="*/ 3207224 w 4463790"/>
                  <a:gd name="connsiteY51" fmla="*/ 1579041 h 4021991"/>
                  <a:gd name="connsiteX52" fmla="*/ 3289110 w 4463790"/>
                  <a:gd name="connsiteY52" fmla="*/ 1606337 h 4021991"/>
                  <a:gd name="connsiteX53" fmla="*/ 3370997 w 4463790"/>
                  <a:gd name="connsiteY53" fmla="*/ 1647280 h 4021991"/>
                  <a:gd name="connsiteX54" fmla="*/ 3480179 w 4463790"/>
                  <a:gd name="connsiteY54" fmla="*/ 1742815 h 4021991"/>
                  <a:gd name="connsiteX55" fmla="*/ 3521122 w 4463790"/>
                  <a:gd name="connsiteY55" fmla="*/ 1756462 h 4021991"/>
                  <a:gd name="connsiteX56" fmla="*/ 3603009 w 4463790"/>
                  <a:gd name="connsiteY56" fmla="*/ 1811053 h 4021991"/>
                  <a:gd name="connsiteX57" fmla="*/ 3657600 w 4463790"/>
                  <a:gd name="connsiteY57" fmla="*/ 1892940 h 4021991"/>
                  <a:gd name="connsiteX58" fmla="*/ 3739486 w 4463790"/>
                  <a:gd name="connsiteY58" fmla="*/ 1947531 h 4021991"/>
                  <a:gd name="connsiteX59" fmla="*/ 3766782 w 4463790"/>
                  <a:gd name="connsiteY59" fmla="*/ 1988474 h 4021991"/>
                  <a:gd name="connsiteX60" fmla="*/ 3848668 w 4463790"/>
                  <a:gd name="connsiteY60" fmla="*/ 2029417 h 4021991"/>
                  <a:gd name="connsiteX61" fmla="*/ 3903259 w 4463790"/>
                  <a:gd name="connsiteY61" fmla="*/ 2043065 h 4021991"/>
                  <a:gd name="connsiteX62" fmla="*/ 3971498 w 4463790"/>
                  <a:gd name="connsiteY62" fmla="*/ 2097656 h 4021991"/>
                  <a:gd name="connsiteX63" fmla="*/ 4053385 w 4463790"/>
                  <a:gd name="connsiteY63" fmla="*/ 2152247 h 4021991"/>
                  <a:gd name="connsiteX64" fmla="*/ 4148919 w 4463790"/>
                  <a:gd name="connsiteY64" fmla="*/ 2247782 h 4021991"/>
                  <a:gd name="connsiteX65" fmla="*/ 4176215 w 4463790"/>
                  <a:gd name="connsiteY65" fmla="*/ 2288725 h 4021991"/>
                  <a:gd name="connsiteX66" fmla="*/ 4271749 w 4463790"/>
                  <a:gd name="connsiteY66" fmla="*/ 2329668 h 4021991"/>
                  <a:gd name="connsiteX67" fmla="*/ 4380931 w 4463790"/>
                  <a:gd name="connsiteY67" fmla="*/ 2425203 h 4021991"/>
                  <a:gd name="connsiteX68" fmla="*/ 4367283 w 4463790"/>
                  <a:gd name="connsiteY68" fmla="*/ 2602623 h 4021991"/>
                  <a:gd name="connsiteX69" fmla="*/ 4394579 w 4463790"/>
                  <a:gd name="connsiteY69" fmla="*/ 2739101 h 4021991"/>
                  <a:gd name="connsiteX70" fmla="*/ 4408227 w 4463790"/>
                  <a:gd name="connsiteY70" fmla="*/ 2848283 h 4021991"/>
                  <a:gd name="connsiteX71" fmla="*/ 4421874 w 4463790"/>
                  <a:gd name="connsiteY71" fmla="*/ 2889226 h 4021991"/>
                  <a:gd name="connsiteX72" fmla="*/ 4408227 w 4463790"/>
                  <a:gd name="connsiteY72" fmla="*/ 2943817 h 4021991"/>
                  <a:gd name="connsiteX73" fmla="*/ 4380931 w 4463790"/>
                  <a:gd name="connsiteY73" fmla="*/ 3025704 h 4021991"/>
                  <a:gd name="connsiteX74" fmla="*/ 4394579 w 4463790"/>
                  <a:gd name="connsiteY74" fmla="*/ 3107591 h 4021991"/>
                  <a:gd name="connsiteX75" fmla="*/ 4367283 w 4463790"/>
                  <a:gd name="connsiteY75" fmla="*/ 3230420 h 4021991"/>
                  <a:gd name="connsiteX76" fmla="*/ 4408227 w 4463790"/>
                  <a:gd name="connsiteY76" fmla="*/ 3353250 h 4021991"/>
                  <a:gd name="connsiteX77" fmla="*/ 4421874 w 4463790"/>
                  <a:gd name="connsiteY77" fmla="*/ 3394194 h 4021991"/>
                  <a:gd name="connsiteX78" fmla="*/ 4435522 w 4463790"/>
                  <a:gd name="connsiteY78" fmla="*/ 3517023 h 4021991"/>
                  <a:gd name="connsiteX79" fmla="*/ 4449170 w 4463790"/>
                  <a:gd name="connsiteY79" fmla="*/ 3557967 h 4021991"/>
                  <a:gd name="connsiteX80" fmla="*/ 4462818 w 4463790"/>
                  <a:gd name="connsiteY80" fmla="*/ 3612558 h 4021991"/>
                  <a:gd name="connsiteX81" fmla="*/ 4435522 w 4463790"/>
                  <a:gd name="connsiteY81" fmla="*/ 3817274 h 4021991"/>
                  <a:gd name="connsiteX82" fmla="*/ 4421874 w 4463790"/>
                  <a:gd name="connsiteY82" fmla="*/ 3912809 h 4021991"/>
                  <a:gd name="connsiteX83" fmla="*/ 4339988 w 4463790"/>
                  <a:gd name="connsiteY83" fmla="*/ 3953752 h 4021991"/>
                  <a:gd name="connsiteX84" fmla="*/ 4326340 w 4463790"/>
                  <a:gd name="connsiteY84" fmla="*/ 3912809 h 4021991"/>
                  <a:gd name="connsiteX85" fmla="*/ 4203510 w 4463790"/>
                  <a:gd name="connsiteY85" fmla="*/ 3912809 h 4021991"/>
                  <a:gd name="connsiteX86" fmla="*/ 4189862 w 4463790"/>
                  <a:gd name="connsiteY86" fmla="*/ 3953752 h 4021991"/>
                  <a:gd name="connsiteX87" fmla="*/ 4148919 w 4463790"/>
                  <a:gd name="connsiteY87" fmla="*/ 3981047 h 4021991"/>
                  <a:gd name="connsiteX88" fmla="*/ 4121624 w 4463790"/>
                  <a:gd name="connsiteY88" fmla="*/ 4021991 h 4021991"/>
                  <a:gd name="connsiteX89" fmla="*/ 4026089 w 4463790"/>
                  <a:gd name="connsiteY89" fmla="*/ 3981047 h 4021991"/>
                  <a:gd name="connsiteX90" fmla="*/ 3957851 w 4463790"/>
                  <a:gd name="connsiteY90" fmla="*/ 3912809 h 4021991"/>
                  <a:gd name="connsiteX91" fmla="*/ 3916907 w 4463790"/>
                  <a:gd name="connsiteY91" fmla="*/ 3830922 h 4021991"/>
                  <a:gd name="connsiteX92" fmla="*/ 3875964 w 4463790"/>
                  <a:gd name="connsiteY92" fmla="*/ 3803626 h 4021991"/>
                  <a:gd name="connsiteX93" fmla="*/ 3821373 w 4463790"/>
                  <a:gd name="connsiteY93" fmla="*/ 3735388 h 4021991"/>
                  <a:gd name="connsiteX94" fmla="*/ 3725839 w 4463790"/>
                  <a:gd name="connsiteY94" fmla="*/ 3639853 h 4021991"/>
                  <a:gd name="connsiteX95" fmla="*/ 3671248 w 4463790"/>
                  <a:gd name="connsiteY95" fmla="*/ 3585262 h 4021991"/>
                  <a:gd name="connsiteX96" fmla="*/ 3657600 w 4463790"/>
                  <a:gd name="connsiteY96" fmla="*/ 3544319 h 4021991"/>
                  <a:gd name="connsiteX97" fmla="*/ 3616657 w 4463790"/>
                  <a:gd name="connsiteY97" fmla="*/ 3517023 h 4021991"/>
                  <a:gd name="connsiteX98" fmla="*/ 3589361 w 4463790"/>
                  <a:gd name="connsiteY98" fmla="*/ 3476080 h 4021991"/>
                  <a:gd name="connsiteX99" fmla="*/ 3507474 w 4463790"/>
                  <a:gd name="connsiteY99" fmla="*/ 3435137 h 4021991"/>
                  <a:gd name="connsiteX100" fmla="*/ 3439236 w 4463790"/>
                  <a:gd name="connsiteY100" fmla="*/ 3312307 h 4021991"/>
                  <a:gd name="connsiteX101" fmla="*/ 3411940 w 4463790"/>
                  <a:gd name="connsiteY101" fmla="*/ 3271364 h 4021991"/>
                  <a:gd name="connsiteX102" fmla="*/ 3384645 w 4463790"/>
                  <a:gd name="connsiteY102" fmla="*/ 3230420 h 4021991"/>
                  <a:gd name="connsiteX103" fmla="*/ 3343701 w 4463790"/>
                  <a:gd name="connsiteY103" fmla="*/ 3203125 h 4021991"/>
                  <a:gd name="connsiteX104" fmla="*/ 3316406 w 4463790"/>
                  <a:gd name="connsiteY104" fmla="*/ 3162182 h 4021991"/>
                  <a:gd name="connsiteX105" fmla="*/ 3275462 w 4463790"/>
                  <a:gd name="connsiteY105" fmla="*/ 3080295 h 4021991"/>
                  <a:gd name="connsiteX106" fmla="*/ 3234519 w 4463790"/>
                  <a:gd name="connsiteY106" fmla="*/ 3053000 h 4021991"/>
                  <a:gd name="connsiteX107" fmla="*/ 3125337 w 4463790"/>
                  <a:gd name="connsiteY107" fmla="*/ 2916522 h 4021991"/>
                  <a:gd name="connsiteX108" fmla="*/ 3084394 w 4463790"/>
                  <a:gd name="connsiteY108" fmla="*/ 2889226 h 4021991"/>
                  <a:gd name="connsiteX109" fmla="*/ 3057098 w 4463790"/>
                  <a:gd name="connsiteY109" fmla="*/ 2848283 h 4021991"/>
                  <a:gd name="connsiteX110" fmla="*/ 3016155 w 4463790"/>
                  <a:gd name="connsiteY110" fmla="*/ 2834635 h 4021991"/>
                  <a:gd name="connsiteX111" fmla="*/ 3002507 w 4463790"/>
                  <a:gd name="connsiteY111" fmla="*/ 2793692 h 4021991"/>
                  <a:gd name="connsiteX112" fmla="*/ 2975212 w 4463790"/>
                  <a:gd name="connsiteY112" fmla="*/ 2752749 h 4021991"/>
                  <a:gd name="connsiteX113" fmla="*/ 2893325 w 4463790"/>
                  <a:gd name="connsiteY113" fmla="*/ 2698158 h 4021991"/>
                  <a:gd name="connsiteX114" fmla="*/ 2852382 w 4463790"/>
                  <a:gd name="connsiteY114" fmla="*/ 2616271 h 4021991"/>
                  <a:gd name="connsiteX115" fmla="*/ 2838734 w 4463790"/>
                  <a:gd name="connsiteY115" fmla="*/ 2575328 h 4021991"/>
                  <a:gd name="connsiteX116" fmla="*/ 2756848 w 4463790"/>
                  <a:gd name="connsiteY116" fmla="*/ 2534385 h 4021991"/>
                  <a:gd name="connsiteX117" fmla="*/ 2715904 w 4463790"/>
                  <a:gd name="connsiteY117" fmla="*/ 2493441 h 4021991"/>
                  <a:gd name="connsiteX118" fmla="*/ 2702257 w 4463790"/>
                  <a:gd name="connsiteY118" fmla="*/ 2452498 h 4021991"/>
                  <a:gd name="connsiteX119" fmla="*/ 2661313 w 4463790"/>
                  <a:gd name="connsiteY119" fmla="*/ 2425203 h 4021991"/>
                  <a:gd name="connsiteX120" fmla="*/ 2593074 w 4463790"/>
                  <a:gd name="connsiteY120" fmla="*/ 2356964 h 4021991"/>
                  <a:gd name="connsiteX121" fmla="*/ 2565779 w 4463790"/>
                  <a:gd name="connsiteY121" fmla="*/ 2316020 h 4021991"/>
                  <a:gd name="connsiteX122" fmla="*/ 2483892 w 4463790"/>
                  <a:gd name="connsiteY122" fmla="*/ 2247782 h 4021991"/>
                  <a:gd name="connsiteX123" fmla="*/ 2456597 w 4463790"/>
                  <a:gd name="connsiteY123" fmla="*/ 2206838 h 4021991"/>
                  <a:gd name="connsiteX124" fmla="*/ 2442949 w 4463790"/>
                  <a:gd name="connsiteY124" fmla="*/ 2165895 h 4021991"/>
                  <a:gd name="connsiteX125" fmla="*/ 2361062 w 4463790"/>
                  <a:gd name="connsiteY125" fmla="*/ 2124952 h 4021991"/>
                  <a:gd name="connsiteX126" fmla="*/ 2265528 w 4463790"/>
                  <a:gd name="connsiteY126" fmla="*/ 2002122 h 4021991"/>
                  <a:gd name="connsiteX127" fmla="*/ 2224585 w 4463790"/>
                  <a:gd name="connsiteY127" fmla="*/ 1974826 h 4021991"/>
                  <a:gd name="connsiteX128" fmla="*/ 2183642 w 4463790"/>
                  <a:gd name="connsiteY128" fmla="*/ 1961179 h 4021991"/>
                  <a:gd name="connsiteX129" fmla="*/ 2115403 w 4463790"/>
                  <a:gd name="connsiteY129" fmla="*/ 1892940 h 4021991"/>
                  <a:gd name="connsiteX130" fmla="*/ 2047164 w 4463790"/>
                  <a:gd name="connsiteY130" fmla="*/ 1811053 h 4021991"/>
                  <a:gd name="connsiteX131" fmla="*/ 1965277 w 4463790"/>
                  <a:gd name="connsiteY131" fmla="*/ 1756462 h 4021991"/>
                  <a:gd name="connsiteX132" fmla="*/ 1951630 w 4463790"/>
                  <a:gd name="connsiteY132" fmla="*/ 1715519 h 4021991"/>
                  <a:gd name="connsiteX133" fmla="*/ 1910686 w 4463790"/>
                  <a:gd name="connsiteY133" fmla="*/ 1701871 h 4021991"/>
                  <a:gd name="connsiteX134" fmla="*/ 1828800 w 4463790"/>
                  <a:gd name="connsiteY134" fmla="*/ 1647280 h 4021991"/>
                  <a:gd name="connsiteX135" fmla="*/ 1787857 w 4463790"/>
                  <a:gd name="connsiteY135" fmla="*/ 1619985 h 4021991"/>
                  <a:gd name="connsiteX136" fmla="*/ 1746913 w 4463790"/>
                  <a:gd name="connsiteY136" fmla="*/ 1592689 h 4021991"/>
                  <a:gd name="connsiteX137" fmla="*/ 1719618 w 4463790"/>
                  <a:gd name="connsiteY137" fmla="*/ 1551746 h 4021991"/>
                  <a:gd name="connsiteX138" fmla="*/ 1637731 w 4463790"/>
                  <a:gd name="connsiteY138" fmla="*/ 1510803 h 4021991"/>
                  <a:gd name="connsiteX139" fmla="*/ 1596788 w 4463790"/>
                  <a:gd name="connsiteY139" fmla="*/ 1469859 h 4021991"/>
                  <a:gd name="connsiteX140" fmla="*/ 1555845 w 4463790"/>
                  <a:gd name="connsiteY140" fmla="*/ 1442564 h 4021991"/>
                  <a:gd name="connsiteX141" fmla="*/ 1542197 w 4463790"/>
                  <a:gd name="connsiteY141" fmla="*/ 1401620 h 4021991"/>
                  <a:gd name="connsiteX142" fmla="*/ 1460310 w 4463790"/>
                  <a:gd name="connsiteY142" fmla="*/ 1333382 h 4021991"/>
                  <a:gd name="connsiteX143" fmla="*/ 1419367 w 4463790"/>
                  <a:gd name="connsiteY143" fmla="*/ 1251495 h 4021991"/>
                  <a:gd name="connsiteX144" fmla="*/ 1378424 w 4463790"/>
                  <a:gd name="connsiteY144" fmla="*/ 1224200 h 4021991"/>
                  <a:gd name="connsiteX145" fmla="*/ 1282889 w 4463790"/>
                  <a:gd name="connsiteY145" fmla="*/ 1169609 h 4021991"/>
                  <a:gd name="connsiteX146" fmla="*/ 1201003 w 4463790"/>
                  <a:gd name="connsiteY146" fmla="*/ 1115017 h 4021991"/>
                  <a:gd name="connsiteX147" fmla="*/ 1187355 w 4463790"/>
                  <a:gd name="connsiteY147" fmla="*/ 1074074 h 4021991"/>
                  <a:gd name="connsiteX148" fmla="*/ 1105468 w 4463790"/>
                  <a:gd name="connsiteY148" fmla="*/ 1046779 h 4021991"/>
                  <a:gd name="connsiteX149" fmla="*/ 1064525 w 4463790"/>
                  <a:gd name="connsiteY149" fmla="*/ 964892 h 4021991"/>
                  <a:gd name="connsiteX150" fmla="*/ 1023582 w 4463790"/>
                  <a:gd name="connsiteY150" fmla="*/ 951244 h 4021991"/>
                  <a:gd name="connsiteX151" fmla="*/ 955343 w 4463790"/>
                  <a:gd name="connsiteY151" fmla="*/ 883006 h 4021991"/>
                  <a:gd name="connsiteX152" fmla="*/ 914400 w 4463790"/>
                  <a:gd name="connsiteY152" fmla="*/ 896653 h 4021991"/>
                  <a:gd name="connsiteX153" fmla="*/ 873457 w 4463790"/>
                  <a:gd name="connsiteY153" fmla="*/ 869358 h 4021991"/>
                  <a:gd name="connsiteX154" fmla="*/ 846161 w 4463790"/>
                  <a:gd name="connsiteY154" fmla="*/ 828415 h 4021991"/>
                  <a:gd name="connsiteX155" fmla="*/ 805218 w 4463790"/>
                  <a:gd name="connsiteY155" fmla="*/ 814767 h 4021991"/>
                  <a:gd name="connsiteX156" fmla="*/ 736979 w 4463790"/>
                  <a:gd name="connsiteY156" fmla="*/ 760176 h 4021991"/>
                  <a:gd name="connsiteX157" fmla="*/ 709683 w 4463790"/>
                  <a:gd name="connsiteY157" fmla="*/ 719232 h 4021991"/>
                  <a:gd name="connsiteX158" fmla="*/ 668740 w 4463790"/>
                  <a:gd name="connsiteY158" fmla="*/ 691937 h 4021991"/>
                  <a:gd name="connsiteX159" fmla="*/ 627797 w 4463790"/>
                  <a:gd name="connsiteY159" fmla="*/ 650994 h 4021991"/>
                  <a:gd name="connsiteX160" fmla="*/ 586854 w 4463790"/>
                  <a:gd name="connsiteY160" fmla="*/ 569107 h 4021991"/>
                  <a:gd name="connsiteX161" fmla="*/ 545910 w 4463790"/>
                  <a:gd name="connsiteY161" fmla="*/ 555459 h 4021991"/>
                  <a:gd name="connsiteX162" fmla="*/ 464024 w 4463790"/>
                  <a:gd name="connsiteY162" fmla="*/ 500868 h 4021991"/>
                  <a:gd name="connsiteX163" fmla="*/ 423080 w 4463790"/>
                  <a:gd name="connsiteY163" fmla="*/ 473573 h 4021991"/>
                  <a:gd name="connsiteX164" fmla="*/ 395785 w 4463790"/>
                  <a:gd name="connsiteY164" fmla="*/ 432629 h 4021991"/>
                  <a:gd name="connsiteX165" fmla="*/ 354842 w 4463790"/>
                  <a:gd name="connsiteY165" fmla="*/ 418982 h 4021991"/>
                  <a:gd name="connsiteX166" fmla="*/ 177421 w 4463790"/>
                  <a:gd name="connsiteY166" fmla="*/ 405334 h 4021991"/>
                  <a:gd name="connsiteX167" fmla="*/ 122830 w 4463790"/>
                  <a:gd name="connsiteY167" fmla="*/ 323447 h 4021991"/>
                  <a:gd name="connsiteX168" fmla="*/ 68239 w 4463790"/>
                  <a:gd name="connsiteY168" fmla="*/ 241561 h 4021991"/>
                  <a:gd name="connsiteX169" fmla="*/ 54591 w 4463790"/>
                  <a:gd name="connsiteY169" fmla="*/ 200617 h 4021991"/>
                  <a:gd name="connsiteX170" fmla="*/ 0 w 4463790"/>
                  <a:gd name="connsiteY170" fmla="*/ 118731 h 4021991"/>
                  <a:gd name="connsiteX171" fmla="*/ 13648 w 4463790"/>
                  <a:gd name="connsiteY171" fmla="*/ 77788 h 4021991"/>
                  <a:gd name="connsiteX172" fmla="*/ 54591 w 4463790"/>
                  <a:gd name="connsiteY172" fmla="*/ 50492 h 4021991"/>
                  <a:gd name="connsiteX173" fmla="*/ 81886 w 4463790"/>
                  <a:gd name="connsiteY173" fmla="*/ 9549 h 4021991"/>
                  <a:gd name="connsiteX174" fmla="*/ 150125 w 4463790"/>
                  <a:gd name="connsiteY174" fmla="*/ 36844 h 402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463790" h="4021991">
                    <a:moveTo>
                      <a:pt x="40943" y="36844"/>
                    </a:moveTo>
                    <a:cubicBezTo>
                      <a:pt x="94304" y="1270"/>
                      <a:pt x="69620" y="3140"/>
                      <a:pt x="136477" y="23197"/>
                    </a:cubicBezTo>
                    <a:cubicBezTo>
                      <a:pt x="164036" y="31465"/>
                      <a:pt x="218364" y="50492"/>
                      <a:pt x="218364" y="50492"/>
                    </a:cubicBezTo>
                    <a:cubicBezTo>
                      <a:pt x="251959" y="151275"/>
                      <a:pt x="202967" y="49792"/>
                      <a:pt x="272955" y="77788"/>
                    </a:cubicBezTo>
                    <a:cubicBezTo>
                      <a:pt x="288184" y="83880"/>
                      <a:pt x="291152" y="105083"/>
                      <a:pt x="300251" y="118731"/>
                    </a:cubicBezTo>
                    <a:cubicBezTo>
                      <a:pt x="304800" y="132379"/>
                      <a:pt x="303726" y="149502"/>
                      <a:pt x="313898" y="159674"/>
                    </a:cubicBezTo>
                    <a:cubicBezTo>
                      <a:pt x="324071" y="169847"/>
                      <a:pt x="341975" y="166888"/>
                      <a:pt x="354842" y="173322"/>
                    </a:cubicBezTo>
                    <a:cubicBezTo>
                      <a:pt x="369513" y="180657"/>
                      <a:pt x="382137" y="191519"/>
                      <a:pt x="395785" y="200617"/>
                    </a:cubicBezTo>
                    <a:cubicBezTo>
                      <a:pt x="430090" y="303532"/>
                      <a:pt x="379825" y="180667"/>
                      <a:pt x="450376" y="268856"/>
                    </a:cubicBezTo>
                    <a:cubicBezTo>
                      <a:pt x="503312" y="335027"/>
                      <a:pt x="415638" y="293672"/>
                      <a:pt x="504967" y="323447"/>
                    </a:cubicBezTo>
                    <a:cubicBezTo>
                      <a:pt x="514065" y="337095"/>
                      <a:pt x="518353" y="355698"/>
                      <a:pt x="532262" y="364391"/>
                    </a:cubicBezTo>
                    <a:cubicBezTo>
                      <a:pt x="571583" y="388967"/>
                      <a:pt x="651956" y="397987"/>
                      <a:pt x="696036" y="405334"/>
                    </a:cubicBezTo>
                    <a:cubicBezTo>
                      <a:pt x="767329" y="512273"/>
                      <a:pt x="715201" y="473862"/>
                      <a:pt x="805218" y="500868"/>
                    </a:cubicBezTo>
                    <a:cubicBezTo>
                      <a:pt x="832776" y="509136"/>
                      <a:pt x="887104" y="528164"/>
                      <a:pt x="887104" y="528164"/>
                    </a:cubicBezTo>
                    <a:cubicBezTo>
                      <a:pt x="891653" y="541812"/>
                      <a:pt x="890580" y="558935"/>
                      <a:pt x="900752" y="569107"/>
                    </a:cubicBezTo>
                    <a:cubicBezTo>
                      <a:pt x="986814" y="655168"/>
                      <a:pt x="954936" y="603023"/>
                      <a:pt x="1023582" y="637346"/>
                    </a:cubicBezTo>
                    <a:cubicBezTo>
                      <a:pt x="1038253" y="644681"/>
                      <a:pt x="1050877" y="655543"/>
                      <a:pt x="1064525" y="664641"/>
                    </a:cubicBezTo>
                    <a:cubicBezTo>
                      <a:pt x="1105469" y="787470"/>
                      <a:pt x="1059976" y="723782"/>
                      <a:pt x="1132764" y="760176"/>
                    </a:cubicBezTo>
                    <a:cubicBezTo>
                      <a:pt x="1147435" y="767511"/>
                      <a:pt x="1160059" y="778373"/>
                      <a:pt x="1173707" y="787471"/>
                    </a:cubicBezTo>
                    <a:lnTo>
                      <a:pt x="1228298" y="869358"/>
                    </a:lnTo>
                    <a:cubicBezTo>
                      <a:pt x="1237397" y="883006"/>
                      <a:pt x="1240033" y="905114"/>
                      <a:pt x="1255594" y="910301"/>
                    </a:cubicBezTo>
                    <a:cubicBezTo>
                      <a:pt x="1353041" y="942784"/>
                      <a:pt x="1313540" y="921638"/>
                      <a:pt x="1378424" y="964892"/>
                    </a:cubicBezTo>
                    <a:cubicBezTo>
                      <a:pt x="1387522" y="978540"/>
                      <a:pt x="1394121" y="994237"/>
                      <a:pt x="1405719" y="1005835"/>
                    </a:cubicBezTo>
                    <a:cubicBezTo>
                      <a:pt x="1432176" y="1032293"/>
                      <a:pt x="1454305" y="1035679"/>
                      <a:pt x="1487606" y="1046779"/>
                    </a:cubicBezTo>
                    <a:cubicBezTo>
                      <a:pt x="1496704" y="1060427"/>
                      <a:pt x="1503303" y="1076124"/>
                      <a:pt x="1514901" y="1087722"/>
                    </a:cubicBezTo>
                    <a:cubicBezTo>
                      <a:pt x="1526500" y="1099320"/>
                      <a:pt x="1545598" y="1102209"/>
                      <a:pt x="1555845" y="1115017"/>
                    </a:cubicBezTo>
                    <a:cubicBezTo>
                      <a:pt x="1564832" y="1126251"/>
                      <a:pt x="1559320" y="1145788"/>
                      <a:pt x="1569492" y="1155961"/>
                    </a:cubicBezTo>
                    <a:cubicBezTo>
                      <a:pt x="1579665" y="1166134"/>
                      <a:pt x="1597569" y="1163175"/>
                      <a:pt x="1610436" y="1169609"/>
                    </a:cubicBezTo>
                    <a:cubicBezTo>
                      <a:pt x="1625107" y="1176944"/>
                      <a:pt x="1637731" y="1187806"/>
                      <a:pt x="1651379" y="1196904"/>
                    </a:cubicBezTo>
                    <a:cubicBezTo>
                      <a:pt x="1660477" y="1210552"/>
                      <a:pt x="1664765" y="1229154"/>
                      <a:pt x="1678674" y="1237847"/>
                    </a:cubicBezTo>
                    <a:cubicBezTo>
                      <a:pt x="1703073" y="1253096"/>
                      <a:pt x="1736621" y="1249183"/>
                      <a:pt x="1760561" y="1265143"/>
                    </a:cubicBezTo>
                    <a:cubicBezTo>
                      <a:pt x="1820805" y="1305305"/>
                      <a:pt x="1785420" y="1289221"/>
                      <a:pt x="1869743" y="1306086"/>
                    </a:cubicBezTo>
                    <a:cubicBezTo>
                      <a:pt x="1897039" y="1324283"/>
                      <a:pt x="1920508" y="1350303"/>
                      <a:pt x="1951630" y="1360677"/>
                    </a:cubicBezTo>
                    <a:cubicBezTo>
                      <a:pt x="1965278" y="1365226"/>
                      <a:pt x="1979706" y="1367891"/>
                      <a:pt x="1992573" y="1374325"/>
                    </a:cubicBezTo>
                    <a:cubicBezTo>
                      <a:pt x="2007244" y="1381660"/>
                      <a:pt x="2018845" y="1394285"/>
                      <a:pt x="2033516" y="1401620"/>
                    </a:cubicBezTo>
                    <a:cubicBezTo>
                      <a:pt x="2046383" y="1408054"/>
                      <a:pt x="2061592" y="1408834"/>
                      <a:pt x="2074459" y="1415268"/>
                    </a:cubicBezTo>
                    <a:cubicBezTo>
                      <a:pt x="2089130" y="1422604"/>
                      <a:pt x="2100732" y="1435228"/>
                      <a:pt x="2115403" y="1442564"/>
                    </a:cubicBezTo>
                    <a:cubicBezTo>
                      <a:pt x="2128270" y="1448998"/>
                      <a:pt x="2143479" y="1449778"/>
                      <a:pt x="2156346" y="1456212"/>
                    </a:cubicBezTo>
                    <a:cubicBezTo>
                      <a:pt x="2171017" y="1463547"/>
                      <a:pt x="2181612" y="1478683"/>
                      <a:pt x="2197289" y="1483507"/>
                    </a:cubicBezTo>
                    <a:cubicBezTo>
                      <a:pt x="2241631" y="1497151"/>
                      <a:pt x="2289754" y="1496133"/>
                      <a:pt x="2333767" y="1510803"/>
                    </a:cubicBezTo>
                    <a:lnTo>
                      <a:pt x="2374710" y="1524450"/>
                    </a:lnTo>
                    <a:cubicBezTo>
                      <a:pt x="2406555" y="1519901"/>
                      <a:pt x="2438701" y="1517112"/>
                      <a:pt x="2470245" y="1510803"/>
                    </a:cubicBezTo>
                    <a:cubicBezTo>
                      <a:pt x="2484352" y="1507982"/>
                      <a:pt x="2497145" y="1500276"/>
                      <a:pt x="2511188" y="1497155"/>
                    </a:cubicBezTo>
                    <a:cubicBezTo>
                      <a:pt x="2538201" y="1491152"/>
                      <a:pt x="2565779" y="1488056"/>
                      <a:pt x="2593074" y="1483507"/>
                    </a:cubicBezTo>
                    <a:cubicBezTo>
                      <a:pt x="2613773" y="1469708"/>
                      <a:pt x="2646711" y="1442564"/>
                      <a:pt x="2674961" y="1442564"/>
                    </a:cubicBezTo>
                    <a:cubicBezTo>
                      <a:pt x="2702633" y="1442564"/>
                      <a:pt x="2729552" y="1451663"/>
                      <a:pt x="2756848" y="1456212"/>
                    </a:cubicBezTo>
                    <a:cubicBezTo>
                      <a:pt x="2804269" y="1444357"/>
                      <a:pt x="2809848" y="1432582"/>
                      <a:pt x="2852382" y="1456212"/>
                    </a:cubicBezTo>
                    <a:cubicBezTo>
                      <a:pt x="2881059" y="1472144"/>
                      <a:pt x="2934268" y="1510803"/>
                      <a:pt x="2934268" y="1510803"/>
                    </a:cubicBezTo>
                    <a:cubicBezTo>
                      <a:pt x="3026648" y="1480009"/>
                      <a:pt x="2993002" y="1474942"/>
                      <a:pt x="3070746" y="1497155"/>
                    </a:cubicBezTo>
                    <a:cubicBezTo>
                      <a:pt x="3084578" y="1501107"/>
                      <a:pt x="3098041" y="1506254"/>
                      <a:pt x="3111689" y="1510803"/>
                    </a:cubicBezTo>
                    <a:cubicBezTo>
                      <a:pt x="3125337" y="1506254"/>
                      <a:pt x="3138985" y="1492606"/>
                      <a:pt x="3152633" y="1497155"/>
                    </a:cubicBezTo>
                    <a:cubicBezTo>
                      <a:pt x="3273284" y="1537371"/>
                      <a:pt x="3135643" y="1527912"/>
                      <a:pt x="3207224" y="1579041"/>
                    </a:cubicBezTo>
                    <a:cubicBezTo>
                      <a:pt x="3230637" y="1595764"/>
                      <a:pt x="3261815" y="1597238"/>
                      <a:pt x="3289110" y="1606337"/>
                    </a:cubicBezTo>
                    <a:cubicBezTo>
                      <a:pt x="3345616" y="1625173"/>
                      <a:pt x="3318083" y="1612004"/>
                      <a:pt x="3370997" y="1647280"/>
                    </a:cubicBezTo>
                    <a:cubicBezTo>
                      <a:pt x="3440437" y="1751440"/>
                      <a:pt x="3391221" y="1717399"/>
                      <a:pt x="3480179" y="1742815"/>
                    </a:cubicBezTo>
                    <a:cubicBezTo>
                      <a:pt x="3494011" y="1746767"/>
                      <a:pt x="3507474" y="1751913"/>
                      <a:pt x="3521122" y="1756462"/>
                    </a:cubicBezTo>
                    <a:cubicBezTo>
                      <a:pt x="3548418" y="1774659"/>
                      <a:pt x="3584812" y="1783757"/>
                      <a:pt x="3603009" y="1811053"/>
                    </a:cubicBezTo>
                    <a:cubicBezTo>
                      <a:pt x="3621206" y="1838349"/>
                      <a:pt x="3630304" y="1874743"/>
                      <a:pt x="3657600" y="1892940"/>
                    </a:cubicBezTo>
                    <a:lnTo>
                      <a:pt x="3739486" y="1947531"/>
                    </a:lnTo>
                    <a:cubicBezTo>
                      <a:pt x="3748585" y="1961179"/>
                      <a:pt x="3755184" y="1976876"/>
                      <a:pt x="3766782" y="1988474"/>
                    </a:cubicBezTo>
                    <a:cubicBezTo>
                      <a:pt x="3790710" y="2012402"/>
                      <a:pt x="3817585" y="2020536"/>
                      <a:pt x="3848668" y="2029417"/>
                    </a:cubicBezTo>
                    <a:cubicBezTo>
                      <a:pt x="3866703" y="2034570"/>
                      <a:pt x="3885062" y="2038516"/>
                      <a:pt x="3903259" y="2043065"/>
                    </a:cubicBezTo>
                    <a:cubicBezTo>
                      <a:pt x="3953695" y="2118718"/>
                      <a:pt x="3901698" y="2058879"/>
                      <a:pt x="3971498" y="2097656"/>
                    </a:cubicBezTo>
                    <a:cubicBezTo>
                      <a:pt x="4000175" y="2113587"/>
                      <a:pt x="4053385" y="2152247"/>
                      <a:pt x="4053385" y="2152247"/>
                    </a:cubicBezTo>
                    <a:cubicBezTo>
                      <a:pt x="4115956" y="2246104"/>
                      <a:pt x="4076854" y="2223760"/>
                      <a:pt x="4148919" y="2247782"/>
                    </a:cubicBezTo>
                    <a:cubicBezTo>
                      <a:pt x="4158018" y="2261430"/>
                      <a:pt x="4164617" y="2277127"/>
                      <a:pt x="4176215" y="2288725"/>
                    </a:cubicBezTo>
                    <a:cubicBezTo>
                      <a:pt x="4207631" y="2320141"/>
                      <a:pt x="4229987" y="2319227"/>
                      <a:pt x="4271749" y="2329668"/>
                    </a:cubicBezTo>
                    <a:cubicBezTo>
                      <a:pt x="4367284" y="2393358"/>
                      <a:pt x="4335439" y="2356963"/>
                      <a:pt x="4380931" y="2425203"/>
                    </a:cubicBezTo>
                    <a:cubicBezTo>
                      <a:pt x="4376382" y="2484343"/>
                      <a:pt x="4367283" y="2543308"/>
                      <a:pt x="4367283" y="2602623"/>
                    </a:cubicBezTo>
                    <a:cubicBezTo>
                      <a:pt x="4367283" y="2665353"/>
                      <a:pt x="4377772" y="2688680"/>
                      <a:pt x="4394579" y="2739101"/>
                    </a:cubicBezTo>
                    <a:cubicBezTo>
                      <a:pt x="4399128" y="2775495"/>
                      <a:pt x="4401666" y="2812197"/>
                      <a:pt x="4408227" y="2848283"/>
                    </a:cubicBezTo>
                    <a:cubicBezTo>
                      <a:pt x="4410800" y="2862437"/>
                      <a:pt x="4421874" y="2874840"/>
                      <a:pt x="4421874" y="2889226"/>
                    </a:cubicBezTo>
                    <a:cubicBezTo>
                      <a:pt x="4421874" y="2907983"/>
                      <a:pt x="4413617" y="2925851"/>
                      <a:pt x="4408227" y="2943817"/>
                    </a:cubicBezTo>
                    <a:cubicBezTo>
                      <a:pt x="4399959" y="2971376"/>
                      <a:pt x="4380931" y="3025704"/>
                      <a:pt x="4380931" y="3025704"/>
                    </a:cubicBezTo>
                    <a:cubicBezTo>
                      <a:pt x="4385480" y="3053000"/>
                      <a:pt x="4394579" y="3079919"/>
                      <a:pt x="4394579" y="3107591"/>
                    </a:cubicBezTo>
                    <a:cubicBezTo>
                      <a:pt x="4394579" y="3155629"/>
                      <a:pt x="4381357" y="3188199"/>
                      <a:pt x="4367283" y="3230420"/>
                    </a:cubicBezTo>
                    <a:lnTo>
                      <a:pt x="4408227" y="3353250"/>
                    </a:lnTo>
                    <a:lnTo>
                      <a:pt x="4421874" y="3394194"/>
                    </a:lnTo>
                    <a:cubicBezTo>
                      <a:pt x="4426423" y="3435137"/>
                      <a:pt x="4428749" y="3476389"/>
                      <a:pt x="4435522" y="3517023"/>
                    </a:cubicBezTo>
                    <a:cubicBezTo>
                      <a:pt x="4437887" y="3531214"/>
                      <a:pt x="4445218" y="3544134"/>
                      <a:pt x="4449170" y="3557967"/>
                    </a:cubicBezTo>
                    <a:cubicBezTo>
                      <a:pt x="4454323" y="3576002"/>
                      <a:pt x="4458269" y="3594361"/>
                      <a:pt x="4462818" y="3612558"/>
                    </a:cubicBezTo>
                    <a:cubicBezTo>
                      <a:pt x="4435719" y="3883547"/>
                      <a:pt x="4463790" y="3647667"/>
                      <a:pt x="4435522" y="3817274"/>
                    </a:cubicBezTo>
                    <a:cubicBezTo>
                      <a:pt x="4430233" y="3849005"/>
                      <a:pt x="4434939" y="3883413"/>
                      <a:pt x="4421874" y="3912809"/>
                    </a:cubicBezTo>
                    <a:cubicBezTo>
                      <a:pt x="4412672" y="3933513"/>
                      <a:pt x="4358154" y="3947696"/>
                      <a:pt x="4339988" y="3953752"/>
                    </a:cubicBezTo>
                    <a:cubicBezTo>
                      <a:pt x="4335439" y="3940104"/>
                      <a:pt x="4338830" y="3919946"/>
                      <a:pt x="4326340" y="3912809"/>
                    </a:cubicBezTo>
                    <a:cubicBezTo>
                      <a:pt x="4273245" y="3882469"/>
                      <a:pt x="4248360" y="3897859"/>
                      <a:pt x="4203510" y="3912809"/>
                    </a:cubicBezTo>
                    <a:cubicBezTo>
                      <a:pt x="4198961" y="3926457"/>
                      <a:pt x="4198849" y="3942519"/>
                      <a:pt x="4189862" y="3953752"/>
                    </a:cubicBezTo>
                    <a:cubicBezTo>
                      <a:pt x="4179615" y="3966560"/>
                      <a:pt x="4160517" y="3969449"/>
                      <a:pt x="4148919" y="3981047"/>
                    </a:cubicBezTo>
                    <a:cubicBezTo>
                      <a:pt x="4137321" y="3992646"/>
                      <a:pt x="4130722" y="4008343"/>
                      <a:pt x="4121624" y="4021991"/>
                    </a:cubicBezTo>
                    <a:cubicBezTo>
                      <a:pt x="4079861" y="4011550"/>
                      <a:pt x="4057506" y="4012464"/>
                      <a:pt x="4026089" y="3981047"/>
                    </a:cubicBezTo>
                    <a:cubicBezTo>
                      <a:pt x="3935105" y="3890063"/>
                      <a:pt x="4067032" y="3985596"/>
                      <a:pt x="3957851" y="3912809"/>
                    </a:cubicBezTo>
                    <a:cubicBezTo>
                      <a:pt x="3946750" y="3879507"/>
                      <a:pt x="3943365" y="3857380"/>
                      <a:pt x="3916907" y="3830922"/>
                    </a:cubicBezTo>
                    <a:cubicBezTo>
                      <a:pt x="3905309" y="3819324"/>
                      <a:pt x="3889612" y="3812725"/>
                      <a:pt x="3875964" y="3803626"/>
                    </a:cubicBezTo>
                    <a:cubicBezTo>
                      <a:pt x="3845229" y="3711423"/>
                      <a:pt x="3887854" y="3811367"/>
                      <a:pt x="3821373" y="3735388"/>
                    </a:cubicBezTo>
                    <a:cubicBezTo>
                      <a:pt x="3731197" y="3632329"/>
                      <a:pt x="3810009" y="3667910"/>
                      <a:pt x="3725839" y="3639853"/>
                    </a:cubicBezTo>
                    <a:cubicBezTo>
                      <a:pt x="3689444" y="3530672"/>
                      <a:pt x="3744036" y="3658050"/>
                      <a:pt x="3671248" y="3585262"/>
                    </a:cubicBezTo>
                    <a:cubicBezTo>
                      <a:pt x="3661076" y="3575090"/>
                      <a:pt x="3666587" y="3555553"/>
                      <a:pt x="3657600" y="3544319"/>
                    </a:cubicBezTo>
                    <a:cubicBezTo>
                      <a:pt x="3647353" y="3531511"/>
                      <a:pt x="3630305" y="3526122"/>
                      <a:pt x="3616657" y="3517023"/>
                    </a:cubicBezTo>
                    <a:cubicBezTo>
                      <a:pt x="3607558" y="3503375"/>
                      <a:pt x="3600959" y="3487678"/>
                      <a:pt x="3589361" y="3476080"/>
                    </a:cubicBezTo>
                    <a:cubicBezTo>
                      <a:pt x="3562904" y="3449624"/>
                      <a:pt x="3540774" y="3446237"/>
                      <a:pt x="3507474" y="3435137"/>
                    </a:cubicBezTo>
                    <a:cubicBezTo>
                      <a:pt x="3483454" y="3363073"/>
                      <a:pt x="3501806" y="3406162"/>
                      <a:pt x="3439236" y="3312307"/>
                    </a:cubicBezTo>
                    <a:lnTo>
                      <a:pt x="3411940" y="3271364"/>
                    </a:lnTo>
                    <a:cubicBezTo>
                      <a:pt x="3402841" y="3257716"/>
                      <a:pt x="3398293" y="3239518"/>
                      <a:pt x="3384645" y="3230420"/>
                    </a:cubicBezTo>
                    <a:lnTo>
                      <a:pt x="3343701" y="3203125"/>
                    </a:lnTo>
                    <a:cubicBezTo>
                      <a:pt x="3334603" y="3189477"/>
                      <a:pt x="3323741" y="3176853"/>
                      <a:pt x="3316406" y="3162182"/>
                    </a:cubicBezTo>
                    <a:cubicBezTo>
                      <a:pt x="3294206" y="3117781"/>
                      <a:pt x="3314575" y="3119407"/>
                      <a:pt x="3275462" y="3080295"/>
                    </a:cubicBezTo>
                    <a:cubicBezTo>
                      <a:pt x="3263864" y="3068697"/>
                      <a:pt x="3248167" y="3062098"/>
                      <a:pt x="3234519" y="3053000"/>
                    </a:cubicBezTo>
                    <a:cubicBezTo>
                      <a:pt x="3196850" y="2939990"/>
                      <a:pt x="3231164" y="2987074"/>
                      <a:pt x="3125337" y="2916522"/>
                    </a:cubicBezTo>
                    <a:lnTo>
                      <a:pt x="3084394" y="2889226"/>
                    </a:lnTo>
                    <a:cubicBezTo>
                      <a:pt x="3075295" y="2875578"/>
                      <a:pt x="3069906" y="2858530"/>
                      <a:pt x="3057098" y="2848283"/>
                    </a:cubicBezTo>
                    <a:cubicBezTo>
                      <a:pt x="3045864" y="2839296"/>
                      <a:pt x="3026327" y="2844807"/>
                      <a:pt x="3016155" y="2834635"/>
                    </a:cubicBezTo>
                    <a:cubicBezTo>
                      <a:pt x="3005983" y="2824463"/>
                      <a:pt x="3008941" y="2806559"/>
                      <a:pt x="3002507" y="2793692"/>
                    </a:cubicBezTo>
                    <a:cubicBezTo>
                      <a:pt x="2995172" y="2779021"/>
                      <a:pt x="2987556" y="2763550"/>
                      <a:pt x="2975212" y="2752749"/>
                    </a:cubicBezTo>
                    <a:cubicBezTo>
                      <a:pt x="2950524" y="2731147"/>
                      <a:pt x="2893325" y="2698158"/>
                      <a:pt x="2893325" y="2698158"/>
                    </a:cubicBezTo>
                    <a:cubicBezTo>
                      <a:pt x="2859021" y="2595247"/>
                      <a:pt x="2905295" y="2722098"/>
                      <a:pt x="2852382" y="2616271"/>
                    </a:cubicBezTo>
                    <a:cubicBezTo>
                      <a:pt x="2845948" y="2603404"/>
                      <a:pt x="2847721" y="2586562"/>
                      <a:pt x="2838734" y="2575328"/>
                    </a:cubicBezTo>
                    <a:cubicBezTo>
                      <a:pt x="2819492" y="2551275"/>
                      <a:pt x="2783822" y="2543376"/>
                      <a:pt x="2756848" y="2534385"/>
                    </a:cubicBezTo>
                    <a:cubicBezTo>
                      <a:pt x="2743200" y="2520737"/>
                      <a:pt x="2726610" y="2509501"/>
                      <a:pt x="2715904" y="2493441"/>
                    </a:cubicBezTo>
                    <a:cubicBezTo>
                      <a:pt x="2707924" y="2481471"/>
                      <a:pt x="2711244" y="2463731"/>
                      <a:pt x="2702257" y="2452498"/>
                    </a:cubicBezTo>
                    <a:cubicBezTo>
                      <a:pt x="2692010" y="2439690"/>
                      <a:pt x="2674961" y="2434301"/>
                      <a:pt x="2661313" y="2425203"/>
                    </a:cubicBezTo>
                    <a:cubicBezTo>
                      <a:pt x="2588526" y="2316019"/>
                      <a:pt x="2684059" y="2447949"/>
                      <a:pt x="2593074" y="2356964"/>
                    </a:cubicBezTo>
                    <a:cubicBezTo>
                      <a:pt x="2581476" y="2345366"/>
                      <a:pt x="2577377" y="2327619"/>
                      <a:pt x="2565779" y="2316020"/>
                    </a:cubicBezTo>
                    <a:cubicBezTo>
                      <a:pt x="2458421" y="2208660"/>
                      <a:pt x="2595689" y="2381938"/>
                      <a:pt x="2483892" y="2247782"/>
                    </a:cubicBezTo>
                    <a:cubicBezTo>
                      <a:pt x="2473391" y="2235181"/>
                      <a:pt x="2463932" y="2221509"/>
                      <a:pt x="2456597" y="2206838"/>
                    </a:cubicBezTo>
                    <a:cubicBezTo>
                      <a:pt x="2450163" y="2193971"/>
                      <a:pt x="2451936" y="2177128"/>
                      <a:pt x="2442949" y="2165895"/>
                    </a:cubicBezTo>
                    <a:cubicBezTo>
                      <a:pt x="2423708" y="2141844"/>
                      <a:pt x="2388033" y="2133942"/>
                      <a:pt x="2361062" y="2124952"/>
                    </a:cubicBezTo>
                    <a:cubicBezTo>
                      <a:pt x="2323018" y="2067886"/>
                      <a:pt x="2313634" y="2042210"/>
                      <a:pt x="2265528" y="2002122"/>
                    </a:cubicBezTo>
                    <a:cubicBezTo>
                      <a:pt x="2252927" y="1991621"/>
                      <a:pt x="2239256" y="1982161"/>
                      <a:pt x="2224585" y="1974826"/>
                    </a:cubicBezTo>
                    <a:cubicBezTo>
                      <a:pt x="2211718" y="1968392"/>
                      <a:pt x="2197290" y="1965728"/>
                      <a:pt x="2183642" y="1961179"/>
                    </a:cubicBezTo>
                    <a:cubicBezTo>
                      <a:pt x="2110854" y="1851997"/>
                      <a:pt x="2206386" y="1983922"/>
                      <a:pt x="2115403" y="1892940"/>
                    </a:cubicBezTo>
                    <a:cubicBezTo>
                      <a:pt x="2036551" y="1814089"/>
                      <a:pt x="2147773" y="1889305"/>
                      <a:pt x="2047164" y="1811053"/>
                    </a:cubicBezTo>
                    <a:cubicBezTo>
                      <a:pt x="2021269" y="1790912"/>
                      <a:pt x="1965277" y="1756462"/>
                      <a:pt x="1965277" y="1756462"/>
                    </a:cubicBezTo>
                    <a:cubicBezTo>
                      <a:pt x="1960728" y="1742814"/>
                      <a:pt x="1961802" y="1725691"/>
                      <a:pt x="1951630" y="1715519"/>
                    </a:cubicBezTo>
                    <a:cubicBezTo>
                      <a:pt x="1941457" y="1705346"/>
                      <a:pt x="1923262" y="1708858"/>
                      <a:pt x="1910686" y="1701871"/>
                    </a:cubicBezTo>
                    <a:cubicBezTo>
                      <a:pt x="1882009" y="1685939"/>
                      <a:pt x="1856095" y="1665477"/>
                      <a:pt x="1828800" y="1647280"/>
                    </a:cubicBezTo>
                    <a:lnTo>
                      <a:pt x="1787857" y="1619985"/>
                    </a:lnTo>
                    <a:lnTo>
                      <a:pt x="1746913" y="1592689"/>
                    </a:lnTo>
                    <a:cubicBezTo>
                      <a:pt x="1737815" y="1579041"/>
                      <a:pt x="1731216" y="1563344"/>
                      <a:pt x="1719618" y="1551746"/>
                    </a:cubicBezTo>
                    <a:cubicBezTo>
                      <a:pt x="1693160" y="1525288"/>
                      <a:pt x="1671032" y="1521903"/>
                      <a:pt x="1637731" y="1510803"/>
                    </a:cubicBezTo>
                    <a:cubicBezTo>
                      <a:pt x="1624083" y="1497155"/>
                      <a:pt x="1611615" y="1482215"/>
                      <a:pt x="1596788" y="1469859"/>
                    </a:cubicBezTo>
                    <a:cubicBezTo>
                      <a:pt x="1584187" y="1459358"/>
                      <a:pt x="1566091" y="1455372"/>
                      <a:pt x="1555845" y="1442564"/>
                    </a:cubicBezTo>
                    <a:cubicBezTo>
                      <a:pt x="1546858" y="1431330"/>
                      <a:pt x="1550177" y="1413590"/>
                      <a:pt x="1542197" y="1401620"/>
                    </a:cubicBezTo>
                    <a:cubicBezTo>
                      <a:pt x="1521180" y="1370094"/>
                      <a:pt x="1490523" y="1353523"/>
                      <a:pt x="1460310" y="1333382"/>
                    </a:cubicBezTo>
                    <a:cubicBezTo>
                      <a:pt x="1449210" y="1300082"/>
                      <a:pt x="1445823" y="1277951"/>
                      <a:pt x="1419367" y="1251495"/>
                    </a:cubicBezTo>
                    <a:cubicBezTo>
                      <a:pt x="1407769" y="1239897"/>
                      <a:pt x="1392072" y="1233298"/>
                      <a:pt x="1378424" y="1224200"/>
                    </a:cubicBezTo>
                    <a:cubicBezTo>
                      <a:pt x="1323742" y="1142177"/>
                      <a:pt x="1387744" y="1217271"/>
                      <a:pt x="1282889" y="1169609"/>
                    </a:cubicBezTo>
                    <a:cubicBezTo>
                      <a:pt x="1253024" y="1156034"/>
                      <a:pt x="1201003" y="1115017"/>
                      <a:pt x="1201003" y="1115017"/>
                    </a:cubicBezTo>
                    <a:cubicBezTo>
                      <a:pt x="1196454" y="1101369"/>
                      <a:pt x="1199061" y="1082436"/>
                      <a:pt x="1187355" y="1074074"/>
                    </a:cubicBezTo>
                    <a:cubicBezTo>
                      <a:pt x="1163942" y="1057351"/>
                      <a:pt x="1105468" y="1046779"/>
                      <a:pt x="1105468" y="1046779"/>
                    </a:cubicBezTo>
                    <a:cubicBezTo>
                      <a:pt x="1096477" y="1019805"/>
                      <a:pt x="1088579" y="984135"/>
                      <a:pt x="1064525" y="964892"/>
                    </a:cubicBezTo>
                    <a:cubicBezTo>
                      <a:pt x="1053291" y="955905"/>
                      <a:pt x="1037230" y="955793"/>
                      <a:pt x="1023582" y="951244"/>
                    </a:cubicBezTo>
                    <a:cubicBezTo>
                      <a:pt x="1007659" y="927361"/>
                      <a:pt x="989462" y="888693"/>
                      <a:pt x="955343" y="883006"/>
                    </a:cubicBezTo>
                    <a:cubicBezTo>
                      <a:pt x="941153" y="880641"/>
                      <a:pt x="928048" y="892104"/>
                      <a:pt x="914400" y="896653"/>
                    </a:cubicBezTo>
                    <a:cubicBezTo>
                      <a:pt x="900752" y="887555"/>
                      <a:pt x="885055" y="880956"/>
                      <a:pt x="873457" y="869358"/>
                    </a:cubicBezTo>
                    <a:cubicBezTo>
                      <a:pt x="861859" y="857760"/>
                      <a:pt x="858969" y="838662"/>
                      <a:pt x="846161" y="828415"/>
                    </a:cubicBezTo>
                    <a:cubicBezTo>
                      <a:pt x="834927" y="819428"/>
                      <a:pt x="818866" y="819316"/>
                      <a:pt x="805218" y="814767"/>
                    </a:cubicBezTo>
                    <a:cubicBezTo>
                      <a:pt x="776250" y="727863"/>
                      <a:pt x="817768" y="814035"/>
                      <a:pt x="736979" y="760176"/>
                    </a:cubicBezTo>
                    <a:cubicBezTo>
                      <a:pt x="723331" y="751077"/>
                      <a:pt x="721282" y="730831"/>
                      <a:pt x="709683" y="719232"/>
                    </a:cubicBezTo>
                    <a:cubicBezTo>
                      <a:pt x="698085" y="707634"/>
                      <a:pt x="681341" y="702438"/>
                      <a:pt x="668740" y="691937"/>
                    </a:cubicBezTo>
                    <a:cubicBezTo>
                      <a:pt x="653913" y="679581"/>
                      <a:pt x="641445" y="664642"/>
                      <a:pt x="627797" y="650994"/>
                    </a:cubicBezTo>
                    <a:cubicBezTo>
                      <a:pt x="618807" y="624023"/>
                      <a:pt x="610905" y="588348"/>
                      <a:pt x="586854" y="569107"/>
                    </a:cubicBezTo>
                    <a:cubicBezTo>
                      <a:pt x="575620" y="560120"/>
                      <a:pt x="558486" y="562446"/>
                      <a:pt x="545910" y="555459"/>
                    </a:cubicBezTo>
                    <a:cubicBezTo>
                      <a:pt x="517233" y="539527"/>
                      <a:pt x="491319" y="519065"/>
                      <a:pt x="464024" y="500868"/>
                    </a:cubicBezTo>
                    <a:lnTo>
                      <a:pt x="423080" y="473573"/>
                    </a:lnTo>
                    <a:cubicBezTo>
                      <a:pt x="413982" y="459925"/>
                      <a:pt x="408593" y="442876"/>
                      <a:pt x="395785" y="432629"/>
                    </a:cubicBezTo>
                    <a:cubicBezTo>
                      <a:pt x="384552" y="423642"/>
                      <a:pt x="369117" y="420766"/>
                      <a:pt x="354842" y="418982"/>
                    </a:cubicBezTo>
                    <a:cubicBezTo>
                      <a:pt x="295985" y="411625"/>
                      <a:pt x="236561" y="409883"/>
                      <a:pt x="177421" y="405334"/>
                    </a:cubicBezTo>
                    <a:cubicBezTo>
                      <a:pt x="151320" y="327032"/>
                      <a:pt x="182464" y="400120"/>
                      <a:pt x="122830" y="323447"/>
                    </a:cubicBezTo>
                    <a:cubicBezTo>
                      <a:pt x="102690" y="297552"/>
                      <a:pt x="78613" y="272683"/>
                      <a:pt x="68239" y="241561"/>
                    </a:cubicBezTo>
                    <a:cubicBezTo>
                      <a:pt x="63690" y="227913"/>
                      <a:pt x="61578" y="213193"/>
                      <a:pt x="54591" y="200617"/>
                    </a:cubicBezTo>
                    <a:cubicBezTo>
                      <a:pt x="38659" y="171940"/>
                      <a:pt x="0" y="118731"/>
                      <a:pt x="0" y="118731"/>
                    </a:cubicBezTo>
                    <a:cubicBezTo>
                      <a:pt x="4549" y="105083"/>
                      <a:pt x="4661" y="89022"/>
                      <a:pt x="13648" y="77788"/>
                    </a:cubicBezTo>
                    <a:cubicBezTo>
                      <a:pt x="23895" y="64980"/>
                      <a:pt x="42993" y="62090"/>
                      <a:pt x="54591" y="50492"/>
                    </a:cubicBezTo>
                    <a:cubicBezTo>
                      <a:pt x="66189" y="38894"/>
                      <a:pt x="72788" y="23197"/>
                      <a:pt x="81886" y="9549"/>
                    </a:cubicBezTo>
                    <a:cubicBezTo>
                      <a:pt x="154586" y="24089"/>
                      <a:pt x="150125" y="0"/>
                      <a:pt x="150125" y="36844"/>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34" name="Freeform 33"/>
              <p:cNvSpPr/>
              <p:nvPr/>
            </p:nvSpPr>
            <p:spPr bwMode="auto">
              <a:xfrm>
                <a:off x="1558195" y="1443105"/>
                <a:ext cx="2958321" cy="2307922"/>
              </a:xfrm>
              <a:custGeom>
                <a:avLst/>
                <a:gdLst>
                  <a:gd name="connsiteX0" fmla="*/ 266317 w 2958904"/>
                  <a:gd name="connsiteY0" fmla="*/ 1146412 h 2306471"/>
                  <a:gd name="connsiteX1" fmla="*/ 252669 w 2958904"/>
                  <a:gd name="connsiteY1" fmla="*/ 1105468 h 2306471"/>
                  <a:gd name="connsiteX2" fmla="*/ 211726 w 2958904"/>
                  <a:gd name="connsiteY2" fmla="*/ 1009934 h 2306471"/>
                  <a:gd name="connsiteX3" fmla="*/ 170783 w 2958904"/>
                  <a:gd name="connsiteY3" fmla="*/ 982638 h 2306471"/>
                  <a:gd name="connsiteX4" fmla="*/ 116192 w 2958904"/>
                  <a:gd name="connsiteY4" fmla="*/ 900752 h 2306471"/>
                  <a:gd name="connsiteX5" fmla="*/ 102544 w 2958904"/>
                  <a:gd name="connsiteY5" fmla="*/ 859809 h 2306471"/>
                  <a:gd name="connsiteX6" fmla="*/ 75248 w 2958904"/>
                  <a:gd name="connsiteY6" fmla="*/ 818865 h 2306471"/>
                  <a:gd name="connsiteX7" fmla="*/ 34305 w 2958904"/>
                  <a:gd name="connsiteY7" fmla="*/ 805218 h 2306471"/>
                  <a:gd name="connsiteX8" fmla="*/ 34305 w 2958904"/>
                  <a:gd name="connsiteY8" fmla="*/ 668740 h 2306471"/>
                  <a:gd name="connsiteX9" fmla="*/ 116192 w 2958904"/>
                  <a:gd name="connsiteY9" fmla="*/ 614149 h 2306471"/>
                  <a:gd name="connsiteX10" fmla="*/ 157135 w 2958904"/>
                  <a:gd name="connsiteY10" fmla="*/ 586853 h 2306471"/>
                  <a:gd name="connsiteX11" fmla="*/ 170783 w 2958904"/>
                  <a:gd name="connsiteY11" fmla="*/ 545910 h 2306471"/>
                  <a:gd name="connsiteX12" fmla="*/ 198078 w 2958904"/>
                  <a:gd name="connsiteY12" fmla="*/ 504967 h 2306471"/>
                  <a:gd name="connsiteX13" fmla="*/ 266317 w 2958904"/>
                  <a:gd name="connsiteY13" fmla="*/ 395785 h 2306471"/>
                  <a:gd name="connsiteX14" fmla="*/ 293613 w 2958904"/>
                  <a:gd name="connsiteY14" fmla="*/ 354841 h 2306471"/>
                  <a:gd name="connsiteX15" fmla="*/ 334556 w 2958904"/>
                  <a:gd name="connsiteY15" fmla="*/ 341194 h 2306471"/>
                  <a:gd name="connsiteX16" fmla="*/ 416442 w 2958904"/>
                  <a:gd name="connsiteY16" fmla="*/ 300250 h 2306471"/>
                  <a:gd name="connsiteX17" fmla="*/ 443738 w 2958904"/>
                  <a:gd name="connsiteY17" fmla="*/ 259307 h 2306471"/>
                  <a:gd name="connsiteX18" fmla="*/ 525624 w 2958904"/>
                  <a:gd name="connsiteY18" fmla="*/ 204716 h 2306471"/>
                  <a:gd name="connsiteX19" fmla="*/ 539272 w 2958904"/>
                  <a:gd name="connsiteY19" fmla="*/ 163773 h 2306471"/>
                  <a:gd name="connsiteX20" fmla="*/ 621159 w 2958904"/>
                  <a:gd name="connsiteY20" fmla="*/ 109182 h 2306471"/>
                  <a:gd name="connsiteX21" fmla="*/ 757636 w 2958904"/>
                  <a:gd name="connsiteY21" fmla="*/ 122830 h 2306471"/>
                  <a:gd name="connsiteX22" fmla="*/ 866818 w 2958904"/>
                  <a:gd name="connsiteY22" fmla="*/ 122830 h 2306471"/>
                  <a:gd name="connsiteX23" fmla="*/ 907762 w 2958904"/>
                  <a:gd name="connsiteY23" fmla="*/ 95534 h 2306471"/>
                  <a:gd name="connsiteX24" fmla="*/ 935057 w 2958904"/>
                  <a:gd name="connsiteY24" fmla="*/ 54591 h 2306471"/>
                  <a:gd name="connsiteX25" fmla="*/ 1016944 w 2958904"/>
                  <a:gd name="connsiteY25" fmla="*/ 0 h 2306471"/>
                  <a:gd name="connsiteX26" fmla="*/ 1276251 w 2958904"/>
                  <a:gd name="connsiteY26" fmla="*/ 27295 h 2306471"/>
                  <a:gd name="connsiteX27" fmla="*/ 1317195 w 2958904"/>
                  <a:gd name="connsiteY27" fmla="*/ 54591 h 2306471"/>
                  <a:gd name="connsiteX28" fmla="*/ 1399081 w 2958904"/>
                  <a:gd name="connsiteY28" fmla="*/ 81886 h 2306471"/>
                  <a:gd name="connsiteX29" fmla="*/ 1440024 w 2958904"/>
                  <a:gd name="connsiteY29" fmla="*/ 95534 h 2306471"/>
                  <a:gd name="connsiteX30" fmla="*/ 1480968 w 2958904"/>
                  <a:gd name="connsiteY30" fmla="*/ 68238 h 2306471"/>
                  <a:gd name="connsiteX31" fmla="*/ 1562854 w 2958904"/>
                  <a:gd name="connsiteY31" fmla="*/ 95534 h 2306471"/>
                  <a:gd name="connsiteX32" fmla="*/ 1617445 w 2958904"/>
                  <a:gd name="connsiteY32" fmla="*/ 109182 h 2306471"/>
                  <a:gd name="connsiteX33" fmla="*/ 1658389 w 2958904"/>
                  <a:gd name="connsiteY33" fmla="*/ 136477 h 2306471"/>
                  <a:gd name="connsiteX34" fmla="*/ 1685684 w 2958904"/>
                  <a:gd name="connsiteY34" fmla="*/ 177421 h 2306471"/>
                  <a:gd name="connsiteX35" fmla="*/ 1726627 w 2958904"/>
                  <a:gd name="connsiteY35" fmla="*/ 218364 h 2306471"/>
                  <a:gd name="connsiteX36" fmla="*/ 1781218 w 2958904"/>
                  <a:gd name="connsiteY36" fmla="*/ 286603 h 2306471"/>
                  <a:gd name="connsiteX37" fmla="*/ 1808514 w 2958904"/>
                  <a:gd name="connsiteY37" fmla="*/ 368489 h 2306471"/>
                  <a:gd name="connsiteX38" fmla="*/ 1835810 w 2958904"/>
                  <a:gd name="connsiteY38" fmla="*/ 409433 h 2306471"/>
                  <a:gd name="connsiteX39" fmla="*/ 2026878 w 2958904"/>
                  <a:gd name="connsiteY39" fmla="*/ 423080 h 2306471"/>
                  <a:gd name="connsiteX40" fmla="*/ 2067821 w 2958904"/>
                  <a:gd name="connsiteY40" fmla="*/ 450376 h 2306471"/>
                  <a:gd name="connsiteX41" fmla="*/ 2122413 w 2958904"/>
                  <a:gd name="connsiteY41" fmla="*/ 504967 h 2306471"/>
                  <a:gd name="connsiteX42" fmla="*/ 2149708 w 2958904"/>
                  <a:gd name="connsiteY42" fmla="*/ 614149 h 2306471"/>
                  <a:gd name="connsiteX43" fmla="*/ 2177004 w 2958904"/>
                  <a:gd name="connsiteY43" fmla="*/ 655092 h 2306471"/>
                  <a:gd name="connsiteX44" fmla="*/ 2163356 w 2958904"/>
                  <a:gd name="connsiteY44" fmla="*/ 791570 h 2306471"/>
                  <a:gd name="connsiteX45" fmla="*/ 2204299 w 2958904"/>
                  <a:gd name="connsiteY45" fmla="*/ 764274 h 2306471"/>
                  <a:gd name="connsiteX46" fmla="*/ 2272538 w 2958904"/>
                  <a:gd name="connsiteY46" fmla="*/ 818865 h 2306471"/>
                  <a:gd name="connsiteX47" fmla="*/ 2258890 w 2958904"/>
                  <a:gd name="connsiteY47" fmla="*/ 873456 h 2306471"/>
                  <a:gd name="connsiteX48" fmla="*/ 2299833 w 2958904"/>
                  <a:gd name="connsiteY48" fmla="*/ 955343 h 2306471"/>
                  <a:gd name="connsiteX49" fmla="*/ 2340777 w 2958904"/>
                  <a:gd name="connsiteY49" fmla="*/ 982638 h 2306471"/>
                  <a:gd name="connsiteX50" fmla="*/ 2368072 w 2958904"/>
                  <a:gd name="connsiteY50" fmla="*/ 1023582 h 2306471"/>
                  <a:gd name="connsiteX51" fmla="*/ 2395368 w 2958904"/>
                  <a:gd name="connsiteY51" fmla="*/ 1132764 h 2306471"/>
                  <a:gd name="connsiteX52" fmla="*/ 2422663 w 2958904"/>
                  <a:gd name="connsiteY52" fmla="*/ 1214650 h 2306471"/>
                  <a:gd name="connsiteX53" fmla="*/ 2436311 w 2958904"/>
                  <a:gd name="connsiteY53" fmla="*/ 1269241 h 2306471"/>
                  <a:gd name="connsiteX54" fmla="*/ 2477254 w 2958904"/>
                  <a:gd name="connsiteY54" fmla="*/ 1296537 h 2306471"/>
                  <a:gd name="connsiteX55" fmla="*/ 2572789 w 2958904"/>
                  <a:gd name="connsiteY55" fmla="*/ 1351128 h 2306471"/>
                  <a:gd name="connsiteX56" fmla="*/ 2613732 w 2958904"/>
                  <a:gd name="connsiteY56" fmla="*/ 1378424 h 2306471"/>
                  <a:gd name="connsiteX57" fmla="*/ 2654675 w 2958904"/>
                  <a:gd name="connsiteY57" fmla="*/ 1392071 h 2306471"/>
                  <a:gd name="connsiteX58" fmla="*/ 2681971 w 2958904"/>
                  <a:gd name="connsiteY58" fmla="*/ 1433015 h 2306471"/>
                  <a:gd name="connsiteX59" fmla="*/ 2681971 w 2958904"/>
                  <a:gd name="connsiteY59" fmla="*/ 1610436 h 2306471"/>
                  <a:gd name="connsiteX60" fmla="*/ 2722914 w 2958904"/>
                  <a:gd name="connsiteY60" fmla="*/ 1637731 h 2306471"/>
                  <a:gd name="connsiteX61" fmla="*/ 2750210 w 2958904"/>
                  <a:gd name="connsiteY61" fmla="*/ 1678674 h 2306471"/>
                  <a:gd name="connsiteX62" fmla="*/ 2777505 w 2958904"/>
                  <a:gd name="connsiteY62" fmla="*/ 1856095 h 2306471"/>
                  <a:gd name="connsiteX63" fmla="*/ 2804801 w 2958904"/>
                  <a:gd name="connsiteY63" fmla="*/ 1937982 h 2306471"/>
                  <a:gd name="connsiteX64" fmla="*/ 2818448 w 2958904"/>
                  <a:gd name="connsiteY64" fmla="*/ 1992573 h 2306471"/>
                  <a:gd name="connsiteX65" fmla="*/ 2845744 w 2958904"/>
                  <a:gd name="connsiteY65" fmla="*/ 2033516 h 2306471"/>
                  <a:gd name="connsiteX66" fmla="*/ 2859392 w 2958904"/>
                  <a:gd name="connsiteY66" fmla="*/ 2115403 h 2306471"/>
                  <a:gd name="connsiteX67" fmla="*/ 2913983 w 2958904"/>
                  <a:gd name="connsiteY67" fmla="*/ 2197289 h 2306471"/>
                  <a:gd name="connsiteX68" fmla="*/ 2927630 w 2958904"/>
                  <a:gd name="connsiteY68" fmla="*/ 2238233 h 2306471"/>
                  <a:gd name="connsiteX69" fmla="*/ 2954926 w 2958904"/>
                  <a:gd name="connsiteY69" fmla="*/ 2279176 h 2306471"/>
                  <a:gd name="connsiteX70" fmla="*/ 2913983 w 2958904"/>
                  <a:gd name="connsiteY70" fmla="*/ 2292824 h 2306471"/>
                  <a:gd name="connsiteX71" fmla="*/ 2913983 w 2958904"/>
                  <a:gd name="connsiteY71" fmla="*/ 2306471 h 230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958904" h="2306471">
                    <a:moveTo>
                      <a:pt x="266317" y="1146412"/>
                    </a:moveTo>
                    <a:cubicBezTo>
                      <a:pt x="261768" y="1132764"/>
                      <a:pt x="256621" y="1119301"/>
                      <a:pt x="252669" y="1105468"/>
                    </a:cubicBezTo>
                    <a:cubicBezTo>
                      <a:pt x="240140" y="1061618"/>
                      <a:pt x="244968" y="1043176"/>
                      <a:pt x="211726" y="1009934"/>
                    </a:cubicBezTo>
                    <a:cubicBezTo>
                      <a:pt x="200128" y="998336"/>
                      <a:pt x="184431" y="991737"/>
                      <a:pt x="170783" y="982638"/>
                    </a:cubicBezTo>
                    <a:cubicBezTo>
                      <a:pt x="152586" y="955343"/>
                      <a:pt x="126566" y="931873"/>
                      <a:pt x="116192" y="900752"/>
                    </a:cubicBezTo>
                    <a:cubicBezTo>
                      <a:pt x="111643" y="887104"/>
                      <a:pt x="108978" y="872676"/>
                      <a:pt x="102544" y="859809"/>
                    </a:cubicBezTo>
                    <a:cubicBezTo>
                      <a:pt x="95208" y="845138"/>
                      <a:pt x="88056" y="829112"/>
                      <a:pt x="75248" y="818865"/>
                    </a:cubicBezTo>
                    <a:cubicBezTo>
                      <a:pt x="64015" y="809878"/>
                      <a:pt x="47953" y="809767"/>
                      <a:pt x="34305" y="805218"/>
                    </a:cubicBezTo>
                    <a:cubicBezTo>
                      <a:pt x="18813" y="758742"/>
                      <a:pt x="0" y="722648"/>
                      <a:pt x="34305" y="668740"/>
                    </a:cubicBezTo>
                    <a:cubicBezTo>
                      <a:pt x="51917" y="641064"/>
                      <a:pt x="88896" y="632346"/>
                      <a:pt x="116192" y="614149"/>
                    </a:cubicBezTo>
                    <a:lnTo>
                      <a:pt x="157135" y="586853"/>
                    </a:lnTo>
                    <a:cubicBezTo>
                      <a:pt x="161684" y="573205"/>
                      <a:pt x="164349" y="558777"/>
                      <a:pt x="170783" y="545910"/>
                    </a:cubicBezTo>
                    <a:cubicBezTo>
                      <a:pt x="178118" y="531239"/>
                      <a:pt x="191416" y="519956"/>
                      <a:pt x="198078" y="504967"/>
                    </a:cubicBezTo>
                    <a:cubicBezTo>
                      <a:pt x="245947" y="397262"/>
                      <a:pt x="192663" y="444887"/>
                      <a:pt x="266317" y="395785"/>
                    </a:cubicBezTo>
                    <a:cubicBezTo>
                      <a:pt x="275416" y="382137"/>
                      <a:pt x="280805" y="365088"/>
                      <a:pt x="293613" y="354841"/>
                    </a:cubicBezTo>
                    <a:cubicBezTo>
                      <a:pt x="304846" y="345854"/>
                      <a:pt x="321689" y="347628"/>
                      <a:pt x="334556" y="341194"/>
                    </a:cubicBezTo>
                    <a:cubicBezTo>
                      <a:pt x="440389" y="288277"/>
                      <a:pt x="313524" y="334557"/>
                      <a:pt x="416442" y="300250"/>
                    </a:cubicBezTo>
                    <a:cubicBezTo>
                      <a:pt x="425541" y="286602"/>
                      <a:pt x="431394" y="270108"/>
                      <a:pt x="443738" y="259307"/>
                    </a:cubicBezTo>
                    <a:cubicBezTo>
                      <a:pt x="468426" y="237705"/>
                      <a:pt x="525624" y="204716"/>
                      <a:pt x="525624" y="204716"/>
                    </a:cubicBezTo>
                    <a:cubicBezTo>
                      <a:pt x="530173" y="191068"/>
                      <a:pt x="529100" y="173945"/>
                      <a:pt x="539272" y="163773"/>
                    </a:cubicBezTo>
                    <a:cubicBezTo>
                      <a:pt x="562469" y="140576"/>
                      <a:pt x="621159" y="109182"/>
                      <a:pt x="621159" y="109182"/>
                    </a:cubicBezTo>
                    <a:cubicBezTo>
                      <a:pt x="666651" y="113731"/>
                      <a:pt x="712318" y="116788"/>
                      <a:pt x="757636" y="122830"/>
                    </a:cubicBezTo>
                    <a:cubicBezTo>
                      <a:pt x="851744" y="135378"/>
                      <a:pt x="796574" y="146244"/>
                      <a:pt x="866818" y="122830"/>
                    </a:cubicBezTo>
                    <a:cubicBezTo>
                      <a:pt x="880466" y="113731"/>
                      <a:pt x="896163" y="107133"/>
                      <a:pt x="907762" y="95534"/>
                    </a:cubicBezTo>
                    <a:cubicBezTo>
                      <a:pt x="919360" y="83936"/>
                      <a:pt x="922713" y="65392"/>
                      <a:pt x="935057" y="54591"/>
                    </a:cubicBezTo>
                    <a:cubicBezTo>
                      <a:pt x="959745" y="32989"/>
                      <a:pt x="1016944" y="0"/>
                      <a:pt x="1016944" y="0"/>
                    </a:cubicBezTo>
                    <a:cubicBezTo>
                      <a:pt x="1026568" y="875"/>
                      <a:pt x="1246426" y="19161"/>
                      <a:pt x="1276251" y="27295"/>
                    </a:cubicBezTo>
                    <a:cubicBezTo>
                      <a:pt x="1292076" y="31611"/>
                      <a:pt x="1302206" y="47929"/>
                      <a:pt x="1317195" y="54591"/>
                    </a:cubicBezTo>
                    <a:cubicBezTo>
                      <a:pt x="1343487" y="66276"/>
                      <a:pt x="1371786" y="72788"/>
                      <a:pt x="1399081" y="81886"/>
                    </a:cubicBezTo>
                    <a:lnTo>
                      <a:pt x="1440024" y="95534"/>
                    </a:lnTo>
                    <a:cubicBezTo>
                      <a:pt x="1453672" y="86435"/>
                      <a:pt x="1464565" y="68238"/>
                      <a:pt x="1480968" y="68238"/>
                    </a:cubicBezTo>
                    <a:cubicBezTo>
                      <a:pt x="1509740" y="68238"/>
                      <a:pt x="1534941" y="88556"/>
                      <a:pt x="1562854" y="95534"/>
                    </a:cubicBezTo>
                    <a:lnTo>
                      <a:pt x="1617445" y="109182"/>
                    </a:lnTo>
                    <a:cubicBezTo>
                      <a:pt x="1631093" y="118280"/>
                      <a:pt x="1646791" y="124879"/>
                      <a:pt x="1658389" y="136477"/>
                    </a:cubicBezTo>
                    <a:cubicBezTo>
                      <a:pt x="1669987" y="148075"/>
                      <a:pt x="1675183" y="164820"/>
                      <a:pt x="1685684" y="177421"/>
                    </a:cubicBezTo>
                    <a:cubicBezTo>
                      <a:pt x="1698040" y="192248"/>
                      <a:pt x="1712979" y="204716"/>
                      <a:pt x="1726627" y="218364"/>
                    </a:cubicBezTo>
                    <a:cubicBezTo>
                      <a:pt x="1776401" y="367682"/>
                      <a:pt x="1693029" y="145502"/>
                      <a:pt x="1781218" y="286603"/>
                    </a:cubicBezTo>
                    <a:cubicBezTo>
                      <a:pt x="1796467" y="311001"/>
                      <a:pt x="1792554" y="344549"/>
                      <a:pt x="1808514" y="368489"/>
                    </a:cubicBezTo>
                    <a:cubicBezTo>
                      <a:pt x="1817613" y="382137"/>
                      <a:pt x="1819897" y="405455"/>
                      <a:pt x="1835810" y="409433"/>
                    </a:cubicBezTo>
                    <a:cubicBezTo>
                      <a:pt x="1897755" y="424919"/>
                      <a:pt x="1963189" y="418531"/>
                      <a:pt x="2026878" y="423080"/>
                    </a:cubicBezTo>
                    <a:cubicBezTo>
                      <a:pt x="2040526" y="432179"/>
                      <a:pt x="2057574" y="437568"/>
                      <a:pt x="2067821" y="450376"/>
                    </a:cubicBezTo>
                    <a:cubicBezTo>
                      <a:pt x="2120757" y="516547"/>
                      <a:pt x="2033082" y="475190"/>
                      <a:pt x="2122413" y="504967"/>
                    </a:cubicBezTo>
                    <a:cubicBezTo>
                      <a:pt x="2127604" y="530925"/>
                      <a:pt x="2135718" y="586170"/>
                      <a:pt x="2149708" y="614149"/>
                    </a:cubicBezTo>
                    <a:cubicBezTo>
                      <a:pt x="2157044" y="628820"/>
                      <a:pt x="2167905" y="641444"/>
                      <a:pt x="2177004" y="655092"/>
                    </a:cubicBezTo>
                    <a:cubicBezTo>
                      <a:pt x="2143776" y="754773"/>
                      <a:pt x="2142730" y="709066"/>
                      <a:pt x="2163356" y="791570"/>
                    </a:cubicBezTo>
                    <a:cubicBezTo>
                      <a:pt x="2177004" y="782471"/>
                      <a:pt x="2188120" y="766971"/>
                      <a:pt x="2204299" y="764274"/>
                    </a:cubicBezTo>
                    <a:cubicBezTo>
                      <a:pt x="2243851" y="757682"/>
                      <a:pt x="2256590" y="794944"/>
                      <a:pt x="2272538" y="818865"/>
                    </a:cubicBezTo>
                    <a:cubicBezTo>
                      <a:pt x="2267989" y="837062"/>
                      <a:pt x="2258890" y="854699"/>
                      <a:pt x="2258890" y="873456"/>
                    </a:cubicBezTo>
                    <a:cubicBezTo>
                      <a:pt x="2258890" y="895655"/>
                      <a:pt x="2286032" y="941543"/>
                      <a:pt x="2299833" y="955343"/>
                    </a:cubicBezTo>
                    <a:cubicBezTo>
                      <a:pt x="2311432" y="966941"/>
                      <a:pt x="2327129" y="973540"/>
                      <a:pt x="2340777" y="982638"/>
                    </a:cubicBezTo>
                    <a:cubicBezTo>
                      <a:pt x="2349875" y="996286"/>
                      <a:pt x="2360737" y="1008911"/>
                      <a:pt x="2368072" y="1023582"/>
                    </a:cubicBezTo>
                    <a:cubicBezTo>
                      <a:pt x="2384637" y="1056713"/>
                      <a:pt x="2386023" y="1098500"/>
                      <a:pt x="2395368" y="1132764"/>
                    </a:cubicBezTo>
                    <a:cubicBezTo>
                      <a:pt x="2402938" y="1160522"/>
                      <a:pt x="2415685" y="1186737"/>
                      <a:pt x="2422663" y="1214650"/>
                    </a:cubicBezTo>
                    <a:cubicBezTo>
                      <a:pt x="2427212" y="1232847"/>
                      <a:pt x="2425906" y="1253634"/>
                      <a:pt x="2436311" y="1269241"/>
                    </a:cubicBezTo>
                    <a:cubicBezTo>
                      <a:pt x="2445409" y="1282889"/>
                      <a:pt x="2463606" y="1287438"/>
                      <a:pt x="2477254" y="1296537"/>
                    </a:cubicBezTo>
                    <a:cubicBezTo>
                      <a:pt x="2526693" y="1370694"/>
                      <a:pt x="2475348" y="1314587"/>
                      <a:pt x="2572789" y="1351128"/>
                    </a:cubicBezTo>
                    <a:cubicBezTo>
                      <a:pt x="2588147" y="1356887"/>
                      <a:pt x="2599061" y="1371089"/>
                      <a:pt x="2613732" y="1378424"/>
                    </a:cubicBezTo>
                    <a:cubicBezTo>
                      <a:pt x="2626599" y="1384858"/>
                      <a:pt x="2641027" y="1387522"/>
                      <a:pt x="2654675" y="1392071"/>
                    </a:cubicBezTo>
                    <a:cubicBezTo>
                      <a:pt x="2663774" y="1405719"/>
                      <a:pt x="2680160" y="1416712"/>
                      <a:pt x="2681971" y="1433015"/>
                    </a:cubicBezTo>
                    <a:cubicBezTo>
                      <a:pt x="2694485" y="1545640"/>
                      <a:pt x="2627848" y="1488660"/>
                      <a:pt x="2681971" y="1610436"/>
                    </a:cubicBezTo>
                    <a:cubicBezTo>
                      <a:pt x="2688633" y="1625425"/>
                      <a:pt x="2709266" y="1628633"/>
                      <a:pt x="2722914" y="1637731"/>
                    </a:cubicBezTo>
                    <a:cubicBezTo>
                      <a:pt x="2732013" y="1651379"/>
                      <a:pt x="2742875" y="1664003"/>
                      <a:pt x="2750210" y="1678674"/>
                    </a:cubicBezTo>
                    <a:cubicBezTo>
                      <a:pt x="2776524" y="1731302"/>
                      <a:pt x="2768114" y="1806012"/>
                      <a:pt x="2777505" y="1856095"/>
                    </a:cubicBezTo>
                    <a:cubicBezTo>
                      <a:pt x="2782807" y="1884374"/>
                      <a:pt x="2797823" y="1910069"/>
                      <a:pt x="2804801" y="1937982"/>
                    </a:cubicBezTo>
                    <a:cubicBezTo>
                      <a:pt x="2809350" y="1956179"/>
                      <a:pt x="2811059" y="1975333"/>
                      <a:pt x="2818448" y="1992573"/>
                    </a:cubicBezTo>
                    <a:cubicBezTo>
                      <a:pt x="2824909" y="2007649"/>
                      <a:pt x="2836645" y="2019868"/>
                      <a:pt x="2845744" y="2033516"/>
                    </a:cubicBezTo>
                    <a:cubicBezTo>
                      <a:pt x="2850293" y="2060812"/>
                      <a:pt x="2848749" y="2089859"/>
                      <a:pt x="2859392" y="2115403"/>
                    </a:cubicBezTo>
                    <a:cubicBezTo>
                      <a:pt x="2872009" y="2145684"/>
                      <a:pt x="2913983" y="2197289"/>
                      <a:pt x="2913983" y="2197289"/>
                    </a:cubicBezTo>
                    <a:cubicBezTo>
                      <a:pt x="2918532" y="2210937"/>
                      <a:pt x="2921196" y="2225366"/>
                      <a:pt x="2927630" y="2238233"/>
                    </a:cubicBezTo>
                    <a:cubicBezTo>
                      <a:pt x="2934965" y="2252904"/>
                      <a:pt x="2958904" y="2263263"/>
                      <a:pt x="2954926" y="2279176"/>
                    </a:cubicBezTo>
                    <a:cubicBezTo>
                      <a:pt x="2951437" y="2293132"/>
                      <a:pt x="2925953" y="2284844"/>
                      <a:pt x="2913983" y="2292824"/>
                    </a:cubicBezTo>
                    <a:cubicBezTo>
                      <a:pt x="2910198" y="2295347"/>
                      <a:pt x="2913983" y="2301922"/>
                      <a:pt x="2913983" y="2306471"/>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nvGrpSpPr>
            <p:cNvPr id="14" name="Group 89"/>
            <p:cNvGrpSpPr>
              <a:grpSpLocks/>
            </p:cNvGrpSpPr>
            <p:nvPr/>
          </p:nvGrpSpPr>
          <p:grpSpPr bwMode="auto">
            <a:xfrm>
              <a:off x="1479758" y="4944882"/>
              <a:ext cx="1851317" cy="1852142"/>
              <a:chOff x="410111" y="532259"/>
              <a:chExt cx="6265791" cy="6257295"/>
            </a:xfrm>
          </p:grpSpPr>
          <p:pic>
            <p:nvPicPr>
              <p:cNvPr id="24" name="Picture 5"/>
              <p:cNvPicPr>
                <a:picLocks noChangeAspect="1" noChangeArrowheads="1"/>
              </p:cNvPicPr>
              <p:nvPr/>
            </p:nvPicPr>
            <p:blipFill>
              <a:blip r:embed="rId9" cstate="print"/>
              <a:srcRect/>
              <a:stretch>
                <a:fillRect/>
              </a:stretch>
            </p:blipFill>
            <p:spPr bwMode="auto">
              <a:xfrm>
                <a:off x="418606" y="532259"/>
                <a:ext cx="6257296" cy="6257295"/>
              </a:xfrm>
              <a:prstGeom prst="rect">
                <a:avLst/>
              </a:prstGeom>
              <a:noFill/>
              <a:ln w="9525">
                <a:noFill/>
                <a:miter lim="800000"/>
                <a:headEnd/>
                <a:tailEnd/>
              </a:ln>
            </p:spPr>
          </p:pic>
          <p:grpSp>
            <p:nvGrpSpPr>
              <p:cNvPr id="25" name="Group 96"/>
              <p:cNvGrpSpPr>
                <a:grpSpLocks/>
              </p:cNvGrpSpPr>
              <p:nvPr/>
            </p:nvGrpSpPr>
            <p:grpSpPr bwMode="auto">
              <a:xfrm>
                <a:off x="410111" y="534496"/>
                <a:ext cx="1408162" cy="2000199"/>
                <a:chOff x="410111" y="534496"/>
                <a:chExt cx="1408162" cy="2000199"/>
              </a:xfrm>
            </p:grpSpPr>
            <p:sp>
              <p:nvSpPr>
                <p:cNvPr id="30" name="Freeform 29"/>
                <p:cNvSpPr/>
                <p:nvPr/>
              </p:nvSpPr>
              <p:spPr bwMode="auto">
                <a:xfrm>
                  <a:off x="421945" y="534496"/>
                  <a:ext cx="562080" cy="562188"/>
                </a:xfrm>
                <a:custGeom>
                  <a:avLst/>
                  <a:gdLst>
                    <a:gd name="connsiteX0" fmla="*/ 0 w 559558"/>
                    <a:gd name="connsiteY0" fmla="*/ 559558 h 559558"/>
                    <a:gd name="connsiteX1" fmla="*/ 81886 w 559558"/>
                    <a:gd name="connsiteY1" fmla="*/ 504967 h 559558"/>
                    <a:gd name="connsiteX2" fmla="*/ 109182 w 559558"/>
                    <a:gd name="connsiteY2" fmla="*/ 464024 h 559558"/>
                    <a:gd name="connsiteX3" fmla="*/ 232012 w 559558"/>
                    <a:gd name="connsiteY3" fmla="*/ 368489 h 559558"/>
                    <a:gd name="connsiteX4" fmla="*/ 259307 w 559558"/>
                    <a:gd name="connsiteY4" fmla="*/ 327546 h 559558"/>
                    <a:gd name="connsiteX5" fmla="*/ 300250 w 559558"/>
                    <a:gd name="connsiteY5" fmla="*/ 245659 h 559558"/>
                    <a:gd name="connsiteX6" fmla="*/ 382137 w 559558"/>
                    <a:gd name="connsiteY6" fmla="*/ 204716 h 559558"/>
                    <a:gd name="connsiteX7" fmla="*/ 450376 w 559558"/>
                    <a:gd name="connsiteY7" fmla="*/ 122830 h 559558"/>
                    <a:gd name="connsiteX8" fmla="*/ 518615 w 559558"/>
                    <a:gd name="connsiteY8" fmla="*/ 54591 h 559558"/>
                    <a:gd name="connsiteX9" fmla="*/ 559558 w 559558"/>
                    <a:gd name="connsiteY9" fmla="*/ 0 h 55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58" h="559558">
                      <a:moveTo>
                        <a:pt x="0" y="559558"/>
                      </a:moveTo>
                      <a:cubicBezTo>
                        <a:pt x="27295" y="541361"/>
                        <a:pt x="63689" y="532262"/>
                        <a:pt x="81886" y="504967"/>
                      </a:cubicBezTo>
                      <a:cubicBezTo>
                        <a:pt x="90985" y="491319"/>
                        <a:pt x="96838" y="474825"/>
                        <a:pt x="109182" y="464024"/>
                      </a:cubicBezTo>
                      <a:cubicBezTo>
                        <a:pt x="202824" y="382088"/>
                        <a:pt x="170404" y="442419"/>
                        <a:pt x="232012" y="368489"/>
                      </a:cubicBezTo>
                      <a:cubicBezTo>
                        <a:pt x="242513" y="355888"/>
                        <a:pt x="251972" y="342217"/>
                        <a:pt x="259307" y="327546"/>
                      </a:cubicBezTo>
                      <a:cubicBezTo>
                        <a:pt x="281505" y="283149"/>
                        <a:pt x="261141" y="284768"/>
                        <a:pt x="300250" y="245659"/>
                      </a:cubicBezTo>
                      <a:cubicBezTo>
                        <a:pt x="326705" y="219204"/>
                        <a:pt x="348839" y="215816"/>
                        <a:pt x="382137" y="204716"/>
                      </a:cubicBezTo>
                      <a:cubicBezTo>
                        <a:pt x="449909" y="103057"/>
                        <a:pt x="362802" y="227919"/>
                        <a:pt x="450376" y="122830"/>
                      </a:cubicBezTo>
                      <a:cubicBezTo>
                        <a:pt x="507243" y="54589"/>
                        <a:pt x="443549" y="104633"/>
                        <a:pt x="518615" y="54591"/>
                      </a:cubicBezTo>
                      <a:cubicBezTo>
                        <a:pt x="549479" y="8294"/>
                        <a:pt x="534311" y="25245"/>
                        <a:pt x="559558" y="0"/>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31" name="Freeform 30"/>
                <p:cNvSpPr/>
                <p:nvPr/>
              </p:nvSpPr>
              <p:spPr bwMode="auto">
                <a:xfrm>
                  <a:off x="410111" y="546331"/>
                  <a:ext cx="1408162" cy="1988364"/>
                </a:xfrm>
                <a:custGeom>
                  <a:avLst/>
                  <a:gdLst>
                    <a:gd name="connsiteX0" fmla="*/ 1201003 w 1409545"/>
                    <a:gd name="connsiteY0" fmla="*/ 0 h 1978926"/>
                    <a:gd name="connsiteX1" fmla="*/ 1187355 w 1409545"/>
                    <a:gd name="connsiteY1" fmla="*/ 109183 h 1978926"/>
                    <a:gd name="connsiteX2" fmla="*/ 1173708 w 1409545"/>
                    <a:gd name="connsiteY2" fmla="*/ 150126 h 1978926"/>
                    <a:gd name="connsiteX3" fmla="*/ 1160060 w 1409545"/>
                    <a:gd name="connsiteY3" fmla="*/ 313899 h 1978926"/>
                    <a:gd name="connsiteX4" fmla="*/ 1146412 w 1409545"/>
                    <a:gd name="connsiteY4" fmla="*/ 368490 h 1978926"/>
                    <a:gd name="connsiteX5" fmla="*/ 1132764 w 1409545"/>
                    <a:gd name="connsiteY5" fmla="*/ 464024 h 1978926"/>
                    <a:gd name="connsiteX6" fmla="*/ 1146412 w 1409545"/>
                    <a:gd name="connsiteY6" fmla="*/ 655093 h 1978926"/>
                    <a:gd name="connsiteX7" fmla="*/ 1160060 w 1409545"/>
                    <a:gd name="connsiteY7" fmla="*/ 709684 h 1978926"/>
                    <a:gd name="connsiteX8" fmla="*/ 1173708 w 1409545"/>
                    <a:gd name="connsiteY8" fmla="*/ 859809 h 1978926"/>
                    <a:gd name="connsiteX9" fmla="*/ 1201003 w 1409545"/>
                    <a:gd name="connsiteY9" fmla="*/ 900753 h 1978926"/>
                    <a:gd name="connsiteX10" fmla="*/ 1282890 w 1409545"/>
                    <a:gd name="connsiteY10" fmla="*/ 928048 h 1978926"/>
                    <a:gd name="connsiteX11" fmla="*/ 1378424 w 1409545"/>
                    <a:gd name="connsiteY11" fmla="*/ 1023583 h 1978926"/>
                    <a:gd name="connsiteX12" fmla="*/ 1296537 w 1409545"/>
                    <a:gd name="connsiteY12" fmla="*/ 1064526 h 1978926"/>
                    <a:gd name="connsiteX13" fmla="*/ 1214651 w 1409545"/>
                    <a:gd name="connsiteY13" fmla="*/ 1105469 h 1978926"/>
                    <a:gd name="connsiteX14" fmla="*/ 1173708 w 1409545"/>
                    <a:gd name="connsiteY14" fmla="*/ 1146412 h 1978926"/>
                    <a:gd name="connsiteX15" fmla="*/ 1132764 w 1409545"/>
                    <a:gd name="connsiteY15" fmla="*/ 1173708 h 1978926"/>
                    <a:gd name="connsiteX16" fmla="*/ 1119116 w 1409545"/>
                    <a:gd name="connsiteY16" fmla="*/ 1241947 h 1978926"/>
                    <a:gd name="connsiteX17" fmla="*/ 1091821 w 1409545"/>
                    <a:gd name="connsiteY17" fmla="*/ 1364777 h 1978926"/>
                    <a:gd name="connsiteX18" fmla="*/ 1078173 w 1409545"/>
                    <a:gd name="connsiteY18" fmla="*/ 1419368 h 1978926"/>
                    <a:gd name="connsiteX19" fmla="*/ 1037230 w 1409545"/>
                    <a:gd name="connsiteY19" fmla="*/ 1473959 h 1978926"/>
                    <a:gd name="connsiteX20" fmla="*/ 1009934 w 1409545"/>
                    <a:gd name="connsiteY20" fmla="*/ 1514902 h 1978926"/>
                    <a:gd name="connsiteX21" fmla="*/ 968991 w 1409545"/>
                    <a:gd name="connsiteY21" fmla="*/ 1528550 h 1978926"/>
                    <a:gd name="connsiteX22" fmla="*/ 914400 w 1409545"/>
                    <a:gd name="connsiteY22" fmla="*/ 1610436 h 1978926"/>
                    <a:gd name="connsiteX23" fmla="*/ 873457 w 1409545"/>
                    <a:gd name="connsiteY23" fmla="*/ 1746914 h 1978926"/>
                    <a:gd name="connsiteX24" fmla="*/ 846161 w 1409545"/>
                    <a:gd name="connsiteY24" fmla="*/ 1828800 h 1978926"/>
                    <a:gd name="connsiteX25" fmla="*/ 818866 w 1409545"/>
                    <a:gd name="connsiteY25" fmla="*/ 1869744 h 1978926"/>
                    <a:gd name="connsiteX26" fmla="*/ 777922 w 1409545"/>
                    <a:gd name="connsiteY26" fmla="*/ 1897039 h 1978926"/>
                    <a:gd name="connsiteX27" fmla="*/ 709684 w 1409545"/>
                    <a:gd name="connsiteY27" fmla="*/ 1978926 h 1978926"/>
                    <a:gd name="connsiteX28" fmla="*/ 682388 w 1409545"/>
                    <a:gd name="connsiteY28" fmla="*/ 1937983 h 1978926"/>
                    <a:gd name="connsiteX29" fmla="*/ 696036 w 1409545"/>
                    <a:gd name="connsiteY29" fmla="*/ 1897039 h 1978926"/>
                    <a:gd name="connsiteX30" fmla="*/ 655093 w 1409545"/>
                    <a:gd name="connsiteY30" fmla="*/ 1815153 h 1978926"/>
                    <a:gd name="connsiteX31" fmla="*/ 641445 w 1409545"/>
                    <a:gd name="connsiteY31" fmla="*/ 1760562 h 1978926"/>
                    <a:gd name="connsiteX32" fmla="*/ 559558 w 1409545"/>
                    <a:gd name="connsiteY32" fmla="*/ 1705971 h 1978926"/>
                    <a:gd name="connsiteX33" fmla="*/ 504967 w 1409545"/>
                    <a:gd name="connsiteY33" fmla="*/ 1624084 h 1978926"/>
                    <a:gd name="connsiteX34" fmla="*/ 423081 w 1409545"/>
                    <a:gd name="connsiteY34" fmla="*/ 1569493 h 1978926"/>
                    <a:gd name="connsiteX35" fmla="*/ 313899 w 1409545"/>
                    <a:gd name="connsiteY35" fmla="*/ 1501254 h 1978926"/>
                    <a:gd name="connsiteX36" fmla="*/ 272955 w 1409545"/>
                    <a:gd name="connsiteY36" fmla="*/ 1487606 h 1978926"/>
                    <a:gd name="connsiteX37" fmla="*/ 232012 w 1409545"/>
                    <a:gd name="connsiteY37" fmla="*/ 1473959 h 1978926"/>
                    <a:gd name="connsiteX38" fmla="*/ 191069 w 1409545"/>
                    <a:gd name="connsiteY38" fmla="*/ 1487606 h 1978926"/>
                    <a:gd name="connsiteX39" fmla="*/ 150125 w 1409545"/>
                    <a:gd name="connsiteY39" fmla="*/ 1514902 h 1978926"/>
                    <a:gd name="connsiteX40" fmla="*/ 68239 w 1409545"/>
                    <a:gd name="connsiteY40" fmla="*/ 1460311 h 1978926"/>
                    <a:gd name="connsiteX41" fmla="*/ 0 w 1409545"/>
                    <a:gd name="connsiteY41" fmla="*/ 1446663 h 197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9545" h="1978926">
                      <a:moveTo>
                        <a:pt x="1201003" y="0"/>
                      </a:moveTo>
                      <a:cubicBezTo>
                        <a:pt x="1196454" y="36394"/>
                        <a:pt x="1193916" y="73097"/>
                        <a:pt x="1187355" y="109183"/>
                      </a:cubicBezTo>
                      <a:cubicBezTo>
                        <a:pt x="1184782" y="123337"/>
                        <a:pt x="1175609" y="135866"/>
                        <a:pt x="1173708" y="150126"/>
                      </a:cubicBezTo>
                      <a:cubicBezTo>
                        <a:pt x="1166468" y="204426"/>
                        <a:pt x="1166855" y="259542"/>
                        <a:pt x="1160060" y="313899"/>
                      </a:cubicBezTo>
                      <a:cubicBezTo>
                        <a:pt x="1157733" y="332511"/>
                        <a:pt x="1149767" y="350036"/>
                        <a:pt x="1146412" y="368490"/>
                      </a:cubicBezTo>
                      <a:cubicBezTo>
                        <a:pt x="1140658" y="400139"/>
                        <a:pt x="1137313" y="432179"/>
                        <a:pt x="1132764" y="464024"/>
                      </a:cubicBezTo>
                      <a:cubicBezTo>
                        <a:pt x="1137313" y="527714"/>
                        <a:pt x="1139361" y="591632"/>
                        <a:pt x="1146412" y="655093"/>
                      </a:cubicBezTo>
                      <a:cubicBezTo>
                        <a:pt x="1148483" y="673735"/>
                        <a:pt x="1157581" y="691091"/>
                        <a:pt x="1160060" y="709684"/>
                      </a:cubicBezTo>
                      <a:cubicBezTo>
                        <a:pt x="1166701" y="759491"/>
                        <a:pt x="1163180" y="810676"/>
                        <a:pt x="1173708" y="859809"/>
                      </a:cubicBezTo>
                      <a:cubicBezTo>
                        <a:pt x="1177145" y="875848"/>
                        <a:pt x="1187094" y="892060"/>
                        <a:pt x="1201003" y="900753"/>
                      </a:cubicBezTo>
                      <a:cubicBezTo>
                        <a:pt x="1225402" y="916002"/>
                        <a:pt x="1282890" y="928048"/>
                        <a:pt x="1282890" y="928048"/>
                      </a:cubicBezTo>
                      <a:cubicBezTo>
                        <a:pt x="1345461" y="1021905"/>
                        <a:pt x="1306359" y="999561"/>
                        <a:pt x="1378424" y="1023583"/>
                      </a:cubicBezTo>
                      <a:cubicBezTo>
                        <a:pt x="1261089" y="1101805"/>
                        <a:pt x="1409545" y="1008023"/>
                        <a:pt x="1296537" y="1064526"/>
                      </a:cubicBezTo>
                      <a:cubicBezTo>
                        <a:pt x="1190707" y="1117440"/>
                        <a:pt x="1317566" y="1071163"/>
                        <a:pt x="1214651" y="1105469"/>
                      </a:cubicBezTo>
                      <a:cubicBezTo>
                        <a:pt x="1201003" y="1119117"/>
                        <a:pt x="1188535" y="1134056"/>
                        <a:pt x="1173708" y="1146412"/>
                      </a:cubicBezTo>
                      <a:cubicBezTo>
                        <a:pt x="1161107" y="1156913"/>
                        <a:pt x="1140902" y="1159466"/>
                        <a:pt x="1132764" y="1173708"/>
                      </a:cubicBezTo>
                      <a:cubicBezTo>
                        <a:pt x="1121255" y="1193848"/>
                        <a:pt x="1123266" y="1219124"/>
                        <a:pt x="1119116" y="1241947"/>
                      </a:cubicBezTo>
                      <a:cubicBezTo>
                        <a:pt x="1088330" y="1411271"/>
                        <a:pt x="1121900" y="1259501"/>
                        <a:pt x="1091821" y="1364777"/>
                      </a:cubicBezTo>
                      <a:cubicBezTo>
                        <a:pt x="1086668" y="1382812"/>
                        <a:pt x="1086561" y="1402591"/>
                        <a:pt x="1078173" y="1419368"/>
                      </a:cubicBezTo>
                      <a:cubicBezTo>
                        <a:pt x="1068001" y="1439713"/>
                        <a:pt x="1050451" y="1455450"/>
                        <a:pt x="1037230" y="1473959"/>
                      </a:cubicBezTo>
                      <a:cubicBezTo>
                        <a:pt x="1027696" y="1487306"/>
                        <a:pt x="1022742" y="1504655"/>
                        <a:pt x="1009934" y="1514902"/>
                      </a:cubicBezTo>
                      <a:cubicBezTo>
                        <a:pt x="998700" y="1523889"/>
                        <a:pt x="982639" y="1524001"/>
                        <a:pt x="968991" y="1528550"/>
                      </a:cubicBezTo>
                      <a:cubicBezTo>
                        <a:pt x="923837" y="1664008"/>
                        <a:pt x="999596" y="1457081"/>
                        <a:pt x="914400" y="1610436"/>
                      </a:cubicBezTo>
                      <a:cubicBezTo>
                        <a:pt x="893422" y="1648196"/>
                        <a:pt x="886098" y="1704778"/>
                        <a:pt x="873457" y="1746914"/>
                      </a:cubicBezTo>
                      <a:cubicBezTo>
                        <a:pt x="865189" y="1774472"/>
                        <a:pt x="862120" y="1804860"/>
                        <a:pt x="846161" y="1828800"/>
                      </a:cubicBezTo>
                      <a:cubicBezTo>
                        <a:pt x="837063" y="1842448"/>
                        <a:pt x="830464" y="1858146"/>
                        <a:pt x="818866" y="1869744"/>
                      </a:cubicBezTo>
                      <a:cubicBezTo>
                        <a:pt x="807268" y="1881342"/>
                        <a:pt x="791570" y="1887941"/>
                        <a:pt x="777922" y="1897039"/>
                      </a:cubicBezTo>
                      <a:cubicBezTo>
                        <a:pt x="769688" y="1909390"/>
                        <a:pt x="727199" y="1978926"/>
                        <a:pt x="709684" y="1978926"/>
                      </a:cubicBezTo>
                      <a:cubicBezTo>
                        <a:pt x="693281" y="1978926"/>
                        <a:pt x="691487" y="1951631"/>
                        <a:pt x="682388" y="1937983"/>
                      </a:cubicBezTo>
                      <a:cubicBezTo>
                        <a:pt x="686937" y="1924335"/>
                        <a:pt x="696036" y="1911425"/>
                        <a:pt x="696036" y="1897039"/>
                      </a:cubicBezTo>
                      <a:cubicBezTo>
                        <a:pt x="696036" y="1868788"/>
                        <a:pt x="668893" y="1835853"/>
                        <a:pt x="655093" y="1815153"/>
                      </a:cubicBezTo>
                      <a:cubicBezTo>
                        <a:pt x="650544" y="1796956"/>
                        <a:pt x="653797" y="1774678"/>
                        <a:pt x="641445" y="1760562"/>
                      </a:cubicBezTo>
                      <a:cubicBezTo>
                        <a:pt x="619842" y="1735874"/>
                        <a:pt x="559558" y="1705971"/>
                        <a:pt x="559558" y="1705971"/>
                      </a:cubicBezTo>
                      <a:cubicBezTo>
                        <a:pt x="541361" y="1678675"/>
                        <a:pt x="532263" y="1642281"/>
                        <a:pt x="504967" y="1624084"/>
                      </a:cubicBezTo>
                      <a:lnTo>
                        <a:pt x="423081" y="1569493"/>
                      </a:lnTo>
                      <a:cubicBezTo>
                        <a:pt x="379825" y="1504611"/>
                        <a:pt x="411346" y="1533737"/>
                        <a:pt x="313899" y="1501254"/>
                      </a:cubicBezTo>
                      <a:lnTo>
                        <a:pt x="272955" y="1487606"/>
                      </a:lnTo>
                      <a:lnTo>
                        <a:pt x="232012" y="1473959"/>
                      </a:lnTo>
                      <a:cubicBezTo>
                        <a:pt x="218364" y="1478508"/>
                        <a:pt x="203936" y="1481173"/>
                        <a:pt x="191069" y="1487606"/>
                      </a:cubicBezTo>
                      <a:cubicBezTo>
                        <a:pt x="176398" y="1494942"/>
                        <a:pt x="166137" y="1518460"/>
                        <a:pt x="150125" y="1514902"/>
                      </a:cubicBezTo>
                      <a:cubicBezTo>
                        <a:pt x="118101" y="1507786"/>
                        <a:pt x="99360" y="1470685"/>
                        <a:pt x="68239" y="1460311"/>
                      </a:cubicBezTo>
                      <a:cubicBezTo>
                        <a:pt x="18664" y="1443786"/>
                        <a:pt x="41682" y="1446663"/>
                        <a:pt x="0" y="1446663"/>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sp>
            <p:nvSpPr>
              <p:cNvPr id="26" name="Freeform 25"/>
              <p:cNvSpPr/>
              <p:nvPr/>
            </p:nvSpPr>
            <p:spPr bwMode="auto">
              <a:xfrm>
                <a:off x="534359" y="1487255"/>
                <a:ext cx="1893325" cy="3414539"/>
              </a:xfrm>
              <a:custGeom>
                <a:avLst/>
                <a:gdLst>
                  <a:gd name="connsiteX0" fmla="*/ 980964 w 1895364"/>
                  <a:gd name="connsiteY0" fmla="*/ 330680 h 3418774"/>
                  <a:gd name="connsiteX1" fmla="*/ 1103794 w 1895364"/>
                  <a:gd name="connsiteY1" fmla="*/ 289737 h 3418774"/>
                  <a:gd name="connsiteX2" fmla="*/ 1144738 w 1895364"/>
                  <a:gd name="connsiteY2" fmla="*/ 276089 h 3418774"/>
                  <a:gd name="connsiteX3" fmla="*/ 1172033 w 1895364"/>
                  <a:gd name="connsiteY3" fmla="*/ 235146 h 3418774"/>
                  <a:gd name="connsiteX4" fmla="*/ 1226624 w 1895364"/>
                  <a:gd name="connsiteY4" fmla="*/ 221498 h 3418774"/>
                  <a:gd name="connsiteX5" fmla="*/ 1267567 w 1895364"/>
                  <a:gd name="connsiteY5" fmla="*/ 207850 h 3418774"/>
                  <a:gd name="connsiteX6" fmla="*/ 1294863 w 1895364"/>
                  <a:gd name="connsiteY6" fmla="*/ 166907 h 3418774"/>
                  <a:gd name="connsiteX7" fmla="*/ 1335806 w 1895364"/>
                  <a:gd name="connsiteY7" fmla="*/ 85021 h 3418774"/>
                  <a:gd name="connsiteX8" fmla="*/ 1376750 w 1895364"/>
                  <a:gd name="connsiteY8" fmla="*/ 71373 h 3418774"/>
                  <a:gd name="connsiteX9" fmla="*/ 1404045 w 1895364"/>
                  <a:gd name="connsiteY9" fmla="*/ 30429 h 3418774"/>
                  <a:gd name="connsiteX10" fmla="*/ 1690648 w 1895364"/>
                  <a:gd name="connsiteY10" fmla="*/ 30429 h 3418774"/>
                  <a:gd name="connsiteX11" fmla="*/ 1813478 w 1895364"/>
                  <a:gd name="connsiteY11" fmla="*/ 85021 h 3418774"/>
                  <a:gd name="connsiteX12" fmla="*/ 1840773 w 1895364"/>
                  <a:gd name="connsiteY12" fmla="*/ 125964 h 3418774"/>
                  <a:gd name="connsiteX13" fmla="*/ 1881717 w 1895364"/>
                  <a:gd name="connsiteY13" fmla="*/ 166907 h 3418774"/>
                  <a:gd name="connsiteX14" fmla="*/ 1895364 w 1895364"/>
                  <a:gd name="connsiteY14" fmla="*/ 207850 h 3418774"/>
                  <a:gd name="connsiteX15" fmla="*/ 1868069 w 1895364"/>
                  <a:gd name="connsiteY15" fmla="*/ 385271 h 3418774"/>
                  <a:gd name="connsiteX16" fmla="*/ 1840773 w 1895364"/>
                  <a:gd name="connsiteY16" fmla="*/ 426215 h 3418774"/>
                  <a:gd name="connsiteX17" fmla="*/ 1827126 w 1895364"/>
                  <a:gd name="connsiteY17" fmla="*/ 562692 h 3418774"/>
                  <a:gd name="connsiteX18" fmla="*/ 1772535 w 1895364"/>
                  <a:gd name="connsiteY18" fmla="*/ 658227 h 3418774"/>
                  <a:gd name="connsiteX19" fmla="*/ 1731591 w 1895364"/>
                  <a:gd name="connsiteY19" fmla="*/ 630931 h 3418774"/>
                  <a:gd name="connsiteX20" fmla="*/ 1690648 w 1895364"/>
                  <a:gd name="connsiteY20" fmla="*/ 644579 h 3418774"/>
                  <a:gd name="connsiteX21" fmla="*/ 1717944 w 1895364"/>
                  <a:gd name="connsiteY21" fmla="*/ 740113 h 3418774"/>
                  <a:gd name="connsiteX22" fmla="*/ 1704296 w 1895364"/>
                  <a:gd name="connsiteY22" fmla="*/ 835647 h 3418774"/>
                  <a:gd name="connsiteX23" fmla="*/ 1690648 w 1895364"/>
                  <a:gd name="connsiteY23" fmla="*/ 876591 h 3418774"/>
                  <a:gd name="connsiteX24" fmla="*/ 1663353 w 1895364"/>
                  <a:gd name="connsiteY24" fmla="*/ 1122250 h 3418774"/>
                  <a:gd name="connsiteX25" fmla="*/ 1649705 w 1895364"/>
                  <a:gd name="connsiteY25" fmla="*/ 1176841 h 3418774"/>
                  <a:gd name="connsiteX26" fmla="*/ 1622409 w 1895364"/>
                  <a:gd name="connsiteY26" fmla="*/ 1258728 h 3418774"/>
                  <a:gd name="connsiteX27" fmla="*/ 1608762 w 1895364"/>
                  <a:gd name="connsiteY27" fmla="*/ 1326967 h 3418774"/>
                  <a:gd name="connsiteX28" fmla="*/ 1649705 w 1895364"/>
                  <a:gd name="connsiteY28" fmla="*/ 1681809 h 3418774"/>
                  <a:gd name="connsiteX29" fmla="*/ 1677000 w 1895364"/>
                  <a:gd name="connsiteY29" fmla="*/ 1722752 h 3418774"/>
                  <a:gd name="connsiteX30" fmla="*/ 1677000 w 1895364"/>
                  <a:gd name="connsiteY30" fmla="*/ 2023003 h 3418774"/>
                  <a:gd name="connsiteX31" fmla="*/ 1690648 w 1895364"/>
                  <a:gd name="connsiteY31" fmla="*/ 2063946 h 3418774"/>
                  <a:gd name="connsiteX32" fmla="*/ 1690648 w 1895364"/>
                  <a:gd name="connsiteY32" fmla="*/ 2255015 h 3418774"/>
                  <a:gd name="connsiteX33" fmla="*/ 1717944 w 1895364"/>
                  <a:gd name="connsiteY33" fmla="*/ 2336901 h 3418774"/>
                  <a:gd name="connsiteX34" fmla="*/ 1677000 w 1895364"/>
                  <a:gd name="connsiteY34" fmla="*/ 2473379 h 3418774"/>
                  <a:gd name="connsiteX35" fmla="*/ 1636057 w 1895364"/>
                  <a:gd name="connsiteY35" fmla="*/ 2500674 h 3418774"/>
                  <a:gd name="connsiteX36" fmla="*/ 1608762 w 1895364"/>
                  <a:gd name="connsiteY36" fmla="*/ 2541618 h 3418774"/>
                  <a:gd name="connsiteX37" fmla="*/ 1690648 w 1895364"/>
                  <a:gd name="connsiteY37" fmla="*/ 2609856 h 3418774"/>
                  <a:gd name="connsiteX38" fmla="*/ 1731591 w 1895364"/>
                  <a:gd name="connsiteY38" fmla="*/ 2691743 h 3418774"/>
                  <a:gd name="connsiteX39" fmla="*/ 1745239 w 1895364"/>
                  <a:gd name="connsiteY39" fmla="*/ 2732686 h 3418774"/>
                  <a:gd name="connsiteX40" fmla="*/ 1786182 w 1895364"/>
                  <a:gd name="connsiteY40" fmla="*/ 2759982 h 3418774"/>
                  <a:gd name="connsiteX41" fmla="*/ 1813478 w 1895364"/>
                  <a:gd name="connsiteY41" fmla="*/ 2841868 h 3418774"/>
                  <a:gd name="connsiteX42" fmla="*/ 1827126 w 1895364"/>
                  <a:gd name="connsiteY42" fmla="*/ 2882812 h 3418774"/>
                  <a:gd name="connsiteX43" fmla="*/ 1799830 w 1895364"/>
                  <a:gd name="connsiteY43" fmla="*/ 3005641 h 3418774"/>
                  <a:gd name="connsiteX44" fmla="*/ 1786182 w 1895364"/>
                  <a:gd name="connsiteY44" fmla="*/ 3073880 h 3418774"/>
                  <a:gd name="connsiteX45" fmla="*/ 1704296 w 1895364"/>
                  <a:gd name="connsiteY45" fmla="*/ 3128471 h 3418774"/>
                  <a:gd name="connsiteX46" fmla="*/ 1690648 w 1895364"/>
                  <a:gd name="connsiteY46" fmla="*/ 3169415 h 3418774"/>
                  <a:gd name="connsiteX47" fmla="*/ 1622409 w 1895364"/>
                  <a:gd name="connsiteY47" fmla="*/ 3251301 h 3418774"/>
                  <a:gd name="connsiteX48" fmla="*/ 1581466 w 1895364"/>
                  <a:gd name="connsiteY48" fmla="*/ 3264949 h 3418774"/>
                  <a:gd name="connsiteX49" fmla="*/ 1540523 w 1895364"/>
                  <a:gd name="connsiteY49" fmla="*/ 3305892 h 3418774"/>
                  <a:gd name="connsiteX50" fmla="*/ 1499579 w 1895364"/>
                  <a:gd name="connsiteY50" fmla="*/ 3319540 h 3418774"/>
                  <a:gd name="connsiteX51" fmla="*/ 1349454 w 1895364"/>
                  <a:gd name="connsiteY51" fmla="*/ 3333188 h 3418774"/>
                  <a:gd name="connsiteX52" fmla="*/ 1322159 w 1895364"/>
                  <a:gd name="connsiteY52" fmla="*/ 3374131 h 3418774"/>
                  <a:gd name="connsiteX53" fmla="*/ 1267567 w 1895364"/>
                  <a:gd name="connsiteY53" fmla="*/ 3387779 h 3418774"/>
                  <a:gd name="connsiteX54" fmla="*/ 1226624 w 1895364"/>
                  <a:gd name="connsiteY54" fmla="*/ 3415074 h 3418774"/>
                  <a:gd name="connsiteX55" fmla="*/ 871782 w 1895364"/>
                  <a:gd name="connsiteY55" fmla="*/ 3401427 h 3418774"/>
                  <a:gd name="connsiteX56" fmla="*/ 858135 w 1895364"/>
                  <a:gd name="connsiteY56" fmla="*/ 3360483 h 3418774"/>
                  <a:gd name="connsiteX57" fmla="*/ 762600 w 1895364"/>
                  <a:gd name="connsiteY57" fmla="*/ 3251301 h 3418774"/>
                  <a:gd name="connsiteX58" fmla="*/ 708009 w 1895364"/>
                  <a:gd name="connsiteY58" fmla="*/ 3196710 h 3418774"/>
                  <a:gd name="connsiteX59" fmla="*/ 653418 w 1895364"/>
                  <a:gd name="connsiteY59" fmla="*/ 3114824 h 3418774"/>
                  <a:gd name="connsiteX60" fmla="*/ 626123 w 1895364"/>
                  <a:gd name="connsiteY60" fmla="*/ 3073880 h 3418774"/>
                  <a:gd name="connsiteX61" fmla="*/ 544236 w 1895364"/>
                  <a:gd name="connsiteY61" fmla="*/ 3019289 h 3418774"/>
                  <a:gd name="connsiteX62" fmla="*/ 503293 w 1895364"/>
                  <a:gd name="connsiteY62" fmla="*/ 2991994 h 3418774"/>
                  <a:gd name="connsiteX63" fmla="*/ 475997 w 1895364"/>
                  <a:gd name="connsiteY63" fmla="*/ 2951050 h 3418774"/>
                  <a:gd name="connsiteX64" fmla="*/ 435054 w 1895364"/>
                  <a:gd name="connsiteY64" fmla="*/ 2910107 h 3418774"/>
                  <a:gd name="connsiteX65" fmla="*/ 421406 w 1895364"/>
                  <a:gd name="connsiteY65" fmla="*/ 2869164 h 3418774"/>
                  <a:gd name="connsiteX66" fmla="*/ 380463 w 1895364"/>
                  <a:gd name="connsiteY66" fmla="*/ 2828221 h 3418774"/>
                  <a:gd name="connsiteX67" fmla="*/ 312224 w 1895364"/>
                  <a:gd name="connsiteY67" fmla="*/ 2759982 h 3418774"/>
                  <a:gd name="connsiteX68" fmla="*/ 298576 w 1895364"/>
                  <a:gd name="connsiteY68" fmla="*/ 2719038 h 3418774"/>
                  <a:gd name="connsiteX69" fmla="*/ 243985 w 1895364"/>
                  <a:gd name="connsiteY69" fmla="*/ 2637152 h 3418774"/>
                  <a:gd name="connsiteX70" fmla="*/ 175747 w 1895364"/>
                  <a:gd name="connsiteY70" fmla="*/ 2541618 h 3418774"/>
                  <a:gd name="connsiteX71" fmla="*/ 121156 w 1895364"/>
                  <a:gd name="connsiteY71" fmla="*/ 2418788 h 3418774"/>
                  <a:gd name="connsiteX72" fmla="*/ 80212 w 1895364"/>
                  <a:gd name="connsiteY72" fmla="*/ 2377844 h 3418774"/>
                  <a:gd name="connsiteX73" fmla="*/ 52917 w 1895364"/>
                  <a:gd name="connsiteY73" fmla="*/ 2282310 h 3418774"/>
                  <a:gd name="connsiteX74" fmla="*/ 11973 w 1895364"/>
                  <a:gd name="connsiteY74" fmla="*/ 2200424 h 3418774"/>
                  <a:gd name="connsiteX75" fmla="*/ 25621 w 1895364"/>
                  <a:gd name="connsiteY75" fmla="*/ 2050298 h 3418774"/>
                  <a:gd name="connsiteX76" fmla="*/ 52917 w 1895364"/>
                  <a:gd name="connsiteY76" fmla="*/ 1968412 h 3418774"/>
                  <a:gd name="connsiteX77" fmla="*/ 93860 w 1895364"/>
                  <a:gd name="connsiteY77" fmla="*/ 1941116 h 3418774"/>
                  <a:gd name="connsiteX78" fmla="*/ 121156 w 1895364"/>
                  <a:gd name="connsiteY78" fmla="*/ 1859229 h 3418774"/>
                  <a:gd name="connsiteX79" fmla="*/ 134803 w 1895364"/>
                  <a:gd name="connsiteY79" fmla="*/ 1818286 h 3418774"/>
                  <a:gd name="connsiteX80" fmla="*/ 203042 w 1895364"/>
                  <a:gd name="connsiteY80" fmla="*/ 1586274 h 3418774"/>
                  <a:gd name="connsiteX81" fmla="*/ 271281 w 1895364"/>
                  <a:gd name="connsiteY81" fmla="*/ 1518035 h 3418774"/>
                  <a:gd name="connsiteX82" fmla="*/ 312224 w 1895364"/>
                  <a:gd name="connsiteY82" fmla="*/ 1463444 h 3418774"/>
                  <a:gd name="connsiteX83" fmla="*/ 312224 w 1895364"/>
                  <a:gd name="connsiteY83" fmla="*/ 1340615 h 3418774"/>
                  <a:gd name="connsiteX84" fmla="*/ 325872 w 1895364"/>
                  <a:gd name="connsiteY84" fmla="*/ 1067659 h 3418774"/>
                  <a:gd name="connsiteX85" fmla="*/ 407759 w 1895364"/>
                  <a:gd name="connsiteY85" fmla="*/ 1040364 h 3418774"/>
                  <a:gd name="connsiteX86" fmla="*/ 489645 w 1895364"/>
                  <a:gd name="connsiteY86" fmla="*/ 1013068 h 3418774"/>
                  <a:gd name="connsiteX87" fmla="*/ 544236 w 1895364"/>
                  <a:gd name="connsiteY87" fmla="*/ 999421 h 341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895364" h="3418774">
                    <a:moveTo>
                      <a:pt x="980964" y="330680"/>
                    </a:moveTo>
                    <a:lnTo>
                      <a:pt x="1103794" y="289737"/>
                    </a:lnTo>
                    <a:lnTo>
                      <a:pt x="1144738" y="276089"/>
                    </a:lnTo>
                    <a:cubicBezTo>
                      <a:pt x="1153836" y="262441"/>
                      <a:pt x="1158385" y="244244"/>
                      <a:pt x="1172033" y="235146"/>
                    </a:cubicBezTo>
                    <a:cubicBezTo>
                      <a:pt x="1187640" y="224741"/>
                      <a:pt x="1208589" y="226651"/>
                      <a:pt x="1226624" y="221498"/>
                    </a:cubicBezTo>
                    <a:cubicBezTo>
                      <a:pt x="1240456" y="217546"/>
                      <a:pt x="1253919" y="212399"/>
                      <a:pt x="1267567" y="207850"/>
                    </a:cubicBezTo>
                    <a:cubicBezTo>
                      <a:pt x="1276666" y="194202"/>
                      <a:pt x="1287527" y="181578"/>
                      <a:pt x="1294863" y="166907"/>
                    </a:cubicBezTo>
                    <a:cubicBezTo>
                      <a:pt x="1311346" y="133943"/>
                      <a:pt x="1303213" y="111095"/>
                      <a:pt x="1335806" y="85021"/>
                    </a:cubicBezTo>
                    <a:cubicBezTo>
                      <a:pt x="1347040" y="76034"/>
                      <a:pt x="1363102" y="75922"/>
                      <a:pt x="1376750" y="71373"/>
                    </a:cubicBezTo>
                    <a:cubicBezTo>
                      <a:pt x="1385848" y="57725"/>
                      <a:pt x="1388132" y="34407"/>
                      <a:pt x="1404045" y="30429"/>
                    </a:cubicBezTo>
                    <a:cubicBezTo>
                      <a:pt x="1525762" y="0"/>
                      <a:pt x="1583007" y="15053"/>
                      <a:pt x="1690648" y="30429"/>
                    </a:cubicBezTo>
                    <a:cubicBezTo>
                      <a:pt x="1788096" y="62912"/>
                      <a:pt x="1748595" y="41765"/>
                      <a:pt x="1813478" y="85021"/>
                    </a:cubicBezTo>
                    <a:cubicBezTo>
                      <a:pt x="1822576" y="98669"/>
                      <a:pt x="1830272" y="113363"/>
                      <a:pt x="1840773" y="125964"/>
                    </a:cubicBezTo>
                    <a:cubicBezTo>
                      <a:pt x="1853129" y="140791"/>
                      <a:pt x="1871011" y="150848"/>
                      <a:pt x="1881717" y="166907"/>
                    </a:cubicBezTo>
                    <a:cubicBezTo>
                      <a:pt x="1889697" y="178877"/>
                      <a:pt x="1890815" y="194202"/>
                      <a:pt x="1895364" y="207850"/>
                    </a:cubicBezTo>
                    <a:cubicBezTo>
                      <a:pt x="1891450" y="246996"/>
                      <a:pt x="1892662" y="336085"/>
                      <a:pt x="1868069" y="385271"/>
                    </a:cubicBezTo>
                    <a:cubicBezTo>
                      <a:pt x="1860733" y="399942"/>
                      <a:pt x="1849872" y="412567"/>
                      <a:pt x="1840773" y="426215"/>
                    </a:cubicBezTo>
                    <a:cubicBezTo>
                      <a:pt x="1807547" y="525896"/>
                      <a:pt x="1806500" y="480188"/>
                      <a:pt x="1827126" y="562692"/>
                    </a:cubicBezTo>
                    <a:cubicBezTo>
                      <a:pt x="1820249" y="590199"/>
                      <a:pt x="1814957" y="651157"/>
                      <a:pt x="1772535" y="658227"/>
                    </a:cubicBezTo>
                    <a:cubicBezTo>
                      <a:pt x="1756355" y="660924"/>
                      <a:pt x="1745239" y="640030"/>
                      <a:pt x="1731591" y="630931"/>
                    </a:cubicBezTo>
                    <a:cubicBezTo>
                      <a:pt x="1717943" y="635480"/>
                      <a:pt x="1695991" y="631222"/>
                      <a:pt x="1690648" y="644579"/>
                    </a:cubicBezTo>
                    <a:cubicBezTo>
                      <a:pt x="1687532" y="652369"/>
                      <a:pt x="1713898" y="727974"/>
                      <a:pt x="1717944" y="740113"/>
                    </a:cubicBezTo>
                    <a:cubicBezTo>
                      <a:pt x="1713395" y="771958"/>
                      <a:pt x="1710605" y="804104"/>
                      <a:pt x="1704296" y="835647"/>
                    </a:cubicBezTo>
                    <a:cubicBezTo>
                      <a:pt x="1701475" y="849754"/>
                      <a:pt x="1692683" y="862349"/>
                      <a:pt x="1690648" y="876591"/>
                    </a:cubicBezTo>
                    <a:cubicBezTo>
                      <a:pt x="1662349" y="1074681"/>
                      <a:pt x="1691621" y="966776"/>
                      <a:pt x="1663353" y="1122250"/>
                    </a:cubicBezTo>
                    <a:cubicBezTo>
                      <a:pt x="1659998" y="1140705"/>
                      <a:pt x="1655095" y="1158875"/>
                      <a:pt x="1649705" y="1176841"/>
                    </a:cubicBezTo>
                    <a:cubicBezTo>
                      <a:pt x="1641437" y="1204400"/>
                      <a:pt x="1628051" y="1230514"/>
                      <a:pt x="1622409" y="1258728"/>
                    </a:cubicBezTo>
                    <a:lnTo>
                      <a:pt x="1608762" y="1326967"/>
                    </a:lnTo>
                    <a:cubicBezTo>
                      <a:pt x="1609444" y="1340609"/>
                      <a:pt x="1598149" y="1604475"/>
                      <a:pt x="1649705" y="1681809"/>
                    </a:cubicBezTo>
                    <a:lnTo>
                      <a:pt x="1677000" y="1722752"/>
                    </a:lnTo>
                    <a:cubicBezTo>
                      <a:pt x="1665554" y="1883006"/>
                      <a:pt x="1652668" y="1889177"/>
                      <a:pt x="1677000" y="2023003"/>
                    </a:cubicBezTo>
                    <a:cubicBezTo>
                      <a:pt x="1679573" y="2037157"/>
                      <a:pt x="1686099" y="2050298"/>
                      <a:pt x="1690648" y="2063946"/>
                    </a:cubicBezTo>
                    <a:cubicBezTo>
                      <a:pt x="1676732" y="2161353"/>
                      <a:pt x="1668169" y="2157607"/>
                      <a:pt x="1690648" y="2255015"/>
                    </a:cubicBezTo>
                    <a:cubicBezTo>
                      <a:pt x="1697118" y="2283050"/>
                      <a:pt x="1717944" y="2336901"/>
                      <a:pt x="1717944" y="2336901"/>
                    </a:cubicBezTo>
                    <a:cubicBezTo>
                      <a:pt x="1712481" y="2358753"/>
                      <a:pt x="1686968" y="2466734"/>
                      <a:pt x="1677000" y="2473379"/>
                    </a:cubicBezTo>
                    <a:lnTo>
                      <a:pt x="1636057" y="2500674"/>
                    </a:lnTo>
                    <a:cubicBezTo>
                      <a:pt x="1626959" y="2514322"/>
                      <a:pt x="1606065" y="2525439"/>
                      <a:pt x="1608762" y="2541618"/>
                    </a:cubicBezTo>
                    <a:cubicBezTo>
                      <a:pt x="1612046" y="2561321"/>
                      <a:pt x="1675506" y="2599762"/>
                      <a:pt x="1690648" y="2609856"/>
                    </a:cubicBezTo>
                    <a:cubicBezTo>
                      <a:pt x="1724952" y="2712768"/>
                      <a:pt x="1678679" y="2585919"/>
                      <a:pt x="1731591" y="2691743"/>
                    </a:cubicBezTo>
                    <a:cubicBezTo>
                      <a:pt x="1738025" y="2704610"/>
                      <a:pt x="1736252" y="2721452"/>
                      <a:pt x="1745239" y="2732686"/>
                    </a:cubicBezTo>
                    <a:cubicBezTo>
                      <a:pt x="1755486" y="2745494"/>
                      <a:pt x="1772534" y="2750883"/>
                      <a:pt x="1786182" y="2759982"/>
                    </a:cubicBezTo>
                    <a:lnTo>
                      <a:pt x="1813478" y="2841868"/>
                    </a:lnTo>
                    <a:lnTo>
                      <a:pt x="1827126" y="2882812"/>
                    </a:lnTo>
                    <a:cubicBezTo>
                      <a:pt x="1803062" y="2955001"/>
                      <a:pt x="1819046" y="2899958"/>
                      <a:pt x="1799830" y="3005641"/>
                    </a:cubicBezTo>
                    <a:cubicBezTo>
                      <a:pt x="1795680" y="3028464"/>
                      <a:pt x="1800423" y="3055570"/>
                      <a:pt x="1786182" y="3073880"/>
                    </a:cubicBezTo>
                    <a:cubicBezTo>
                      <a:pt x="1766042" y="3099775"/>
                      <a:pt x="1704296" y="3128471"/>
                      <a:pt x="1704296" y="3128471"/>
                    </a:cubicBezTo>
                    <a:cubicBezTo>
                      <a:pt x="1699747" y="3142119"/>
                      <a:pt x="1697082" y="3156548"/>
                      <a:pt x="1690648" y="3169415"/>
                    </a:cubicBezTo>
                    <a:cubicBezTo>
                      <a:pt x="1678059" y="3194593"/>
                      <a:pt x="1645048" y="3236208"/>
                      <a:pt x="1622409" y="3251301"/>
                    </a:cubicBezTo>
                    <a:cubicBezTo>
                      <a:pt x="1610439" y="3259281"/>
                      <a:pt x="1595114" y="3260400"/>
                      <a:pt x="1581466" y="3264949"/>
                    </a:cubicBezTo>
                    <a:cubicBezTo>
                      <a:pt x="1567818" y="3278597"/>
                      <a:pt x="1556582" y="3295186"/>
                      <a:pt x="1540523" y="3305892"/>
                    </a:cubicBezTo>
                    <a:cubicBezTo>
                      <a:pt x="1528553" y="3313872"/>
                      <a:pt x="1513821" y="3317505"/>
                      <a:pt x="1499579" y="3319540"/>
                    </a:cubicBezTo>
                    <a:cubicBezTo>
                      <a:pt x="1449836" y="3326646"/>
                      <a:pt x="1399496" y="3328639"/>
                      <a:pt x="1349454" y="3333188"/>
                    </a:cubicBezTo>
                    <a:cubicBezTo>
                      <a:pt x="1340356" y="3346836"/>
                      <a:pt x="1335807" y="3365033"/>
                      <a:pt x="1322159" y="3374131"/>
                    </a:cubicBezTo>
                    <a:cubicBezTo>
                      <a:pt x="1306552" y="3384536"/>
                      <a:pt x="1284808" y="3380390"/>
                      <a:pt x="1267567" y="3387779"/>
                    </a:cubicBezTo>
                    <a:cubicBezTo>
                      <a:pt x="1252491" y="3394240"/>
                      <a:pt x="1240272" y="3405976"/>
                      <a:pt x="1226624" y="3415074"/>
                    </a:cubicBezTo>
                    <a:cubicBezTo>
                      <a:pt x="1108343" y="3410525"/>
                      <a:pt x="988872" y="3418774"/>
                      <a:pt x="871782" y="3401427"/>
                    </a:cubicBezTo>
                    <a:cubicBezTo>
                      <a:pt x="857551" y="3399319"/>
                      <a:pt x="865121" y="3373059"/>
                      <a:pt x="858135" y="3360483"/>
                    </a:cubicBezTo>
                    <a:cubicBezTo>
                      <a:pt x="811306" y="3276189"/>
                      <a:pt x="822409" y="3291174"/>
                      <a:pt x="762600" y="3251301"/>
                    </a:cubicBezTo>
                    <a:cubicBezTo>
                      <a:pt x="726209" y="3142122"/>
                      <a:pt x="780796" y="3269496"/>
                      <a:pt x="708009" y="3196710"/>
                    </a:cubicBezTo>
                    <a:cubicBezTo>
                      <a:pt x="684812" y="3173514"/>
                      <a:pt x="671615" y="3142119"/>
                      <a:pt x="653418" y="3114824"/>
                    </a:cubicBezTo>
                    <a:cubicBezTo>
                      <a:pt x="644319" y="3101176"/>
                      <a:pt x="639771" y="3082979"/>
                      <a:pt x="626123" y="3073880"/>
                    </a:cubicBezTo>
                    <a:lnTo>
                      <a:pt x="544236" y="3019289"/>
                    </a:lnTo>
                    <a:lnTo>
                      <a:pt x="503293" y="2991994"/>
                    </a:lnTo>
                    <a:cubicBezTo>
                      <a:pt x="494194" y="2978346"/>
                      <a:pt x="486498" y="2963651"/>
                      <a:pt x="475997" y="2951050"/>
                    </a:cubicBezTo>
                    <a:cubicBezTo>
                      <a:pt x="463641" y="2936223"/>
                      <a:pt x="445760" y="2926166"/>
                      <a:pt x="435054" y="2910107"/>
                    </a:cubicBezTo>
                    <a:cubicBezTo>
                      <a:pt x="427074" y="2898137"/>
                      <a:pt x="429386" y="2881134"/>
                      <a:pt x="421406" y="2869164"/>
                    </a:cubicBezTo>
                    <a:cubicBezTo>
                      <a:pt x="410700" y="2853105"/>
                      <a:pt x="392819" y="2843048"/>
                      <a:pt x="380463" y="2828221"/>
                    </a:cubicBezTo>
                    <a:cubicBezTo>
                      <a:pt x="323597" y="2759982"/>
                      <a:pt x="387286" y="2810023"/>
                      <a:pt x="312224" y="2759982"/>
                    </a:cubicBezTo>
                    <a:cubicBezTo>
                      <a:pt x="307675" y="2746334"/>
                      <a:pt x="305563" y="2731614"/>
                      <a:pt x="298576" y="2719038"/>
                    </a:cubicBezTo>
                    <a:cubicBezTo>
                      <a:pt x="282644" y="2690361"/>
                      <a:pt x="243985" y="2637152"/>
                      <a:pt x="243985" y="2637152"/>
                    </a:cubicBezTo>
                    <a:cubicBezTo>
                      <a:pt x="212141" y="2541617"/>
                      <a:pt x="243986" y="2564363"/>
                      <a:pt x="175747" y="2541618"/>
                    </a:cubicBezTo>
                    <a:cubicBezTo>
                      <a:pt x="155911" y="2482110"/>
                      <a:pt x="157201" y="2462042"/>
                      <a:pt x="121156" y="2418788"/>
                    </a:cubicBezTo>
                    <a:cubicBezTo>
                      <a:pt x="108800" y="2403960"/>
                      <a:pt x="93860" y="2391492"/>
                      <a:pt x="80212" y="2377844"/>
                    </a:cubicBezTo>
                    <a:cubicBezTo>
                      <a:pt x="75841" y="2360360"/>
                      <a:pt x="62704" y="2301885"/>
                      <a:pt x="52917" y="2282310"/>
                    </a:cubicBezTo>
                    <a:cubicBezTo>
                      <a:pt x="0" y="2176477"/>
                      <a:pt x="46280" y="2303342"/>
                      <a:pt x="11973" y="2200424"/>
                    </a:cubicBezTo>
                    <a:cubicBezTo>
                      <a:pt x="16522" y="2150382"/>
                      <a:pt x="16888" y="2099782"/>
                      <a:pt x="25621" y="2050298"/>
                    </a:cubicBezTo>
                    <a:cubicBezTo>
                      <a:pt x="30621" y="2021964"/>
                      <a:pt x="28978" y="1984372"/>
                      <a:pt x="52917" y="1968412"/>
                    </a:cubicBezTo>
                    <a:lnTo>
                      <a:pt x="93860" y="1941116"/>
                    </a:lnTo>
                    <a:lnTo>
                      <a:pt x="121156" y="1859229"/>
                    </a:lnTo>
                    <a:lnTo>
                      <a:pt x="134803" y="1818286"/>
                    </a:lnTo>
                    <a:cubicBezTo>
                      <a:pt x="163883" y="1585647"/>
                      <a:pt x="92509" y="1623119"/>
                      <a:pt x="203042" y="1586274"/>
                    </a:cubicBezTo>
                    <a:cubicBezTo>
                      <a:pt x="275834" y="1477089"/>
                      <a:pt x="180293" y="1609024"/>
                      <a:pt x="271281" y="1518035"/>
                    </a:cubicBezTo>
                    <a:cubicBezTo>
                      <a:pt x="287365" y="1501951"/>
                      <a:pt x="298576" y="1481641"/>
                      <a:pt x="312224" y="1463444"/>
                    </a:cubicBezTo>
                    <a:cubicBezTo>
                      <a:pt x="342948" y="1371275"/>
                      <a:pt x="312224" y="1484729"/>
                      <a:pt x="312224" y="1340615"/>
                    </a:cubicBezTo>
                    <a:cubicBezTo>
                      <a:pt x="312224" y="1249516"/>
                      <a:pt x="298250" y="1154470"/>
                      <a:pt x="325872" y="1067659"/>
                    </a:cubicBezTo>
                    <a:cubicBezTo>
                      <a:pt x="334596" y="1040241"/>
                      <a:pt x="380463" y="1049462"/>
                      <a:pt x="407759" y="1040364"/>
                    </a:cubicBezTo>
                    <a:lnTo>
                      <a:pt x="489645" y="1013068"/>
                    </a:lnTo>
                    <a:cubicBezTo>
                      <a:pt x="534902" y="997982"/>
                      <a:pt x="516203" y="999421"/>
                      <a:pt x="544236" y="999421"/>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27" name="Freeform 26"/>
              <p:cNvSpPr/>
              <p:nvPr/>
            </p:nvSpPr>
            <p:spPr bwMode="auto">
              <a:xfrm>
                <a:off x="1895187" y="996080"/>
                <a:ext cx="3153572" cy="3562485"/>
              </a:xfrm>
              <a:custGeom>
                <a:avLst/>
                <a:gdLst>
                  <a:gd name="connsiteX0" fmla="*/ 54591 w 3152633"/>
                  <a:gd name="connsiteY0" fmla="*/ 518614 h 3562065"/>
                  <a:gd name="connsiteX1" fmla="*/ 27295 w 3152633"/>
                  <a:gd name="connsiteY1" fmla="*/ 477671 h 3562065"/>
                  <a:gd name="connsiteX2" fmla="*/ 0 w 3152633"/>
                  <a:gd name="connsiteY2" fmla="*/ 395785 h 3562065"/>
                  <a:gd name="connsiteX3" fmla="*/ 13648 w 3152633"/>
                  <a:gd name="connsiteY3" fmla="*/ 354841 h 3562065"/>
                  <a:gd name="connsiteX4" fmla="*/ 40943 w 3152633"/>
                  <a:gd name="connsiteY4" fmla="*/ 313898 h 3562065"/>
                  <a:gd name="connsiteX5" fmla="*/ 68239 w 3152633"/>
                  <a:gd name="connsiteY5" fmla="*/ 259307 h 3562065"/>
                  <a:gd name="connsiteX6" fmla="*/ 122830 w 3152633"/>
                  <a:gd name="connsiteY6" fmla="*/ 191068 h 3562065"/>
                  <a:gd name="connsiteX7" fmla="*/ 191068 w 3152633"/>
                  <a:gd name="connsiteY7" fmla="*/ 136477 h 3562065"/>
                  <a:gd name="connsiteX8" fmla="*/ 395785 w 3152633"/>
                  <a:gd name="connsiteY8" fmla="*/ 136477 h 3562065"/>
                  <a:gd name="connsiteX9" fmla="*/ 423080 w 3152633"/>
                  <a:gd name="connsiteY9" fmla="*/ 95534 h 3562065"/>
                  <a:gd name="connsiteX10" fmla="*/ 627797 w 3152633"/>
                  <a:gd name="connsiteY10" fmla="*/ 81886 h 3562065"/>
                  <a:gd name="connsiteX11" fmla="*/ 655092 w 3152633"/>
                  <a:gd name="connsiteY11" fmla="*/ 40943 h 3562065"/>
                  <a:gd name="connsiteX12" fmla="*/ 736979 w 3152633"/>
                  <a:gd name="connsiteY12" fmla="*/ 0 h 3562065"/>
                  <a:gd name="connsiteX13" fmla="*/ 805218 w 3152633"/>
                  <a:gd name="connsiteY13" fmla="*/ 13647 h 3562065"/>
                  <a:gd name="connsiteX14" fmla="*/ 887104 w 3152633"/>
                  <a:gd name="connsiteY14" fmla="*/ 40943 h 3562065"/>
                  <a:gd name="connsiteX15" fmla="*/ 914400 w 3152633"/>
                  <a:gd name="connsiteY15" fmla="*/ 81886 h 3562065"/>
                  <a:gd name="connsiteX16" fmla="*/ 928048 w 3152633"/>
                  <a:gd name="connsiteY16" fmla="*/ 136477 h 3562065"/>
                  <a:gd name="connsiteX17" fmla="*/ 941695 w 3152633"/>
                  <a:gd name="connsiteY17" fmla="*/ 177420 h 3562065"/>
                  <a:gd name="connsiteX18" fmla="*/ 955343 w 3152633"/>
                  <a:gd name="connsiteY18" fmla="*/ 300250 h 3562065"/>
                  <a:gd name="connsiteX19" fmla="*/ 982639 w 3152633"/>
                  <a:gd name="connsiteY19" fmla="*/ 341194 h 3562065"/>
                  <a:gd name="connsiteX20" fmla="*/ 996286 w 3152633"/>
                  <a:gd name="connsiteY20" fmla="*/ 382137 h 3562065"/>
                  <a:gd name="connsiteX21" fmla="*/ 1037230 w 3152633"/>
                  <a:gd name="connsiteY21" fmla="*/ 504967 h 3562065"/>
                  <a:gd name="connsiteX22" fmla="*/ 1064525 w 3152633"/>
                  <a:gd name="connsiteY22" fmla="*/ 586853 h 3562065"/>
                  <a:gd name="connsiteX23" fmla="*/ 1078173 w 3152633"/>
                  <a:gd name="connsiteY23" fmla="*/ 627797 h 3562065"/>
                  <a:gd name="connsiteX24" fmla="*/ 1132764 w 3152633"/>
                  <a:gd name="connsiteY24" fmla="*/ 709683 h 3562065"/>
                  <a:gd name="connsiteX25" fmla="*/ 1146412 w 3152633"/>
                  <a:gd name="connsiteY25" fmla="*/ 846161 h 3562065"/>
                  <a:gd name="connsiteX26" fmla="*/ 1187355 w 3152633"/>
                  <a:gd name="connsiteY26" fmla="*/ 873456 h 3562065"/>
                  <a:gd name="connsiteX27" fmla="*/ 1255594 w 3152633"/>
                  <a:gd name="connsiteY27" fmla="*/ 982638 h 3562065"/>
                  <a:gd name="connsiteX28" fmla="*/ 1269242 w 3152633"/>
                  <a:gd name="connsiteY28" fmla="*/ 1023582 h 3562065"/>
                  <a:gd name="connsiteX29" fmla="*/ 1310185 w 3152633"/>
                  <a:gd name="connsiteY29" fmla="*/ 1105468 h 3562065"/>
                  <a:gd name="connsiteX30" fmla="*/ 1323833 w 3152633"/>
                  <a:gd name="connsiteY30" fmla="*/ 1201003 h 3562065"/>
                  <a:gd name="connsiteX31" fmla="*/ 1296537 w 3152633"/>
                  <a:gd name="connsiteY31" fmla="*/ 1310185 h 3562065"/>
                  <a:gd name="connsiteX32" fmla="*/ 1364776 w 3152633"/>
                  <a:gd name="connsiteY32" fmla="*/ 1460310 h 3562065"/>
                  <a:gd name="connsiteX33" fmla="*/ 1364776 w 3152633"/>
                  <a:gd name="connsiteY33" fmla="*/ 1460310 h 3562065"/>
                  <a:gd name="connsiteX34" fmla="*/ 1378424 w 3152633"/>
                  <a:gd name="connsiteY34" fmla="*/ 1501253 h 3562065"/>
                  <a:gd name="connsiteX35" fmla="*/ 1460310 w 3152633"/>
                  <a:gd name="connsiteY35" fmla="*/ 1569492 h 3562065"/>
                  <a:gd name="connsiteX36" fmla="*/ 1501254 w 3152633"/>
                  <a:gd name="connsiteY36" fmla="*/ 1555844 h 3562065"/>
                  <a:gd name="connsiteX37" fmla="*/ 1624083 w 3152633"/>
                  <a:gd name="connsiteY37" fmla="*/ 1624083 h 3562065"/>
                  <a:gd name="connsiteX38" fmla="*/ 1665027 w 3152633"/>
                  <a:gd name="connsiteY38" fmla="*/ 1651379 h 3562065"/>
                  <a:gd name="connsiteX39" fmla="*/ 1705970 w 3152633"/>
                  <a:gd name="connsiteY39" fmla="*/ 1733265 h 3562065"/>
                  <a:gd name="connsiteX40" fmla="*/ 1746913 w 3152633"/>
                  <a:gd name="connsiteY40" fmla="*/ 1760561 h 3562065"/>
                  <a:gd name="connsiteX41" fmla="*/ 1774209 w 3152633"/>
                  <a:gd name="connsiteY41" fmla="*/ 1951629 h 3562065"/>
                  <a:gd name="connsiteX42" fmla="*/ 1787857 w 3152633"/>
                  <a:gd name="connsiteY42" fmla="*/ 1992573 h 3562065"/>
                  <a:gd name="connsiteX43" fmla="*/ 1828800 w 3152633"/>
                  <a:gd name="connsiteY43" fmla="*/ 2006220 h 3562065"/>
                  <a:gd name="connsiteX44" fmla="*/ 1883391 w 3152633"/>
                  <a:gd name="connsiteY44" fmla="*/ 2074459 h 3562065"/>
                  <a:gd name="connsiteX45" fmla="*/ 1910686 w 3152633"/>
                  <a:gd name="connsiteY45" fmla="*/ 2115403 h 3562065"/>
                  <a:gd name="connsiteX46" fmla="*/ 1992573 w 3152633"/>
                  <a:gd name="connsiteY46" fmla="*/ 2183641 h 3562065"/>
                  <a:gd name="connsiteX47" fmla="*/ 2006221 w 3152633"/>
                  <a:gd name="connsiteY47" fmla="*/ 2224585 h 3562065"/>
                  <a:gd name="connsiteX48" fmla="*/ 2088107 w 3152633"/>
                  <a:gd name="connsiteY48" fmla="*/ 2251880 h 3562065"/>
                  <a:gd name="connsiteX49" fmla="*/ 2101755 w 3152633"/>
                  <a:gd name="connsiteY49" fmla="*/ 2292823 h 3562065"/>
                  <a:gd name="connsiteX50" fmla="*/ 2183642 w 3152633"/>
                  <a:gd name="connsiteY50" fmla="*/ 2347414 h 3562065"/>
                  <a:gd name="connsiteX51" fmla="*/ 2197289 w 3152633"/>
                  <a:gd name="connsiteY51" fmla="*/ 2388358 h 3562065"/>
                  <a:gd name="connsiteX52" fmla="*/ 2238233 w 3152633"/>
                  <a:gd name="connsiteY52" fmla="*/ 2402006 h 3562065"/>
                  <a:gd name="connsiteX53" fmla="*/ 2320119 w 3152633"/>
                  <a:gd name="connsiteY53" fmla="*/ 2442949 h 3562065"/>
                  <a:gd name="connsiteX54" fmla="*/ 2347415 w 3152633"/>
                  <a:gd name="connsiteY54" fmla="*/ 2483892 h 3562065"/>
                  <a:gd name="connsiteX55" fmla="*/ 2429301 w 3152633"/>
                  <a:gd name="connsiteY55" fmla="*/ 2552131 h 3562065"/>
                  <a:gd name="connsiteX56" fmla="*/ 2511188 w 3152633"/>
                  <a:gd name="connsiteY56" fmla="*/ 2593074 h 3562065"/>
                  <a:gd name="connsiteX57" fmla="*/ 2565779 w 3152633"/>
                  <a:gd name="connsiteY57" fmla="*/ 2674961 h 3562065"/>
                  <a:gd name="connsiteX58" fmla="*/ 2606722 w 3152633"/>
                  <a:gd name="connsiteY58" fmla="*/ 2688609 h 3562065"/>
                  <a:gd name="connsiteX59" fmla="*/ 2634018 w 3152633"/>
                  <a:gd name="connsiteY59" fmla="*/ 2729552 h 3562065"/>
                  <a:gd name="connsiteX60" fmla="*/ 2743200 w 3152633"/>
                  <a:gd name="connsiteY60" fmla="*/ 2756847 h 3562065"/>
                  <a:gd name="connsiteX61" fmla="*/ 2770495 w 3152633"/>
                  <a:gd name="connsiteY61" fmla="*/ 2797791 h 3562065"/>
                  <a:gd name="connsiteX62" fmla="*/ 2852382 w 3152633"/>
                  <a:gd name="connsiteY62" fmla="*/ 2852382 h 3562065"/>
                  <a:gd name="connsiteX63" fmla="*/ 2920621 w 3152633"/>
                  <a:gd name="connsiteY63" fmla="*/ 2879677 h 3562065"/>
                  <a:gd name="connsiteX64" fmla="*/ 2961564 w 3152633"/>
                  <a:gd name="connsiteY64" fmla="*/ 2906973 h 3562065"/>
                  <a:gd name="connsiteX65" fmla="*/ 3029803 w 3152633"/>
                  <a:gd name="connsiteY65" fmla="*/ 3016155 h 3562065"/>
                  <a:gd name="connsiteX66" fmla="*/ 3070746 w 3152633"/>
                  <a:gd name="connsiteY66" fmla="*/ 3029803 h 3562065"/>
                  <a:gd name="connsiteX67" fmla="*/ 3152633 w 3152633"/>
                  <a:gd name="connsiteY67" fmla="*/ 3084394 h 3562065"/>
                  <a:gd name="connsiteX68" fmla="*/ 3070746 w 3152633"/>
                  <a:gd name="connsiteY68" fmla="*/ 3125337 h 3562065"/>
                  <a:gd name="connsiteX69" fmla="*/ 2552131 w 3152633"/>
                  <a:gd name="connsiteY69" fmla="*/ 3152632 h 3562065"/>
                  <a:gd name="connsiteX70" fmla="*/ 2538483 w 3152633"/>
                  <a:gd name="connsiteY70" fmla="*/ 3193576 h 3562065"/>
                  <a:gd name="connsiteX71" fmla="*/ 2456597 w 3152633"/>
                  <a:gd name="connsiteY71" fmla="*/ 3248167 h 3562065"/>
                  <a:gd name="connsiteX72" fmla="*/ 2442949 w 3152633"/>
                  <a:gd name="connsiteY72" fmla="*/ 3289110 h 3562065"/>
                  <a:gd name="connsiteX73" fmla="*/ 2347415 w 3152633"/>
                  <a:gd name="connsiteY73" fmla="*/ 3316406 h 3562065"/>
                  <a:gd name="connsiteX74" fmla="*/ 2265528 w 3152633"/>
                  <a:gd name="connsiteY74" fmla="*/ 3289110 h 3562065"/>
                  <a:gd name="connsiteX75" fmla="*/ 2224585 w 3152633"/>
                  <a:gd name="connsiteY75" fmla="*/ 3275462 h 3562065"/>
                  <a:gd name="connsiteX76" fmla="*/ 2060812 w 3152633"/>
                  <a:gd name="connsiteY76" fmla="*/ 3316406 h 3562065"/>
                  <a:gd name="connsiteX77" fmla="*/ 1692322 w 3152633"/>
                  <a:gd name="connsiteY77" fmla="*/ 3289110 h 3562065"/>
                  <a:gd name="connsiteX78" fmla="*/ 1596788 w 3152633"/>
                  <a:gd name="connsiteY78" fmla="*/ 3357349 h 3562065"/>
                  <a:gd name="connsiteX79" fmla="*/ 1569492 w 3152633"/>
                  <a:gd name="connsiteY79" fmla="*/ 3398292 h 3562065"/>
                  <a:gd name="connsiteX80" fmla="*/ 1514901 w 3152633"/>
                  <a:gd name="connsiteY80" fmla="*/ 3466531 h 3562065"/>
                  <a:gd name="connsiteX81" fmla="*/ 1460310 w 3152633"/>
                  <a:gd name="connsiteY81" fmla="*/ 3521122 h 3562065"/>
                  <a:gd name="connsiteX82" fmla="*/ 1378424 w 3152633"/>
                  <a:gd name="connsiteY82" fmla="*/ 3480179 h 3562065"/>
                  <a:gd name="connsiteX83" fmla="*/ 1337480 w 3152633"/>
                  <a:gd name="connsiteY83" fmla="*/ 3493826 h 3562065"/>
                  <a:gd name="connsiteX84" fmla="*/ 1214651 w 3152633"/>
                  <a:gd name="connsiteY84" fmla="*/ 3507474 h 3562065"/>
                  <a:gd name="connsiteX85" fmla="*/ 1132764 w 3152633"/>
                  <a:gd name="connsiteY85" fmla="*/ 3534770 h 3562065"/>
                  <a:gd name="connsiteX86" fmla="*/ 1091821 w 3152633"/>
                  <a:gd name="connsiteY86" fmla="*/ 3548417 h 3562065"/>
                  <a:gd name="connsiteX87" fmla="*/ 1009934 w 3152633"/>
                  <a:gd name="connsiteY87" fmla="*/ 3562065 h 3562065"/>
                  <a:gd name="connsiteX88" fmla="*/ 900752 w 3152633"/>
                  <a:gd name="connsiteY88" fmla="*/ 3534770 h 3562065"/>
                  <a:gd name="connsiteX89" fmla="*/ 832513 w 3152633"/>
                  <a:gd name="connsiteY89" fmla="*/ 3466531 h 3562065"/>
                  <a:gd name="connsiteX90" fmla="*/ 750627 w 3152633"/>
                  <a:gd name="connsiteY90" fmla="*/ 3439235 h 3562065"/>
                  <a:gd name="connsiteX91" fmla="*/ 709683 w 3152633"/>
                  <a:gd name="connsiteY91" fmla="*/ 3411940 h 3562065"/>
                  <a:gd name="connsiteX92" fmla="*/ 573206 w 3152633"/>
                  <a:gd name="connsiteY92" fmla="*/ 3384644 h 3562065"/>
                  <a:gd name="connsiteX93" fmla="*/ 477671 w 3152633"/>
                  <a:gd name="connsiteY93" fmla="*/ 3357349 h 356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152633" h="3562065">
                    <a:moveTo>
                      <a:pt x="54591" y="518614"/>
                    </a:moveTo>
                    <a:cubicBezTo>
                      <a:pt x="45492" y="504966"/>
                      <a:pt x="33957" y="492660"/>
                      <a:pt x="27295" y="477671"/>
                    </a:cubicBezTo>
                    <a:cubicBezTo>
                      <a:pt x="15610" y="451379"/>
                      <a:pt x="0" y="395785"/>
                      <a:pt x="0" y="395785"/>
                    </a:cubicBezTo>
                    <a:cubicBezTo>
                      <a:pt x="4549" y="382137"/>
                      <a:pt x="7214" y="367708"/>
                      <a:pt x="13648" y="354841"/>
                    </a:cubicBezTo>
                    <a:cubicBezTo>
                      <a:pt x="20983" y="340170"/>
                      <a:pt x="32805" y="328139"/>
                      <a:pt x="40943" y="313898"/>
                    </a:cubicBezTo>
                    <a:cubicBezTo>
                      <a:pt x="51037" y="296234"/>
                      <a:pt x="59140" y="277504"/>
                      <a:pt x="68239" y="259307"/>
                    </a:cubicBezTo>
                    <a:cubicBezTo>
                      <a:pt x="96543" y="146086"/>
                      <a:pt x="55526" y="244911"/>
                      <a:pt x="122830" y="191068"/>
                    </a:cubicBezTo>
                    <a:cubicBezTo>
                      <a:pt x="211020" y="120516"/>
                      <a:pt x="88154" y="170782"/>
                      <a:pt x="191068" y="136477"/>
                    </a:cubicBezTo>
                    <a:cubicBezTo>
                      <a:pt x="260220" y="146356"/>
                      <a:pt x="326162" y="164326"/>
                      <a:pt x="395785" y="136477"/>
                    </a:cubicBezTo>
                    <a:cubicBezTo>
                      <a:pt x="411014" y="130385"/>
                      <a:pt x="407114" y="99291"/>
                      <a:pt x="423080" y="95534"/>
                    </a:cubicBezTo>
                    <a:cubicBezTo>
                      <a:pt x="489652" y="79870"/>
                      <a:pt x="559558" y="86435"/>
                      <a:pt x="627797" y="81886"/>
                    </a:cubicBezTo>
                    <a:cubicBezTo>
                      <a:pt x="636895" y="68238"/>
                      <a:pt x="643494" y="52541"/>
                      <a:pt x="655092" y="40943"/>
                    </a:cubicBezTo>
                    <a:cubicBezTo>
                      <a:pt x="681550" y="14485"/>
                      <a:pt x="703678" y="11100"/>
                      <a:pt x="736979" y="0"/>
                    </a:cubicBezTo>
                    <a:cubicBezTo>
                      <a:pt x="759725" y="4549"/>
                      <a:pt x="782839" y="7544"/>
                      <a:pt x="805218" y="13647"/>
                    </a:cubicBezTo>
                    <a:cubicBezTo>
                      <a:pt x="832976" y="21217"/>
                      <a:pt x="887104" y="40943"/>
                      <a:pt x="887104" y="40943"/>
                    </a:cubicBezTo>
                    <a:cubicBezTo>
                      <a:pt x="896203" y="54591"/>
                      <a:pt x="907939" y="66810"/>
                      <a:pt x="914400" y="81886"/>
                    </a:cubicBezTo>
                    <a:cubicBezTo>
                      <a:pt x="921789" y="99126"/>
                      <a:pt x="922895" y="118442"/>
                      <a:pt x="928048" y="136477"/>
                    </a:cubicBezTo>
                    <a:cubicBezTo>
                      <a:pt x="932000" y="150309"/>
                      <a:pt x="937146" y="163772"/>
                      <a:pt x="941695" y="177420"/>
                    </a:cubicBezTo>
                    <a:cubicBezTo>
                      <a:pt x="946244" y="218363"/>
                      <a:pt x="945352" y="260285"/>
                      <a:pt x="955343" y="300250"/>
                    </a:cubicBezTo>
                    <a:cubicBezTo>
                      <a:pt x="959321" y="316163"/>
                      <a:pt x="975303" y="326523"/>
                      <a:pt x="982639" y="341194"/>
                    </a:cubicBezTo>
                    <a:cubicBezTo>
                      <a:pt x="989072" y="354061"/>
                      <a:pt x="993165" y="368094"/>
                      <a:pt x="996286" y="382137"/>
                    </a:cubicBezTo>
                    <a:cubicBezTo>
                      <a:pt x="1020802" y="492459"/>
                      <a:pt x="989741" y="433733"/>
                      <a:pt x="1037230" y="504967"/>
                    </a:cubicBezTo>
                    <a:lnTo>
                      <a:pt x="1064525" y="586853"/>
                    </a:lnTo>
                    <a:cubicBezTo>
                      <a:pt x="1069074" y="600501"/>
                      <a:pt x="1070193" y="615827"/>
                      <a:pt x="1078173" y="627797"/>
                    </a:cubicBezTo>
                    <a:lnTo>
                      <a:pt x="1132764" y="709683"/>
                    </a:lnTo>
                    <a:cubicBezTo>
                      <a:pt x="1137313" y="755176"/>
                      <a:pt x="1131954" y="802788"/>
                      <a:pt x="1146412" y="846161"/>
                    </a:cubicBezTo>
                    <a:cubicBezTo>
                      <a:pt x="1151599" y="861722"/>
                      <a:pt x="1178662" y="859547"/>
                      <a:pt x="1187355" y="873456"/>
                    </a:cubicBezTo>
                    <a:cubicBezTo>
                      <a:pt x="1268561" y="1003385"/>
                      <a:pt x="1162935" y="920866"/>
                      <a:pt x="1255594" y="982638"/>
                    </a:cubicBezTo>
                    <a:cubicBezTo>
                      <a:pt x="1260143" y="996286"/>
                      <a:pt x="1262808" y="1010715"/>
                      <a:pt x="1269242" y="1023582"/>
                    </a:cubicBezTo>
                    <a:cubicBezTo>
                      <a:pt x="1322156" y="1129412"/>
                      <a:pt x="1275879" y="1002553"/>
                      <a:pt x="1310185" y="1105468"/>
                    </a:cubicBezTo>
                    <a:cubicBezTo>
                      <a:pt x="1314734" y="1137313"/>
                      <a:pt x="1323833" y="1168835"/>
                      <a:pt x="1323833" y="1201003"/>
                    </a:cubicBezTo>
                    <a:cubicBezTo>
                      <a:pt x="1323833" y="1233939"/>
                      <a:pt x="1307306" y="1277878"/>
                      <a:pt x="1296537" y="1310185"/>
                    </a:cubicBezTo>
                    <a:cubicBezTo>
                      <a:pt x="1316619" y="1410591"/>
                      <a:pt x="1297318" y="1359122"/>
                      <a:pt x="1364776" y="1460310"/>
                    </a:cubicBezTo>
                    <a:lnTo>
                      <a:pt x="1364776" y="1460310"/>
                    </a:lnTo>
                    <a:cubicBezTo>
                      <a:pt x="1369325" y="1473958"/>
                      <a:pt x="1370444" y="1489283"/>
                      <a:pt x="1378424" y="1501253"/>
                    </a:cubicBezTo>
                    <a:cubicBezTo>
                      <a:pt x="1399442" y="1532780"/>
                      <a:pt x="1430097" y="1549350"/>
                      <a:pt x="1460310" y="1569492"/>
                    </a:cubicBezTo>
                    <a:cubicBezTo>
                      <a:pt x="1473958" y="1564943"/>
                      <a:pt x="1486868" y="1555844"/>
                      <a:pt x="1501254" y="1555844"/>
                    </a:cubicBezTo>
                    <a:cubicBezTo>
                      <a:pt x="1537286" y="1555844"/>
                      <a:pt x="1612395" y="1616291"/>
                      <a:pt x="1624083" y="1624083"/>
                    </a:cubicBezTo>
                    <a:lnTo>
                      <a:pt x="1665027" y="1651379"/>
                    </a:lnTo>
                    <a:cubicBezTo>
                      <a:pt x="1676127" y="1684681"/>
                      <a:pt x="1679512" y="1706807"/>
                      <a:pt x="1705970" y="1733265"/>
                    </a:cubicBezTo>
                    <a:cubicBezTo>
                      <a:pt x="1717568" y="1744863"/>
                      <a:pt x="1733265" y="1751462"/>
                      <a:pt x="1746913" y="1760561"/>
                    </a:cubicBezTo>
                    <a:cubicBezTo>
                      <a:pt x="1780731" y="1862014"/>
                      <a:pt x="1744308" y="1742328"/>
                      <a:pt x="1774209" y="1951629"/>
                    </a:cubicBezTo>
                    <a:cubicBezTo>
                      <a:pt x="1776244" y="1965871"/>
                      <a:pt x="1777684" y="1982400"/>
                      <a:pt x="1787857" y="1992573"/>
                    </a:cubicBezTo>
                    <a:cubicBezTo>
                      <a:pt x="1798029" y="2002745"/>
                      <a:pt x="1815152" y="2001671"/>
                      <a:pt x="1828800" y="2006220"/>
                    </a:cubicBezTo>
                    <a:cubicBezTo>
                      <a:pt x="1855370" y="2085931"/>
                      <a:pt x="1821658" y="2012725"/>
                      <a:pt x="1883391" y="2074459"/>
                    </a:cubicBezTo>
                    <a:cubicBezTo>
                      <a:pt x="1894989" y="2086058"/>
                      <a:pt x="1900185" y="2102802"/>
                      <a:pt x="1910686" y="2115403"/>
                    </a:cubicBezTo>
                    <a:cubicBezTo>
                      <a:pt x="1943523" y="2154807"/>
                      <a:pt x="1952317" y="2156804"/>
                      <a:pt x="1992573" y="2183641"/>
                    </a:cubicBezTo>
                    <a:cubicBezTo>
                      <a:pt x="1997122" y="2197289"/>
                      <a:pt x="1994514" y="2216223"/>
                      <a:pt x="2006221" y="2224585"/>
                    </a:cubicBezTo>
                    <a:cubicBezTo>
                      <a:pt x="2029634" y="2241308"/>
                      <a:pt x="2088107" y="2251880"/>
                      <a:pt x="2088107" y="2251880"/>
                    </a:cubicBezTo>
                    <a:cubicBezTo>
                      <a:pt x="2092656" y="2265528"/>
                      <a:pt x="2091583" y="2282651"/>
                      <a:pt x="2101755" y="2292823"/>
                    </a:cubicBezTo>
                    <a:cubicBezTo>
                      <a:pt x="2124952" y="2316020"/>
                      <a:pt x="2183642" y="2347414"/>
                      <a:pt x="2183642" y="2347414"/>
                    </a:cubicBezTo>
                    <a:cubicBezTo>
                      <a:pt x="2188191" y="2361062"/>
                      <a:pt x="2187117" y="2378185"/>
                      <a:pt x="2197289" y="2388358"/>
                    </a:cubicBezTo>
                    <a:cubicBezTo>
                      <a:pt x="2207462" y="2398531"/>
                      <a:pt x="2225366" y="2395572"/>
                      <a:pt x="2238233" y="2402006"/>
                    </a:cubicBezTo>
                    <a:cubicBezTo>
                      <a:pt x="2344063" y="2454920"/>
                      <a:pt x="2217204" y="2408643"/>
                      <a:pt x="2320119" y="2442949"/>
                    </a:cubicBezTo>
                    <a:cubicBezTo>
                      <a:pt x="2329218" y="2456597"/>
                      <a:pt x="2336914" y="2471291"/>
                      <a:pt x="2347415" y="2483892"/>
                    </a:cubicBezTo>
                    <a:cubicBezTo>
                      <a:pt x="2368974" y="2509762"/>
                      <a:pt x="2398629" y="2536795"/>
                      <a:pt x="2429301" y="2552131"/>
                    </a:cubicBezTo>
                    <a:cubicBezTo>
                      <a:pt x="2542317" y="2608640"/>
                      <a:pt x="2393844" y="2514845"/>
                      <a:pt x="2511188" y="2593074"/>
                    </a:cubicBezTo>
                    <a:cubicBezTo>
                      <a:pt x="2525497" y="2635999"/>
                      <a:pt x="2521966" y="2645752"/>
                      <a:pt x="2565779" y="2674961"/>
                    </a:cubicBezTo>
                    <a:cubicBezTo>
                      <a:pt x="2577749" y="2682941"/>
                      <a:pt x="2593074" y="2684060"/>
                      <a:pt x="2606722" y="2688609"/>
                    </a:cubicBezTo>
                    <a:cubicBezTo>
                      <a:pt x="2615821" y="2702257"/>
                      <a:pt x="2621210" y="2719305"/>
                      <a:pt x="2634018" y="2729552"/>
                    </a:cubicBezTo>
                    <a:cubicBezTo>
                      <a:pt x="2648009" y="2740744"/>
                      <a:pt x="2739798" y="2756167"/>
                      <a:pt x="2743200" y="2756847"/>
                    </a:cubicBezTo>
                    <a:cubicBezTo>
                      <a:pt x="2752298" y="2770495"/>
                      <a:pt x="2758151" y="2786990"/>
                      <a:pt x="2770495" y="2797791"/>
                    </a:cubicBezTo>
                    <a:cubicBezTo>
                      <a:pt x="2795183" y="2819394"/>
                      <a:pt x="2852382" y="2852382"/>
                      <a:pt x="2852382" y="2852382"/>
                    </a:cubicBezTo>
                    <a:cubicBezTo>
                      <a:pt x="2911816" y="2941533"/>
                      <a:pt x="2842927" y="2866728"/>
                      <a:pt x="2920621" y="2879677"/>
                    </a:cubicBezTo>
                    <a:cubicBezTo>
                      <a:pt x="2936800" y="2882374"/>
                      <a:pt x="2947916" y="2897874"/>
                      <a:pt x="2961564" y="2906973"/>
                    </a:cubicBezTo>
                    <a:cubicBezTo>
                      <a:pt x="2986459" y="2981657"/>
                      <a:pt x="2969246" y="2985876"/>
                      <a:pt x="3029803" y="3016155"/>
                    </a:cubicBezTo>
                    <a:cubicBezTo>
                      <a:pt x="3042670" y="3022589"/>
                      <a:pt x="3058170" y="3022817"/>
                      <a:pt x="3070746" y="3029803"/>
                    </a:cubicBezTo>
                    <a:cubicBezTo>
                      <a:pt x="3099423" y="3045735"/>
                      <a:pt x="3152633" y="3084394"/>
                      <a:pt x="3152633" y="3084394"/>
                    </a:cubicBezTo>
                    <a:cubicBezTo>
                      <a:pt x="3127962" y="3100841"/>
                      <a:pt x="3102479" y="3123015"/>
                      <a:pt x="3070746" y="3125337"/>
                    </a:cubicBezTo>
                    <a:cubicBezTo>
                      <a:pt x="2898097" y="3137970"/>
                      <a:pt x="2552131" y="3152632"/>
                      <a:pt x="2552131" y="3152632"/>
                    </a:cubicBezTo>
                    <a:cubicBezTo>
                      <a:pt x="2547582" y="3166280"/>
                      <a:pt x="2548656" y="3183403"/>
                      <a:pt x="2538483" y="3193576"/>
                    </a:cubicBezTo>
                    <a:cubicBezTo>
                      <a:pt x="2515287" y="3216773"/>
                      <a:pt x="2456597" y="3248167"/>
                      <a:pt x="2456597" y="3248167"/>
                    </a:cubicBezTo>
                    <a:cubicBezTo>
                      <a:pt x="2452048" y="3261815"/>
                      <a:pt x="2453121" y="3278938"/>
                      <a:pt x="2442949" y="3289110"/>
                    </a:cubicBezTo>
                    <a:cubicBezTo>
                      <a:pt x="2436422" y="3295637"/>
                      <a:pt x="2347888" y="3316288"/>
                      <a:pt x="2347415" y="3316406"/>
                    </a:cubicBezTo>
                    <a:lnTo>
                      <a:pt x="2265528" y="3289110"/>
                    </a:lnTo>
                    <a:lnTo>
                      <a:pt x="2224585" y="3275462"/>
                    </a:lnTo>
                    <a:cubicBezTo>
                      <a:pt x="2169994" y="3289110"/>
                      <a:pt x="2116997" y="3313285"/>
                      <a:pt x="2060812" y="3316406"/>
                    </a:cubicBezTo>
                    <a:cubicBezTo>
                      <a:pt x="1804371" y="3330653"/>
                      <a:pt x="1825681" y="3333564"/>
                      <a:pt x="1692322" y="3289110"/>
                    </a:cubicBezTo>
                    <a:cubicBezTo>
                      <a:pt x="1569492" y="3330054"/>
                      <a:pt x="1633183" y="3284561"/>
                      <a:pt x="1596788" y="3357349"/>
                    </a:cubicBezTo>
                    <a:cubicBezTo>
                      <a:pt x="1589452" y="3372020"/>
                      <a:pt x="1578591" y="3384644"/>
                      <a:pt x="1569492" y="3398292"/>
                    </a:cubicBezTo>
                    <a:cubicBezTo>
                      <a:pt x="1535190" y="3501202"/>
                      <a:pt x="1585451" y="3378343"/>
                      <a:pt x="1514901" y="3466531"/>
                    </a:cubicBezTo>
                    <a:cubicBezTo>
                      <a:pt x="1461964" y="3532702"/>
                      <a:pt x="1549643" y="3491344"/>
                      <a:pt x="1460310" y="3521122"/>
                    </a:cubicBezTo>
                    <a:cubicBezTo>
                      <a:pt x="1439608" y="3507320"/>
                      <a:pt x="1406678" y="3480179"/>
                      <a:pt x="1378424" y="3480179"/>
                    </a:cubicBezTo>
                    <a:cubicBezTo>
                      <a:pt x="1364038" y="3480179"/>
                      <a:pt x="1351670" y="3491461"/>
                      <a:pt x="1337480" y="3493826"/>
                    </a:cubicBezTo>
                    <a:cubicBezTo>
                      <a:pt x="1296846" y="3500598"/>
                      <a:pt x="1255594" y="3502925"/>
                      <a:pt x="1214651" y="3507474"/>
                    </a:cubicBezTo>
                    <a:lnTo>
                      <a:pt x="1132764" y="3534770"/>
                    </a:lnTo>
                    <a:cubicBezTo>
                      <a:pt x="1119116" y="3539319"/>
                      <a:pt x="1106011" y="3546052"/>
                      <a:pt x="1091821" y="3548417"/>
                    </a:cubicBezTo>
                    <a:lnTo>
                      <a:pt x="1009934" y="3562065"/>
                    </a:lnTo>
                    <a:cubicBezTo>
                      <a:pt x="1006540" y="3561386"/>
                      <a:pt x="914739" y="3545959"/>
                      <a:pt x="900752" y="3534770"/>
                    </a:cubicBezTo>
                    <a:cubicBezTo>
                      <a:pt x="826822" y="3475625"/>
                      <a:pt x="924642" y="3507477"/>
                      <a:pt x="832513" y="3466531"/>
                    </a:cubicBezTo>
                    <a:cubicBezTo>
                      <a:pt x="806221" y="3454846"/>
                      <a:pt x="774567" y="3455194"/>
                      <a:pt x="750627" y="3439235"/>
                    </a:cubicBezTo>
                    <a:cubicBezTo>
                      <a:pt x="736979" y="3430137"/>
                      <a:pt x="724354" y="3419275"/>
                      <a:pt x="709683" y="3411940"/>
                    </a:cubicBezTo>
                    <a:cubicBezTo>
                      <a:pt x="671569" y="3392883"/>
                      <a:pt x="608417" y="3389674"/>
                      <a:pt x="573206" y="3384644"/>
                    </a:cubicBezTo>
                    <a:cubicBezTo>
                      <a:pt x="487003" y="3355910"/>
                      <a:pt x="520091" y="3357349"/>
                      <a:pt x="477671" y="3357349"/>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28" name="Freeform 27"/>
              <p:cNvSpPr/>
              <p:nvPr/>
            </p:nvSpPr>
            <p:spPr bwMode="auto">
              <a:xfrm>
                <a:off x="3102182" y="534496"/>
                <a:ext cx="2094491" cy="2006119"/>
              </a:xfrm>
              <a:custGeom>
                <a:avLst/>
                <a:gdLst>
                  <a:gd name="connsiteX0" fmla="*/ 133943 w 2099221"/>
                  <a:gd name="connsiteY0" fmla="*/ 0 h 2008586"/>
                  <a:gd name="connsiteX1" fmla="*/ 106648 w 2099221"/>
                  <a:gd name="connsiteY1" fmla="*/ 81886 h 2008586"/>
                  <a:gd name="connsiteX2" fmla="*/ 93000 w 2099221"/>
                  <a:gd name="connsiteY2" fmla="*/ 122830 h 2008586"/>
                  <a:gd name="connsiteX3" fmla="*/ 52057 w 2099221"/>
                  <a:gd name="connsiteY3" fmla="*/ 300250 h 2008586"/>
                  <a:gd name="connsiteX4" fmla="*/ 24761 w 2099221"/>
                  <a:gd name="connsiteY4" fmla="*/ 341194 h 2008586"/>
                  <a:gd name="connsiteX5" fmla="*/ 24761 w 2099221"/>
                  <a:gd name="connsiteY5" fmla="*/ 477671 h 2008586"/>
                  <a:gd name="connsiteX6" fmla="*/ 52057 w 2099221"/>
                  <a:gd name="connsiteY6" fmla="*/ 518615 h 2008586"/>
                  <a:gd name="connsiteX7" fmla="*/ 65705 w 2099221"/>
                  <a:gd name="connsiteY7" fmla="*/ 559558 h 2008586"/>
                  <a:gd name="connsiteX8" fmla="*/ 79352 w 2099221"/>
                  <a:gd name="connsiteY8" fmla="*/ 641444 h 2008586"/>
                  <a:gd name="connsiteX9" fmla="*/ 93000 w 2099221"/>
                  <a:gd name="connsiteY9" fmla="*/ 682388 h 2008586"/>
                  <a:gd name="connsiteX10" fmla="*/ 79352 w 2099221"/>
                  <a:gd name="connsiteY10" fmla="*/ 928047 h 2008586"/>
                  <a:gd name="connsiteX11" fmla="*/ 120296 w 2099221"/>
                  <a:gd name="connsiteY11" fmla="*/ 1105468 h 2008586"/>
                  <a:gd name="connsiteX12" fmla="*/ 133943 w 2099221"/>
                  <a:gd name="connsiteY12" fmla="*/ 1146412 h 2008586"/>
                  <a:gd name="connsiteX13" fmla="*/ 147591 w 2099221"/>
                  <a:gd name="connsiteY13" fmla="*/ 1187355 h 2008586"/>
                  <a:gd name="connsiteX14" fmla="*/ 161239 w 2099221"/>
                  <a:gd name="connsiteY14" fmla="*/ 1282889 h 2008586"/>
                  <a:gd name="connsiteX15" fmla="*/ 174887 w 2099221"/>
                  <a:gd name="connsiteY15" fmla="*/ 1323833 h 2008586"/>
                  <a:gd name="connsiteX16" fmla="*/ 161239 w 2099221"/>
                  <a:gd name="connsiteY16" fmla="*/ 1610436 h 2008586"/>
                  <a:gd name="connsiteX17" fmla="*/ 147591 w 2099221"/>
                  <a:gd name="connsiteY17" fmla="*/ 1651379 h 2008586"/>
                  <a:gd name="connsiteX18" fmla="*/ 120296 w 2099221"/>
                  <a:gd name="connsiteY18" fmla="*/ 1787856 h 2008586"/>
                  <a:gd name="connsiteX19" fmla="*/ 161239 w 2099221"/>
                  <a:gd name="connsiteY19" fmla="*/ 1910686 h 2008586"/>
                  <a:gd name="connsiteX20" fmla="*/ 202182 w 2099221"/>
                  <a:gd name="connsiteY20" fmla="*/ 1937982 h 2008586"/>
                  <a:gd name="connsiteX21" fmla="*/ 256773 w 2099221"/>
                  <a:gd name="connsiteY21" fmla="*/ 2006221 h 2008586"/>
                  <a:gd name="connsiteX22" fmla="*/ 297717 w 2099221"/>
                  <a:gd name="connsiteY22" fmla="*/ 1992573 h 2008586"/>
                  <a:gd name="connsiteX23" fmla="*/ 325012 w 2099221"/>
                  <a:gd name="connsiteY23" fmla="*/ 1951630 h 2008586"/>
                  <a:gd name="connsiteX24" fmla="*/ 365955 w 2099221"/>
                  <a:gd name="connsiteY24" fmla="*/ 1924334 h 2008586"/>
                  <a:gd name="connsiteX25" fmla="*/ 379603 w 2099221"/>
                  <a:gd name="connsiteY25" fmla="*/ 1869743 h 2008586"/>
                  <a:gd name="connsiteX26" fmla="*/ 475137 w 2099221"/>
                  <a:gd name="connsiteY26" fmla="*/ 1774209 h 2008586"/>
                  <a:gd name="connsiteX27" fmla="*/ 502433 w 2099221"/>
                  <a:gd name="connsiteY27" fmla="*/ 1733265 h 2008586"/>
                  <a:gd name="connsiteX28" fmla="*/ 516081 w 2099221"/>
                  <a:gd name="connsiteY28" fmla="*/ 1692322 h 2008586"/>
                  <a:gd name="connsiteX29" fmla="*/ 557024 w 2099221"/>
                  <a:gd name="connsiteY29" fmla="*/ 1665027 h 2008586"/>
                  <a:gd name="connsiteX30" fmla="*/ 597967 w 2099221"/>
                  <a:gd name="connsiteY30" fmla="*/ 1583140 h 2008586"/>
                  <a:gd name="connsiteX31" fmla="*/ 761740 w 2099221"/>
                  <a:gd name="connsiteY31" fmla="*/ 1487606 h 2008586"/>
                  <a:gd name="connsiteX32" fmla="*/ 843627 w 2099221"/>
                  <a:gd name="connsiteY32" fmla="*/ 1446662 h 2008586"/>
                  <a:gd name="connsiteX33" fmla="*/ 884570 w 2099221"/>
                  <a:gd name="connsiteY33" fmla="*/ 1364776 h 2008586"/>
                  <a:gd name="connsiteX34" fmla="*/ 966457 w 2099221"/>
                  <a:gd name="connsiteY34" fmla="*/ 1310185 h 2008586"/>
                  <a:gd name="connsiteX35" fmla="*/ 1007400 w 2099221"/>
                  <a:gd name="connsiteY35" fmla="*/ 1323833 h 2008586"/>
                  <a:gd name="connsiteX36" fmla="*/ 1089287 w 2099221"/>
                  <a:gd name="connsiteY36" fmla="*/ 1282889 h 2008586"/>
                  <a:gd name="connsiteX37" fmla="*/ 1130230 w 2099221"/>
                  <a:gd name="connsiteY37" fmla="*/ 1296537 h 2008586"/>
                  <a:gd name="connsiteX38" fmla="*/ 1171173 w 2099221"/>
                  <a:gd name="connsiteY38" fmla="*/ 1323833 h 2008586"/>
                  <a:gd name="connsiteX39" fmla="*/ 1212117 w 2099221"/>
                  <a:gd name="connsiteY39" fmla="*/ 1296537 h 2008586"/>
                  <a:gd name="connsiteX40" fmla="*/ 1348594 w 2099221"/>
                  <a:gd name="connsiteY40" fmla="*/ 1337480 h 2008586"/>
                  <a:gd name="connsiteX41" fmla="*/ 1389537 w 2099221"/>
                  <a:gd name="connsiteY41" fmla="*/ 1364776 h 2008586"/>
                  <a:gd name="connsiteX42" fmla="*/ 1512367 w 2099221"/>
                  <a:gd name="connsiteY42" fmla="*/ 1323833 h 2008586"/>
                  <a:gd name="connsiteX43" fmla="*/ 1580606 w 2099221"/>
                  <a:gd name="connsiteY43" fmla="*/ 1310185 h 2008586"/>
                  <a:gd name="connsiteX44" fmla="*/ 1621549 w 2099221"/>
                  <a:gd name="connsiteY44" fmla="*/ 1282889 h 2008586"/>
                  <a:gd name="connsiteX45" fmla="*/ 1717084 w 2099221"/>
                  <a:gd name="connsiteY45" fmla="*/ 1255594 h 2008586"/>
                  <a:gd name="connsiteX46" fmla="*/ 1785323 w 2099221"/>
                  <a:gd name="connsiteY46" fmla="*/ 1146412 h 2008586"/>
                  <a:gd name="connsiteX47" fmla="*/ 1839914 w 2099221"/>
                  <a:gd name="connsiteY47" fmla="*/ 1064525 h 2008586"/>
                  <a:gd name="connsiteX48" fmla="*/ 1853561 w 2099221"/>
                  <a:gd name="connsiteY48" fmla="*/ 832513 h 2008586"/>
                  <a:gd name="connsiteX49" fmla="*/ 1812618 w 2099221"/>
                  <a:gd name="connsiteY49" fmla="*/ 818865 h 2008586"/>
                  <a:gd name="connsiteX50" fmla="*/ 1826266 w 2099221"/>
                  <a:gd name="connsiteY50" fmla="*/ 736979 h 2008586"/>
                  <a:gd name="connsiteX51" fmla="*/ 1839914 w 2099221"/>
                  <a:gd name="connsiteY51" fmla="*/ 696036 h 2008586"/>
                  <a:gd name="connsiteX52" fmla="*/ 1853561 w 2099221"/>
                  <a:gd name="connsiteY52" fmla="*/ 573206 h 2008586"/>
                  <a:gd name="connsiteX53" fmla="*/ 1880857 w 2099221"/>
                  <a:gd name="connsiteY53" fmla="*/ 491319 h 2008586"/>
                  <a:gd name="connsiteX54" fmla="*/ 1908152 w 2099221"/>
                  <a:gd name="connsiteY54" fmla="*/ 395785 h 2008586"/>
                  <a:gd name="connsiteX55" fmla="*/ 1949096 w 2099221"/>
                  <a:gd name="connsiteY55" fmla="*/ 368489 h 2008586"/>
                  <a:gd name="connsiteX56" fmla="*/ 1976391 w 2099221"/>
                  <a:gd name="connsiteY56" fmla="*/ 272955 h 2008586"/>
                  <a:gd name="connsiteX57" fmla="*/ 2030982 w 2099221"/>
                  <a:gd name="connsiteY57" fmla="*/ 191068 h 2008586"/>
                  <a:gd name="connsiteX58" fmla="*/ 2058278 w 2099221"/>
                  <a:gd name="connsiteY58" fmla="*/ 150125 h 2008586"/>
                  <a:gd name="connsiteX59" fmla="*/ 2085573 w 2099221"/>
                  <a:gd name="connsiteY59" fmla="*/ 68238 h 2008586"/>
                  <a:gd name="connsiteX60" fmla="*/ 2099221 w 2099221"/>
                  <a:gd name="connsiteY60" fmla="*/ 27295 h 2008586"/>
                  <a:gd name="connsiteX61" fmla="*/ 2099221 w 2099221"/>
                  <a:gd name="connsiteY61" fmla="*/ 0 h 200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99221" h="2008586">
                    <a:moveTo>
                      <a:pt x="133943" y="0"/>
                    </a:moveTo>
                    <a:lnTo>
                      <a:pt x="106648" y="81886"/>
                    </a:lnTo>
                    <a:lnTo>
                      <a:pt x="93000" y="122830"/>
                    </a:lnTo>
                    <a:cubicBezTo>
                      <a:pt x="86708" y="166872"/>
                      <a:pt x="79305" y="259377"/>
                      <a:pt x="52057" y="300250"/>
                    </a:cubicBezTo>
                    <a:lnTo>
                      <a:pt x="24761" y="341194"/>
                    </a:lnTo>
                    <a:cubicBezTo>
                      <a:pt x="5002" y="400473"/>
                      <a:pt x="0" y="395135"/>
                      <a:pt x="24761" y="477671"/>
                    </a:cubicBezTo>
                    <a:cubicBezTo>
                      <a:pt x="29474" y="493382"/>
                      <a:pt x="44721" y="503944"/>
                      <a:pt x="52057" y="518615"/>
                    </a:cubicBezTo>
                    <a:cubicBezTo>
                      <a:pt x="58491" y="531482"/>
                      <a:pt x="61156" y="545910"/>
                      <a:pt x="65705" y="559558"/>
                    </a:cubicBezTo>
                    <a:cubicBezTo>
                      <a:pt x="70254" y="586853"/>
                      <a:pt x="73349" y="614431"/>
                      <a:pt x="79352" y="641444"/>
                    </a:cubicBezTo>
                    <a:cubicBezTo>
                      <a:pt x="82473" y="655488"/>
                      <a:pt x="93000" y="668002"/>
                      <a:pt x="93000" y="682388"/>
                    </a:cubicBezTo>
                    <a:cubicBezTo>
                      <a:pt x="93000" y="764401"/>
                      <a:pt x="83901" y="846161"/>
                      <a:pt x="79352" y="928047"/>
                    </a:cubicBezTo>
                    <a:cubicBezTo>
                      <a:pt x="97070" y="1052072"/>
                      <a:pt x="82826" y="993058"/>
                      <a:pt x="120296" y="1105468"/>
                    </a:cubicBezTo>
                    <a:lnTo>
                      <a:pt x="133943" y="1146412"/>
                    </a:lnTo>
                    <a:lnTo>
                      <a:pt x="147591" y="1187355"/>
                    </a:lnTo>
                    <a:cubicBezTo>
                      <a:pt x="152140" y="1219200"/>
                      <a:pt x="154930" y="1251346"/>
                      <a:pt x="161239" y="1282889"/>
                    </a:cubicBezTo>
                    <a:cubicBezTo>
                      <a:pt x="164060" y="1296996"/>
                      <a:pt x="174887" y="1309447"/>
                      <a:pt x="174887" y="1323833"/>
                    </a:cubicBezTo>
                    <a:cubicBezTo>
                      <a:pt x="174887" y="1419476"/>
                      <a:pt x="169182" y="1515124"/>
                      <a:pt x="161239" y="1610436"/>
                    </a:cubicBezTo>
                    <a:cubicBezTo>
                      <a:pt x="160044" y="1624772"/>
                      <a:pt x="150826" y="1637361"/>
                      <a:pt x="147591" y="1651379"/>
                    </a:cubicBezTo>
                    <a:cubicBezTo>
                      <a:pt x="137159" y="1696584"/>
                      <a:pt x="120296" y="1787856"/>
                      <a:pt x="120296" y="1787856"/>
                    </a:cubicBezTo>
                    <a:cubicBezTo>
                      <a:pt x="129446" y="1842758"/>
                      <a:pt x="122857" y="1872304"/>
                      <a:pt x="161239" y="1910686"/>
                    </a:cubicBezTo>
                    <a:cubicBezTo>
                      <a:pt x="172837" y="1922284"/>
                      <a:pt x="188534" y="1928883"/>
                      <a:pt x="202182" y="1937982"/>
                    </a:cubicBezTo>
                    <a:cubicBezTo>
                      <a:pt x="212827" y="1969916"/>
                      <a:pt x="213198" y="1998958"/>
                      <a:pt x="256773" y="2006221"/>
                    </a:cubicBezTo>
                    <a:cubicBezTo>
                      <a:pt x="270964" y="2008586"/>
                      <a:pt x="284069" y="1997122"/>
                      <a:pt x="297717" y="1992573"/>
                    </a:cubicBezTo>
                    <a:cubicBezTo>
                      <a:pt x="306815" y="1978925"/>
                      <a:pt x="313414" y="1963228"/>
                      <a:pt x="325012" y="1951630"/>
                    </a:cubicBezTo>
                    <a:cubicBezTo>
                      <a:pt x="336610" y="1940032"/>
                      <a:pt x="356857" y="1937982"/>
                      <a:pt x="365955" y="1924334"/>
                    </a:cubicBezTo>
                    <a:cubicBezTo>
                      <a:pt x="376360" y="1908727"/>
                      <a:pt x="371215" y="1886520"/>
                      <a:pt x="379603" y="1869743"/>
                    </a:cubicBezTo>
                    <a:cubicBezTo>
                      <a:pt x="423403" y="1782143"/>
                      <a:pt x="411303" y="1795486"/>
                      <a:pt x="475137" y="1774209"/>
                    </a:cubicBezTo>
                    <a:cubicBezTo>
                      <a:pt x="484236" y="1760561"/>
                      <a:pt x="495097" y="1747936"/>
                      <a:pt x="502433" y="1733265"/>
                    </a:cubicBezTo>
                    <a:cubicBezTo>
                      <a:pt x="508867" y="1720398"/>
                      <a:pt x="507094" y="1703555"/>
                      <a:pt x="516081" y="1692322"/>
                    </a:cubicBezTo>
                    <a:cubicBezTo>
                      <a:pt x="526328" y="1679514"/>
                      <a:pt x="543376" y="1674125"/>
                      <a:pt x="557024" y="1665027"/>
                    </a:cubicBezTo>
                    <a:cubicBezTo>
                      <a:pt x="606798" y="1515706"/>
                      <a:pt x="527417" y="1741877"/>
                      <a:pt x="597967" y="1583140"/>
                    </a:cubicBezTo>
                    <a:cubicBezTo>
                      <a:pt x="654285" y="1456424"/>
                      <a:pt x="573491" y="1506430"/>
                      <a:pt x="761740" y="1487606"/>
                    </a:cubicBezTo>
                    <a:cubicBezTo>
                      <a:pt x="788713" y="1478615"/>
                      <a:pt x="824385" y="1470715"/>
                      <a:pt x="843627" y="1446662"/>
                    </a:cubicBezTo>
                    <a:cubicBezTo>
                      <a:pt x="898789" y="1377710"/>
                      <a:pt x="807877" y="1431882"/>
                      <a:pt x="884570" y="1364776"/>
                    </a:cubicBezTo>
                    <a:cubicBezTo>
                      <a:pt x="909258" y="1343174"/>
                      <a:pt x="966457" y="1310185"/>
                      <a:pt x="966457" y="1310185"/>
                    </a:cubicBezTo>
                    <a:cubicBezTo>
                      <a:pt x="980105" y="1314734"/>
                      <a:pt x="993014" y="1323833"/>
                      <a:pt x="1007400" y="1323833"/>
                    </a:cubicBezTo>
                    <a:cubicBezTo>
                      <a:pt x="1035651" y="1323833"/>
                      <a:pt x="1068587" y="1296689"/>
                      <a:pt x="1089287" y="1282889"/>
                    </a:cubicBezTo>
                    <a:cubicBezTo>
                      <a:pt x="1102935" y="1287438"/>
                      <a:pt x="1117363" y="1290103"/>
                      <a:pt x="1130230" y="1296537"/>
                    </a:cubicBezTo>
                    <a:cubicBezTo>
                      <a:pt x="1144901" y="1303873"/>
                      <a:pt x="1154770" y="1323833"/>
                      <a:pt x="1171173" y="1323833"/>
                    </a:cubicBezTo>
                    <a:cubicBezTo>
                      <a:pt x="1187576" y="1323833"/>
                      <a:pt x="1198469" y="1305636"/>
                      <a:pt x="1212117" y="1296537"/>
                    </a:cubicBezTo>
                    <a:cubicBezTo>
                      <a:pt x="1311797" y="1329765"/>
                      <a:pt x="1266090" y="1316855"/>
                      <a:pt x="1348594" y="1337480"/>
                    </a:cubicBezTo>
                    <a:cubicBezTo>
                      <a:pt x="1362242" y="1346579"/>
                      <a:pt x="1373235" y="1362965"/>
                      <a:pt x="1389537" y="1364776"/>
                    </a:cubicBezTo>
                    <a:cubicBezTo>
                      <a:pt x="1496315" y="1376640"/>
                      <a:pt x="1443236" y="1349757"/>
                      <a:pt x="1512367" y="1323833"/>
                    </a:cubicBezTo>
                    <a:cubicBezTo>
                      <a:pt x="1534087" y="1315688"/>
                      <a:pt x="1557860" y="1314734"/>
                      <a:pt x="1580606" y="1310185"/>
                    </a:cubicBezTo>
                    <a:cubicBezTo>
                      <a:pt x="1594254" y="1301086"/>
                      <a:pt x="1606878" y="1290225"/>
                      <a:pt x="1621549" y="1282889"/>
                    </a:cubicBezTo>
                    <a:cubicBezTo>
                      <a:pt x="1641130" y="1273098"/>
                      <a:pt x="1699590" y="1259967"/>
                      <a:pt x="1717084" y="1255594"/>
                    </a:cubicBezTo>
                    <a:cubicBezTo>
                      <a:pt x="1815298" y="1190117"/>
                      <a:pt x="1694373" y="1282838"/>
                      <a:pt x="1785323" y="1146412"/>
                    </a:cubicBezTo>
                    <a:lnTo>
                      <a:pt x="1839914" y="1064525"/>
                    </a:lnTo>
                    <a:cubicBezTo>
                      <a:pt x="1870690" y="972194"/>
                      <a:pt x="1891484" y="946281"/>
                      <a:pt x="1853561" y="832513"/>
                    </a:cubicBezTo>
                    <a:cubicBezTo>
                      <a:pt x="1849012" y="818865"/>
                      <a:pt x="1826266" y="823414"/>
                      <a:pt x="1812618" y="818865"/>
                    </a:cubicBezTo>
                    <a:cubicBezTo>
                      <a:pt x="1817167" y="791570"/>
                      <a:pt x="1820263" y="763992"/>
                      <a:pt x="1826266" y="736979"/>
                    </a:cubicBezTo>
                    <a:cubicBezTo>
                      <a:pt x="1829387" y="722936"/>
                      <a:pt x="1837549" y="710226"/>
                      <a:pt x="1839914" y="696036"/>
                    </a:cubicBezTo>
                    <a:cubicBezTo>
                      <a:pt x="1846686" y="655401"/>
                      <a:pt x="1845482" y="613601"/>
                      <a:pt x="1853561" y="573206"/>
                    </a:cubicBezTo>
                    <a:cubicBezTo>
                      <a:pt x="1859204" y="544993"/>
                      <a:pt x="1873879" y="519232"/>
                      <a:pt x="1880857" y="491319"/>
                    </a:cubicBezTo>
                    <a:cubicBezTo>
                      <a:pt x="1881748" y="487756"/>
                      <a:pt x="1901034" y="404683"/>
                      <a:pt x="1908152" y="395785"/>
                    </a:cubicBezTo>
                    <a:cubicBezTo>
                      <a:pt x="1918399" y="382977"/>
                      <a:pt x="1935448" y="377588"/>
                      <a:pt x="1949096" y="368489"/>
                    </a:cubicBezTo>
                    <a:cubicBezTo>
                      <a:pt x="1952309" y="355635"/>
                      <a:pt x="1967489" y="288978"/>
                      <a:pt x="1976391" y="272955"/>
                    </a:cubicBezTo>
                    <a:cubicBezTo>
                      <a:pt x="1992323" y="244278"/>
                      <a:pt x="2012785" y="218364"/>
                      <a:pt x="2030982" y="191068"/>
                    </a:cubicBezTo>
                    <a:lnTo>
                      <a:pt x="2058278" y="150125"/>
                    </a:lnTo>
                    <a:lnTo>
                      <a:pt x="2085573" y="68238"/>
                    </a:lnTo>
                    <a:cubicBezTo>
                      <a:pt x="2090122" y="54590"/>
                      <a:pt x="2099221" y="41681"/>
                      <a:pt x="2099221" y="27295"/>
                    </a:cubicBezTo>
                    <a:lnTo>
                      <a:pt x="2099221" y="0"/>
                    </a:ln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29" name="Freeform 28"/>
              <p:cNvSpPr/>
              <p:nvPr/>
            </p:nvSpPr>
            <p:spPr bwMode="auto">
              <a:xfrm>
                <a:off x="4463009" y="1913333"/>
                <a:ext cx="2153658" cy="2621561"/>
              </a:xfrm>
              <a:custGeom>
                <a:avLst/>
                <a:gdLst>
                  <a:gd name="connsiteX0" fmla="*/ 40943 w 2156346"/>
                  <a:gd name="connsiteY0" fmla="*/ 0 h 2625458"/>
                  <a:gd name="connsiteX1" fmla="*/ 13648 w 2156346"/>
                  <a:gd name="connsiteY1" fmla="*/ 81886 h 2625458"/>
                  <a:gd name="connsiteX2" fmla="*/ 0 w 2156346"/>
                  <a:gd name="connsiteY2" fmla="*/ 122829 h 2625458"/>
                  <a:gd name="connsiteX3" fmla="*/ 40943 w 2156346"/>
                  <a:gd name="connsiteY3" fmla="*/ 259307 h 2625458"/>
                  <a:gd name="connsiteX4" fmla="*/ 95534 w 2156346"/>
                  <a:gd name="connsiteY4" fmla="*/ 341194 h 2625458"/>
                  <a:gd name="connsiteX5" fmla="*/ 122830 w 2156346"/>
                  <a:gd name="connsiteY5" fmla="*/ 382137 h 2625458"/>
                  <a:gd name="connsiteX6" fmla="*/ 204716 w 2156346"/>
                  <a:gd name="connsiteY6" fmla="*/ 423080 h 2625458"/>
                  <a:gd name="connsiteX7" fmla="*/ 272955 w 2156346"/>
                  <a:gd name="connsiteY7" fmla="*/ 491319 h 2625458"/>
                  <a:gd name="connsiteX8" fmla="*/ 354842 w 2156346"/>
                  <a:gd name="connsiteY8" fmla="*/ 518614 h 2625458"/>
                  <a:gd name="connsiteX9" fmla="*/ 395785 w 2156346"/>
                  <a:gd name="connsiteY9" fmla="*/ 532262 h 2625458"/>
                  <a:gd name="connsiteX10" fmla="*/ 518615 w 2156346"/>
                  <a:gd name="connsiteY10" fmla="*/ 600501 h 2625458"/>
                  <a:gd name="connsiteX11" fmla="*/ 545910 w 2156346"/>
                  <a:gd name="connsiteY11" fmla="*/ 696035 h 2625458"/>
                  <a:gd name="connsiteX12" fmla="*/ 573206 w 2156346"/>
                  <a:gd name="connsiteY12" fmla="*/ 736979 h 2625458"/>
                  <a:gd name="connsiteX13" fmla="*/ 614149 w 2156346"/>
                  <a:gd name="connsiteY13" fmla="*/ 750626 h 2625458"/>
                  <a:gd name="connsiteX14" fmla="*/ 641445 w 2156346"/>
                  <a:gd name="connsiteY14" fmla="*/ 791570 h 2625458"/>
                  <a:gd name="connsiteX15" fmla="*/ 668740 w 2156346"/>
                  <a:gd name="connsiteY15" fmla="*/ 873456 h 2625458"/>
                  <a:gd name="connsiteX16" fmla="*/ 682388 w 2156346"/>
                  <a:gd name="connsiteY16" fmla="*/ 914400 h 2625458"/>
                  <a:gd name="connsiteX17" fmla="*/ 696036 w 2156346"/>
                  <a:gd name="connsiteY17" fmla="*/ 955343 h 2625458"/>
                  <a:gd name="connsiteX18" fmla="*/ 709683 w 2156346"/>
                  <a:gd name="connsiteY18" fmla="*/ 996286 h 2625458"/>
                  <a:gd name="connsiteX19" fmla="*/ 818866 w 2156346"/>
                  <a:gd name="connsiteY19" fmla="*/ 1160059 h 2625458"/>
                  <a:gd name="connsiteX20" fmla="*/ 846161 w 2156346"/>
                  <a:gd name="connsiteY20" fmla="*/ 1201003 h 2625458"/>
                  <a:gd name="connsiteX21" fmla="*/ 859809 w 2156346"/>
                  <a:gd name="connsiteY21" fmla="*/ 1241946 h 2625458"/>
                  <a:gd name="connsiteX22" fmla="*/ 941695 w 2156346"/>
                  <a:gd name="connsiteY22" fmla="*/ 1296537 h 2625458"/>
                  <a:gd name="connsiteX23" fmla="*/ 982639 w 2156346"/>
                  <a:gd name="connsiteY23" fmla="*/ 1323832 h 2625458"/>
                  <a:gd name="connsiteX24" fmla="*/ 1064525 w 2156346"/>
                  <a:gd name="connsiteY24" fmla="*/ 1405719 h 2625458"/>
                  <a:gd name="connsiteX25" fmla="*/ 1146412 w 2156346"/>
                  <a:gd name="connsiteY25" fmla="*/ 1446662 h 2625458"/>
                  <a:gd name="connsiteX26" fmla="*/ 1173707 w 2156346"/>
                  <a:gd name="connsiteY26" fmla="*/ 1542197 h 2625458"/>
                  <a:gd name="connsiteX27" fmla="*/ 1214651 w 2156346"/>
                  <a:gd name="connsiteY27" fmla="*/ 1555844 h 2625458"/>
                  <a:gd name="connsiteX28" fmla="*/ 1296537 w 2156346"/>
                  <a:gd name="connsiteY28" fmla="*/ 1610435 h 2625458"/>
                  <a:gd name="connsiteX29" fmla="*/ 1337481 w 2156346"/>
                  <a:gd name="connsiteY29" fmla="*/ 1637731 h 2625458"/>
                  <a:gd name="connsiteX30" fmla="*/ 1378424 w 2156346"/>
                  <a:gd name="connsiteY30" fmla="*/ 1651379 h 2625458"/>
                  <a:gd name="connsiteX31" fmla="*/ 1460310 w 2156346"/>
                  <a:gd name="connsiteY31" fmla="*/ 1705970 h 2625458"/>
                  <a:gd name="connsiteX32" fmla="*/ 1487606 w 2156346"/>
                  <a:gd name="connsiteY32" fmla="*/ 1746913 h 2625458"/>
                  <a:gd name="connsiteX33" fmla="*/ 1528549 w 2156346"/>
                  <a:gd name="connsiteY33" fmla="*/ 1760561 h 2625458"/>
                  <a:gd name="connsiteX34" fmla="*/ 1542197 w 2156346"/>
                  <a:gd name="connsiteY34" fmla="*/ 1801504 h 2625458"/>
                  <a:gd name="connsiteX35" fmla="*/ 1665027 w 2156346"/>
                  <a:gd name="connsiteY35" fmla="*/ 1856095 h 2625458"/>
                  <a:gd name="connsiteX36" fmla="*/ 1746913 w 2156346"/>
                  <a:gd name="connsiteY36" fmla="*/ 1883391 h 2625458"/>
                  <a:gd name="connsiteX37" fmla="*/ 1787857 w 2156346"/>
                  <a:gd name="connsiteY37" fmla="*/ 1897038 h 2625458"/>
                  <a:gd name="connsiteX38" fmla="*/ 1869743 w 2156346"/>
                  <a:gd name="connsiteY38" fmla="*/ 1924334 h 2625458"/>
                  <a:gd name="connsiteX39" fmla="*/ 1951630 w 2156346"/>
                  <a:gd name="connsiteY39" fmla="*/ 1951629 h 2625458"/>
                  <a:gd name="connsiteX40" fmla="*/ 2019869 w 2156346"/>
                  <a:gd name="connsiteY40" fmla="*/ 2019868 h 2625458"/>
                  <a:gd name="connsiteX41" fmla="*/ 2101755 w 2156346"/>
                  <a:gd name="connsiteY41" fmla="*/ 2047164 h 2625458"/>
                  <a:gd name="connsiteX42" fmla="*/ 2156346 w 2156346"/>
                  <a:gd name="connsiteY42" fmla="*/ 2169994 h 2625458"/>
                  <a:gd name="connsiteX43" fmla="*/ 2129051 w 2156346"/>
                  <a:gd name="connsiteY43" fmla="*/ 2361062 h 2625458"/>
                  <a:gd name="connsiteX44" fmla="*/ 2074460 w 2156346"/>
                  <a:gd name="connsiteY44" fmla="*/ 2483892 h 2625458"/>
                  <a:gd name="connsiteX45" fmla="*/ 2047164 w 2156346"/>
                  <a:gd name="connsiteY45" fmla="*/ 2579426 h 2625458"/>
                  <a:gd name="connsiteX46" fmla="*/ 2006221 w 2156346"/>
                  <a:gd name="connsiteY46" fmla="*/ 2620370 h 2625458"/>
                  <a:gd name="connsiteX47" fmla="*/ 1965278 w 2156346"/>
                  <a:gd name="connsiteY47" fmla="*/ 2606722 h 2625458"/>
                  <a:gd name="connsiteX48" fmla="*/ 1924334 w 2156346"/>
                  <a:gd name="connsiteY48" fmla="*/ 2579426 h 2625458"/>
                  <a:gd name="connsiteX49" fmla="*/ 1842448 w 2156346"/>
                  <a:gd name="connsiteY49" fmla="*/ 2552131 h 2625458"/>
                  <a:gd name="connsiteX50" fmla="*/ 1705970 w 2156346"/>
                  <a:gd name="connsiteY50" fmla="*/ 2565779 h 2625458"/>
                  <a:gd name="connsiteX51" fmla="*/ 1665027 w 2156346"/>
                  <a:gd name="connsiteY51" fmla="*/ 2579426 h 2625458"/>
                  <a:gd name="connsiteX52" fmla="*/ 1583140 w 2156346"/>
                  <a:gd name="connsiteY52" fmla="*/ 2565779 h 2625458"/>
                  <a:gd name="connsiteX53" fmla="*/ 1446663 w 2156346"/>
                  <a:gd name="connsiteY53" fmla="*/ 2552131 h 2625458"/>
                  <a:gd name="connsiteX54" fmla="*/ 1405719 w 2156346"/>
                  <a:gd name="connsiteY54" fmla="*/ 2565779 h 2625458"/>
                  <a:gd name="connsiteX55" fmla="*/ 1392072 w 2156346"/>
                  <a:gd name="connsiteY55" fmla="*/ 2620370 h 2625458"/>
                  <a:gd name="connsiteX56" fmla="*/ 1296537 w 2156346"/>
                  <a:gd name="connsiteY56" fmla="*/ 2593074 h 2625458"/>
                  <a:gd name="connsiteX57" fmla="*/ 1201003 w 2156346"/>
                  <a:gd name="connsiteY57" fmla="*/ 2579426 h 2625458"/>
                  <a:gd name="connsiteX58" fmla="*/ 1160060 w 2156346"/>
                  <a:gd name="connsiteY58" fmla="*/ 2497540 h 2625458"/>
                  <a:gd name="connsiteX59" fmla="*/ 1119116 w 2156346"/>
                  <a:gd name="connsiteY59" fmla="*/ 2483892 h 2625458"/>
                  <a:gd name="connsiteX60" fmla="*/ 982639 w 2156346"/>
                  <a:gd name="connsiteY60" fmla="*/ 2415653 h 2625458"/>
                  <a:gd name="connsiteX61" fmla="*/ 941695 w 2156346"/>
                  <a:gd name="connsiteY61" fmla="*/ 2388358 h 2625458"/>
                  <a:gd name="connsiteX62" fmla="*/ 832513 w 2156346"/>
                  <a:gd name="connsiteY62" fmla="*/ 2361062 h 2625458"/>
                  <a:gd name="connsiteX63" fmla="*/ 791570 w 2156346"/>
                  <a:gd name="connsiteY63" fmla="*/ 2333767 h 2625458"/>
                  <a:gd name="connsiteX64" fmla="*/ 750627 w 2156346"/>
                  <a:gd name="connsiteY64" fmla="*/ 2292823 h 2625458"/>
                  <a:gd name="connsiteX65" fmla="*/ 668740 w 2156346"/>
                  <a:gd name="connsiteY65" fmla="*/ 2265528 h 2625458"/>
                  <a:gd name="connsiteX66" fmla="*/ 627797 w 2156346"/>
                  <a:gd name="connsiteY66" fmla="*/ 2251880 h 2625458"/>
                  <a:gd name="connsiteX67" fmla="*/ 600501 w 2156346"/>
                  <a:gd name="connsiteY67" fmla="*/ 2210937 h 2625458"/>
                  <a:gd name="connsiteX68" fmla="*/ 586854 w 2156346"/>
                  <a:gd name="connsiteY68" fmla="*/ 2169994 h 2625458"/>
                  <a:gd name="connsiteX69" fmla="*/ 559558 w 2156346"/>
                  <a:gd name="connsiteY69" fmla="*/ 2169994 h 26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6346" h="2625458">
                    <a:moveTo>
                      <a:pt x="40943" y="0"/>
                    </a:moveTo>
                    <a:lnTo>
                      <a:pt x="13648" y="81886"/>
                    </a:lnTo>
                    <a:lnTo>
                      <a:pt x="0" y="122829"/>
                    </a:lnTo>
                    <a:cubicBezTo>
                      <a:pt x="7629" y="153344"/>
                      <a:pt x="27654" y="239373"/>
                      <a:pt x="40943" y="259307"/>
                    </a:cubicBezTo>
                    <a:lnTo>
                      <a:pt x="95534" y="341194"/>
                    </a:lnTo>
                    <a:cubicBezTo>
                      <a:pt x="104633" y="354842"/>
                      <a:pt x="109182" y="373039"/>
                      <a:pt x="122830" y="382137"/>
                    </a:cubicBezTo>
                    <a:cubicBezTo>
                      <a:pt x="175743" y="417412"/>
                      <a:pt x="148212" y="404245"/>
                      <a:pt x="204716" y="423080"/>
                    </a:cubicBezTo>
                    <a:cubicBezTo>
                      <a:pt x="229617" y="460430"/>
                      <a:pt x="229858" y="472165"/>
                      <a:pt x="272955" y="491319"/>
                    </a:cubicBezTo>
                    <a:cubicBezTo>
                      <a:pt x="299247" y="503004"/>
                      <a:pt x="327546" y="509516"/>
                      <a:pt x="354842" y="518614"/>
                    </a:cubicBezTo>
                    <a:cubicBezTo>
                      <a:pt x="368490" y="523163"/>
                      <a:pt x="383815" y="524282"/>
                      <a:pt x="395785" y="532262"/>
                    </a:cubicBezTo>
                    <a:cubicBezTo>
                      <a:pt x="489642" y="594833"/>
                      <a:pt x="446550" y="576479"/>
                      <a:pt x="518615" y="600501"/>
                    </a:cubicBezTo>
                    <a:cubicBezTo>
                      <a:pt x="522986" y="617986"/>
                      <a:pt x="536123" y="676460"/>
                      <a:pt x="545910" y="696035"/>
                    </a:cubicBezTo>
                    <a:cubicBezTo>
                      <a:pt x="553246" y="710706"/>
                      <a:pt x="560398" y="726732"/>
                      <a:pt x="573206" y="736979"/>
                    </a:cubicBezTo>
                    <a:cubicBezTo>
                      <a:pt x="584439" y="745966"/>
                      <a:pt x="600501" y="746077"/>
                      <a:pt x="614149" y="750626"/>
                    </a:cubicBezTo>
                    <a:cubicBezTo>
                      <a:pt x="623248" y="764274"/>
                      <a:pt x="634783" y="776581"/>
                      <a:pt x="641445" y="791570"/>
                    </a:cubicBezTo>
                    <a:cubicBezTo>
                      <a:pt x="653130" y="817862"/>
                      <a:pt x="659642" y="846161"/>
                      <a:pt x="668740" y="873456"/>
                    </a:cubicBezTo>
                    <a:lnTo>
                      <a:pt x="682388" y="914400"/>
                    </a:lnTo>
                    <a:lnTo>
                      <a:pt x="696036" y="955343"/>
                    </a:lnTo>
                    <a:cubicBezTo>
                      <a:pt x="700585" y="968991"/>
                      <a:pt x="701703" y="984316"/>
                      <a:pt x="709683" y="996286"/>
                    </a:cubicBezTo>
                    <a:lnTo>
                      <a:pt x="818866" y="1160059"/>
                    </a:lnTo>
                    <a:cubicBezTo>
                      <a:pt x="827965" y="1173707"/>
                      <a:pt x="840974" y="1185442"/>
                      <a:pt x="846161" y="1201003"/>
                    </a:cubicBezTo>
                    <a:cubicBezTo>
                      <a:pt x="850710" y="1214651"/>
                      <a:pt x="849637" y="1231774"/>
                      <a:pt x="859809" y="1241946"/>
                    </a:cubicBezTo>
                    <a:cubicBezTo>
                      <a:pt x="883006" y="1265143"/>
                      <a:pt x="914400" y="1278340"/>
                      <a:pt x="941695" y="1296537"/>
                    </a:cubicBezTo>
                    <a:cubicBezTo>
                      <a:pt x="955343" y="1305636"/>
                      <a:pt x="971041" y="1312233"/>
                      <a:pt x="982639" y="1323832"/>
                    </a:cubicBezTo>
                    <a:cubicBezTo>
                      <a:pt x="1009934" y="1351128"/>
                      <a:pt x="1027904" y="1393512"/>
                      <a:pt x="1064525" y="1405719"/>
                    </a:cubicBezTo>
                    <a:cubicBezTo>
                      <a:pt x="1121030" y="1424554"/>
                      <a:pt x="1093499" y="1411387"/>
                      <a:pt x="1146412" y="1446662"/>
                    </a:cubicBezTo>
                    <a:cubicBezTo>
                      <a:pt x="1146529" y="1447131"/>
                      <a:pt x="1167183" y="1535673"/>
                      <a:pt x="1173707" y="1542197"/>
                    </a:cubicBezTo>
                    <a:cubicBezTo>
                      <a:pt x="1183880" y="1552370"/>
                      <a:pt x="1201003" y="1551295"/>
                      <a:pt x="1214651" y="1555844"/>
                    </a:cubicBezTo>
                    <a:lnTo>
                      <a:pt x="1296537" y="1610435"/>
                    </a:lnTo>
                    <a:cubicBezTo>
                      <a:pt x="1310185" y="1619534"/>
                      <a:pt x="1321920" y="1632544"/>
                      <a:pt x="1337481" y="1637731"/>
                    </a:cubicBezTo>
                    <a:cubicBezTo>
                      <a:pt x="1351129" y="1642280"/>
                      <a:pt x="1365848" y="1644393"/>
                      <a:pt x="1378424" y="1651379"/>
                    </a:cubicBezTo>
                    <a:cubicBezTo>
                      <a:pt x="1407101" y="1667311"/>
                      <a:pt x="1460310" y="1705970"/>
                      <a:pt x="1460310" y="1705970"/>
                    </a:cubicBezTo>
                    <a:cubicBezTo>
                      <a:pt x="1469409" y="1719618"/>
                      <a:pt x="1474798" y="1736666"/>
                      <a:pt x="1487606" y="1746913"/>
                    </a:cubicBezTo>
                    <a:cubicBezTo>
                      <a:pt x="1498840" y="1755900"/>
                      <a:pt x="1518377" y="1750389"/>
                      <a:pt x="1528549" y="1760561"/>
                    </a:cubicBezTo>
                    <a:cubicBezTo>
                      <a:pt x="1538721" y="1770733"/>
                      <a:pt x="1533210" y="1790270"/>
                      <a:pt x="1542197" y="1801504"/>
                    </a:cubicBezTo>
                    <a:cubicBezTo>
                      <a:pt x="1565792" y="1830998"/>
                      <a:pt x="1640002" y="1847753"/>
                      <a:pt x="1665027" y="1856095"/>
                    </a:cubicBezTo>
                    <a:lnTo>
                      <a:pt x="1746913" y="1883391"/>
                    </a:lnTo>
                    <a:lnTo>
                      <a:pt x="1787857" y="1897038"/>
                    </a:lnTo>
                    <a:cubicBezTo>
                      <a:pt x="1878720" y="1987903"/>
                      <a:pt x="1780864" y="1914459"/>
                      <a:pt x="1869743" y="1924334"/>
                    </a:cubicBezTo>
                    <a:cubicBezTo>
                      <a:pt x="1898339" y="1927511"/>
                      <a:pt x="1951630" y="1951629"/>
                      <a:pt x="1951630" y="1951629"/>
                    </a:cubicBezTo>
                    <a:cubicBezTo>
                      <a:pt x="1976532" y="1988984"/>
                      <a:pt x="1976768" y="2000712"/>
                      <a:pt x="2019869" y="2019868"/>
                    </a:cubicBezTo>
                    <a:cubicBezTo>
                      <a:pt x="2046161" y="2031553"/>
                      <a:pt x="2101755" y="2047164"/>
                      <a:pt x="2101755" y="2047164"/>
                    </a:cubicBezTo>
                    <a:cubicBezTo>
                      <a:pt x="2134238" y="2144611"/>
                      <a:pt x="2113092" y="2105110"/>
                      <a:pt x="2156346" y="2169994"/>
                    </a:cubicBezTo>
                    <a:cubicBezTo>
                      <a:pt x="2153940" y="2194053"/>
                      <a:pt x="2148408" y="2315895"/>
                      <a:pt x="2129051" y="2361062"/>
                    </a:cubicBezTo>
                    <a:cubicBezTo>
                      <a:pt x="2075276" y="2486540"/>
                      <a:pt x="2125394" y="2280158"/>
                      <a:pt x="2074460" y="2483892"/>
                    </a:cubicBezTo>
                    <a:cubicBezTo>
                      <a:pt x="2072640" y="2491173"/>
                      <a:pt x="2054996" y="2567678"/>
                      <a:pt x="2047164" y="2579426"/>
                    </a:cubicBezTo>
                    <a:cubicBezTo>
                      <a:pt x="2036458" y="2595485"/>
                      <a:pt x="2019869" y="2606722"/>
                      <a:pt x="2006221" y="2620370"/>
                    </a:cubicBezTo>
                    <a:cubicBezTo>
                      <a:pt x="1992573" y="2615821"/>
                      <a:pt x="1978145" y="2613156"/>
                      <a:pt x="1965278" y="2606722"/>
                    </a:cubicBezTo>
                    <a:cubicBezTo>
                      <a:pt x="1950607" y="2599386"/>
                      <a:pt x="1939323" y="2586088"/>
                      <a:pt x="1924334" y="2579426"/>
                    </a:cubicBezTo>
                    <a:cubicBezTo>
                      <a:pt x="1898042" y="2567741"/>
                      <a:pt x="1842448" y="2552131"/>
                      <a:pt x="1842448" y="2552131"/>
                    </a:cubicBezTo>
                    <a:cubicBezTo>
                      <a:pt x="1796955" y="2556680"/>
                      <a:pt x="1751158" y="2558827"/>
                      <a:pt x="1705970" y="2565779"/>
                    </a:cubicBezTo>
                    <a:cubicBezTo>
                      <a:pt x="1691751" y="2567966"/>
                      <a:pt x="1679413" y="2579426"/>
                      <a:pt x="1665027" y="2579426"/>
                    </a:cubicBezTo>
                    <a:cubicBezTo>
                      <a:pt x="1637355" y="2579426"/>
                      <a:pt x="1610436" y="2570328"/>
                      <a:pt x="1583140" y="2565779"/>
                    </a:cubicBezTo>
                    <a:cubicBezTo>
                      <a:pt x="1490760" y="2534985"/>
                      <a:pt x="1524407" y="2529918"/>
                      <a:pt x="1446663" y="2552131"/>
                    </a:cubicBezTo>
                    <a:cubicBezTo>
                      <a:pt x="1432830" y="2556083"/>
                      <a:pt x="1419367" y="2561230"/>
                      <a:pt x="1405719" y="2565779"/>
                    </a:cubicBezTo>
                    <a:cubicBezTo>
                      <a:pt x="1401170" y="2583976"/>
                      <a:pt x="1408156" y="2610720"/>
                      <a:pt x="1392072" y="2620370"/>
                    </a:cubicBezTo>
                    <a:cubicBezTo>
                      <a:pt x="1383593" y="2625458"/>
                      <a:pt x="1309204" y="2595608"/>
                      <a:pt x="1296537" y="2593074"/>
                    </a:cubicBezTo>
                    <a:cubicBezTo>
                      <a:pt x="1264994" y="2586765"/>
                      <a:pt x="1232848" y="2583975"/>
                      <a:pt x="1201003" y="2579426"/>
                    </a:cubicBezTo>
                    <a:cubicBezTo>
                      <a:pt x="1192013" y="2552455"/>
                      <a:pt x="1184110" y="2516780"/>
                      <a:pt x="1160060" y="2497540"/>
                    </a:cubicBezTo>
                    <a:cubicBezTo>
                      <a:pt x="1148826" y="2488553"/>
                      <a:pt x="1131692" y="2490879"/>
                      <a:pt x="1119116" y="2483892"/>
                    </a:cubicBezTo>
                    <a:cubicBezTo>
                      <a:pt x="986170" y="2410033"/>
                      <a:pt x="1089327" y="2442325"/>
                      <a:pt x="982639" y="2415653"/>
                    </a:cubicBezTo>
                    <a:cubicBezTo>
                      <a:pt x="968991" y="2406555"/>
                      <a:pt x="956366" y="2395693"/>
                      <a:pt x="941695" y="2388358"/>
                    </a:cubicBezTo>
                    <a:cubicBezTo>
                      <a:pt x="913716" y="2374368"/>
                      <a:pt x="858471" y="2366254"/>
                      <a:pt x="832513" y="2361062"/>
                    </a:cubicBezTo>
                    <a:cubicBezTo>
                      <a:pt x="818865" y="2351964"/>
                      <a:pt x="804171" y="2344268"/>
                      <a:pt x="791570" y="2333767"/>
                    </a:cubicBezTo>
                    <a:cubicBezTo>
                      <a:pt x="776743" y="2321411"/>
                      <a:pt x="767499" y="2302196"/>
                      <a:pt x="750627" y="2292823"/>
                    </a:cubicBezTo>
                    <a:cubicBezTo>
                      <a:pt x="725476" y="2278850"/>
                      <a:pt x="696036" y="2274626"/>
                      <a:pt x="668740" y="2265528"/>
                    </a:cubicBezTo>
                    <a:lnTo>
                      <a:pt x="627797" y="2251880"/>
                    </a:lnTo>
                    <a:cubicBezTo>
                      <a:pt x="618698" y="2238232"/>
                      <a:pt x="607836" y="2225608"/>
                      <a:pt x="600501" y="2210937"/>
                    </a:cubicBezTo>
                    <a:cubicBezTo>
                      <a:pt x="594067" y="2198070"/>
                      <a:pt x="597026" y="2180166"/>
                      <a:pt x="586854" y="2169994"/>
                    </a:cubicBezTo>
                    <a:cubicBezTo>
                      <a:pt x="580420" y="2163560"/>
                      <a:pt x="568657" y="2169994"/>
                      <a:pt x="559558" y="2169994"/>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grpSp>
          <p:nvGrpSpPr>
            <p:cNvPr id="15" name="Group 98"/>
            <p:cNvGrpSpPr>
              <a:grpSpLocks/>
            </p:cNvGrpSpPr>
            <p:nvPr/>
          </p:nvGrpSpPr>
          <p:grpSpPr bwMode="auto">
            <a:xfrm>
              <a:off x="3393167" y="4944882"/>
              <a:ext cx="1852142" cy="1852142"/>
              <a:chOff x="412526" y="548045"/>
              <a:chExt cx="6241514" cy="6241509"/>
            </a:xfrm>
          </p:grpSpPr>
          <p:pic>
            <p:nvPicPr>
              <p:cNvPr id="21" name="Picture 13"/>
              <p:cNvPicPr>
                <a:picLocks noChangeAspect="1" noChangeArrowheads="1"/>
              </p:cNvPicPr>
              <p:nvPr/>
            </p:nvPicPr>
            <p:blipFill>
              <a:blip r:embed="rId10" cstate="print"/>
              <a:srcRect/>
              <a:stretch>
                <a:fillRect/>
              </a:stretch>
            </p:blipFill>
            <p:spPr bwMode="auto">
              <a:xfrm>
                <a:off x="412526" y="548045"/>
                <a:ext cx="6241514" cy="6241509"/>
              </a:xfrm>
              <a:prstGeom prst="rect">
                <a:avLst/>
              </a:prstGeom>
              <a:noFill/>
              <a:ln w="9525">
                <a:noFill/>
                <a:miter lim="800000"/>
                <a:headEnd/>
                <a:tailEnd/>
              </a:ln>
            </p:spPr>
          </p:pic>
          <p:sp>
            <p:nvSpPr>
              <p:cNvPr id="22" name="Freeform 21"/>
              <p:cNvSpPr/>
              <p:nvPr/>
            </p:nvSpPr>
            <p:spPr bwMode="auto">
              <a:xfrm>
                <a:off x="463592" y="2566257"/>
                <a:ext cx="3508571" cy="2923368"/>
              </a:xfrm>
              <a:custGeom>
                <a:avLst/>
                <a:gdLst>
                  <a:gd name="connsiteX0" fmla="*/ 3466531 w 3507475"/>
                  <a:gd name="connsiteY0" fmla="*/ 409433 h 2922248"/>
                  <a:gd name="connsiteX1" fmla="*/ 3480179 w 3507475"/>
                  <a:gd name="connsiteY1" fmla="*/ 450376 h 2922248"/>
                  <a:gd name="connsiteX2" fmla="*/ 3398292 w 3507475"/>
                  <a:gd name="connsiteY2" fmla="*/ 395785 h 2922248"/>
                  <a:gd name="connsiteX3" fmla="*/ 3289110 w 3507475"/>
                  <a:gd name="connsiteY3" fmla="*/ 409433 h 2922248"/>
                  <a:gd name="connsiteX4" fmla="*/ 3248167 w 3507475"/>
                  <a:gd name="connsiteY4" fmla="*/ 423081 h 2922248"/>
                  <a:gd name="connsiteX5" fmla="*/ 3166280 w 3507475"/>
                  <a:gd name="connsiteY5" fmla="*/ 436728 h 2922248"/>
                  <a:gd name="connsiteX6" fmla="*/ 3125337 w 3507475"/>
                  <a:gd name="connsiteY6" fmla="*/ 450376 h 2922248"/>
                  <a:gd name="connsiteX7" fmla="*/ 3016155 w 3507475"/>
                  <a:gd name="connsiteY7" fmla="*/ 423081 h 2922248"/>
                  <a:gd name="connsiteX8" fmla="*/ 2920621 w 3507475"/>
                  <a:gd name="connsiteY8" fmla="*/ 395785 h 2922248"/>
                  <a:gd name="connsiteX9" fmla="*/ 2879677 w 3507475"/>
                  <a:gd name="connsiteY9" fmla="*/ 368490 h 2922248"/>
                  <a:gd name="connsiteX10" fmla="*/ 2811439 w 3507475"/>
                  <a:gd name="connsiteY10" fmla="*/ 354842 h 2922248"/>
                  <a:gd name="connsiteX11" fmla="*/ 2770495 w 3507475"/>
                  <a:gd name="connsiteY11" fmla="*/ 327546 h 2922248"/>
                  <a:gd name="connsiteX12" fmla="*/ 2743200 w 3507475"/>
                  <a:gd name="connsiteY12" fmla="*/ 286603 h 2922248"/>
                  <a:gd name="connsiteX13" fmla="*/ 2661313 w 3507475"/>
                  <a:gd name="connsiteY13" fmla="*/ 259308 h 2922248"/>
                  <a:gd name="connsiteX14" fmla="*/ 2579427 w 3507475"/>
                  <a:gd name="connsiteY14" fmla="*/ 204717 h 2922248"/>
                  <a:gd name="connsiteX15" fmla="*/ 2565779 w 3507475"/>
                  <a:gd name="connsiteY15" fmla="*/ 163773 h 2922248"/>
                  <a:gd name="connsiteX16" fmla="*/ 2442949 w 3507475"/>
                  <a:gd name="connsiteY16" fmla="*/ 95534 h 2922248"/>
                  <a:gd name="connsiteX17" fmla="*/ 2388358 w 3507475"/>
                  <a:gd name="connsiteY17" fmla="*/ 109182 h 2922248"/>
                  <a:gd name="connsiteX18" fmla="*/ 2347415 w 3507475"/>
                  <a:gd name="connsiteY18" fmla="*/ 136478 h 2922248"/>
                  <a:gd name="connsiteX19" fmla="*/ 2238233 w 3507475"/>
                  <a:gd name="connsiteY19" fmla="*/ 109182 h 2922248"/>
                  <a:gd name="connsiteX20" fmla="*/ 2210937 w 3507475"/>
                  <a:gd name="connsiteY20" fmla="*/ 68239 h 2922248"/>
                  <a:gd name="connsiteX21" fmla="*/ 2129051 w 3507475"/>
                  <a:gd name="connsiteY21" fmla="*/ 40943 h 2922248"/>
                  <a:gd name="connsiteX22" fmla="*/ 2088107 w 3507475"/>
                  <a:gd name="connsiteY22" fmla="*/ 13648 h 2922248"/>
                  <a:gd name="connsiteX23" fmla="*/ 1965277 w 3507475"/>
                  <a:gd name="connsiteY23" fmla="*/ 0 h 2922248"/>
                  <a:gd name="connsiteX24" fmla="*/ 1828800 w 3507475"/>
                  <a:gd name="connsiteY24" fmla="*/ 13648 h 2922248"/>
                  <a:gd name="connsiteX25" fmla="*/ 1705970 w 3507475"/>
                  <a:gd name="connsiteY25" fmla="*/ 54591 h 2922248"/>
                  <a:gd name="connsiteX26" fmla="*/ 1624083 w 3507475"/>
                  <a:gd name="connsiteY26" fmla="*/ 81887 h 2922248"/>
                  <a:gd name="connsiteX27" fmla="*/ 1514901 w 3507475"/>
                  <a:gd name="connsiteY27" fmla="*/ 109182 h 2922248"/>
                  <a:gd name="connsiteX28" fmla="*/ 1473958 w 3507475"/>
                  <a:gd name="connsiteY28" fmla="*/ 136478 h 2922248"/>
                  <a:gd name="connsiteX29" fmla="*/ 1460310 w 3507475"/>
                  <a:gd name="connsiteY29" fmla="*/ 177421 h 2922248"/>
                  <a:gd name="connsiteX30" fmla="*/ 1337480 w 3507475"/>
                  <a:gd name="connsiteY30" fmla="*/ 245660 h 2922248"/>
                  <a:gd name="connsiteX31" fmla="*/ 1296537 w 3507475"/>
                  <a:gd name="connsiteY31" fmla="*/ 272955 h 2922248"/>
                  <a:gd name="connsiteX32" fmla="*/ 1187355 w 3507475"/>
                  <a:gd name="connsiteY32" fmla="*/ 395785 h 2922248"/>
                  <a:gd name="connsiteX33" fmla="*/ 1146412 w 3507475"/>
                  <a:gd name="connsiteY33" fmla="*/ 409433 h 2922248"/>
                  <a:gd name="connsiteX34" fmla="*/ 1078173 w 3507475"/>
                  <a:gd name="connsiteY34" fmla="*/ 423081 h 2922248"/>
                  <a:gd name="connsiteX35" fmla="*/ 996286 w 3507475"/>
                  <a:gd name="connsiteY35" fmla="*/ 491320 h 2922248"/>
                  <a:gd name="connsiteX36" fmla="*/ 928048 w 3507475"/>
                  <a:gd name="connsiteY36" fmla="*/ 559558 h 2922248"/>
                  <a:gd name="connsiteX37" fmla="*/ 846161 w 3507475"/>
                  <a:gd name="connsiteY37" fmla="*/ 586854 h 2922248"/>
                  <a:gd name="connsiteX38" fmla="*/ 805218 w 3507475"/>
                  <a:gd name="connsiteY38" fmla="*/ 668740 h 2922248"/>
                  <a:gd name="connsiteX39" fmla="*/ 791570 w 3507475"/>
                  <a:gd name="connsiteY39" fmla="*/ 709684 h 2922248"/>
                  <a:gd name="connsiteX40" fmla="*/ 723331 w 3507475"/>
                  <a:gd name="connsiteY40" fmla="*/ 791570 h 2922248"/>
                  <a:gd name="connsiteX41" fmla="*/ 573206 w 3507475"/>
                  <a:gd name="connsiteY41" fmla="*/ 777922 h 2922248"/>
                  <a:gd name="connsiteX42" fmla="*/ 532263 w 3507475"/>
                  <a:gd name="connsiteY42" fmla="*/ 791570 h 2922248"/>
                  <a:gd name="connsiteX43" fmla="*/ 464024 w 3507475"/>
                  <a:gd name="connsiteY43" fmla="*/ 873457 h 2922248"/>
                  <a:gd name="connsiteX44" fmla="*/ 450376 w 3507475"/>
                  <a:gd name="connsiteY44" fmla="*/ 914400 h 2922248"/>
                  <a:gd name="connsiteX45" fmla="*/ 409433 w 3507475"/>
                  <a:gd name="connsiteY45" fmla="*/ 928048 h 2922248"/>
                  <a:gd name="connsiteX46" fmla="*/ 327546 w 3507475"/>
                  <a:gd name="connsiteY46" fmla="*/ 982639 h 2922248"/>
                  <a:gd name="connsiteX47" fmla="*/ 272955 w 3507475"/>
                  <a:gd name="connsiteY47" fmla="*/ 1064525 h 2922248"/>
                  <a:gd name="connsiteX48" fmla="*/ 204716 w 3507475"/>
                  <a:gd name="connsiteY48" fmla="*/ 1160060 h 2922248"/>
                  <a:gd name="connsiteX49" fmla="*/ 177421 w 3507475"/>
                  <a:gd name="connsiteY49" fmla="*/ 1214651 h 2922248"/>
                  <a:gd name="connsiteX50" fmla="*/ 150125 w 3507475"/>
                  <a:gd name="connsiteY50" fmla="*/ 1296537 h 2922248"/>
                  <a:gd name="connsiteX51" fmla="*/ 95534 w 3507475"/>
                  <a:gd name="connsiteY51" fmla="*/ 1392072 h 2922248"/>
                  <a:gd name="connsiteX52" fmla="*/ 68239 w 3507475"/>
                  <a:gd name="connsiteY52" fmla="*/ 1433015 h 2922248"/>
                  <a:gd name="connsiteX53" fmla="*/ 81886 w 3507475"/>
                  <a:gd name="connsiteY53" fmla="*/ 1583140 h 2922248"/>
                  <a:gd name="connsiteX54" fmla="*/ 68239 w 3507475"/>
                  <a:gd name="connsiteY54" fmla="*/ 1978925 h 2922248"/>
                  <a:gd name="connsiteX55" fmla="*/ 54591 w 3507475"/>
                  <a:gd name="connsiteY55" fmla="*/ 2019869 h 2922248"/>
                  <a:gd name="connsiteX56" fmla="*/ 27295 w 3507475"/>
                  <a:gd name="connsiteY56" fmla="*/ 2060812 h 2922248"/>
                  <a:gd name="connsiteX57" fmla="*/ 13648 w 3507475"/>
                  <a:gd name="connsiteY57" fmla="*/ 2115403 h 2922248"/>
                  <a:gd name="connsiteX58" fmla="*/ 0 w 3507475"/>
                  <a:gd name="connsiteY58" fmla="*/ 2156346 h 2922248"/>
                  <a:gd name="connsiteX59" fmla="*/ 27295 w 3507475"/>
                  <a:gd name="connsiteY59" fmla="*/ 2347415 h 2922248"/>
                  <a:gd name="connsiteX60" fmla="*/ 81886 w 3507475"/>
                  <a:gd name="connsiteY60" fmla="*/ 2429302 h 2922248"/>
                  <a:gd name="connsiteX61" fmla="*/ 122830 w 3507475"/>
                  <a:gd name="connsiteY61" fmla="*/ 2470245 h 2922248"/>
                  <a:gd name="connsiteX62" fmla="*/ 191069 w 3507475"/>
                  <a:gd name="connsiteY62" fmla="*/ 2524836 h 2922248"/>
                  <a:gd name="connsiteX63" fmla="*/ 218364 w 3507475"/>
                  <a:gd name="connsiteY63" fmla="*/ 2565779 h 2922248"/>
                  <a:gd name="connsiteX64" fmla="*/ 232012 w 3507475"/>
                  <a:gd name="connsiteY64" fmla="*/ 2606722 h 2922248"/>
                  <a:gd name="connsiteX65" fmla="*/ 272955 w 3507475"/>
                  <a:gd name="connsiteY65" fmla="*/ 2620370 h 2922248"/>
                  <a:gd name="connsiteX66" fmla="*/ 354842 w 3507475"/>
                  <a:gd name="connsiteY66" fmla="*/ 2674961 h 2922248"/>
                  <a:gd name="connsiteX67" fmla="*/ 436728 w 3507475"/>
                  <a:gd name="connsiteY67" fmla="*/ 2702257 h 2922248"/>
                  <a:gd name="connsiteX68" fmla="*/ 450376 w 3507475"/>
                  <a:gd name="connsiteY68" fmla="*/ 2743200 h 2922248"/>
                  <a:gd name="connsiteX69" fmla="*/ 764275 w 3507475"/>
                  <a:gd name="connsiteY69" fmla="*/ 2797791 h 2922248"/>
                  <a:gd name="connsiteX70" fmla="*/ 818866 w 3507475"/>
                  <a:gd name="connsiteY70" fmla="*/ 2811439 h 2922248"/>
                  <a:gd name="connsiteX71" fmla="*/ 887104 w 3507475"/>
                  <a:gd name="connsiteY71" fmla="*/ 2825087 h 2922248"/>
                  <a:gd name="connsiteX72" fmla="*/ 928048 w 3507475"/>
                  <a:gd name="connsiteY72" fmla="*/ 2852382 h 2922248"/>
                  <a:gd name="connsiteX73" fmla="*/ 955343 w 3507475"/>
                  <a:gd name="connsiteY73" fmla="*/ 2893325 h 2922248"/>
                  <a:gd name="connsiteX74" fmla="*/ 1078173 w 3507475"/>
                  <a:gd name="connsiteY74" fmla="*/ 2893325 h 2922248"/>
                  <a:gd name="connsiteX75" fmla="*/ 1282889 w 3507475"/>
                  <a:gd name="connsiteY75" fmla="*/ 2879678 h 2922248"/>
                  <a:gd name="connsiteX76" fmla="*/ 1364776 w 3507475"/>
                  <a:gd name="connsiteY76" fmla="*/ 2852382 h 2922248"/>
                  <a:gd name="connsiteX77" fmla="*/ 1446663 w 3507475"/>
                  <a:gd name="connsiteY77" fmla="*/ 2797791 h 2922248"/>
                  <a:gd name="connsiteX78" fmla="*/ 1487606 w 3507475"/>
                  <a:gd name="connsiteY78" fmla="*/ 2770496 h 2922248"/>
                  <a:gd name="connsiteX79" fmla="*/ 1528549 w 3507475"/>
                  <a:gd name="connsiteY79" fmla="*/ 2756848 h 2922248"/>
                  <a:gd name="connsiteX80" fmla="*/ 1624083 w 3507475"/>
                  <a:gd name="connsiteY80" fmla="*/ 2770496 h 2922248"/>
                  <a:gd name="connsiteX81" fmla="*/ 1665027 w 3507475"/>
                  <a:gd name="connsiteY81" fmla="*/ 2756848 h 2922248"/>
                  <a:gd name="connsiteX82" fmla="*/ 1842448 w 3507475"/>
                  <a:gd name="connsiteY82" fmla="*/ 2743200 h 2922248"/>
                  <a:gd name="connsiteX83" fmla="*/ 1924334 w 3507475"/>
                  <a:gd name="connsiteY83" fmla="*/ 2702257 h 2922248"/>
                  <a:gd name="connsiteX84" fmla="*/ 2006221 w 3507475"/>
                  <a:gd name="connsiteY84" fmla="*/ 2674961 h 2922248"/>
                  <a:gd name="connsiteX85" fmla="*/ 2088107 w 3507475"/>
                  <a:gd name="connsiteY85" fmla="*/ 2620370 h 2922248"/>
                  <a:gd name="connsiteX86" fmla="*/ 2115403 w 3507475"/>
                  <a:gd name="connsiteY86" fmla="*/ 2579427 h 2922248"/>
                  <a:gd name="connsiteX87" fmla="*/ 2238233 w 3507475"/>
                  <a:gd name="connsiteY87" fmla="*/ 2538484 h 2922248"/>
                  <a:gd name="connsiteX88" fmla="*/ 2320119 w 3507475"/>
                  <a:gd name="connsiteY88" fmla="*/ 2511188 h 2922248"/>
                  <a:gd name="connsiteX89" fmla="*/ 2415654 w 3507475"/>
                  <a:gd name="connsiteY89" fmla="*/ 2483893 h 2922248"/>
                  <a:gd name="connsiteX90" fmla="*/ 2497540 w 3507475"/>
                  <a:gd name="connsiteY90" fmla="*/ 2429302 h 2922248"/>
                  <a:gd name="connsiteX91" fmla="*/ 2606722 w 3507475"/>
                  <a:gd name="connsiteY91" fmla="*/ 2402006 h 2922248"/>
                  <a:gd name="connsiteX92" fmla="*/ 2647666 w 3507475"/>
                  <a:gd name="connsiteY92" fmla="*/ 2374711 h 2922248"/>
                  <a:gd name="connsiteX93" fmla="*/ 2674961 w 3507475"/>
                  <a:gd name="connsiteY93" fmla="*/ 2333767 h 2922248"/>
                  <a:gd name="connsiteX94" fmla="*/ 2756848 w 3507475"/>
                  <a:gd name="connsiteY94" fmla="*/ 2320120 h 2922248"/>
                  <a:gd name="connsiteX95" fmla="*/ 2825086 w 3507475"/>
                  <a:gd name="connsiteY95" fmla="*/ 2238233 h 2922248"/>
                  <a:gd name="connsiteX96" fmla="*/ 2838734 w 3507475"/>
                  <a:gd name="connsiteY96" fmla="*/ 2197290 h 2922248"/>
                  <a:gd name="connsiteX97" fmla="*/ 2866030 w 3507475"/>
                  <a:gd name="connsiteY97" fmla="*/ 2142699 h 2922248"/>
                  <a:gd name="connsiteX98" fmla="*/ 2879677 w 3507475"/>
                  <a:gd name="connsiteY98" fmla="*/ 2101755 h 2922248"/>
                  <a:gd name="connsiteX99" fmla="*/ 2920621 w 3507475"/>
                  <a:gd name="connsiteY99" fmla="*/ 2060812 h 2922248"/>
                  <a:gd name="connsiteX100" fmla="*/ 3002507 w 3507475"/>
                  <a:gd name="connsiteY100" fmla="*/ 2006221 h 2922248"/>
                  <a:gd name="connsiteX101" fmla="*/ 3029803 w 3507475"/>
                  <a:gd name="connsiteY101" fmla="*/ 1965278 h 2922248"/>
                  <a:gd name="connsiteX102" fmla="*/ 3070746 w 3507475"/>
                  <a:gd name="connsiteY102" fmla="*/ 1951630 h 2922248"/>
                  <a:gd name="connsiteX103" fmla="*/ 3207224 w 3507475"/>
                  <a:gd name="connsiteY103" fmla="*/ 1937982 h 2922248"/>
                  <a:gd name="connsiteX104" fmla="*/ 3234519 w 3507475"/>
                  <a:gd name="connsiteY104" fmla="*/ 1883391 h 2922248"/>
                  <a:gd name="connsiteX105" fmla="*/ 3193576 w 3507475"/>
                  <a:gd name="connsiteY105" fmla="*/ 1801505 h 2922248"/>
                  <a:gd name="connsiteX106" fmla="*/ 3152633 w 3507475"/>
                  <a:gd name="connsiteY106" fmla="*/ 1787857 h 2922248"/>
                  <a:gd name="connsiteX107" fmla="*/ 3125337 w 3507475"/>
                  <a:gd name="connsiteY107" fmla="*/ 1746914 h 2922248"/>
                  <a:gd name="connsiteX108" fmla="*/ 3179928 w 3507475"/>
                  <a:gd name="connsiteY108" fmla="*/ 1692322 h 2922248"/>
                  <a:gd name="connsiteX109" fmla="*/ 3220872 w 3507475"/>
                  <a:gd name="connsiteY109" fmla="*/ 1665027 h 2922248"/>
                  <a:gd name="connsiteX110" fmla="*/ 3234519 w 3507475"/>
                  <a:gd name="connsiteY110" fmla="*/ 1624084 h 2922248"/>
                  <a:gd name="connsiteX111" fmla="*/ 3248167 w 3507475"/>
                  <a:gd name="connsiteY111" fmla="*/ 1555845 h 2922248"/>
                  <a:gd name="connsiteX112" fmla="*/ 3289110 w 3507475"/>
                  <a:gd name="connsiteY112" fmla="*/ 1473958 h 2922248"/>
                  <a:gd name="connsiteX113" fmla="*/ 3343701 w 3507475"/>
                  <a:gd name="connsiteY113" fmla="*/ 1419367 h 2922248"/>
                  <a:gd name="connsiteX114" fmla="*/ 3343701 w 3507475"/>
                  <a:gd name="connsiteY114" fmla="*/ 1337481 h 2922248"/>
                  <a:gd name="connsiteX115" fmla="*/ 3330054 w 3507475"/>
                  <a:gd name="connsiteY115" fmla="*/ 1228299 h 2922248"/>
                  <a:gd name="connsiteX116" fmla="*/ 3261815 w 3507475"/>
                  <a:gd name="connsiteY116" fmla="*/ 1160060 h 2922248"/>
                  <a:gd name="connsiteX117" fmla="*/ 3220872 w 3507475"/>
                  <a:gd name="connsiteY117" fmla="*/ 1119117 h 2922248"/>
                  <a:gd name="connsiteX118" fmla="*/ 3207224 w 3507475"/>
                  <a:gd name="connsiteY118" fmla="*/ 1078173 h 2922248"/>
                  <a:gd name="connsiteX119" fmla="*/ 3166280 w 3507475"/>
                  <a:gd name="connsiteY119" fmla="*/ 996287 h 2922248"/>
                  <a:gd name="connsiteX120" fmla="*/ 3179928 w 3507475"/>
                  <a:gd name="connsiteY120" fmla="*/ 941696 h 2922248"/>
                  <a:gd name="connsiteX121" fmla="*/ 3261815 w 3507475"/>
                  <a:gd name="connsiteY121" fmla="*/ 914400 h 2922248"/>
                  <a:gd name="connsiteX122" fmla="*/ 3343701 w 3507475"/>
                  <a:gd name="connsiteY122" fmla="*/ 873457 h 2922248"/>
                  <a:gd name="connsiteX123" fmla="*/ 3384645 w 3507475"/>
                  <a:gd name="connsiteY123" fmla="*/ 859809 h 2922248"/>
                  <a:gd name="connsiteX124" fmla="*/ 3398292 w 3507475"/>
                  <a:gd name="connsiteY124" fmla="*/ 655093 h 2922248"/>
                  <a:gd name="connsiteX125" fmla="*/ 3425588 w 3507475"/>
                  <a:gd name="connsiteY125" fmla="*/ 614149 h 2922248"/>
                  <a:gd name="connsiteX126" fmla="*/ 3493827 w 3507475"/>
                  <a:gd name="connsiteY126" fmla="*/ 518615 h 2922248"/>
                  <a:gd name="connsiteX127" fmla="*/ 3507475 w 3507475"/>
                  <a:gd name="connsiteY127" fmla="*/ 477672 h 2922248"/>
                  <a:gd name="connsiteX128" fmla="*/ 3452883 w 3507475"/>
                  <a:gd name="connsiteY128" fmla="*/ 395785 h 2922248"/>
                  <a:gd name="connsiteX129" fmla="*/ 3411940 w 3507475"/>
                  <a:gd name="connsiteY129" fmla="*/ 382137 h 292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507475" h="2922248">
                    <a:moveTo>
                      <a:pt x="3466531" y="409433"/>
                    </a:moveTo>
                    <a:cubicBezTo>
                      <a:pt x="3471080" y="423081"/>
                      <a:pt x="3494286" y="453197"/>
                      <a:pt x="3480179" y="450376"/>
                    </a:cubicBezTo>
                    <a:cubicBezTo>
                      <a:pt x="3448011" y="443942"/>
                      <a:pt x="3398292" y="395785"/>
                      <a:pt x="3398292" y="395785"/>
                    </a:cubicBezTo>
                    <a:cubicBezTo>
                      <a:pt x="3361898" y="400334"/>
                      <a:pt x="3325196" y="402872"/>
                      <a:pt x="3289110" y="409433"/>
                    </a:cubicBezTo>
                    <a:cubicBezTo>
                      <a:pt x="3274956" y="412006"/>
                      <a:pt x="3262210" y="419960"/>
                      <a:pt x="3248167" y="423081"/>
                    </a:cubicBezTo>
                    <a:cubicBezTo>
                      <a:pt x="3221154" y="429084"/>
                      <a:pt x="3193576" y="432179"/>
                      <a:pt x="3166280" y="436728"/>
                    </a:cubicBezTo>
                    <a:cubicBezTo>
                      <a:pt x="3152632" y="441277"/>
                      <a:pt x="3139723" y="450376"/>
                      <a:pt x="3125337" y="450376"/>
                    </a:cubicBezTo>
                    <a:cubicBezTo>
                      <a:pt x="3083722" y="450376"/>
                      <a:pt x="3053845" y="433849"/>
                      <a:pt x="3016155" y="423081"/>
                    </a:cubicBezTo>
                    <a:cubicBezTo>
                      <a:pt x="2995747" y="417250"/>
                      <a:pt x="2942437" y="406693"/>
                      <a:pt x="2920621" y="395785"/>
                    </a:cubicBezTo>
                    <a:cubicBezTo>
                      <a:pt x="2905950" y="388450"/>
                      <a:pt x="2895035" y="374249"/>
                      <a:pt x="2879677" y="368490"/>
                    </a:cubicBezTo>
                    <a:cubicBezTo>
                      <a:pt x="2857957" y="360345"/>
                      <a:pt x="2834185" y="359391"/>
                      <a:pt x="2811439" y="354842"/>
                    </a:cubicBezTo>
                    <a:cubicBezTo>
                      <a:pt x="2797791" y="345743"/>
                      <a:pt x="2782094" y="339145"/>
                      <a:pt x="2770495" y="327546"/>
                    </a:cubicBezTo>
                    <a:cubicBezTo>
                      <a:pt x="2758897" y="315948"/>
                      <a:pt x="2757109" y="295296"/>
                      <a:pt x="2743200" y="286603"/>
                    </a:cubicBezTo>
                    <a:cubicBezTo>
                      <a:pt x="2718801" y="271354"/>
                      <a:pt x="2661313" y="259308"/>
                      <a:pt x="2661313" y="259308"/>
                    </a:cubicBezTo>
                    <a:cubicBezTo>
                      <a:pt x="2634018" y="241111"/>
                      <a:pt x="2589801" y="235839"/>
                      <a:pt x="2579427" y="204717"/>
                    </a:cubicBezTo>
                    <a:cubicBezTo>
                      <a:pt x="2574878" y="191069"/>
                      <a:pt x="2575952" y="173946"/>
                      <a:pt x="2565779" y="163773"/>
                    </a:cubicBezTo>
                    <a:cubicBezTo>
                      <a:pt x="2518852" y="116846"/>
                      <a:pt x="2494434" y="112696"/>
                      <a:pt x="2442949" y="95534"/>
                    </a:cubicBezTo>
                    <a:cubicBezTo>
                      <a:pt x="2424752" y="100083"/>
                      <a:pt x="2405598" y="101793"/>
                      <a:pt x="2388358" y="109182"/>
                    </a:cubicBezTo>
                    <a:cubicBezTo>
                      <a:pt x="2373282" y="115643"/>
                      <a:pt x="2363691" y="134443"/>
                      <a:pt x="2347415" y="136478"/>
                    </a:cubicBezTo>
                    <a:cubicBezTo>
                      <a:pt x="2323460" y="139472"/>
                      <a:pt x="2264971" y="118095"/>
                      <a:pt x="2238233" y="109182"/>
                    </a:cubicBezTo>
                    <a:cubicBezTo>
                      <a:pt x="2229134" y="95534"/>
                      <a:pt x="2224846" y="76932"/>
                      <a:pt x="2210937" y="68239"/>
                    </a:cubicBezTo>
                    <a:cubicBezTo>
                      <a:pt x="2186539" y="52990"/>
                      <a:pt x="2152991" y="56902"/>
                      <a:pt x="2129051" y="40943"/>
                    </a:cubicBezTo>
                    <a:cubicBezTo>
                      <a:pt x="2115403" y="31845"/>
                      <a:pt x="2104020" y="17626"/>
                      <a:pt x="2088107" y="13648"/>
                    </a:cubicBezTo>
                    <a:cubicBezTo>
                      <a:pt x="2048142" y="3657"/>
                      <a:pt x="2006220" y="4549"/>
                      <a:pt x="1965277" y="0"/>
                    </a:cubicBezTo>
                    <a:cubicBezTo>
                      <a:pt x="1919785" y="4549"/>
                      <a:pt x="1873736" y="5223"/>
                      <a:pt x="1828800" y="13648"/>
                    </a:cubicBezTo>
                    <a:cubicBezTo>
                      <a:pt x="1828789" y="13650"/>
                      <a:pt x="1726447" y="47765"/>
                      <a:pt x="1705970" y="54591"/>
                    </a:cubicBezTo>
                    <a:lnTo>
                      <a:pt x="1624083" y="81887"/>
                    </a:lnTo>
                    <a:lnTo>
                      <a:pt x="1514901" y="109182"/>
                    </a:lnTo>
                    <a:cubicBezTo>
                      <a:pt x="1501253" y="118281"/>
                      <a:pt x="1484205" y="123670"/>
                      <a:pt x="1473958" y="136478"/>
                    </a:cubicBezTo>
                    <a:cubicBezTo>
                      <a:pt x="1464971" y="147712"/>
                      <a:pt x="1470482" y="167249"/>
                      <a:pt x="1460310" y="177421"/>
                    </a:cubicBezTo>
                    <a:cubicBezTo>
                      <a:pt x="1374249" y="263482"/>
                      <a:pt x="1406127" y="211337"/>
                      <a:pt x="1337480" y="245660"/>
                    </a:cubicBezTo>
                    <a:cubicBezTo>
                      <a:pt x="1322809" y="252995"/>
                      <a:pt x="1310185" y="263857"/>
                      <a:pt x="1296537" y="272955"/>
                    </a:cubicBezTo>
                    <a:cubicBezTo>
                      <a:pt x="1251748" y="340140"/>
                      <a:pt x="1252646" y="358476"/>
                      <a:pt x="1187355" y="395785"/>
                    </a:cubicBezTo>
                    <a:cubicBezTo>
                      <a:pt x="1174865" y="402922"/>
                      <a:pt x="1160368" y="405944"/>
                      <a:pt x="1146412" y="409433"/>
                    </a:cubicBezTo>
                    <a:cubicBezTo>
                      <a:pt x="1123908" y="415059"/>
                      <a:pt x="1100919" y="418532"/>
                      <a:pt x="1078173" y="423081"/>
                    </a:cubicBezTo>
                    <a:cubicBezTo>
                      <a:pt x="1037914" y="449920"/>
                      <a:pt x="1029125" y="451913"/>
                      <a:pt x="996286" y="491320"/>
                    </a:cubicBezTo>
                    <a:cubicBezTo>
                      <a:pt x="961497" y="533067"/>
                      <a:pt x="981034" y="536009"/>
                      <a:pt x="928048" y="559558"/>
                    </a:cubicBezTo>
                    <a:cubicBezTo>
                      <a:pt x="901756" y="571243"/>
                      <a:pt x="846161" y="586854"/>
                      <a:pt x="846161" y="586854"/>
                    </a:cubicBezTo>
                    <a:cubicBezTo>
                      <a:pt x="811855" y="689769"/>
                      <a:pt x="858132" y="562910"/>
                      <a:pt x="805218" y="668740"/>
                    </a:cubicBezTo>
                    <a:cubicBezTo>
                      <a:pt x="798784" y="681607"/>
                      <a:pt x="798004" y="696817"/>
                      <a:pt x="791570" y="709684"/>
                    </a:cubicBezTo>
                    <a:cubicBezTo>
                      <a:pt x="772569" y="747687"/>
                      <a:pt x="753516" y="761386"/>
                      <a:pt x="723331" y="791570"/>
                    </a:cubicBezTo>
                    <a:cubicBezTo>
                      <a:pt x="629694" y="760358"/>
                      <a:pt x="661389" y="755877"/>
                      <a:pt x="573206" y="777922"/>
                    </a:cubicBezTo>
                    <a:cubicBezTo>
                      <a:pt x="559250" y="781411"/>
                      <a:pt x="545911" y="787021"/>
                      <a:pt x="532263" y="791570"/>
                    </a:cubicBezTo>
                    <a:cubicBezTo>
                      <a:pt x="502079" y="821754"/>
                      <a:pt x="483025" y="835454"/>
                      <a:pt x="464024" y="873457"/>
                    </a:cubicBezTo>
                    <a:cubicBezTo>
                      <a:pt x="457590" y="886324"/>
                      <a:pt x="460548" y="904228"/>
                      <a:pt x="450376" y="914400"/>
                    </a:cubicBezTo>
                    <a:cubicBezTo>
                      <a:pt x="440204" y="924572"/>
                      <a:pt x="422009" y="921062"/>
                      <a:pt x="409433" y="928048"/>
                    </a:cubicBezTo>
                    <a:cubicBezTo>
                      <a:pt x="380756" y="943980"/>
                      <a:pt x="327546" y="982639"/>
                      <a:pt x="327546" y="982639"/>
                    </a:cubicBezTo>
                    <a:cubicBezTo>
                      <a:pt x="309349" y="1009934"/>
                      <a:pt x="292638" y="1038281"/>
                      <a:pt x="272955" y="1064525"/>
                    </a:cubicBezTo>
                    <a:cubicBezTo>
                      <a:pt x="255388" y="1087948"/>
                      <a:pt x="220676" y="1132130"/>
                      <a:pt x="204716" y="1160060"/>
                    </a:cubicBezTo>
                    <a:cubicBezTo>
                      <a:pt x="194622" y="1177724"/>
                      <a:pt x="184977" y="1195761"/>
                      <a:pt x="177421" y="1214651"/>
                    </a:cubicBezTo>
                    <a:cubicBezTo>
                      <a:pt x="166735" y="1241365"/>
                      <a:pt x="166084" y="1272597"/>
                      <a:pt x="150125" y="1296537"/>
                    </a:cubicBezTo>
                    <a:cubicBezTo>
                      <a:pt x="83621" y="1396297"/>
                      <a:pt x="164801" y="1270855"/>
                      <a:pt x="95534" y="1392072"/>
                    </a:cubicBezTo>
                    <a:cubicBezTo>
                      <a:pt x="87396" y="1406313"/>
                      <a:pt x="77337" y="1419367"/>
                      <a:pt x="68239" y="1433015"/>
                    </a:cubicBezTo>
                    <a:cubicBezTo>
                      <a:pt x="72788" y="1483057"/>
                      <a:pt x="81886" y="1532892"/>
                      <a:pt x="81886" y="1583140"/>
                    </a:cubicBezTo>
                    <a:cubicBezTo>
                      <a:pt x="81886" y="1715147"/>
                      <a:pt x="76473" y="1847175"/>
                      <a:pt x="68239" y="1978925"/>
                    </a:cubicBezTo>
                    <a:cubicBezTo>
                      <a:pt x="67342" y="1993283"/>
                      <a:pt x="61025" y="2007002"/>
                      <a:pt x="54591" y="2019869"/>
                    </a:cubicBezTo>
                    <a:cubicBezTo>
                      <a:pt x="47255" y="2034540"/>
                      <a:pt x="36394" y="2047164"/>
                      <a:pt x="27295" y="2060812"/>
                    </a:cubicBezTo>
                    <a:cubicBezTo>
                      <a:pt x="22746" y="2079009"/>
                      <a:pt x="18801" y="2097368"/>
                      <a:pt x="13648" y="2115403"/>
                    </a:cubicBezTo>
                    <a:cubicBezTo>
                      <a:pt x="9696" y="2129235"/>
                      <a:pt x="0" y="2141960"/>
                      <a:pt x="0" y="2156346"/>
                    </a:cubicBezTo>
                    <a:cubicBezTo>
                      <a:pt x="0" y="2170074"/>
                      <a:pt x="2039" y="2301954"/>
                      <a:pt x="27295" y="2347415"/>
                    </a:cubicBezTo>
                    <a:cubicBezTo>
                      <a:pt x="43226" y="2376092"/>
                      <a:pt x="58689" y="2406105"/>
                      <a:pt x="81886" y="2429302"/>
                    </a:cubicBezTo>
                    <a:cubicBezTo>
                      <a:pt x="95534" y="2442950"/>
                      <a:pt x="110474" y="2455418"/>
                      <a:pt x="122830" y="2470245"/>
                    </a:cubicBezTo>
                    <a:cubicBezTo>
                      <a:pt x="170317" y="2527229"/>
                      <a:pt x="123853" y="2502431"/>
                      <a:pt x="191069" y="2524836"/>
                    </a:cubicBezTo>
                    <a:cubicBezTo>
                      <a:pt x="200167" y="2538484"/>
                      <a:pt x="211029" y="2551108"/>
                      <a:pt x="218364" y="2565779"/>
                    </a:cubicBezTo>
                    <a:cubicBezTo>
                      <a:pt x="224798" y="2578646"/>
                      <a:pt x="221840" y="2596550"/>
                      <a:pt x="232012" y="2606722"/>
                    </a:cubicBezTo>
                    <a:cubicBezTo>
                      <a:pt x="242184" y="2616894"/>
                      <a:pt x="260379" y="2613384"/>
                      <a:pt x="272955" y="2620370"/>
                    </a:cubicBezTo>
                    <a:cubicBezTo>
                      <a:pt x="301632" y="2636302"/>
                      <a:pt x="323720" y="2664587"/>
                      <a:pt x="354842" y="2674961"/>
                    </a:cubicBezTo>
                    <a:lnTo>
                      <a:pt x="436728" y="2702257"/>
                    </a:lnTo>
                    <a:cubicBezTo>
                      <a:pt x="441277" y="2715905"/>
                      <a:pt x="443942" y="2730333"/>
                      <a:pt x="450376" y="2743200"/>
                    </a:cubicBezTo>
                    <a:cubicBezTo>
                      <a:pt x="510148" y="2862742"/>
                      <a:pt x="581274" y="2789077"/>
                      <a:pt x="764275" y="2797791"/>
                    </a:cubicBezTo>
                    <a:cubicBezTo>
                      <a:pt x="782472" y="2802340"/>
                      <a:pt x="800556" y="2807370"/>
                      <a:pt x="818866" y="2811439"/>
                    </a:cubicBezTo>
                    <a:cubicBezTo>
                      <a:pt x="841510" y="2816471"/>
                      <a:pt x="865384" y="2816942"/>
                      <a:pt x="887104" y="2825087"/>
                    </a:cubicBezTo>
                    <a:cubicBezTo>
                      <a:pt x="902462" y="2830846"/>
                      <a:pt x="914400" y="2843284"/>
                      <a:pt x="928048" y="2852382"/>
                    </a:cubicBezTo>
                    <a:cubicBezTo>
                      <a:pt x="937146" y="2866030"/>
                      <a:pt x="942535" y="2883078"/>
                      <a:pt x="955343" y="2893325"/>
                    </a:cubicBezTo>
                    <a:cubicBezTo>
                      <a:pt x="991496" y="2922248"/>
                      <a:pt x="1041806" y="2896788"/>
                      <a:pt x="1078173" y="2893325"/>
                    </a:cubicBezTo>
                    <a:cubicBezTo>
                      <a:pt x="1146255" y="2886841"/>
                      <a:pt x="1214650" y="2884227"/>
                      <a:pt x="1282889" y="2879678"/>
                    </a:cubicBezTo>
                    <a:cubicBezTo>
                      <a:pt x="1310185" y="2870579"/>
                      <a:pt x="1340836" y="2868342"/>
                      <a:pt x="1364776" y="2852382"/>
                    </a:cubicBezTo>
                    <a:lnTo>
                      <a:pt x="1446663" y="2797791"/>
                    </a:lnTo>
                    <a:cubicBezTo>
                      <a:pt x="1460311" y="2788693"/>
                      <a:pt x="1472045" y="2775683"/>
                      <a:pt x="1487606" y="2770496"/>
                    </a:cubicBezTo>
                    <a:lnTo>
                      <a:pt x="1528549" y="2756848"/>
                    </a:lnTo>
                    <a:cubicBezTo>
                      <a:pt x="1560394" y="2761397"/>
                      <a:pt x="1591915" y="2770496"/>
                      <a:pt x="1624083" y="2770496"/>
                    </a:cubicBezTo>
                    <a:cubicBezTo>
                      <a:pt x="1638469" y="2770496"/>
                      <a:pt x="1650752" y="2758632"/>
                      <a:pt x="1665027" y="2756848"/>
                    </a:cubicBezTo>
                    <a:cubicBezTo>
                      <a:pt x="1723884" y="2749491"/>
                      <a:pt x="1783308" y="2747749"/>
                      <a:pt x="1842448" y="2743200"/>
                    </a:cubicBezTo>
                    <a:cubicBezTo>
                      <a:pt x="1991772" y="2693424"/>
                      <a:pt x="1765590" y="2772810"/>
                      <a:pt x="1924334" y="2702257"/>
                    </a:cubicBezTo>
                    <a:cubicBezTo>
                      <a:pt x="1950626" y="2690572"/>
                      <a:pt x="1982281" y="2690921"/>
                      <a:pt x="2006221" y="2674961"/>
                    </a:cubicBezTo>
                    <a:lnTo>
                      <a:pt x="2088107" y="2620370"/>
                    </a:lnTo>
                    <a:cubicBezTo>
                      <a:pt x="2097206" y="2606722"/>
                      <a:pt x="2103805" y="2591025"/>
                      <a:pt x="2115403" y="2579427"/>
                    </a:cubicBezTo>
                    <a:cubicBezTo>
                      <a:pt x="2153785" y="2541045"/>
                      <a:pt x="2183331" y="2547634"/>
                      <a:pt x="2238233" y="2538484"/>
                    </a:cubicBezTo>
                    <a:cubicBezTo>
                      <a:pt x="2265528" y="2529385"/>
                      <a:pt x="2292206" y="2518166"/>
                      <a:pt x="2320119" y="2511188"/>
                    </a:cubicBezTo>
                    <a:cubicBezTo>
                      <a:pt x="2388667" y="2494051"/>
                      <a:pt x="2356915" y="2503471"/>
                      <a:pt x="2415654" y="2483893"/>
                    </a:cubicBezTo>
                    <a:cubicBezTo>
                      <a:pt x="2442949" y="2465696"/>
                      <a:pt x="2465715" y="2437259"/>
                      <a:pt x="2497540" y="2429302"/>
                    </a:cubicBezTo>
                    <a:lnTo>
                      <a:pt x="2606722" y="2402006"/>
                    </a:lnTo>
                    <a:cubicBezTo>
                      <a:pt x="2620370" y="2392908"/>
                      <a:pt x="2636068" y="2386309"/>
                      <a:pt x="2647666" y="2374711"/>
                    </a:cubicBezTo>
                    <a:cubicBezTo>
                      <a:pt x="2659264" y="2363113"/>
                      <a:pt x="2660290" y="2341102"/>
                      <a:pt x="2674961" y="2333767"/>
                    </a:cubicBezTo>
                    <a:cubicBezTo>
                      <a:pt x="2699712" y="2321392"/>
                      <a:pt x="2729552" y="2324669"/>
                      <a:pt x="2756848" y="2320120"/>
                    </a:cubicBezTo>
                    <a:cubicBezTo>
                      <a:pt x="2787031" y="2289936"/>
                      <a:pt x="2806085" y="2276235"/>
                      <a:pt x="2825086" y="2238233"/>
                    </a:cubicBezTo>
                    <a:cubicBezTo>
                      <a:pt x="2831520" y="2225366"/>
                      <a:pt x="2833067" y="2210513"/>
                      <a:pt x="2838734" y="2197290"/>
                    </a:cubicBezTo>
                    <a:cubicBezTo>
                      <a:pt x="2846748" y="2178590"/>
                      <a:pt x="2858016" y="2161399"/>
                      <a:pt x="2866030" y="2142699"/>
                    </a:cubicBezTo>
                    <a:cubicBezTo>
                      <a:pt x="2871697" y="2129476"/>
                      <a:pt x="2871697" y="2113725"/>
                      <a:pt x="2879677" y="2101755"/>
                    </a:cubicBezTo>
                    <a:cubicBezTo>
                      <a:pt x="2890383" y="2085696"/>
                      <a:pt x="2905386" y="2072662"/>
                      <a:pt x="2920621" y="2060812"/>
                    </a:cubicBezTo>
                    <a:cubicBezTo>
                      <a:pt x="2946516" y="2040672"/>
                      <a:pt x="3002507" y="2006221"/>
                      <a:pt x="3002507" y="2006221"/>
                    </a:cubicBezTo>
                    <a:cubicBezTo>
                      <a:pt x="3011606" y="1992573"/>
                      <a:pt x="3016995" y="1975525"/>
                      <a:pt x="3029803" y="1965278"/>
                    </a:cubicBezTo>
                    <a:cubicBezTo>
                      <a:pt x="3041037" y="1956291"/>
                      <a:pt x="3056527" y="1953818"/>
                      <a:pt x="3070746" y="1951630"/>
                    </a:cubicBezTo>
                    <a:cubicBezTo>
                      <a:pt x="3115934" y="1944678"/>
                      <a:pt x="3161731" y="1942531"/>
                      <a:pt x="3207224" y="1937982"/>
                    </a:cubicBezTo>
                    <a:cubicBezTo>
                      <a:pt x="3216322" y="1919785"/>
                      <a:pt x="3231642" y="1903531"/>
                      <a:pt x="3234519" y="1883391"/>
                    </a:cubicBezTo>
                    <a:cubicBezTo>
                      <a:pt x="3237055" y="1865639"/>
                      <a:pt x="3204486" y="1810233"/>
                      <a:pt x="3193576" y="1801505"/>
                    </a:cubicBezTo>
                    <a:cubicBezTo>
                      <a:pt x="3182342" y="1792518"/>
                      <a:pt x="3166281" y="1792406"/>
                      <a:pt x="3152633" y="1787857"/>
                    </a:cubicBezTo>
                    <a:cubicBezTo>
                      <a:pt x="3143534" y="1774209"/>
                      <a:pt x="3128034" y="1763093"/>
                      <a:pt x="3125337" y="1746914"/>
                    </a:cubicBezTo>
                    <a:cubicBezTo>
                      <a:pt x="3116938" y="1696522"/>
                      <a:pt x="3151932" y="1706320"/>
                      <a:pt x="3179928" y="1692322"/>
                    </a:cubicBezTo>
                    <a:cubicBezTo>
                      <a:pt x="3194599" y="1684987"/>
                      <a:pt x="3207224" y="1674125"/>
                      <a:pt x="3220872" y="1665027"/>
                    </a:cubicBezTo>
                    <a:cubicBezTo>
                      <a:pt x="3225421" y="1651379"/>
                      <a:pt x="3231030" y="1638040"/>
                      <a:pt x="3234519" y="1624084"/>
                    </a:cubicBezTo>
                    <a:cubicBezTo>
                      <a:pt x="3240145" y="1601580"/>
                      <a:pt x="3240240" y="1577645"/>
                      <a:pt x="3248167" y="1555845"/>
                    </a:cubicBezTo>
                    <a:cubicBezTo>
                      <a:pt x="3258596" y="1527165"/>
                      <a:pt x="3271609" y="1498959"/>
                      <a:pt x="3289110" y="1473958"/>
                    </a:cubicBezTo>
                    <a:cubicBezTo>
                      <a:pt x="3303868" y="1452875"/>
                      <a:pt x="3325504" y="1437564"/>
                      <a:pt x="3343701" y="1419367"/>
                    </a:cubicBezTo>
                    <a:cubicBezTo>
                      <a:pt x="3367251" y="1348719"/>
                      <a:pt x="3356546" y="1408129"/>
                      <a:pt x="3343701" y="1337481"/>
                    </a:cubicBezTo>
                    <a:cubicBezTo>
                      <a:pt x="3337140" y="1301395"/>
                      <a:pt x="3339704" y="1263684"/>
                      <a:pt x="3330054" y="1228299"/>
                    </a:cubicBezTo>
                    <a:cubicBezTo>
                      <a:pt x="3318279" y="1185125"/>
                      <a:pt x="3291787" y="1185037"/>
                      <a:pt x="3261815" y="1160060"/>
                    </a:cubicBezTo>
                    <a:cubicBezTo>
                      <a:pt x="3246988" y="1147704"/>
                      <a:pt x="3234520" y="1132765"/>
                      <a:pt x="3220872" y="1119117"/>
                    </a:cubicBezTo>
                    <a:cubicBezTo>
                      <a:pt x="3216323" y="1105469"/>
                      <a:pt x="3213658" y="1091040"/>
                      <a:pt x="3207224" y="1078173"/>
                    </a:cubicBezTo>
                    <a:cubicBezTo>
                      <a:pt x="3154309" y="972344"/>
                      <a:pt x="3200586" y="1099202"/>
                      <a:pt x="3166280" y="996287"/>
                    </a:cubicBezTo>
                    <a:cubicBezTo>
                      <a:pt x="3170829" y="978090"/>
                      <a:pt x="3165687" y="953903"/>
                      <a:pt x="3179928" y="941696"/>
                    </a:cubicBezTo>
                    <a:cubicBezTo>
                      <a:pt x="3201773" y="922971"/>
                      <a:pt x="3234519" y="923499"/>
                      <a:pt x="3261815" y="914400"/>
                    </a:cubicBezTo>
                    <a:cubicBezTo>
                      <a:pt x="3364728" y="880095"/>
                      <a:pt x="3237873" y="926370"/>
                      <a:pt x="3343701" y="873457"/>
                    </a:cubicBezTo>
                    <a:cubicBezTo>
                      <a:pt x="3356568" y="867023"/>
                      <a:pt x="3370997" y="864358"/>
                      <a:pt x="3384645" y="859809"/>
                    </a:cubicBezTo>
                    <a:cubicBezTo>
                      <a:pt x="3389194" y="791570"/>
                      <a:pt x="3387049" y="722553"/>
                      <a:pt x="3398292" y="655093"/>
                    </a:cubicBezTo>
                    <a:cubicBezTo>
                      <a:pt x="3400989" y="638913"/>
                      <a:pt x="3416054" y="627497"/>
                      <a:pt x="3425588" y="614149"/>
                    </a:cubicBezTo>
                    <a:cubicBezTo>
                      <a:pt x="3435888" y="599730"/>
                      <a:pt x="3483108" y="540053"/>
                      <a:pt x="3493827" y="518615"/>
                    </a:cubicBezTo>
                    <a:cubicBezTo>
                      <a:pt x="3500261" y="505748"/>
                      <a:pt x="3502926" y="491320"/>
                      <a:pt x="3507475" y="477672"/>
                    </a:cubicBezTo>
                    <a:cubicBezTo>
                      <a:pt x="3493166" y="434745"/>
                      <a:pt x="3496698" y="424995"/>
                      <a:pt x="3452883" y="395785"/>
                    </a:cubicBezTo>
                    <a:cubicBezTo>
                      <a:pt x="3440913" y="387805"/>
                      <a:pt x="3411940" y="382137"/>
                      <a:pt x="3411940" y="382137"/>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sp>
            <p:nvSpPr>
              <p:cNvPr id="23" name="Freeform 22"/>
              <p:cNvSpPr/>
              <p:nvPr/>
            </p:nvSpPr>
            <p:spPr bwMode="auto">
              <a:xfrm>
                <a:off x="3670412" y="2376889"/>
                <a:ext cx="2910988" cy="2645236"/>
              </a:xfrm>
              <a:custGeom>
                <a:avLst/>
                <a:gdLst>
                  <a:gd name="connsiteX0" fmla="*/ 208539 w 2910796"/>
                  <a:gd name="connsiteY0" fmla="*/ 559559 h 2647666"/>
                  <a:gd name="connsiteX1" fmla="*/ 249482 w 2910796"/>
                  <a:gd name="connsiteY1" fmla="*/ 532263 h 2647666"/>
                  <a:gd name="connsiteX2" fmla="*/ 290426 w 2910796"/>
                  <a:gd name="connsiteY2" fmla="*/ 518615 h 2647666"/>
                  <a:gd name="connsiteX3" fmla="*/ 345017 w 2910796"/>
                  <a:gd name="connsiteY3" fmla="*/ 450377 h 2647666"/>
                  <a:gd name="connsiteX4" fmla="*/ 426903 w 2910796"/>
                  <a:gd name="connsiteY4" fmla="*/ 423081 h 2647666"/>
                  <a:gd name="connsiteX5" fmla="*/ 454199 w 2910796"/>
                  <a:gd name="connsiteY5" fmla="*/ 382138 h 2647666"/>
                  <a:gd name="connsiteX6" fmla="*/ 495142 w 2910796"/>
                  <a:gd name="connsiteY6" fmla="*/ 354842 h 2647666"/>
                  <a:gd name="connsiteX7" fmla="*/ 604324 w 2910796"/>
                  <a:gd name="connsiteY7" fmla="*/ 245660 h 2647666"/>
                  <a:gd name="connsiteX8" fmla="*/ 645268 w 2910796"/>
                  <a:gd name="connsiteY8" fmla="*/ 232012 h 2647666"/>
                  <a:gd name="connsiteX9" fmla="*/ 727154 w 2910796"/>
                  <a:gd name="connsiteY9" fmla="*/ 177421 h 2647666"/>
                  <a:gd name="connsiteX10" fmla="*/ 795393 w 2910796"/>
                  <a:gd name="connsiteY10" fmla="*/ 109183 h 2647666"/>
                  <a:gd name="connsiteX11" fmla="*/ 877279 w 2910796"/>
                  <a:gd name="connsiteY11" fmla="*/ 81887 h 2647666"/>
                  <a:gd name="connsiteX12" fmla="*/ 959166 w 2910796"/>
                  <a:gd name="connsiteY12" fmla="*/ 27296 h 2647666"/>
                  <a:gd name="connsiteX13" fmla="*/ 1068348 w 2910796"/>
                  <a:gd name="connsiteY13" fmla="*/ 0 h 2647666"/>
                  <a:gd name="connsiteX14" fmla="*/ 1300360 w 2910796"/>
                  <a:gd name="connsiteY14" fmla="*/ 27296 h 2647666"/>
                  <a:gd name="connsiteX15" fmla="*/ 1368599 w 2910796"/>
                  <a:gd name="connsiteY15" fmla="*/ 40944 h 2647666"/>
                  <a:gd name="connsiteX16" fmla="*/ 1450485 w 2910796"/>
                  <a:gd name="connsiteY16" fmla="*/ 68239 h 2647666"/>
                  <a:gd name="connsiteX17" fmla="*/ 1477781 w 2910796"/>
                  <a:gd name="connsiteY17" fmla="*/ 109183 h 2647666"/>
                  <a:gd name="connsiteX18" fmla="*/ 1450485 w 2910796"/>
                  <a:gd name="connsiteY18" fmla="*/ 300251 h 2647666"/>
                  <a:gd name="connsiteX19" fmla="*/ 1464133 w 2910796"/>
                  <a:gd name="connsiteY19" fmla="*/ 341194 h 2647666"/>
                  <a:gd name="connsiteX20" fmla="*/ 1505076 w 2910796"/>
                  <a:gd name="connsiteY20" fmla="*/ 354842 h 2647666"/>
                  <a:gd name="connsiteX21" fmla="*/ 1586963 w 2910796"/>
                  <a:gd name="connsiteY21" fmla="*/ 368490 h 2647666"/>
                  <a:gd name="connsiteX22" fmla="*/ 1641554 w 2910796"/>
                  <a:gd name="connsiteY22" fmla="*/ 300251 h 2647666"/>
                  <a:gd name="connsiteX23" fmla="*/ 1682497 w 2910796"/>
                  <a:gd name="connsiteY23" fmla="*/ 272956 h 2647666"/>
                  <a:gd name="connsiteX24" fmla="*/ 1778032 w 2910796"/>
                  <a:gd name="connsiteY24" fmla="*/ 163774 h 2647666"/>
                  <a:gd name="connsiteX25" fmla="*/ 1859918 w 2910796"/>
                  <a:gd name="connsiteY25" fmla="*/ 136478 h 2647666"/>
                  <a:gd name="connsiteX26" fmla="*/ 1969100 w 2910796"/>
                  <a:gd name="connsiteY26" fmla="*/ 150126 h 2647666"/>
                  <a:gd name="connsiteX27" fmla="*/ 1996396 w 2910796"/>
                  <a:gd name="connsiteY27" fmla="*/ 191069 h 2647666"/>
                  <a:gd name="connsiteX28" fmla="*/ 2037339 w 2910796"/>
                  <a:gd name="connsiteY28" fmla="*/ 204717 h 2647666"/>
                  <a:gd name="connsiteX29" fmla="*/ 2037339 w 2910796"/>
                  <a:gd name="connsiteY29" fmla="*/ 354842 h 2647666"/>
                  <a:gd name="connsiteX30" fmla="*/ 2050987 w 2910796"/>
                  <a:gd name="connsiteY30" fmla="*/ 395786 h 2647666"/>
                  <a:gd name="connsiteX31" fmla="*/ 2214760 w 2910796"/>
                  <a:gd name="connsiteY31" fmla="*/ 464024 h 2647666"/>
                  <a:gd name="connsiteX32" fmla="*/ 2337590 w 2910796"/>
                  <a:gd name="connsiteY32" fmla="*/ 504968 h 2647666"/>
                  <a:gd name="connsiteX33" fmla="*/ 2378533 w 2910796"/>
                  <a:gd name="connsiteY33" fmla="*/ 518615 h 2647666"/>
                  <a:gd name="connsiteX34" fmla="*/ 2419476 w 2910796"/>
                  <a:gd name="connsiteY34" fmla="*/ 532263 h 2647666"/>
                  <a:gd name="connsiteX35" fmla="*/ 2583250 w 2910796"/>
                  <a:gd name="connsiteY35" fmla="*/ 518615 h 2647666"/>
                  <a:gd name="connsiteX36" fmla="*/ 2624193 w 2910796"/>
                  <a:gd name="connsiteY36" fmla="*/ 491320 h 2647666"/>
                  <a:gd name="connsiteX37" fmla="*/ 2706079 w 2910796"/>
                  <a:gd name="connsiteY37" fmla="*/ 464024 h 2647666"/>
                  <a:gd name="connsiteX38" fmla="*/ 2815262 w 2910796"/>
                  <a:gd name="connsiteY38" fmla="*/ 477672 h 2647666"/>
                  <a:gd name="connsiteX39" fmla="*/ 2801614 w 2910796"/>
                  <a:gd name="connsiteY39" fmla="*/ 545911 h 2647666"/>
                  <a:gd name="connsiteX40" fmla="*/ 2828909 w 2910796"/>
                  <a:gd name="connsiteY40" fmla="*/ 764275 h 2647666"/>
                  <a:gd name="connsiteX41" fmla="*/ 2869853 w 2910796"/>
                  <a:gd name="connsiteY41" fmla="*/ 750627 h 2647666"/>
                  <a:gd name="connsiteX42" fmla="*/ 2897148 w 2910796"/>
                  <a:gd name="connsiteY42" fmla="*/ 832514 h 2647666"/>
                  <a:gd name="connsiteX43" fmla="*/ 2910796 w 2910796"/>
                  <a:gd name="connsiteY43" fmla="*/ 873457 h 2647666"/>
                  <a:gd name="connsiteX44" fmla="*/ 2897148 w 2910796"/>
                  <a:gd name="connsiteY44" fmla="*/ 914400 h 2647666"/>
                  <a:gd name="connsiteX45" fmla="*/ 2856205 w 2910796"/>
                  <a:gd name="connsiteY45" fmla="*/ 941696 h 2647666"/>
                  <a:gd name="connsiteX46" fmla="*/ 2828909 w 2910796"/>
                  <a:gd name="connsiteY46" fmla="*/ 1023583 h 2647666"/>
                  <a:gd name="connsiteX47" fmla="*/ 2801614 w 2910796"/>
                  <a:gd name="connsiteY47" fmla="*/ 1064526 h 2647666"/>
                  <a:gd name="connsiteX48" fmla="*/ 2760671 w 2910796"/>
                  <a:gd name="connsiteY48" fmla="*/ 1201003 h 2647666"/>
                  <a:gd name="connsiteX49" fmla="*/ 2747023 w 2910796"/>
                  <a:gd name="connsiteY49" fmla="*/ 1241947 h 2647666"/>
                  <a:gd name="connsiteX50" fmla="*/ 2733375 w 2910796"/>
                  <a:gd name="connsiteY50" fmla="*/ 1282890 h 2647666"/>
                  <a:gd name="connsiteX51" fmla="*/ 2747023 w 2910796"/>
                  <a:gd name="connsiteY51" fmla="*/ 1337481 h 2647666"/>
                  <a:gd name="connsiteX52" fmla="*/ 2719727 w 2910796"/>
                  <a:gd name="connsiteY52" fmla="*/ 1473959 h 2647666"/>
                  <a:gd name="connsiteX53" fmla="*/ 2733375 w 2910796"/>
                  <a:gd name="connsiteY53" fmla="*/ 1624084 h 2647666"/>
                  <a:gd name="connsiteX54" fmla="*/ 2774318 w 2910796"/>
                  <a:gd name="connsiteY54" fmla="*/ 1760562 h 2647666"/>
                  <a:gd name="connsiteX55" fmla="*/ 2787966 w 2910796"/>
                  <a:gd name="connsiteY55" fmla="*/ 1815153 h 2647666"/>
                  <a:gd name="connsiteX56" fmla="*/ 2828909 w 2910796"/>
                  <a:gd name="connsiteY56" fmla="*/ 1856096 h 2647666"/>
                  <a:gd name="connsiteX57" fmla="*/ 2883500 w 2910796"/>
                  <a:gd name="connsiteY57" fmla="*/ 1910687 h 2647666"/>
                  <a:gd name="connsiteX58" fmla="*/ 2910796 w 2910796"/>
                  <a:gd name="connsiteY58" fmla="*/ 1951630 h 2647666"/>
                  <a:gd name="connsiteX59" fmla="*/ 2869853 w 2910796"/>
                  <a:gd name="connsiteY59" fmla="*/ 2033517 h 2647666"/>
                  <a:gd name="connsiteX60" fmla="*/ 2828909 w 2910796"/>
                  <a:gd name="connsiteY60" fmla="*/ 2047165 h 2647666"/>
                  <a:gd name="connsiteX61" fmla="*/ 2733375 w 2910796"/>
                  <a:gd name="connsiteY61" fmla="*/ 2088108 h 2647666"/>
                  <a:gd name="connsiteX62" fmla="*/ 2651488 w 2910796"/>
                  <a:gd name="connsiteY62" fmla="*/ 2142699 h 2647666"/>
                  <a:gd name="connsiteX63" fmla="*/ 2569602 w 2910796"/>
                  <a:gd name="connsiteY63" fmla="*/ 2169994 h 2647666"/>
                  <a:gd name="connsiteX64" fmla="*/ 2392181 w 2910796"/>
                  <a:gd name="connsiteY64" fmla="*/ 2238233 h 2647666"/>
                  <a:gd name="connsiteX65" fmla="*/ 2310294 w 2910796"/>
                  <a:gd name="connsiteY65" fmla="*/ 2265529 h 2647666"/>
                  <a:gd name="connsiteX66" fmla="*/ 2228408 w 2910796"/>
                  <a:gd name="connsiteY66" fmla="*/ 2320120 h 2647666"/>
                  <a:gd name="connsiteX67" fmla="*/ 1955453 w 2910796"/>
                  <a:gd name="connsiteY67" fmla="*/ 2320120 h 2647666"/>
                  <a:gd name="connsiteX68" fmla="*/ 1846271 w 2910796"/>
                  <a:gd name="connsiteY68" fmla="*/ 2347415 h 2647666"/>
                  <a:gd name="connsiteX69" fmla="*/ 1791679 w 2910796"/>
                  <a:gd name="connsiteY69" fmla="*/ 2361063 h 2647666"/>
                  <a:gd name="connsiteX70" fmla="*/ 1750736 w 2910796"/>
                  <a:gd name="connsiteY70" fmla="*/ 2388359 h 2647666"/>
                  <a:gd name="connsiteX71" fmla="*/ 1737088 w 2910796"/>
                  <a:gd name="connsiteY71" fmla="*/ 2429302 h 2647666"/>
                  <a:gd name="connsiteX72" fmla="*/ 1655202 w 2910796"/>
                  <a:gd name="connsiteY72" fmla="*/ 2483893 h 2647666"/>
                  <a:gd name="connsiteX73" fmla="*/ 1614259 w 2910796"/>
                  <a:gd name="connsiteY73" fmla="*/ 2470245 h 2647666"/>
                  <a:gd name="connsiteX74" fmla="*/ 1573315 w 2910796"/>
                  <a:gd name="connsiteY74" fmla="*/ 2552132 h 2647666"/>
                  <a:gd name="connsiteX75" fmla="*/ 1532372 w 2910796"/>
                  <a:gd name="connsiteY75" fmla="*/ 2565780 h 2647666"/>
                  <a:gd name="connsiteX76" fmla="*/ 1450485 w 2910796"/>
                  <a:gd name="connsiteY76" fmla="*/ 2511189 h 2647666"/>
                  <a:gd name="connsiteX77" fmla="*/ 1368599 w 2910796"/>
                  <a:gd name="connsiteY77" fmla="*/ 2483893 h 2647666"/>
                  <a:gd name="connsiteX78" fmla="*/ 1327656 w 2910796"/>
                  <a:gd name="connsiteY78" fmla="*/ 2524836 h 2647666"/>
                  <a:gd name="connsiteX79" fmla="*/ 1300360 w 2910796"/>
                  <a:gd name="connsiteY79" fmla="*/ 2606723 h 2647666"/>
                  <a:gd name="connsiteX80" fmla="*/ 1259417 w 2910796"/>
                  <a:gd name="connsiteY80" fmla="*/ 2647666 h 2647666"/>
                  <a:gd name="connsiteX81" fmla="*/ 1218474 w 2910796"/>
                  <a:gd name="connsiteY81" fmla="*/ 2634018 h 2647666"/>
                  <a:gd name="connsiteX82" fmla="*/ 1191178 w 2910796"/>
                  <a:gd name="connsiteY82" fmla="*/ 2593075 h 2647666"/>
                  <a:gd name="connsiteX83" fmla="*/ 1150235 w 2910796"/>
                  <a:gd name="connsiteY83" fmla="*/ 2565780 h 2647666"/>
                  <a:gd name="connsiteX84" fmla="*/ 972814 w 2910796"/>
                  <a:gd name="connsiteY84" fmla="*/ 2470245 h 2647666"/>
                  <a:gd name="connsiteX85" fmla="*/ 931871 w 2910796"/>
                  <a:gd name="connsiteY85" fmla="*/ 2456597 h 2647666"/>
                  <a:gd name="connsiteX86" fmla="*/ 863632 w 2910796"/>
                  <a:gd name="connsiteY86" fmla="*/ 2388359 h 2647666"/>
                  <a:gd name="connsiteX87" fmla="*/ 768097 w 2910796"/>
                  <a:gd name="connsiteY87" fmla="*/ 2361063 h 2647666"/>
                  <a:gd name="connsiteX88" fmla="*/ 727154 w 2910796"/>
                  <a:gd name="connsiteY88" fmla="*/ 2347415 h 2647666"/>
                  <a:gd name="connsiteX89" fmla="*/ 645268 w 2910796"/>
                  <a:gd name="connsiteY89" fmla="*/ 2292824 h 2647666"/>
                  <a:gd name="connsiteX90" fmla="*/ 467847 w 2910796"/>
                  <a:gd name="connsiteY90" fmla="*/ 2251881 h 2647666"/>
                  <a:gd name="connsiteX91" fmla="*/ 426903 w 2910796"/>
                  <a:gd name="connsiteY91" fmla="*/ 2279177 h 2647666"/>
                  <a:gd name="connsiteX92" fmla="*/ 345017 w 2910796"/>
                  <a:gd name="connsiteY92" fmla="*/ 2224586 h 2647666"/>
                  <a:gd name="connsiteX93" fmla="*/ 304074 w 2910796"/>
                  <a:gd name="connsiteY93" fmla="*/ 2197290 h 2647666"/>
                  <a:gd name="connsiteX94" fmla="*/ 235835 w 2910796"/>
                  <a:gd name="connsiteY94" fmla="*/ 2210938 h 2647666"/>
                  <a:gd name="connsiteX95" fmla="*/ 194891 w 2910796"/>
                  <a:gd name="connsiteY95" fmla="*/ 2251881 h 2647666"/>
                  <a:gd name="connsiteX96" fmla="*/ 153948 w 2910796"/>
                  <a:gd name="connsiteY96" fmla="*/ 2238233 h 2647666"/>
                  <a:gd name="connsiteX97" fmla="*/ 113005 w 2910796"/>
                  <a:gd name="connsiteY97" fmla="*/ 2210938 h 2647666"/>
                  <a:gd name="connsiteX98" fmla="*/ 31118 w 2910796"/>
                  <a:gd name="connsiteY98" fmla="*/ 2169994 h 2647666"/>
                  <a:gd name="connsiteX99" fmla="*/ 17471 w 2910796"/>
                  <a:gd name="connsiteY99" fmla="*/ 2115403 h 264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10796" h="2647666">
                    <a:moveTo>
                      <a:pt x="208539" y="559559"/>
                    </a:moveTo>
                    <a:cubicBezTo>
                      <a:pt x="222187" y="550460"/>
                      <a:pt x="234811" y="539599"/>
                      <a:pt x="249482" y="532263"/>
                    </a:cubicBezTo>
                    <a:cubicBezTo>
                      <a:pt x="262349" y="525829"/>
                      <a:pt x="280253" y="528788"/>
                      <a:pt x="290426" y="518615"/>
                    </a:cubicBezTo>
                    <a:cubicBezTo>
                      <a:pt x="358505" y="450537"/>
                      <a:pt x="235958" y="498848"/>
                      <a:pt x="345017" y="450377"/>
                    </a:cubicBezTo>
                    <a:cubicBezTo>
                      <a:pt x="371309" y="438692"/>
                      <a:pt x="426903" y="423081"/>
                      <a:pt x="426903" y="423081"/>
                    </a:cubicBezTo>
                    <a:cubicBezTo>
                      <a:pt x="436002" y="409433"/>
                      <a:pt x="442601" y="393736"/>
                      <a:pt x="454199" y="382138"/>
                    </a:cubicBezTo>
                    <a:cubicBezTo>
                      <a:pt x="465797" y="370540"/>
                      <a:pt x="486449" y="368751"/>
                      <a:pt x="495142" y="354842"/>
                    </a:cubicBezTo>
                    <a:cubicBezTo>
                      <a:pt x="571761" y="232253"/>
                      <a:pt x="454919" y="295463"/>
                      <a:pt x="604324" y="245660"/>
                    </a:cubicBezTo>
                    <a:cubicBezTo>
                      <a:pt x="617972" y="241111"/>
                      <a:pt x="633298" y="239992"/>
                      <a:pt x="645268" y="232012"/>
                    </a:cubicBezTo>
                    <a:lnTo>
                      <a:pt x="727154" y="177421"/>
                    </a:lnTo>
                    <a:cubicBezTo>
                      <a:pt x="752056" y="140069"/>
                      <a:pt x="752295" y="128338"/>
                      <a:pt x="795393" y="109183"/>
                    </a:cubicBezTo>
                    <a:cubicBezTo>
                      <a:pt x="821685" y="97498"/>
                      <a:pt x="853339" y="97847"/>
                      <a:pt x="877279" y="81887"/>
                    </a:cubicBezTo>
                    <a:cubicBezTo>
                      <a:pt x="904575" y="63690"/>
                      <a:pt x="926998" y="33730"/>
                      <a:pt x="959166" y="27296"/>
                    </a:cubicBezTo>
                    <a:cubicBezTo>
                      <a:pt x="1041512" y="10827"/>
                      <a:pt x="1005399" y="20984"/>
                      <a:pt x="1068348" y="0"/>
                    </a:cubicBezTo>
                    <a:cubicBezTo>
                      <a:pt x="1206252" y="12537"/>
                      <a:pt x="1190817" y="7379"/>
                      <a:pt x="1300360" y="27296"/>
                    </a:cubicBezTo>
                    <a:cubicBezTo>
                      <a:pt x="1323183" y="31446"/>
                      <a:pt x="1346220" y="34841"/>
                      <a:pt x="1368599" y="40944"/>
                    </a:cubicBezTo>
                    <a:cubicBezTo>
                      <a:pt x="1396357" y="48514"/>
                      <a:pt x="1450485" y="68239"/>
                      <a:pt x="1450485" y="68239"/>
                    </a:cubicBezTo>
                    <a:cubicBezTo>
                      <a:pt x="1459584" y="81887"/>
                      <a:pt x="1476612" y="92822"/>
                      <a:pt x="1477781" y="109183"/>
                    </a:cubicBezTo>
                    <a:cubicBezTo>
                      <a:pt x="1484817" y="207679"/>
                      <a:pt x="1473729" y="230522"/>
                      <a:pt x="1450485" y="300251"/>
                    </a:cubicBezTo>
                    <a:cubicBezTo>
                      <a:pt x="1455034" y="313899"/>
                      <a:pt x="1453961" y="331022"/>
                      <a:pt x="1464133" y="341194"/>
                    </a:cubicBezTo>
                    <a:cubicBezTo>
                      <a:pt x="1474305" y="351366"/>
                      <a:pt x="1491033" y="351721"/>
                      <a:pt x="1505076" y="354842"/>
                    </a:cubicBezTo>
                    <a:cubicBezTo>
                      <a:pt x="1532089" y="360845"/>
                      <a:pt x="1559667" y="363941"/>
                      <a:pt x="1586963" y="368490"/>
                    </a:cubicBezTo>
                    <a:cubicBezTo>
                      <a:pt x="1704303" y="290261"/>
                      <a:pt x="1566213" y="394427"/>
                      <a:pt x="1641554" y="300251"/>
                    </a:cubicBezTo>
                    <a:cubicBezTo>
                      <a:pt x="1651801" y="287443"/>
                      <a:pt x="1668849" y="282054"/>
                      <a:pt x="1682497" y="272956"/>
                    </a:cubicBezTo>
                    <a:cubicBezTo>
                      <a:pt x="1717457" y="220515"/>
                      <a:pt x="1724157" y="187719"/>
                      <a:pt x="1778032" y="163774"/>
                    </a:cubicBezTo>
                    <a:cubicBezTo>
                      <a:pt x="1804324" y="152089"/>
                      <a:pt x="1859918" y="136478"/>
                      <a:pt x="1859918" y="136478"/>
                    </a:cubicBezTo>
                    <a:cubicBezTo>
                      <a:pt x="1896312" y="141027"/>
                      <a:pt x="1935046" y="136504"/>
                      <a:pt x="1969100" y="150126"/>
                    </a:cubicBezTo>
                    <a:cubicBezTo>
                      <a:pt x="1984329" y="156218"/>
                      <a:pt x="1983588" y="180822"/>
                      <a:pt x="1996396" y="191069"/>
                    </a:cubicBezTo>
                    <a:cubicBezTo>
                      <a:pt x="2007630" y="200056"/>
                      <a:pt x="2023691" y="200168"/>
                      <a:pt x="2037339" y="204717"/>
                    </a:cubicBezTo>
                    <a:cubicBezTo>
                      <a:pt x="2068639" y="298614"/>
                      <a:pt x="2037339" y="185089"/>
                      <a:pt x="2037339" y="354842"/>
                    </a:cubicBezTo>
                    <a:cubicBezTo>
                      <a:pt x="2037339" y="369228"/>
                      <a:pt x="2040814" y="385613"/>
                      <a:pt x="2050987" y="395786"/>
                    </a:cubicBezTo>
                    <a:cubicBezTo>
                      <a:pt x="2113934" y="458733"/>
                      <a:pt x="2135913" y="450883"/>
                      <a:pt x="2214760" y="464024"/>
                    </a:cubicBezTo>
                    <a:lnTo>
                      <a:pt x="2337590" y="504968"/>
                    </a:lnTo>
                    <a:lnTo>
                      <a:pt x="2378533" y="518615"/>
                    </a:lnTo>
                    <a:lnTo>
                      <a:pt x="2419476" y="532263"/>
                    </a:lnTo>
                    <a:cubicBezTo>
                      <a:pt x="2474067" y="527714"/>
                      <a:pt x="2529533" y="529358"/>
                      <a:pt x="2583250" y="518615"/>
                    </a:cubicBezTo>
                    <a:cubicBezTo>
                      <a:pt x="2599334" y="515398"/>
                      <a:pt x="2609204" y="497982"/>
                      <a:pt x="2624193" y="491320"/>
                    </a:cubicBezTo>
                    <a:cubicBezTo>
                      <a:pt x="2650485" y="479635"/>
                      <a:pt x="2706079" y="464024"/>
                      <a:pt x="2706079" y="464024"/>
                    </a:cubicBezTo>
                    <a:lnTo>
                      <a:pt x="2815262" y="477672"/>
                    </a:lnTo>
                    <a:cubicBezTo>
                      <a:pt x="2832874" y="492768"/>
                      <a:pt x="2801614" y="522714"/>
                      <a:pt x="2801614" y="545911"/>
                    </a:cubicBezTo>
                    <a:cubicBezTo>
                      <a:pt x="2801614" y="693419"/>
                      <a:pt x="2800083" y="677794"/>
                      <a:pt x="2828909" y="764275"/>
                    </a:cubicBezTo>
                    <a:cubicBezTo>
                      <a:pt x="2842557" y="759726"/>
                      <a:pt x="2859680" y="740454"/>
                      <a:pt x="2869853" y="750627"/>
                    </a:cubicBezTo>
                    <a:cubicBezTo>
                      <a:pt x="2890198" y="770972"/>
                      <a:pt x="2888050" y="805218"/>
                      <a:pt x="2897148" y="832514"/>
                    </a:cubicBezTo>
                    <a:lnTo>
                      <a:pt x="2910796" y="873457"/>
                    </a:lnTo>
                    <a:cubicBezTo>
                      <a:pt x="2906247" y="887105"/>
                      <a:pt x="2906135" y="903166"/>
                      <a:pt x="2897148" y="914400"/>
                    </a:cubicBezTo>
                    <a:cubicBezTo>
                      <a:pt x="2886901" y="927208"/>
                      <a:pt x="2864898" y="927787"/>
                      <a:pt x="2856205" y="941696"/>
                    </a:cubicBezTo>
                    <a:cubicBezTo>
                      <a:pt x="2840956" y="966095"/>
                      <a:pt x="2844869" y="999643"/>
                      <a:pt x="2828909" y="1023583"/>
                    </a:cubicBezTo>
                    <a:lnTo>
                      <a:pt x="2801614" y="1064526"/>
                    </a:lnTo>
                    <a:cubicBezTo>
                      <a:pt x="2780988" y="1147029"/>
                      <a:pt x="2793897" y="1101324"/>
                      <a:pt x="2760671" y="1201003"/>
                    </a:cubicBezTo>
                    <a:lnTo>
                      <a:pt x="2747023" y="1241947"/>
                    </a:lnTo>
                    <a:lnTo>
                      <a:pt x="2733375" y="1282890"/>
                    </a:lnTo>
                    <a:cubicBezTo>
                      <a:pt x="2737924" y="1301087"/>
                      <a:pt x="2747023" y="1318724"/>
                      <a:pt x="2747023" y="1337481"/>
                    </a:cubicBezTo>
                    <a:cubicBezTo>
                      <a:pt x="2747023" y="1400209"/>
                      <a:pt x="2736534" y="1423539"/>
                      <a:pt x="2719727" y="1473959"/>
                    </a:cubicBezTo>
                    <a:cubicBezTo>
                      <a:pt x="2724276" y="1524001"/>
                      <a:pt x="2726734" y="1574277"/>
                      <a:pt x="2733375" y="1624084"/>
                    </a:cubicBezTo>
                    <a:cubicBezTo>
                      <a:pt x="2739563" y="1670493"/>
                      <a:pt x="2763239" y="1716247"/>
                      <a:pt x="2774318" y="1760562"/>
                    </a:cubicBezTo>
                    <a:cubicBezTo>
                      <a:pt x="2778867" y="1778759"/>
                      <a:pt x="2778660" y="1798867"/>
                      <a:pt x="2787966" y="1815153"/>
                    </a:cubicBezTo>
                    <a:cubicBezTo>
                      <a:pt x="2797542" y="1831911"/>
                      <a:pt x="2815261" y="1842448"/>
                      <a:pt x="2828909" y="1856096"/>
                    </a:cubicBezTo>
                    <a:cubicBezTo>
                      <a:pt x="2858686" y="1945426"/>
                      <a:pt x="2817329" y="1857751"/>
                      <a:pt x="2883500" y="1910687"/>
                    </a:cubicBezTo>
                    <a:cubicBezTo>
                      <a:pt x="2896308" y="1920934"/>
                      <a:pt x="2901697" y="1937982"/>
                      <a:pt x="2910796" y="1951630"/>
                    </a:cubicBezTo>
                    <a:cubicBezTo>
                      <a:pt x="2901806" y="1978601"/>
                      <a:pt x="2893904" y="2014276"/>
                      <a:pt x="2869853" y="2033517"/>
                    </a:cubicBezTo>
                    <a:cubicBezTo>
                      <a:pt x="2858619" y="2042504"/>
                      <a:pt x="2841776" y="2040731"/>
                      <a:pt x="2828909" y="2047165"/>
                    </a:cubicBezTo>
                    <a:cubicBezTo>
                      <a:pt x="2734658" y="2094290"/>
                      <a:pt x="2846992" y="2059703"/>
                      <a:pt x="2733375" y="2088108"/>
                    </a:cubicBezTo>
                    <a:cubicBezTo>
                      <a:pt x="2706079" y="2106305"/>
                      <a:pt x="2682610" y="2132325"/>
                      <a:pt x="2651488" y="2142699"/>
                    </a:cubicBezTo>
                    <a:lnTo>
                      <a:pt x="2569602" y="2169994"/>
                    </a:lnTo>
                    <a:cubicBezTo>
                      <a:pt x="2460950" y="2242430"/>
                      <a:pt x="2520191" y="2219947"/>
                      <a:pt x="2392181" y="2238233"/>
                    </a:cubicBezTo>
                    <a:cubicBezTo>
                      <a:pt x="2364885" y="2247332"/>
                      <a:pt x="2334234" y="2249569"/>
                      <a:pt x="2310294" y="2265529"/>
                    </a:cubicBezTo>
                    <a:lnTo>
                      <a:pt x="2228408" y="2320120"/>
                    </a:lnTo>
                    <a:cubicBezTo>
                      <a:pt x="2100373" y="2301829"/>
                      <a:pt x="2116604" y="2297099"/>
                      <a:pt x="1955453" y="2320120"/>
                    </a:cubicBezTo>
                    <a:cubicBezTo>
                      <a:pt x="1918316" y="2325425"/>
                      <a:pt x="1882665" y="2338317"/>
                      <a:pt x="1846271" y="2347415"/>
                    </a:cubicBezTo>
                    <a:lnTo>
                      <a:pt x="1791679" y="2361063"/>
                    </a:lnTo>
                    <a:cubicBezTo>
                      <a:pt x="1778031" y="2370162"/>
                      <a:pt x="1760983" y="2375551"/>
                      <a:pt x="1750736" y="2388359"/>
                    </a:cubicBezTo>
                    <a:cubicBezTo>
                      <a:pt x="1741749" y="2399593"/>
                      <a:pt x="1747260" y="2419130"/>
                      <a:pt x="1737088" y="2429302"/>
                    </a:cubicBezTo>
                    <a:cubicBezTo>
                      <a:pt x="1713891" y="2452499"/>
                      <a:pt x="1655202" y="2483893"/>
                      <a:pt x="1655202" y="2483893"/>
                    </a:cubicBezTo>
                    <a:cubicBezTo>
                      <a:pt x="1641554" y="2479344"/>
                      <a:pt x="1627616" y="2464902"/>
                      <a:pt x="1614259" y="2470245"/>
                    </a:cubicBezTo>
                    <a:cubicBezTo>
                      <a:pt x="1572072" y="2487120"/>
                      <a:pt x="1598212" y="2527235"/>
                      <a:pt x="1573315" y="2552132"/>
                    </a:cubicBezTo>
                    <a:cubicBezTo>
                      <a:pt x="1563143" y="2562304"/>
                      <a:pt x="1546020" y="2561231"/>
                      <a:pt x="1532372" y="2565780"/>
                    </a:cubicBezTo>
                    <a:cubicBezTo>
                      <a:pt x="1505076" y="2547583"/>
                      <a:pt x="1481607" y="2521563"/>
                      <a:pt x="1450485" y="2511189"/>
                    </a:cubicBezTo>
                    <a:lnTo>
                      <a:pt x="1368599" y="2483893"/>
                    </a:lnTo>
                    <a:cubicBezTo>
                      <a:pt x="1354951" y="2497541"/>
                      <a:pt x="1337029" y="2507964"/>
                      <a:pt x="1327656" y="2524836"/>
                    </a:cubicBezTo>
                    <a:cubicBezTo>
                      <a:pt x="1313683" y="2549987"/>
                      <a:pt x="1320705" y="2586378"/>
                      <a:pt x="1300360" y="2606723"/>
                    </a:cubicBezTo>
                    <a:lnTo>
                      <a:pt x="1259417" y="2647666"/>
                    </a:lnTo>
                    <a:cubicBezTo>
                      <a:pt x="1245769" y="2643117"/>
                      <a:pt x="1229708" y="2643005"/>
                      <a:pt x="1218474" y="2634018"/>
                    </a:cubicBezTo>
                    <a:cubicBezTo>
                      <a:pt x="1205666" y="2623771"/>
                      <a:pt x="1202776" y="2604673"/>
                      <a:pt x="1191178" y="2593075"/>
                    </a:cubicBezTo>
                    <a:cubicBezTo>
                      <a:pt x="1179580" y="2581477"/>
                      <a:pt x="1163883" y="2574878"/>
                      <a:pt x="1150235" y="2565780"/>
                    </a:cubicBezTo>
                    <a:cubicBezTo>
                      <a:pt x="1072793" y="2449616"/>
                      <a:pt x="1128249" y="2487516"/>
                      <a:pt x="972814" y="2470245"/>
                    </a:cubicBezTo>
                    <a:cubicBezTo>
                      <a:pt x="959166" y="2465696"/>
                      <a:pt x="943105" y="2465584"/>
                      <a:pt x="931871" y="2456597"/>
                    </a:cubicBezTo>
                    <a:cubicBezTo>
                      <a:pt x="840889" y="2383811"/>
                      <a:pt x="972810" y="2442947"/>
                      <a:pt x="863632" y="2388359"/>
                    </a:cubicBezTo>
                    <a:cubicBezTo>
                      <a:pt x="841817" y="2377451"/>
                      <a:pt x="788504" y="2366894"/>
                      <a:pt x="768097" y="2361063"/>
                    </a:cubicBezTo>
                    <a:cubicBezTo>
                      <a:pt x="754265" y="2357111"/>
                      <a:pt x="739730" y="2354401"/>
                      <a:pt x="727154" y="2347415"/>
                    </a:cubicBezTo>
                    <a:cubicBezTo>
                      <a:pt x="698477" y="2331483"/>
                      <a:pt x="676390" y="2303198"/>
                      <a:pt x="645268" y="2292824"/>
                    </a:cubicBezTo>
                    <a:cubicBezTo>
                      <a:pt x="532864" y="2255357"/>
                      <a:pt x="591864" y="2269598"/>
                      <a:pt x="467847" y="2251881"/>
                    </a:cubicBezTo>
                    <a:cubicBezTo>
                      <a:pt x="454199" y="2260980"/>
                      <a:pt x="443083" y="2276480"/>
                      <a:pt x="426903" y="2279177"/>
                    </a:cubicBezTo>
                    <a:cubicBezTo>
                      <a:pt x="390927" y="2285173"/>
                      <a:pt x="364903" y="2241157"/>
                      <a:pt x="345017" y="2224586"/>
                    </a:cubicBezTo>
                    <a:cubicBezTo>
                      <a:pt x="332416" y="2214085"/>
                      <a:pt x="317722" y="2206389"/>
                      <a:pt x="304074" y="2197290"/>
                    </a:cubicBezTo>
                    <a:cubicBezTo>
                      <a:pt x="281328" y="2201839"/>
                      <a:pt x="256583" y="2200564"/>
                      <a:pt x="235835" y="2210938"/>
                    </a:cubicBezTo>
                    <a:cubicBezTo>
                      <a:pt x="218572" y="2219570"/>
                      <a:pt x="213202" y="2245778"/>
                      <a:pt x="194891" y="2251881"/>
                    </a:cubicBezTo>
                    <a:cubicBezTo>
                      <a:pt x="181243" y="2256430"/>
                      <a:pt x="166815" y="2244667"/>
                      <a:pt x="153948" y="2238233"/>
                    </a:cubicBezTo>
                    <a:cubicBezTo>
                      <a:pt x="139277" y="2230898"/>
                      <a:pt x="127676" y="2218273"/>
                      <a:pt x="113005" y="2210938"/>
                    </a:cubicBezTo>
                    <a:cubicBezTo>
                      <a:pt x="0" y="2154435"/>
                      <a:pt x="148455" y="2248218"/>
                      <a:pt x="31118" y="2169994"/>
                    </a:cubicBezTo>
                    <a:cubicBezTo>
                      <a:pt x="16032" y="2124735"/>
                      <a:pt x="17471" y="2143437"/>
                      <a:pt x="17471" y="2115403"/>
                    </a:cubicBezTo>
                  </a:path>
                </a:pathLst>
              </a:custGeom>
              <a:noFill/>
              <a:ln w="12700" cap="flat" cmpd="sng" algn="ctr">
                <a:solidFill>
                  <a:schemeClr val="accent1">
                    <a:lumMod val="75000"/>
                  </a:schemeClr>
                </a:solidFill>
                <a:prstDash val="solid"/>
                <a:round/>
                <a:headEnd type="none" w="med" len="med"/>
                <a:tailEnd type="none" w="med" len="med"/>
              </a:ln>
              <a:effectLst/>
            </p:spPr>
            <p:txBody>
              <a:bodyPr/>
              <a:lstStyle/>
              <a:p>
                <a:pPr eaLnBrk="0" hangingPunct="0">
                  <a:defRPr/>
                </a:pPr>
                <a:endParaRPr lang="en-US"/>
              </a:p>
            </p:txBody>
          </p:sp>
        </p:grpSp>
        <p:sp>
          <p:nvSpPr>
            <p:cNvPr id="16" name="TextBox 13"/>
            <p:cNvSpPr txBox="1">
              <a:spLocks noChangeArrowheads="1"/>
            </p:cNvSpPr>
            <p:nvPr/>
          </p:nvSpPr>
          <p:spPr bwMode="auto">
            <a:xfrm rot="16200000">
              <a:off x="615422" y="5701676"/>
              <a:ext cx="1314784"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90 min 37°C</a:t>
              </a:r>
            </a:p>
          </p:txBody>
        </p:sp>
        <p:sp>
          <p:nvSpPr>
            <p:cNvPr id="17" name="TextBox 11"/>
            <p:cNvSpPr txBox="1">
              <a:spLocks noChangeArrowheads="1"/>
            </p:cNvSpPr>
            <p:nvPr/>
          </p:nvSpPr>
          <p:spPr bwMode="auto">
            <a:xfrm rot="16200000">
              <a:off x="592977" y="1923929"/>
              <a:ext cx="1359668" cy="338554"/>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Steady State</a:t>
              </a:r>
              <a:endParaRPr lang="en-US" sz="1600" dirty="0">
                <a:latin typeface="Arial" pitchFamily="34" charset="0"/>
                <a:cs typeface="Arial" pitchFamily="34" charset="0"/>
              </a:endParaRPr>
            </a:p>
          </p:txBody>
        </p:sp>
        <p:sp>
          <p:nvSpPr>
            <p:cNvPr id="18" name="TextBox 11"/>
            <p:cNvSpPr txBox="1">
              <a:spLocks noChangeArrowheads="1"/>
            </p:cNvSpPr>
            <p:nvPr/>
          </p:nvSpPr>
          <p:spPr bwMode="auto">
            <a:xfrm rot="16200000">
              <a:off x="672329" y="3818445"/>
              <a:ext cx="1200971" cy="338554"/>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0 min 37°C</a:t>
              </a:r>
            </a:p>
          </p:txBody>
        </p:sp>
      </p:grpSp>
      <p:sp>
        <p:nvSpPr>
          <p:cNvPr id="83" name="TextBox 82"/>
          <p:cNvSpPr txBox="1"/>
          <p:nvPr/>
        </p:nvSpPr>
        <p:spPr>
          <a:xfrm>
            <a:off x="1374232" y="6507694"/>
            <a:ext cx="5486400" cy="3046988"/>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6.3.  siPoldip2 Does Not Affect the Proper Trafficking of the PDGFR-</a:t>
            </a:r>
            <a:r>
              <a:rPr lang="en-US" sz="1200" b="1" dirty="0" smtClean="0">
                <a:latin typeface="Cambria Math" pitchFamily="18" charset="0"/>
                <a:ea typeface="Cambria Math" pitchFamily="18" charset="0"/>
                <a:cs typeface="Arial" pitchFamily="34" charset="0"/>
              </a:rPr>
              <a:t>β</a:t>
            </a:r>
            <a:r>
              <a:rPr lang="en-US" sz="1200" b="1" dirty="0" smtClean="0">
                <a:latin typeface="Arial" pitchFamily="34" charset="0"/>
                <a:cs typeface="Arial" pitchFamily="34" charset="0"/>
              </a:rPr>
              <a:t> to </a:t>
            </a:r>
            <a:r>
              <a:rPr lang="en-US" sz="1200" b="1" dirty="0" err="1" smtClean="0">
                <a:latin typeface="Arial" pitchFamily="34" charset="0"/>
                <a:cs typeface="Arial" pitchFamily="34" charset="0"/>
              </a:rPr>
              <a:t>Caveolae</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Rat VSMCs were transiently transfected with no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(Untreated),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(siPoldip2) prior to transferring to 19.5°C and treating with </a:t>
            </a:r>
            <a:r>
              <a:rPr lang="en-US" sz="1200" dirty="0" err="1" smtClean="0">
                <a:latin typeface="Arial" pitchFamily="34" charset="0"/>
                <a:cs typeface="Arial" pitchFamily="34" charset="0"/>
              </a:rPr>
              <a:t>cycloheximide</a:t>
            </a:r>
            <a:r>
              <a:rPr lang="en-US" sz="1200" dirty="0" smtClean="0">
                <a:latin typeface="Arial" pitchFamily="34" charset="0"/>
                <a:cs typeface="Arial" pitchFamily="34" charset="0"/>
              </a:rPr>
              <a:t> or leaving at 37°C (SS).  Cells were then released by transfer to 37°C for 0 or 90 min before fixing and double labeling with GM130 to label the Golgi (red) and PDGFR-</a:t>
            </a:r>
            <a:r>
              <a:rPr lang="el-GR" sz="1200" dirty="0" smtClean="0">
                <a:latin typeface="Cambria Math" pitchFamily="18" charset="0"/>
                <a:ea typeface="Cambria Math" pitchFamily="18" charset="0"/>
                <a:cs typeface="Arial" pitchFamily="34" charset="0"/>
              </a:rPr>
              <a:t>β</a:t>
            </a:r>
            <a:r>
              <a:rPr lang="en-US" sz="1200" dirty="0" smtClean="0">
                <a:latin typeface="Arial" pitchFamily="34" charset="0"/>
                <a:cs typeface="Arial" pitchFamily="34" charset="0"/>
              </a:rPr>
              <a:t> (green).  Nuclei are labeled with DAPI (blue).  The outlines of cells are shown in blue.</a:t>
            </a:r>
            <a:endParaRPr lang="en-US" sz="1200" dirty="0">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434181" y="1012081"/>
            <a:ext cx="5352732" cy="2092307"/>
            <a:chOff x="1455211" y="786456"/>
            <a:chExt cx="5352732" cy="2092307"/>
          </a:xfrm>
        </p:grpSpPr>
        <p:pic>
          <p:nvPicPr>
            <p:cNvPr id="2" name="Picture 3" descr="C:\KKG Lab\NoxR1 Project\ER Stress References and Expts\GRP78 0siRNA.bmp"/>
            <p:cNvPicPr>
              <a:picLocks noChangeAspect="1" noChangeArrowheads="1"/>
            </p:cNvPicPr>
            <p:nvPr/>
          </p:nvPicPr>
          <p:blipFill>
            <a:blip r:embed="rId2" cstate="print">
              <a:lum bright="16000" contrast="30000"/>
            </a:blip>
            <a:srcRect/>
            <a:stretch>
              <a:fillRect/>
            </a:stretch>
          </p:blipFill>
          <p:spPr bwMode="auto">
            <a:xfrm>
              <a:off x="1455211" y="1144578"/>
              <a:ext cx="1737360" cy="1729251"/>
            </a:xfrm>
            <a:prstGeom prst="rect">
              <a:avLst/>
            </a:prstGeom>
            <a:noFill/>
            <a:ln w="9525">
              <a:noFill/>
              <a:miter lim="800000"/>
              <a:headEnd/>
              <a:tailEnd/>
            </a:ln>
          </p:spPr>
        </p:pic>
        <p:pic>
          <p:nvPicPr>
            <p:cNvPr id="3" name="Picture 4" descr="C:\KKG Lab\NoxR1 Project\ER Stress References and Expts\GRP78 15nM siControl.bmp"/>
            <p:cNvPicPr>
              <a:picLocks noChangeAspect="1" noChangeArrowheads="1"/>
            </p:cNvPicPr>
            <p:nvPr/>
          </p:nvPicPr>
          <p:blipFill>
            <a:blip r:embed="rId3" cstate="print">
              <a:lum bright="16000" contrast="30000"/>
            </a:blip>
            <a:srcRect/>
            <a:stretch>
              <a:fillRect/>
            </a:stretch>
          </p:blipFill>
          <p:spPr bwMode="auto">
            <a:xfrm>
              <a:off x="3263593" y="1141403"/>
              <a:ext cx="1737360" cy="1737360"/>
            </a:xfrm>
            <a:prstGeom prst="rect">
              <a:avLst/>
            </a:prstGeom>
            <a:noFill/>
            <a:ln w="9525">
              <a:noFill/>
              <a:miter lim="800000"/>
              <a:headEnd/>
              <a:tailEnd/>
            </a:ln>
          </p:spPr>
        </p:pic>
        <p:pic>
          <p:nvPicPr>
            <p:cNvPr id="4" name="Picture 5" descr="C:\KKG Lab\NoxR1 Project\ER Stress References and Expts\GRP78 15nM siNoxR1.bmp"/>
            <p:cNvPicPr>
              <a:picLocks noChangeAspect="1" noChangeArrowheads="1"/>
            </p:cNvPicPr>
            <p:nvPr/>
          </p:nvPicPr>
          <p:blipFill>
            <a:blip r:embed="rId4" cstate="print">
              <a:lum bright="16000" contrast="30000"/>
            </a:blip>
            <a:srcRect/>
            <a:stretch>
              <a:fillRect/>
            </a:stretch>
          </p:blipFill>
          <p:spPr bwMode="auto">
            <a:xfrm>
              <a:off x="5070583" y="1142991"/>
              <a:ext cx="1737360" cy="1730837"/>
            </a:xfrm>
            <a:prstGeom prst="rect">
              <a:avLst/>
            </a:prstGeom>
            <a:noFill/>
            <a:ln w="9525">
              <a:noFill/>
              <a:miter lim="800000"/>
              <a:headEnd/>
              <a:tailEnd/>
            </a:ln>
          </p:spPr>
        </p:pic>
        <p:sp>
          <p:nvSpPr>
            <p:cNvPr id="5" name="Text Box 6"/>
            <p:cNvSpPr txBox="1">
              <a:spLocks noChangeArrowheads="1"/>
            </p:cNvSpPr>
            <p:nvPr/>
          </p:nvSpPr>
          <p:spPr bwMode="auto">
            <a:xfrm>
              <a:off x="1781114" y="786456"/>
              <a:ext cx="1085555" cy="338554"/>
            </a:xfrm>
            <a:prstGeom prst="rect">
              <a:avLst/>
            </a:prstGeom>
            <a:noFill/>
            <a:ln w="9525">
              <a:noFill/>
              <a:miter lim="800000"/>
              <a:headEnd/>
              <a:tailEnd/>
            </a:ln>
            <a:effectLst/>
          </p:spPr>
          <p:txBody>
            <a:bodyPr wrap="none">
              <a:spAutoFit/>
            </a:bodyPr>
            <a:lstStyle/>
            <a:p>
              <a:pPr algn="ctr" eaLnBrk="1" hangingPunct="1"/>
              <a:r>
                <a:rPr lang="en-US" sz="1600" dirty="0" smtClean="0">
                  <a:latin typeface="Arial" pitchFamily="34" charset="0"/>
                  <a:cs typeface="Arial" pitchFamily="34" charset="0"/>
                </a:rPr>
                <a:t>Untreated</a:t>
              </a:r>
              <a:endParaRPr lang="en-US" sz="1600" dirty="0">
                <a:latin typeface="Arial" pitchFamily="34" charset="0"/>
                <a:cs typeface="Arial" pitchFamily="34" charset="0"/>
              </a:endParaRPr>
            </a:p>
          </p:txBody>
        </p:sp>
        <p:sp>
          <p:nvSpPr>
            <p:cNvPr id="6" name="Text Box 7"/>
            <p:cNvSpPr txBox="1">
              <a:spLocks noChangeArrowheads="1"/>
            </p:cNvSpPr>
            <p:nvPr/>
          </p:nvSpPr>
          <p:spPr bwMode="auto">
            <a:xfrm>
              <a:off x="3635984" y="786456"/>
              <a:ext cx="992579" cy="338554"/>
            </a:xfrm>
            <a:prstGeom prst="rect">
              <a:avLst/>
            </a:prstGeom>
            <a:noFill/>
            <a:ln w="9525">
              <a:noFill/>
              <a:miter lim="800000"/>
              <a:headEnd/>
              <a:tailEnd/>
            </a:ln>
            <a:effectLst/>
          </p:spPr>
          <p:txBody>
            <a:bodyPr wrap="none">
              <a:spAutoFit/>
            </a:bodyPr>
            <a:lstStyle/>
            <a:p>
              <a:pPr algn="ctr" eaLnBrk="1" hangingPunct="1"/>
              <a:r>
                <a:rPr lang="en-US" sz="1600" dirty="0" err="1" smtClean="0">
                  <a:latin typeface="Arial" pitchFamily="34" charset="0"/>
                  <a:cs typeface="Arial" pitchFamily="34" charset="0"/>
                </a:rPr>
                <a:t>siControl</a:t>
              </a:r>
              <a:endParaRPr lang="en-US" sz="1600" dirty="0">
                <a:latin typeface="Arial" pitchFamily="34" charset="0"/>
                <a:cs typeface="Arial" pitchFamily="34" charset="0"/>
              </a:endParaRPr>
            </a:p>
          </p:txBody>
        </p:sp>
        <p:sp>
          <p:nvSpPr>
            <p:cNvPr id="7" name="Text Box 8"/>
            <p:cNvSpPr txBox="1">
              <a:spLocks noChangeArrowheads="1"/>
            </p:cNvSpPr>
            <p:nvPr/>
          </p:nvSpPr>
          <p:spPr bwMode="auto">
            <a:xfrm>
              <a:off x="5432554" y="786456"/>
              <a:ext cx="1013419" cy="338554"/>
            </a:xfrm>
            <a:prstGeom prst="rect">
              <a:avLst/>
            </a:prstGeom>
            <a:noFill/>
            <a:ln w="9525">
              <a:noFill/>
              <a:miter lim="800000"/>
              <a:headEnd/>
              <a:tailEnd/>
            </a:ln>
            <a:effectLst/>
          </p:spPr>
          <p:txBody>
            <a:bodyPr wrap="none">
              <a:spAutoFit/>
            </a:bodyPr>
            <a:lstStyle/>
            <a:p>
              <a:pPr algn="ctr" eaLnBrk="1" hangingPunct="1"/>
              <a:r>
                <a:rPr lang="en-US" sz="1600" dirty="0" smtClean="0">
                  <a:latin typeface="Arial" pitchFamily="34" charset="0"/>
                  <a:cs typeface="Arial" pitchFamily="34" charset="0"/>
                </a:rPr>
                <a:t>siPoldip2</a:t>
              </a:r>
              <a:endParaRPr lang="en-US" sz="1600" dirty="0">
                <a:latin typeface="Arial" pitchFamily="34" charset="0"/>
                <a:cs typeface="Arial" pitchFamily="34" charset="0"/>
              </a:endParaRPr>
            </a:p>
          </p:txBody>
        </p:sp>
      </p:grpSp>
      <p:grpSp>
        <p:nvGrpSpPr>
          <p:cNvPr id="31" name="Group 30"/>
          <p:cNvGrpSpPr/>
          <p:nvPr/>
        </p:nvGrpSpPr>
        <p:grpSpPr>
          <a:xfrm>
            <a:off x="1650765" y="3653738"/>
            <a:ext cx="4919564" cy="1521780"/>
            <a:chOff x="1588115" y="3760613"/>
            <a:chExt cx="4919564" cy="1521780"/>
          </a:xfrm>
        </p:grpSpPr>
        <p:pic>
          <p:nvPicPr>
            <p:cNvPr id="8" name="Picture 9" descr="C:\KKG Lab\NoxR1 Project\ER Stress References and Expts\15nMsiNoxR1 Blot GRP78001.tif"/>
            <p:cNvPicPr>
              <a:picLocks noChangeAspect="1" noChangeArrowheads="1"/>
            </p:cNvPicPr>
            <p:nvPr/>
          </p:nvPicPr>
          <p:blipFill>
            <a:blip r:embed="rId5" cstate="print">
              <a:lum bright="-4000" contrast="26000"/>
            </a:blip>
            <a:srcRect l="16250" t="16098" r="21727" b="18182"/>
            <a:stretch>
              <a:fillRect/>
            </a:stretch>
          </p:blipFill>
          <p:spPr bwMode="auto">
            <a:xfrm>
              <a:off x="2578239" y="3760613"/>
              <a:ext cx="3929440" cy="681740"/>
            </a:xfrm>
            <a:prstGeom prst="rect">
              <a:avLst/>
            </a:prstGeom>
            <a:noFill/>
            <a:ln w="9525">
              <a:noFill/>
              <a:miter lim="800000"/>
              <a:headEnd/>
              <a:tailEnd/>
            </a:ln>
          </p:spPr>
        </p:pic>
        <p:sp>
          <p:nvSpPr>
            <p:cNvPr id="9" name="Text Box 10"/>
            <p:cNvSpPr txBox="1">
              <a:spLocks noChangeArrowheads="1"/>
            </p:cNvSpPr>
            <p:nvPr/>
          </p:nvSpPr>
          <p:spPr bwMode="auto">
            <a:xfrm>
              <a:off x="1588115" y="4485721"/>
              <a:ext cx="912429" cy="307777"/>
            </a:xfrm>
            <a:prstGeom prst="rect">
              <a:avLst/>
            </a:prstGeom>
            <a:noFill/>
            <a:ln w="9525">
              <a:noFill/>
              <a:miter lim="800000"/>
              <a:headEnd/>
              <a:tailEnd/>
            </a:ln>
            <a:effectLst/>
          </p:spPr>
          <p:txBody>
            <a:bodyPr wrap="none">
              <a:spAutoFit/>
            </a:bodyPr>
            <a:lstStyle/>
            <a:p>
              <a:pPr algn="l" eaLnBrk="1" hangingPunct="1"/>
              <a:r>
                <a:rPr lang="en-US" sz="1400" dirty="0" smtClean="0">
                  <a:latin typeface="Arial" pitchFamily="34" charset="0"/>
                  <a:cs typeface="Arial" pitchFamily="34" charset="0"/>
                </a:rPr>
                <a:t>siPoldip2</a:t>
              </a:r>
              <a:endParaRPr lang="en-US" sz="1400" dirty="0">
                <a:latin typeface="Arial" pitchFamily="34" charset="0"/>
                <a:cs typeface="Arial" pitchFamily="34" charset="0"/>
              </a:endParaRPr>
            </a:p>
          </p:txBody>
        </p:sp>
        <p:sp>
          <p:nvSpPr>
            <p:cNvPr id="10" name="Line 11"/>
            <p:cNvSpPr>
              <a:spLocks noChangeShapeType="1"/>
            </p:cNvSpPr>
            <p:nvPr/>
          </p:nvSpPr>
          <p:spPr bwMode="auto">
            <a:xfrm>
              <a:off x="2651655" y="4865025"/>
              <a:ext cx="1097280" cy="0"/>
            </a:xfrm>
            <a:prstGeom prst="line">
              <a:avLst/>
            </a:prstGeom>
            <a:noFill/>
            <a:ln w="38100">
              <a:solidFill>
                <a:schemeClr val="tx1"/>
              </a:solidFill>
              <a:round/>
              <a:headEnd/>
              <a:tailEnd/>
            </a:ln>
            <a:effectLst/>
          </p:spPr>
          <p:txBody>
            <a:bodyPr wrap="none"/>
            <a:lstStyle/>
            <a:p>
              <a:endParaRPr lang="en-US" sz="1600">
                <a:latin typeface="Arial" pitchFamily="34" charset="0"/>
                <a:cs typeface="Arial" pitchFamily="34" charset="0"/>
              </a:endParaRPr>
            </a:p>
          </p:txBody>
        </p:sp>
        <p:sp>
          <p:nvSpPr>
            <p:cNvPr id="11" name="Text Box 15"/>
            <p:cNvSpPr txBox="1">
              <a:spLocks noChangeArrowheads="1"/>
            </p:cNvSpPr>
            <p:nvPr/>
          </p:nvSpPr>
          <p:spPr bwMode="auto">
            <a:xfrm>
              <a:off x="2805796" y="4943839"/>
              <a:ext cx="788999" cy="338554"/>
            </a:xfrm>
            <a:prstGeom prst="rect">
              <a:avLst/>
            </a:prstGeom>
            <a:noFill/>
            <a:ln w="9525">
              <a:noFill/>
              <a:miter lim="800000"/>
              <a:headEnd/>
              <a:tailEnd/>
            </a:ln>
            <a:effectLst/>
          </p:spPr>
          <p:txBody>
            <a:bodyPr wrap="none">
              <a:spAutoFit/>
            </a:bodyPr>
            <a:lstStyle/>
            <a:p>
              <a:pPr algn="l" eaLnBrk="1" hangingPunct="1"/>
              <a:r>
                <a:rPr lang="en-US" sz="1600" dirty="0" smtClean="0">
                  <a:latin typeface="Arial" pitchFamily="34" charset="0"/>
                  <a:cs typeface="Arial" pitchFamily="34" charset="0"/>
                </a:rPr>
                <a:t>2 days</a:t>
              </a:r>
              <a:endParaRPr lang="en-US" sz="1600" dirty="0">
                <a:latin typeface="Arial" pitchFamily="34" charset="0"/>
                <a:cs typeface="Arial" pitchFamily="34" charset="0"/>
              </a:endParaRPr>
            </a:p>
          </p:txBody>
        </p:sp>
        <p:sp>
          <p:nvSpPr>
            <p:cNvPr id="12" name="Text Box 16"/>
            <p:cNvSpPr txBox="1">
              <a:spLocks noChangeArrowheads="1"/>
            </p:cNvSpPr>
            <p:nvPr/>
          </p:nvSpPr>
          <p:spPr bwMode="auto">
            <a:xfrm>
              <a:off x="4136488" y="4943839"/>
              <a:ext cx="788999" cy="338554"/>
            </a:xfrm>
            <a:prstGeom prst="rect">
              <a:avLst/>
            </a:prstGeom>
            <a:noFill/>
            <a:ln w="9525">
              <a:noFill/>
              <a:miter lim="800000"/>
              <a:headEnd/>
              <a:tailEnd/>
            </a:ln>
            <a:effectLst/>
          </p:spPr>
          <p:txBody>
            <a:bodyPr wrap="none">
              <a:spAutoFit/>
            </a:bodyPr>
            <a:lstStyle/>
            <a:p>
              <a:pPr algn="l" eaLnBrk="1" hangingPunct="1"/>
              <a:r>
                <a:rPr lang="en-US" sz="1600" dirty="0" smtClean="0">
                  <a:latin typeface="Arial" pitchFamily="34" charset="0"/>
                  <a:cs typeface="Arial" pitchFamily="34" charset="0"/>
                </a:rPr>
                <a:t>3 days</a:t>
              </a:r>
              <a:endParaRPr lang="en-US" sz="1600" dirty="0">
                <a:latin typeface="Arial" pitchFamily="34" charset="0"/>
                <a:cs typeface="Arial" pitchFamily="34" charset="0"/>
              </a:endParaRPr>
            </a:p>
          </p:txBody>
        </p:sp>
        <p:sp>
          <p:nvSpPr>
            <p:cNvPr id="13" name="Text Box 17"/>
            <p:cNvSpPr txBox="1">
              <a:spLocks noChangeArrowheads="1"/>
            </p:cNvSpPr>
            <p:nvPr/>
          </p:nvSpPr>
          <p:spPr bwMode="auto">
            <a:xfrm>
              <a:off x="5482347" y="4943839"/>
              <a:ext cx="788999" cy="338554"/>
            </a:xfrm>
            <a:prstGeom prst="rect">
              <a:avLst/>
            </a:prstGeom>
            <a:noFill/>
            <a:ln w="9525">
              <a:noFill/>
              <a:miter lim="800000"/>
              <a:headEnd/>
              <a:tailEnd/>
            </a:ln>
            <a:effectLst/>
          </p:spPr>
          <p:txBody>
            <a:bodyPr wrap="none">
              <a:spAutoFit/>
            </a:bodyPr>
            <a:lstStyle/>
            <a:p>
              <a:pPr algn="l" eaLnBrk="1" hangingPunct="1"/>
              <a:r>
                <a:rPr lang="en-US" sz="1600" dirty="0" smtClean="0">
                  <a:latin typeface="Arial" pitchFamily="34" charset="0"/>
                  <a:cs typeface="Arial" pitchFamily="34" charset="0"/>
                </a:rPr>
                <a:t>4 days</a:t>
              </a:r>
              <a:endParaRPr lang="en-US" sz="1600" dirty="0">
                <a:latin typeface="Arial" pitchFamily="34" charset="0"/>
                <a:cs typeface="Arial" pitchFamily="34" charset="0"/>
              </a:endParaRPr>
            </a:p>
          </p:txBody>
        </p:sp>
        <p:sp>
          <p:nvSpPr>
            <p:cNvPr id="15" name="Line 19"/>
            <p:cNvSpPr>
              <a:spLocks noChangeShapeType="1"/>
            </p:cNvSpPr>
            <p:nvPr/>
          </p:nvSpPr>
          <p:spPr bwMode="auto">
            <a:xfrm>
              <a:off x="3982347" y="4865025"/>
              <a:ext cx="1097280" cy="0"/>
            </a:xfrm>
            <a:prstGeom prst="line">
              <a:avLst/>
            </a:prstGeom>
            <a:noFill/>
            <a:ln w="38100">
              <a:solidFill>
                <a:schemeClr val="tx1"/>
              </a:solidFill>
              <a:round/>
              <a:headEnd/>
              <a:tailEnd/>
            </a:ln>
            <a:effectLst/>
          </p:spPr>
          <p:txBody>
            <a:bodyPr wrap="none"/>
            <a:lstStyle/>
            <a:p>
              <a:endParaRPr lang="en-US" sz="1600">
                <a:latin typeface="Arial" pitchFamily="34" charset="0"/>
                <a:cs typeface="Arial" pitchFamily="34" charset="0"/>
              </a:endParaRPr>
            </a:p>
          </p:txBody>
        </p:sp>
        <p:sp>
          <p:nvSpPr>
            <p:cNvPr id="16" name="Line 20"/>
            <p:cNvSpPr>
              <a:spLocks noChangeShapeType="1"/>
            </p:cNvSpPr>
            <p:nvPr/>
          </p:nvSpPr>
          <p:spPr bwMode="auto">
            <a:xfrm>
              <a:off x="5328206" y="4865025"/>
              <a:ext cx="1097280" cy="0"/>
            </a:xfrm>
            <a:prstGeom prst="line">
              <a:avLst/>
            </a:prstGeom>
            <a:noFill/>
            <a:ln w="38100">
              <a:solidFill>
                <a:schemeClr val="tx1"/>
              </a:solidFill>
              <a:round/>
              <a:headEnd/>
              <a:tailEnd/>
            </a:ln>
            <a:effectLst/>
          </p:spPr>
          <p:txBody>
            <a:bodyPr wrap="none"/>
            <a:lstStyle/>
            <a:p>
              <a:endParaRPr lang="en-US" sz="1600">
                <a:latin typeface="Arial" pitchFamily="34" charset="0"/>
                <a:cs typeface="Arial" pitchFamily="34" charset="0"/>
              </a:endParaRPr>
            </a:p>
          </p:txBody>
        </p:sp>
        <p:sp>
          <p:nvSpPr>
            <p:cNvPr id="21" name="TextBox 20"/>
            <p:cNvSpPr txBox="1"/>
            <p:nvPr/>
          </p:nvSpPr>
          <p:spPr>
            <a:xfrm>
              <a:off x="5333698" y="4454943"/>
              <a:ext cx="255198" cy="369332"/>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5983365" y="4454943"/>
              <a:ext cx="300082" cy="369332"/>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a:off x="4040985" y="4454943"/>
              <a:ext cx="255198" cy="369332"/>
            </a:xfrm>
            <a:prstGeom prst="rect">
              <a:avLst/>
            </a:prstGeom>
            <a:noFill/>
          </p:spPr>
          <p:txBody>
            <a:bodyPr wrap="none" rtlCol="0">
              <a:spAutoFit/>
            </a:bodyPr>
            <a:lstStyle/>
            <a:p>
              <a:r>
                <a:rPr lang="en-US" dirty="0" smtClean="0"/>
                <a:t>-</a:t>
              </a:r>
              <a:endParaRPr lang="en-US" dirty="0"/>
            </a:p>
          </p:txBody>
        </p:sp>
        <p:sp>
          <p:nvSpPr>
            <p:cNvPr id="24" name="TextBox 23"/>
            <p:cNvSpPr txBox="1"/>
            <p:nvPr/>
          </p:nvSpPr>
          <p:spPr>
            <a:xfrm>
              <a:off x="4655027" y="4454943"/>
              <a:ext cx="300082" cy="369332"/>
            </a:xfrm>
            <a:prstGeom prst="rect">
              <a:avLst/>
            </a:prstGeom>
            <a:noFill/>
          </p:spPr>
          <p:txBody>
            <a:bodyPr wrap="none" rtlCol="0">
              <a:spAutoFit/>
            </a:bodyPr>
            <a:lstStyle/>
            <a:p>
              <a:r>
                <a:rPr lang="en-US" dirty="0" smtClean="0"/>
                <a:t>+</a:t>
              </a:r>
              <a:endParaRPr lang="en-US" dirty="0"/>
            </a:p>
          </p:txBody>
        </p:sp>
        <p:sp>
          <p:nvSpPr>
            <p:cNvPr id="25" name="TextBox 24"/>
            <p:cNvSpPr txBox="1"/>
            <p:nvPr/>
          </p:nvSpPr>
          <p:spPr>
            <a:xfrm>
              <a:off x="2736397" y="4454943"/>
              <a:ext cx="255198" cy="369332"/>
            </a:xfrm>
            <a:prstGeom prst="rect">
              <a:avLst/>
            </a:prstGeom>
            <a:noFill/>
          </p:spPr>
          <p:txBody>
            <a:bodyPr wrap="none" rtlCol="0">
              <a:spAutoFit/>
            </a:bodyPr>
            <a:lstStyle/>
            <a:p>
              <a:r>
                <a:rPr lang="en-US" dirty="0" smtClean="0"/>
                <a:t>-</a:t>
              </a:r>
              <a:endParaRPr lang="en-US" dirty="0"/>
            </a:p>
          </p:txBody>
        </p:sp>
        <p:sp>
          <p:nvSpPr>
            <p:cNvPr id="26" name="TextBox 25"/>
            <p:cNvSpPr txBox="1"/>
            <p:nvPr/>
          </p:nvSpPr>
          <p:spPr>
            <a:xfrm>
              <a:off x="3362314" y="4454943"/>
              <a:ext cx="300082" cy="369332"/>
            </a:xfrm>
            <a:prstGeom prst="rect">
              <a:avLst/>
            </a:prstGeom>
            <a:noFill/>
          </p:spPr>
          <p:txBody>
            <a:bodyPr wrap="none" rtlCol="0">
              <a:spAutoFit/>
            </a:bodyPr>
            <a:lstStyle/>
            <a:p>
              <a:r>
                <a:rPr lang="en-US" dirty="0" smtClean="0"/>
                <a:t>+</a:t>
              </a:r>
              <a:endParaRPr lang="en-US" dirty="0"/>
            </a:p>
          </p:txBody>
        </p:sp>
      </p:grpSp>
      <p:sp>
        <p:nvSpPr>
          <p:cNvPr id="29" name="TextBox 28"/>
          <p:cNvSpPr txBox="1"/>
          <p:nvPr/>
        </p:nvSpPr>
        <p:spPr>
          <a:xfrm>
            <a:off x="1301871" y="879662"/>
            <a:ext cx="377026"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sp>
        <p:nvSpPr>
          <p:cNvPr id="30" name="TextBox 29"/>
          <p:cNvSpPr txBox="1"/>
          <p:nvPr/>
        </p:nvSpPr>
        <p:spPr>
          <a:xfrm>
            <a:off x="1289047" y="3492419"/>
            <a:ext cx="389850"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28" name="TextBox 27"/>
          <p:cNvSpPr txBox="1"/>
          <p:nvPr/>
        </p:nvSpPr>
        <p:spPr>
          <a:xfrm>
            <a:off x="1367347" y="5379534"/>
            <a:ext cx="5486400" cy="2677656"/>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6.4.  siPoldip2 Treatment Increases Expression of the ER Stress Marker GRP78.  a, </a:t>
            </a:r>
            <a:r>
              <a:rPr lang="en-US" sz="1200" dirty="0" smtClean="0">
                <a:latin typeface="Arial" pitchFamily="34" charset="0"/>
                <a:cs typeface="Arial" pitchFamily="34" charset="0"/>
              </a:rPr>
              <a:t>Rat VSMCs were transiently transfected with no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(Untreated),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siCont</a:t>
            </a:r>
            <a:r>
              <a:rPr lang="en-US" sz="1200" dirty="0" smtClean="0">
                <a:latin typeface="Arial" pitchFamily="34" charset="0"/>
                <a:cs typeface="Arial" pitchFamily="34" charset="0"/>
              </a:rPr>
              <a:t>), or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(siPoldip2) for 4 days prior to single labeling with GRP78 (green). Nuclei are labeled with DAPI (blue). Scale bars,10 µm.  </a:t>
            </a:r>
            <a:r>
              <a:rPr lang="en-US" sz="1200" b="1" dirty="0" smtClean="0">
                <a:latin typeface="Arial" pitchFamily="34" charset="0"/>
                <a:cs typeface="Arial" pitchFamily="34" charset="0"/>
              </a:rPr>
              <a:t>b, </a:t>
            </a:r>
            <a:r>
              <a:rPr lang="en-US" sz="1200" dirty="0" smtClean="0">
                <a:latin typeface="Arial" pitchFamily="34" charset="0"/>
                <a:cs typeface="Arial" pitchFamily="34" charset="0"/>
              </a:rPr>
              <a:t>Rat VSMCs were transiently transfected with control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 - ) or </a:t>
            </a:r>
            <a:r>
              <a:rPr lang="en-US" sz="1200" dirty="0" err="1" smtClean="0">
                <a:latin typeface="Arial" pitchFamily="34" charset="0"/>
                <a:cs typeface="Arial" pitchFamily="34" charset="0"/>
              </a:rPr>
              <a:t>siRNA</a:t>
            </a:r>
            <a:r>
              <a:rPr lang="en-US" sz="1200" dirty="0" smtClean="0">
                <a:latin typeface="Arial" pitchFamily="34" charset="0"/>
                <a:cs typeface="Arial" pitchFamily="34" charset="0"/>
              </a:rPr>
              <a:t> against Poldip2 ( + ) for 2, 3, or 4 days prior to use for western analysis to assess GRP78 protein expression.</a:t>
            </a:r>
            <a:endParaRPr lang="en-US" sz="1200"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338221" y="1040574"/>
            <a:ext cx="5486400" cy="3437610"/>
            <a:chOff x="798806" y="838699"/>
            <a:chExt cx="6299213" cy="3437610"/>
          </a:xfrm>
        </p:grpSpPr>
        <p:sp>
          <p:nvSpPr>
            <p:cNvPr id="6" name="Line 61"/>
            <p:cNvSpPr>
              <a:spLocks noChangeShapeType="1"/>
            </p:cNvSpPr>
            <p:nvPr/>
          </p:nvSpPr>
          <p:spPr bwMode="auto">
            <a:xfrm>
              <a:off x="5284872" y="3154424"/>
              <a:ext cx="419948" cy="2640"/>
            </a:xfrm>
            <a:prstGeom prst="line">
              <a:avLst/>
            </a:prstGeom>
            <a:noFill/>
            <a:ln w="44450">
              <a:solidFill>
                <a:schemeClr val="tx1"/>
              </a:solidFill>
              <a:round/>
              <a:headEnd/>
              <a:tailEnd/>
            </a:ln>
          </p:spPr>
          <p:txBody>
            <a:bodyPr/>
            <a:lstStyle/>
            <a:p>
              <a:endParaRPr lang="en-US"/>
            </a:p>
          </p:txBody>
        </p:sp>
        <p:sp>
          <p:nvSpPr>
            <p:cNvPr id="7" name="Text Box 65"/>
            <p:cNvSpPr txBox="1">
              <a:spLocks noChangeArrowheads="1"/>
            </p:cNvSpPr>
            <p:nvPr/>
          </p:nvSpPr>
          <p:spPr bwMode="auto">
            <a:xfrm>
              <a:off x="5734218" y="2025608"/>
              <a:ext cx="833883" cy="338554"/>
            </a:xfrm>
            <a:prstGeom prst="rect">
              <a:avLst/>
            </a:prstGeom>
            <a:noFill/>
            <a:ln w="9525">
              <a:noFill/>
              <a:miter lim="800000"/>
              <a:headEnd/>
              <a:tailEnd/>
            </a:ln>
          </p:spPr>
          <p:txBody>
            <a:bodyPr wrap="none">
              <a:spAutoFit/>
            </a:bodyPr>
            <a:lstStyle/>
            <a:p>
              <a:pPr algn="ctr" eaLnBrk="1" hangingPunct="1"/>
              <a:r>
                <a:rPr lang="en-US" sz="1600" dirty="0">
                  <a:latin typeface="Arial" pitchFamily="34" charset="0"/>
                  <a:cs typeface="Arial" pitchFamily="34" charset="0"/>
                </a:rPr>
                <a:t>50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sp>
          <p:nvSpPr>
            <p:cNvPr id="8" name="Rectangle 66"/>
            <p:cNvSpPr>
              <a:spLocks noChangeArrowheads="1"/>
            </p:cNvSpPr>
            <p:nvPr/>
          </p:nvSpPr>
          <p:spPr bwMode="auto">
            <a:xfrm>
              <a:off x="5734218" y="2991578"/>
              <a:ext cx="833883" cy="338554"/>
            </a:xfrm>
            <a:prstGeom prst="rect">
              <a:avLst/>
            </a:prstGeom>
            <a:noFill/>
            <a:ln w="9525">
              <a:noFill/>
              <a:miter lim="800000"/>
              <a:headEnd/>
              <a:tailEnd/>
            </a:ln>
          </p:spPr>
          <p:txBody>
            <a:bodyPr wrap="none">
              <a:spAutoFit/>
            </a:bodyPr>
            <a:lstStyle/>
            <a:p>
              <a:pPr algn="ctr" eaLnBrk="1" hangingPunct="1"/>
              <a:r>
                <a:rPr lang="en-US" sz="1600" dirty="0">
                  <a:latin typeface="Arial" pitchFamily="34" charset="0"/>
                  <a:cs typeface="Arial" pitchFamily="34" charset="0"/>
                </a:rPr>
                <a:t>37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sp>
          <p:nvSpPr>
            <p:cNvPr id="9" name="Text Box 68"/>
            <p:cNvSpPr txBox="1">
              <a:spLocks noChangeArrowheads="1"/>
            </p:cNvSpPr>
            <p:nvPr/>
          </p:nvSpPr>
          <p:spPr bwMode="auto">
            <a:xfrm>
              <a:off x="5786441" y="2448777"/>
              <a:ext cx="1311578" cy="338554"/>
            </a:xfrm>
            <a:prstGeom prst="rect">
              <a:avLst/>
            </a:prstGeom>
            <a:noFill/>
            <a:ln w="9525">
              <a:noFill/>
              <a:miter lim="800000"/>
              <a:headEnd/>
              <a:tailEnd/>
            </a:ln>
          </p:spPr>
          <p:txBody>
            <a:bodyPr wrap="none">
              <a:spAutoFit/>
            </a:bodyPr>
            <a:lstStyle/>
            <a:p>
              <a:pPr algn="ctr" eaLnBrk="1" hangingPunct="1"/>
              <a:r>
                <a:rPr lang="en-US" sz="1600" dirty="0" smtClean="0">
                  <a:latin typeface="Arial" pitchFamily="34" charset="0"/>
                  <a:cs typeface="Arial" pitchFamily="34" charset="0"/>
                </a:rPr>
                <a:t>Myc-Poldip2</a:t>
              </a:r>
              <a:endParaRPr lang="en-US" sz="1600" dirty="0">
                <a:latin typeface="Arial" pitchFamily="34" charset="0"/>
                <a:cs typeface="Arial" pitchFamily="34" charset="0"/>
              </a:endParaRPr>
            </a:p>
          </p:txBody>
        </p:sp>
        <p:sp>
          <p:nvSpPr>
            <p:cNvPr id="10" name="Text Box 72"/>
            <p:cNvSpPr txBox="1">
              <a:spLocks noChangeArrowheads="1"/>
            </p:cNvSpPr>
            <p:nvPr/>
          </p:nvSpPr>
          <p:spPr bwMode="auto">
            <a:xfrm>
              <a:off x="887755" y="2683486"/>
              <a:ext cx="813043" cy="338554"/>
            </a:xfrm>
            <a:prstGeom prst="rect">
              <a:avLst/>
            </a:prstGeom>
            <a:noFill/>
            <a:ln w="9525">
              <a:noFill/>
              <a:miter lim="800000"/>
              <a:headEnd/>
              <a:tailEnd/>
            </a:ln>
          </p:spPr>
          <p:txBody>
            <a:bodyPr wrap="none">
              <a:spAutoFit/>
            </a:bodyPr>
            <a:lstStyle/>
            <a:p>
              <a:pPr eaLnBrk="1" hangingPunct="1"/>
              <a:r>
                <a:rPr lang="en-US" sz="1600" dirty="0">
                  <a:latin typeface="Arial" pitchFamily="34" charset="0"/>
                  <a:cs typeface="Arial" pitchFamily="34" charset="0"/>
                </a:rPr>
                <a:t>IB </a:t>
              </a:r>
              <a:r>
                <a:rPr lang="en-US" sz="1600" dirty="0" err="1" smtClean="0">
                  <a:latin typeface="Arial" pitchFamily="34" charset="0"/>
                  <a:cs typeface="Arial" pitchFamily="34" charset="0"/>
                  <a:sym typeface="Symbol" pitchFamily="1" charset="2"/>
                </a:rPr>
                <a:t>Myc</a:t>
              </a:r>
              <a:endParaRPr lang="en-US" sz="1600" dirty="0">
                <a:latin typeface="Arial" pitchFamily="34" charset="0"/>
                <a:cs typeface="Arial" pitchFamily="34" charset="0"/>
              </a:endParaRPr>
            </a:p>
          </p:txBody>
        </p:sp>
        <p:sp>
          <p:nvSpPr>
            <p:cNvPr id="11" name="Text Box 73"/>
            <p:cNvSpPr txBox="1">
              <a:spLocks noChangeArrowheads="1"/>
            </p:cNvSpPr>
            <p:nvPr/>
          </p:nvSpPr>
          <p:spPr bwMode="auto">
            <a:xfrm>
              <a:off x="887755" y="3848950"/>
              <a:ext cx="686406" cy="338554"/>
            </a:xfrm>
            <a:prstGeom prst="rect">
              <a:avLst/>
            </a:prstGeom>
            <a:noFill/>
            <a:ln w="9525">
              <a:noFill/>
              <a:miter lim="800000"/>
              <a:headEnd/>
              <a:tailEnd/>
            </a:ln>
          </p:spPr>
          <p:txBody>
            <a:bodyPr wrap="none">
              <a:spAutoFit/>
            </a:bodyPr>
            <a:lstStyle/>
            <a:p>
              <a:pPr eaLnBrk="1" hangingPunct="1"/>
              <a:r>
                <a:rPr lang="en-US" sz="1600" dirty="0">
                  <a:latin typeface="Arial" pitchFamily="34" charset="0"/>
                  <a:cs typeface="Arial" pitchFamily="34" charset="0"/>
                </a:rPr>
                <a:t>IB </a:t>
              </a:r>
              <a:r>
                <a:rPr lang="en-US" sz="1600" dirty="0" smtClean="0">
                  <a:latin typeface="Arial" pitchFamily="34" charset="0"/>
                  <a:cs typeface="Arial" pitchFamily="34" charset="0"/>
                  <a:sym typeface="Symbol" pitchFamily="1" charset="2"/>
                </a:rPr>
                <a:t>V5</a:t>
              </a:r>
              <a:endParaRPr lang="en-US" sz="1600" dirty="0">
                <a:latin typeface="Arial" pitchFamily="34" charset="0"/>
                <a:cs typeface="Arial" pitchFamily="34" charset="0"/>
                <a:sym typeface="Symbol" pitchFamily="1" charset="2"/>
              </a:endParaRPr>
            </a:p>
          </p:txBody>
        </p:sp>
        <p:sp>
          <p:nvSpPr>
            <p:cNvPr id="12" name="Text Box 75"/>
            <p:cNvSpPr txBox="1">
              <a:spLocks noChangeArrowheads="1"/>
            </p:cNvSpPr>
            <p:nvPr/>
          </p:nvSpPr>
          <p:spPr bwMode="auto">
            <a:xfrm>
              <a:off x="5786441" y="3822344"/>
              <a:ext cx="1289135" cy="338554"/>
            </a:xfrm>
            <a:prstGeom prst="rect">
              <a:avLst/>
            </a:prstGeom>
            <a:noFill/>
            <a:ln w="9525">
              <a:noFill/>
              <a:miter lim="800000"/>
              <a:headEnd/>
              <a:tailEnd/>
            </a:ln>
          </p:spPr>
          <p:txBody>
            <a:bodyPr wrap="none">
              <a:spAutoFit/>
            </a:bodyPr>
            <a:lstStyle/>
            <a:p>
              <a:pPr algn="ctr" eaLnBrk="1" hangingPunct="1"/>
              <a:r>
                <a:rPr lang="en-US" sz="1600" dirty="0">
                  <a:latin typeface="Arial" pitchFamily="34" charset="0"/>
                  <a:cs typeface="Arial" pitchFamily="34" charset="0"/>
                </a:rPr>
                <a:t>V5-p22phox</a:t>
              </a:r>
            </a:p>
          </p:txBody>
        </p:sp>
        <p:sp>
          <p:nvSpPr>
            <p:cNvPr id="13" name="Text Box 76"/>
            <p:cNvSpPr txBox="1">
              <a:spLocks noChangeArrowheads="1"/>
            </p:cNvSpPr>
            <p:nvPr/>
          </p:nvSpPr>
          <p:spPr bwMode="auto">
            <a:xfrm>
              <a:off x="3488894" y="838699"/>
              <a:ext cx="434735" cy="338554"/>
            </a:xfrm>
            <a:prstGeom prst="rect">
              <a:avLst/>
            </a:prstGeom>
            <a:noFill/>
            <a:ln w="3175">
              <a:noFill/>
              <a:miter lim="800000"/>
              <a:headEnd/>
              <a:tailEnd/>
            </a:ln>
          </p:spPr>
          <p:txBody>
            <a:bodyPr wrap="none">
              <a:spAutoFit/>
            </a:bodyPr>
            <a:lstStyle/>
            <a:p>
              <a:pPr algn="ctr"/>
              <a:r>
                <a:rPr lang="en-US" sz="1600" dirty="0" smtClean="0">
                  <a:latin typeface="Arial" pitchFamily="34" charset="0"/>
                  <a:cs typeface="Arial" pitchFamily="34" charset="0"/>
                </a:rPr>
                <a:t>V5</a:t>
              </a:r>
              <a:endParaRPr lang="en-US" sz="1600" dirty="0">
                <a:latin typeface="Arial" pitchFamily="34" charset="0"/>
                <a:cs typeface="Arial" pitchFamily="34" charset="0"/>
              </a:endParaRPr>
            </a:p>
          </p:txBody>
        </p:sp>
        <p:sp>
          <p:nvSpPr>
            <p:cNvPr id="14" name="TextBox 13"/>
            <p:cNvSpPr txBox="1"/>
            <p:nvPr/>
          </p:nvSpPr>
          <p:spPr>
            <a:xfrm>
              <a:off x="821249" y="1367767"/>
              <a:ext cx="1289135" cy="338554"/>
            </a:xfrm>
            <a:prstGeom prst="rect">
              <a:avLst/>
            </a:prstGeom>
            <a:noFill/>
          </p:spPr>
          <p:txBody>
            <a:bodyPr wrap="none" rtlCol="0">
              <a:spAutoFit/>
            </a:bodyPr>
            <a:lstStyle/>
            <a:p>
              <a:pPr algn="ctr"/>
              <a:r>
                <a:rPr lang="en-US" sz="1600" dirty="0" smtClean="0">
                  <a:latin typeface="Arial" pitchFamily="34" charset="0"/>
                  <a:cs typeface="Arial" pitchFamily="34" charset="0"/>
                </a:rPr>
                <a:t>V5-p22phox</a:t>
              </a:r>
              <a:endParaRPr lang="en-US" sz="1600" dirty="0">
                <a:latin typeface="Arial" pitchFamily="34" charset="0"/>
                <a:cs typeface="Arial" pitchFamily="34" charset="0"/>
              </a:endParaRPr>
            </a:p>
          </p:txBody>
        </p:sp>
        <p:sp>
          <p:nvSpPr>
            <p:cNvPr id="15" name="TextBox 14"/>
            <p:cNvSpPr txBox="1"/>
            <p:nvPr/>
          </p:nvSpPr>
          <p:spPr>
            <a:xfrm>
              <a:off x="798806" y="1730073"/>
              <a:ext cx="1311578" cy="338554"/>
            </a:xfrm>
            <a:prstGeom prst="rect">
              <a:avLst/>
            </a:prstGeom>
            <a:noFill/>
          </p:spPr>
          <p:txBody>
            <a:bodyPr wrap="none" rtlCol="0">
              <a:spAutoFit/>
            </a:bodyPr>
            <a:lstStyle/>
            <a:p>
              <a:pPr algn="ctr"/>
              <a:r>
                <a:rPr lang="en-US" sz="1600" dirty="0" smtClean="0">
                  <a:latin typeface="Arial" pitchFamily="34" charset="0"/>
                  <a:cs typeface="Arial" pitchFamily="34" charset="0"/>
                </a:rPr>
                <a:t>Myc-Poldip2</a:t>
              </a:r>
              <a:endParaRPr lang="en-US" sz="1600" dirty="0">
                <a:latin typeface="Arial" pitchFamily="34" charset="0"/>
                <a:cs typeface="Arial" pitchFamily="34" charset="0"/>
              </a:endParaRPr>
            </a:p>
          </p:txBody>
        </p:sp>
        <p:sp>
          <p:nvSpPr>
            <p:cNvPr id="16" name="TextBox 15"/>
            <p:cNvSpPr txBox="1"/>
            <p:nvPr/>
          </p:nvSpPr>
          <p:spPr>
            <a:xfrm>
              <a:off x="1521646" y="838699"/>
              <a:ext cx="436339" cy="338554"/>
            </a:xfrm>
            <a:prstGeom prst="rect">
              <a:avLst/>
            </a:prstGeom>
            <a:noFill/>
          </p:spPr>
          <p:txBody>
            <a:bodyPr wrap="none" rtlCol="0">
              <a:spAutoFit/>
            </a:bodyPr>
            <a:lstStyle/>
            <a:p>
              <a:r>
                <a:rPr lang="en-US" sz="1600" dirty="0" smtClean="0">
                  <a:latin typeface="Arial" pitchFamily="34" charset="0"/>
                  <a:cs typeface="Arial" pitchFamily="34" charset="0"/>
                </a:rPr>
                <a:t>IP:</a:t>
              </a:r>
              <a:endParaRPr lang="en-US" sz="1600" dirty="0">
                <a:latin typeface="Arial" pitchFamily="34" charset="0"/>
                <a:cs typeface="Arial" pitchFamily="34" charset="0"/>
              </a:endParaRPr>
            </a:p>
          </p:txBody>
        </p:sp>
        <p:sp>
          <p:nvSpPr>
            <p:cNvPr id="17" name="TextBox 16"/>
            <p:cNvSpPr txBox="1"/>
            <p:nvPr/>
          </p:nvSpPr>
          <p:spPr>
            <a:xfrm>
              <a:off x="2394418" y="1367767"/>
              <a:ext cx="472409" cy="338554"/>
            </a:xfrm>
            <a:prstGeom prst="rect">
              <a:avLst/>
            </a:prstGeom>
            <a:noFill/>
          </p:spPr>
          <p:txBody>
            <a:bodyPr wrap="squar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18" name="TextBox 17"/>
            <p:cNvSpPr txBox="1"/>
            <p:nvPr/>
          </p:nvSpPr>
          <p:spPr>
            <a:xfrm>
              <a:off x="3509312" y="1730073"/>
              <a:ext cx="304892"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19" name="TextBox 18"/>
            <p:cNvSpPr txBox="1"/>
            <p:nvPr/>
          </p:nvSpPr>
          <p:spPr>
            <a:xfrm>
              <a:off x="3509312" y="1367767"/>
              <a:ext cx="304892"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20" name="TextBox 19"/>
            <p:cNvSpPr txBox="1"/>
            <p:nvPr/>
          </p:nvSpPr>
          <p:spPr>
            <a:xfrm>
              <a:off x="2503824" y="1730073"/>
              <a:ext cx="253596"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21" name="Straight Connector 20"/>
            <p:cNvCxnSpPr/>
            <p:nvPr/>
          </p:nvCxnSpPr>
          <p:spPr>
            <a:xfrm>
              <a:off x="2236444" y="1223241"/>
              <a:ext cx="2939633" cy="264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320119" y="3990301"/>
              <a:ext cx="472409" cy="2640"/>
            </a:xfrm>
            <a:prstGeom prst="straightConnector1">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20119" y="2616734"/>
              <a:ext cx="472409" cy="2640"/>
            </a:xfrm>
            <a:prstGeom prst="straightConnector1">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4" name="Picture 23" descr="4.28.09 Myc-NoxR1001.jpg"/>
            <p:cNvPicPr>
              <a:picLocks noChangeAspect="1"/>
            </p:cNvPicPr>
            <p:nvPr/>
          </p:nvPicPr>
          <p:blipFill>
            <a:blip r:embed="rId2" cstate="print">
              <a:lum contrast="20000"/>
            </a:blip>
            <a:srcRect t="31586" r="31217" b="5448"/>
            <a:stretch>
              <a:fillRect/>
            </a:stretch>
          </p:blipFill>
          <p:spPr>
            <a:xfrm rot="16200000">
              <a:off x="3018054" y="1292602"/>
              <a:ext cx="1399765" cy="3120323"/>
            </a:xfrm>
            <a:prstGeom prst="rect">
              <a:avLst/>
            </a:prstGeom>
            <a:ln>
              <a:solidFill>
                <a:schemeClr val="tx1"/>
              </a:solidFill>
            </a:ln>
          </p:spPr>
        </p:pic>
        <p:pic>
          <p:nvPicPr>
            <p:cNvPr id="25" name="Picture 24" descr="4.28.09 V5002.jpg"/>
            <p:cNvPicPr>
              <a:picLocks noChangeAspect="1"/>
            </p:cNvPicPr>
            <p:nvPr/>
          </p:nvPicPr>
          <p:blipFill>
            <a:blip r:embed="rId3" cstate="print">
              <a:lum/>
            </a:blip>
            <a:srcRect l="45976" t="30282" r="11332" b="6753"/>
            <a:stretch>
              <a:fillRect/>
            </a:stretch>
          </p:blipFill>
          <p:spPr>
            <a:xfrm rot="16200000">
              <a:off x="3459855" y="2458068"/>
              <a:ext cx="516164" cy="3120318"/>
            </a:xfrm>
            <a:prstGeom prst="rect">
              <a:avLst/>
            </a:prstGeom>
            <a:ln>
              <a:solidFill>
                <a:schemeClr val="tx1"/>
              </a:solidFill>
            </a:ln>
          </p:spPr>
        </p:pic>
        <p:sp>
          <p:nvSpPr>
            <p:cNvPr id="26" name="TextBox 25"/>
            <p:cNvSpPr txBox="1"/>
            <p:nvPr/>
          </p:nvSpPr>
          <p:spPr>
            <a:xfrm>
              <a:off x="4569049" y="1730073"/>
              <a:ext cx="253596"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27" name="TextBox 26"/>
            <p:cNvSpPr txBox="1"/>
            <p:nvPr/>
          </p:nvSpPr>
          <p:spPr>
            <a:xfrm>
              <a:off x="4569049" y="1367767"/>
              <a:ext cx="253596" cy="338554"/>
            </a:xfrm>
            <a:prstGeom prst="rect">
              <a:avLst/>
            </a:prstGeom>
            <a:noFill/>
          </p:spPr>
          <p:txBody>
            <a:bodyPr wrap="none" rtlCol="0">
              <a:spAutoFit/>
            </a:bodyPr>
            <a:lstStyle/>
            <a:p>
              <a:pPr algn="ct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cxnSp>
          <p:nvCxnSpPr>
            <p:cNvPr id="29" name="Straight Connector 28"/>
            <p:cNvCxnSpPr/>
            <p:nvPr/>
          </p:nvCxnSpPr>
          <p:spPr>
            <a:xfrm>
              <a:off x="5297214" y="2194091"/>
              <a:ext cx="419948" cy="15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338221" y="4623103"/>
            <a:ext cx="5486400" cy="1881734"/>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2.3.</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Association of p22phox and Myc-Poldip2 in Co-</a:t>
            </a:r>
            <a:r>
              <a:rPr lang="en-US" sz="1200" b="1" dirty="0" err="1" smtClean="0">
                <a:latin typeface="Arial" pitchFamily="34" charset="0"/>
                <a:cs typeface="Arial" pitchFamily="34" charset="0"/>
              </a:rPr>
              <a:t>Transfected</a:t>
            </a:r>
            <a:r>
              <a:rPr lang="en-US" sz="1200" b="1" dirty="0" smtClean="0">
                <a:latin typeface="Arial" pitchFamily="34" charset="0"/>
                <a:cs typeface="Arial" pitchFamily="34" charset="0"/>
              </a:rPr>
              <a:t> HEK 293 cells.  </a:t>
            </a:r>
            <a:r>
              <a:rPr lang="en-US" sz="1200" dirty="0" smtClean="0">
                <a:latin typeface="Arial" pitchFamily="34" charset="0"/>
                <a:cs typeface="Arial" pitchFamily="34" charset="0"/>
              </a:rPr>
              <a:t>HEK 293 cells were co-</a:t>
            </a:r>
            <a:r>
              <a:rPr lang="en-US" sz="1200" dirty="0" err="1" smtClean="0">
                <a:latin typeface="Arial" pitchFamily="34" charset="0"/>
                <a:cs typeface="Arial" pitchFamily="34" charset="0"/>
              </a:rPr>
              <a:t>transfected</a:t>
            </a:r>
            <a:r>
              <a:rPr lang="en-US" sz="1200" dirty="0" smtClean="0">
                <a:latin typeface="Arial" pitchFamily="34" charset="0"/>
                <a:cs typeface="Arial" pitchFamily="34" charset="0"/>
              </a:rPr>
              <a:t> with V5-tagged p22phox (V5-p22phox) and either empty vector (-) or vector expressing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-tagged Poldip2 (+; Myc-Poldip2). Cells were </a:t>
            </a:r>
            <a:r>
              <a:rPr lang="en-US" sz="1200" dirty="0" err="1" smtClean="0">
                <a:latin typeface="Arial" pitchFamily="34" charset="0"/>
                <a:cs typeface="Arial" pitchFamily="34" charset="0"/>
              </a:rPr>
              <a:t>immunoprecipitated</a:t>
            </a:r>
            <a:r>
              <a:rPr lang="en-US" sz="1200" dirty="0" smtClean="0">
                <a:latin typeface="Arial" pitchFamily="34" charset="0"/>
                <a:cs typeface="Arial" pitchFamily="34" charset="0"/>
              </a:rPr>
              <a:t> (IP) with V5 antibody and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(IB) with a </a:t>
            </a:r>
            <a:r>
              <a:rPr lang="en-US" sz="1200" dirty="0" err="1" smtClean="0">
                <a:latin typeface="Arial" pitchFamily="34" charset="0"/>
                <a:cs typeface="Arial" pitchFamily="34" charset="0"/>
              </a:rPr>
              <a:t>Myc</a:t>
            </a:r>
            <a:r>
              <a:rPr lang="en-US" sz="1200" dirty="0" smtClean="0">
                <a:latin typeface="Arial" pitchFamily="34" charset="0"/>
                <a:cs typeface="Arial" pitchFamily="34" charset="0"/>
              </a:rPr>
              <a:t>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or V5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antibody. </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73522" y="1006562"/>
            <a:ext cx="5486400" cy="3000965"/>
            <a:chOff x="583324" y="674062"/>
            <a:chExt cx="6437192" cy="3000965"/>
          </a:xfrm>
        </p:grpSpPr>
        <p:sp>
          <p:nvSpPr>
            <p:cNvPr id="4" name="Text Box 89"/>
            <p:cNvSpPr txBox="1">
              <a:spLocks noChangeArrowheads="1"/>
            </p:cNvSpPr>
            <p:nvPr/>
          </p:nvSpPr>
          <p:spPr bwMode="auto">
            <a:xfrm>
              <a:off x="881699" y="1211413"/>
              <a:ext cx="4685457" cy="338554"/>
            </a:xfrm>
            <a:prstGeom prst="rect">
              <a:avLst/>
            </a:prstGeom>
            <a:noFill/>
            <a:ln w="0">
              <a:noFill/>
              <a:miter lim="800000"/>
              <a:headEnd/>
              <a:tailEnd/>
            </a:ln>
            <a:effectLst/>
          </p:spPr>
          <p:txBody>
            <a:bodyPr wrap="none">
              <a:spAutoFit/>
            </a:bodyPr>
            <a:lstStyle/>
            <a:p>
              <a:r>
                <a:rPr lang="en-US" sz="1600" dirty="0" smtClean="0">
                  <a:latin typeface="Arial" pitchFamily="34" charset="0"/>
                  <a:cs typeface="Arial" pitchFamily="34" charset="0"/>
                </a:rPr>
                <a:t>Poldip2      </a:t>
              </a:r>
              <a:r>
                <a:rPr lang="en-US" sz="1600" dirty="0">
                  <a:latin typeface="Arial" pitchFamily="34" charset="0"/>
                  <a:cs typeface="Arial" pitchFamily="34" charset="0"/>
                </a:rPr>
                <a:t>+       </a:t>
              </a:r>
              <a:r>
                <a:rPr lang="en-US" sz="1600" dirty="0" smtClean="0">
                  <a:latin typeface="Arial" pitchFamily="34" charset="0"/>
                  <a:cs typeface="Arial" pitchFamily="34" charset="0"/>
                </a:rPr>
                <a:t>  +        </a:t>
              </a:r>
              <a:r>
                <a:rPr lang="en-US" sz="1600" dirty="0">
                  <a:latin typeface="Arial" pitchFamily="34" charset="0"/>
                  <a:cs typeface="Arial" pitchFamily="34" charset="0"/>
                </a:rPr>
                <a:t>–        </a:t>
              </a:r>
              <a:r>
                <a:rPr lang="en-US" sz="1600" dirty="0" smtClean="0">
                  <a:latin typeface="Arial" pitchFamily="34" charset="0"/>
                  <a:cs typeface="Arial" pitchFamily="34" charset="0"/>
                </a:rPr>
                <a:t>  </a:t>
              </a:r>
              <a:r>
                <a:rPr lang="en-US" sz="1600" dirty="0">
                  <a:latin typeface="Arial" pitchFamily="34" charset="0"/>
                  <a:cs typeface="Arial" pitchFamily="34" charset="0"/>
                </a:rPr>
                <a:t>+     </a:t>
              </a:r>
              <a:r>
                <a:rPr lang="en-US" sz="1600" dirty="0" smtClean="0">
                  <a:latin typeface="Arial" pitchFamily="34" charset="0"/>
                  <a:cs typeface="Arial" pitchFamily="34" charset="0"/>
                </a:rPr>
                <a:t>     </a:t>
              </a:r>
              <a:r>
                <a:rPr lang="en-US" sz="1600" dirty="0">
                  <a:latin typeface="Arial" pitchFamily="34" charset="0"/>
                  <a:cs typeface="Arial" pitchFamily="34" charset="0"/>
                </a:rPr>
                <a:t>– </a:t>
              </a:r>
            </a:p>
          </p:txBody>
        </p:sp>
        <p:pic>
          <p:nvPicPr>
            <p:cNvPr id="5" name="Picture 79"/>
            <p:cNvPicPr>
              <a:picLocks noChangeAspect="1" noChangeArrowheads="1"/>
            </p:cNvPicPr>
            <p:nvPr/>
          </p:nvPicPr>
          <p:blipFill>
            <a:blip r:embed="rId2" cstate="print">
              <a:lum bright="-42000" contrast="60000"/>
            </a:blip>
            <a:srcRect l="11499" t="20648" r="2875" b="10324"/>
            <a:stretch>
              <a:fillRect/>
            </a:stretch>
          </p:blipFill>
          <p:spPr bwMode="auto">
            <a:xfrm>
              <a:off x="1774667" y="1645807"/>
              <a:ext cx="3910137" cy="2029220"/>
            </a:xfrm>
            <a:prstGeom prst="rect">
              <a:avLst/>
            </a:prstGeom>
            <a:noFill/>
            <a:ln w="0">
              <a:solidFill>
                <a:srgbClr val="000000"/>
              </a:solidFill>
              <a:miter lim="800000"/>
              <a:headEnd/>
              <a:tailEnd/>
            </a:ln>
            <a:effectLst/>
          </p:spPr>
        </p:pic>
        <p:sp>
          <p:nvSpPr>
            <p:cNvPr id="6" name="Text Box 80"/>
            <p:cNvSpPr txBox="1">
              <a:spLocks noChangeArrowheads="1"/>
            </p:cNvSpPr>
            <p:nvPr/>
          </p:nvSpPr>
          <p:spPr bwMode="auto">
            <a:xfrm>
              <a:off x="583324" y="2094036"/>
              <a:ext cx="833883" cy="338554"/>
            </a:xfrm>
            <a:prstGeom prst="rect">
              <a:avLst/>
            </a:prstGeom>
            <a:noFill/>
            <a:ln w="0">
              <a:noFill/>
              <a:miter lim="800000"/>
              <a:headEnd/>
              <a:tailEnd/>
            </a:ln>
            <a:effectLst/>
          </p:spPr>
          <p:txBody>
            <a:bodyPr wrap="none">
              <a:spAutoFit/>
            </a:bodyPr>
            <a:lstStyle/>
            <a:p>
              <a:pPr algn="ctr" eaLnBrk="1" hangingPunct="1"/>
              <a:r>
                <a:rPr lang="en-US" sz="1600" dirty="0">
                  <a:latin typeface="Arial" pitchFamily="34" charset="0"/>
                  <a:cs typeface="Arial" pitchFamily="34" charset="0"/>
                </a:rPr>
                <a:t>50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sp>
          <p:nvSpPr>
            <p:cNvPr id="7" name="Text Box 81"/>
            <p:cNvSpPr txBox="1">
              <a:spLocks noChangeArrowheads="1"/>
            </p:cNvSpPr>
            <p:nvPr/>
          </p:nvSpPr>
          <p:spPr bwMode="auto">
            <a:xfrm>
              <a:off x="583324" y="2794733"/>
              <a:ext cx="833883" cy="338554"/>
            </a:xfrm>
            <a:prstGeom prst="rect">
              <a:avLst/>
            </a:prstGeom>
            <a:noFill/>
            <a:ln w="0">
              <a:noFill/>
              <a:miter lim="800000"/>
              <a:headEnd/>
              <a:tailEnd/>
            </a:ln>
            <a:effectLst/>
          </p:spPr>
          <p:txBody>
            <a:bodyPr wrap="none">
              <a:spAutoFit/>
            </a:bodyPr>
            <a:lstStyle/>
            <a:p>
              <a:pPr algn="ctr" eaLnBrk="1" hangingPunct="1"/>
              <a:r>
                <a:rPr lang="en-US" sz="1600" dirty="0" smtClean="0">
                  <a:latin typeface="Arial" pitchFamily="34" charset="0"/>
                  <a:cs typeface="Arial" pitchFamily="34" charset="0"/>
                </a:rPr>
                <a:t>37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sp>
          <p:nvSpPr>
            <p:cNvPr id="8" name="Line 85"/>
            <p:cNvSpPr>
              <a:spLocks noChangeShapeType="1"/>
            </p:cNvSpPr>
            <p:nvPr/>
          </p:nvSpPr>
          <p:spPr bwMode="auto">
            <a:xfrm>
              <a:off x="2601042" y="1128384"/>
              <a:ext cx="1346673" cy="0"/>
            </a:xfrm>
            <a:prstGeom prst="line">
              <a:avLst/>
            </a:prstGeom>
            <a:noFill/>
            <a:ln w="0">
              <a:noFill/>
              <a:round/>
              <a:headEnd/>
              <a:tailEnd/>
            </a:ln>
            <a:effectLst/>
          </p:spPr>
          <p:txBody>
            <a:bodyPr/>
            <a:lstStyle/>
            <a:p>
              <a:endParaRPr lang="en-US"/>
            </a:p>
          </p:txBody>
        </p:sp>
        <p:sp>
          <p:nvSpPr>
            <p:cNvPr id="9" name="Line 86"/>
            <p:cNvSpPr>
              <a:spLocks noChangeShapeType="1"/>
            </p:cNvSpPr>
            <p:nvPr/>
          </p:nvSpPr>
          <p:spPr bwMode="auto">
            <a:xfrm>
              <a:off x="4178792" y="1128384"/>
              <a:ext cx="1346674" cy="0"/>
            </a:xfrm>
            <a:prstGeom prst="line">
              <a:avLst/>
            </a:prstGeom>
            <a:noFill/>
            <a:ln w="0">
              <a:noFill/>
              <a:round/>
              <a:headEnd/>
              <a:tailEnd/>
            </a:ln>
            <a:effectLst/>
          </p:spPr>
          <p:txBody>
            <a:bodyPr/>
            <a:lstStyle/>
            <a:p>
              <a:endParaRPr lang="en-US"/>
            </a:p>
          </p:txBody>
        </p:sp>
        <p:sp>
          <p:nvSpPr>
            <p:cNvPr id="10" name="Text Box 87"/>
            <p:cNvSpPr txBox="1">
              <a:spLocks noChangeArrowheads="1"/>
            </p:cNvSpPr>
            <p:nvPr/>
          </p:nvSpPr>
          <p:spPr bwMode="auto">
            <a:xfrm>
              <a:off x="2709614" y="674062"/>
              <a:ext cx="1223285" cy="338554"/>
            </a:xfrm>
            <a:prstGeom prst="rect">
              <a:avLst/>
            </a:prstGeom>
            <a:noFill/>
            <a:ln w="0">
              <a:noFill/>
              <a:miter lim="800000"/>
              <a:headEnd/>
              <a:tailEnd/>
            </a:ln>
            <a:effectLst/>
          </p:spPr>
          <p:txBody>
            <a:bodyPr wrap="none">
              <a:spAutoFit/>
            </a:bodyPr>
            <a:lstStyle/>
            <a:p>
              <a:pPr algn="ctr"/>
              <a:r>
                <a:rPr lang="en-US" sz="1600" dirty="0">
                  <a:latin typeface="Arial" pitchFamily="34" charset="0"/>
                  <a:cs typeface="Arial" pitchFamily="34" charset="0"/>
                </a:rPr>
                <a:t>GST-vector</a:t>
              </a:r>
            </a:p>
          </p:txBody>
        </p:sp>
        <p:sp>
          <p:nvSpPr>
            <p:cNvPr id="11" name="Text Box 88"/>
            <p:cNvSpPr txBox="1">
              <a:spLocks noChangeArrowheads="1"/>
            </p:cNvSpPr>
            <p:nvPr/>
          </p:nvSpPr>
          <p:spPr bwMode="auto">
            <a:xfrm>
              <a:off x="3996509" y="674062"/>
              <a:ext cx="1768182" cy="338554"/>
            </a:xfrm>
            <a:prstGeom prst="rect">
              <a:avLst/>
            </a:prstGeom>
            <a:noFill/>
            <a:ln w="0">
              <a:noFill/>
              <a:miter lim="800000"/>
              <a:headEnd/>
              <a:tailEnd/>
            </a:ln>
            <a:effectLst/>
          </p:spPr>
          <p:txBody>
            <a:bodyPr wrap="none">
              <a:spAutoFit/>
            </a:bodyPr>
            <a:lstStyle/>
            <a:p>
              <a:pPr algn="ctr"/>
              <a:r>
                <a:rPr lang="en-US" sz="1600" dirty="0">
                  <a:latin typeface="Arial" pitchFamily="34" charset="0"/>
                  <a:cs typeface="Arial" pitchFamily="34" charset="0"/>
                </a:rPr>
                <a:t>GST-p22phox </a:t>
              </a:r>
            </a:p>
          </p:txBody>
        </p:sp>
        <p:sp>
          <p:nvSpPr>
            <p:cNvPr id="12" name="Text Box 91"/>
            <p:cNvSpPr txBox="1">
              <a:spLocks noChangeArrowheads="1"/>
            </p:cNvSpPr>
            <p:nvPr/>
          </p:nvSpPr>
          <p:spPr bwMode="auto">
            <a:xfrm>
              <a:off x="6154573" y="2546683"/>
              <a:ext cx="865943" cy="338554"/>
            </a:xfrm>
            <a:prstGeom prst="rect">
              <a:avLst/>
            </a:prstGeom>
            <a:noFill/>
            <a:ln w="0">
              <a:noFill/>
              <a:miter lim="800000"/>
              <a:headEnd/>
              <a:tailEnd/>
            </a:ln>
            <a:effectLst/>
          </p:spPr>
          <p:txBody>
            <a:bodyPr wrap="none">
              <a:spAutoFit/>
            </a:bodyPr>
            <a:lstStyle/>
            <a:p>
              <a:pPr algn="ctr"/>
              <a:r>
                <a:rPr lang="en-US" sz="1600" dirty="0" smtClean="0">
                  <a:latin typeface="Arial" pitchFamily="34" charset="0"/>
                  <a:cs typeface="Arial" pitchFamily="34" charset="0"/>
                </a:rPr>
                <a:t>Poldip2</a:t>
              </a:r>
              <a:endParaRPr lang="en-US" sz="1600" dirty="0">
                <a:latin typeface="Arial" pitchFamily="34" charset="0"/>
                <a:cs typeface="Arial" pitchFamily="34" charset="0"/>
              </a:endParaRPr>
            </a:p>
          </p:txBody>
        </p:sp>
        <p:cxnSp>
          <p:nvCxnSpPr>
            <p:cNvPr id="13" name="Straight Arrow Connector 12"/>
            <p:cNvCxnSpPr/>
            <p:nvPr/>
          </p:nvCxnSpPr>
          <p:spPr>
            <a:xfrm>
              <a:off x="5709275" y="2714640"/>
              <a:ext cx="425175"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Line 60"/>
            <p:cNvSpPr>
              <a:spLocks noChangeShapeType="1"/>
            </p:cNvSpPr>
            <p:nvPr/>
          </p:nvSpPr>
          <p:spPr bwMode="auto">
            <a:xfrm>
              <a:off x="1424931" y="2249528"/>
              <a:ext cx="325845" cy="2640"/>
            </a:xfrm>
            <a:prstGeom prst="line">
              <a:avLst/>
            </a:prstGeom>
            <a:noFill/>
            <a:ln w="44450">
              <a:solidFill>
                <a:schemeClr val="tx1"/>
              </a:solidFill>
              <a:round/>
              <a:headEnd/>
              <a:tailEnd/>
            </a:ln>
          </p:spPr>
          <p:txBody>
            <a:bodyPr/>
            <a:lstStyle/>
            <a:p>
              <a:endParaRPr lang="en-US"/>
            </a:p>
          </p:txBody>
        </p:sp>
        <p:sp>
          <p:nvSpPr>
            <p:cNvPr id="15" name="Line 61"/>
            <p:cNvSpPr>
              <a:spLocks noChangeShapeType="1"/>
            </p:cNvSpPr>
            <p:nvPr/>
          </p:nvSpPr>
          <p:spPr bwMode="auto">
            <a:xfrm>
              <a:off x="1424931" y="2968997"/>
              <a:ext cx="325845" cy="2640"/>
            </a:xfrm>
            <a:prstGeom prst="line">
              <a:avLst/>
            </a:prstGeom>
            <a:noFill/>
            <a:ln w="44450">
              <a:solidFill>
                <a:schemeClr val="tx1"/>
              </a:solidFill>
              <a:round/>
              <a:headEnd/>
              <a:tailEnd/>
            </a:ln>
          </p:spPr>
          <p:txBody>
            <a:bodyPr/>
            <a:lstStyle/>
            <a:p>
              <a:endParaRPr lang="en-US"/>
            </a:p>
          </p:txBody>
        </p:sp>
        <p:cxnSp>
          <p:nvCxnSpPr>
            <p:cNvPr id="18" name="Straight Connector 17"/>
            <p:cNvCxnSpPr/>
            <p:nvPr/>
          </p:nvCxnSpPr>
          <p:spPr>
            <a:xfrm>
              <a:off x="2724669" y="1121102"/>
              <a:ext cx="1193175"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84012" y="1121102"/>
              <a:ext cx="1193175"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273522" y="4107145"/>
            <a:ext cx="5486400" cy="2677656"/>
          </a:xfrm>
          <a:prstGeom prst="rect">
            <a:avLst/>
          </a:prstGeom>
          <a:noFill/>
        </p:spPr>
        <p:txBody>
          <a:bodyPr wrap="square" rtlCol="0">
            <a:spAutoFit/>
          </a:bodyPr>
          <a:lstStyle/>
          <a:p>
            <a:pPr algn="just">
              <a:lnSpc>
                <a:spcPct val="200000"/>
              </a:lnSpc>
            </a:pPr>
            <a:r>
              <a:rPr lang="en-US" sz="1200" b="1" dirty="0" smtClean="0">
                <a:latin typeface="Arial" pitchFamily="34" charset="0"/>
                <a:cs typeface="Arial" pitchFamily="34" charset="0"/>
              </a:rPr>
              <a:t>Figure 2.4. GST-p22phox Pulls Down Poldip2 in Vascular Smooth Muscle Cells.  </a:t>
            </a:r>
            <a:r>
              <a:rPr lang="en-US" sz="1200" dirty="0" smtClean="0">
                <a:latin typeface="Arial" pitchFamily="34" charset="0"/>
                <a:cs typeface="Arial" pitchFamily="34" charset="0"/>
              </a:rPr>
              <a:t>Rat VSMCs were transfected with vector control (-) or Poldip2 (+), labeled with </a:t>
            </a:r>
            <a:r>
              <a:rPr lang="en-US" sz="1200" baseline="30000" dirty="0" smtClean="0">
                <a:latin typeface="Arial" pitchFamily="34" charset="0"/>
                <a:cs typeface="Arial" pitchFamily="34" charset="0"/>
              </a:rPr>
              <a:t>35</a:t>
            </a:r>
            <a:r>
              <a:rPr lang="en-US" sz="1200" dirty="0" smtClean="0">
                <a:latin typeface="Arial" pitchFamily="34" charset="0"/>
                <a:cs typeface="Arial" pitchFamily="34" charset="0"/>
              </a:rPr>
              <a:t>S-Methionine, and used in a GST-</a:t>
            </a:r>
            <a:r>
              <a:rPr lang="en-US" sz="1200" dirty="0" err="1" smtClean="0">
                <a:latin typeface="Arial" pitchFamily="34" charset="0"/>
                <a:cs typeface="Arial" pitchFamily="34" charset="0"/>
              </a:rPr>
              <a:t>pulldown</a:t>
            </a:r>
            <a:r>
              <a:rPr lang="en-US" sz="1200" dirty="0" smtClean="0">
                <a:latin typeface="Arial" pitchFamily="34" charset="0"/>
                <a:cs typeface="Arial" pitchFamily="34" charset="0"/>
              </a:rPr>
              <a:t> assay.  Binding partners for GST-vector control and GST-p22phox were detected by autoradiography. Positive control: in vitro translated Poldip2 (</a:t>
            </a:r>
            <a:r>
              <a:rPr lang="en-US" sz="1200" i="1" dirty="0" smtClean="0">
                <a:latin typeface="Arial" pitchFamily="34" charset="0"/>
                <a:cs typeface="Arial" pitchFamily="34" charset="0"/>
              </a:rPr>
              <a:t>lane 1</a:t>
            </a:r>
            <a:r>
              <a:rPr lang="en-US" sz="1200" dirty="0" smtClean="0">
                <a:latin typeface="Arial" pitchFamily="34" charset="0"/>
                <a:cs typeface="Arial" pitchFamily="34" charset="0"/>
              </a:rPr>
              <a:t>).  We thank Yoshihiro </a:t>
            </a:r>
            <a:r>
              <a:rPr lang="en-US" sz="1200" dirty="0" err="1" smtClean="0">
                <a:latin typeface="Arial" pitchFamily="34" charset="0"/>
                <a:cs typeface="Arial" pitchFamily="34" charset="0"/>
              </a:rPr>
              <a:t>Taniyama</a:t>
            </a:r>
            <a:r>
              <a:rPr lang="en-US" sz="1200" dirty="0" smtClean="0">
                <a:latin typeface="Arial" pitchFamily="34" charset="0"/>
                <a:cs typeface="Arial" pitchFamily="34" charset="0"/>
              </a:rPr>
              <a:t>, M.D. and </a:t>
            </a:r>
            <a:r>
              <a:rPr lang="en-US" sz="1200" dirty="0" err="1" smtClean="0">
                <a:latin typeface="Arial" pitchFamily="34" charset="0"/>
                <a:cs typeface="Arial" pitchFamily="34" charset="0"/>
              </a:rPr>
              <a:t>Pingfeng</a:t>
            </a:r>
            <a:r>
              <a:rPr lang="en-US" sz="1200" dirty="0" smtClean="0">
                <a:latin typeface="Arial" pitchFamily="34" charset="0"/>
                <a:cs typeface="Arial" pitchFamily="34" charset="0"/>
              </a:rPr>
              <a:t> Du, M.D. for kindly providing this figure.</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364559" y="1097320"/>
            <a:ext cx="5486400" cy="3078460"/>
            <a:chOff x="1252048" y="931070"/>
            <a:chExt cx="5733266" cy="3078460"/>
          </a:xfrm>
        </p:grpSpPr>
        <p:sp>
          <p:nvSpPr>
            <p:cNvPr id="4" name="Text Box 72"/>
            <p:cNvSpPr txBox="1">
              <a:spLocks noChangeArrowheads="1"/>
            </p:cNvSpPr>
            <p:nvPr/>
          </p:nvSpPr>
          <p:spPr bwMode="auto">
            <a:xfrm>
              <a:off x="1356243" y="2365012"/>
              <a:ext cx="1117614" cy="338554"/>
            </a:xfrm>
            <a:prstGeom prst="rect">
              <a:avLst/>
            </a:prstGeom>
            <a:noFill/>
            <a:ln w="9525">
              <a:noFill/>
              <a:miter lim="800000"/>
              <a:headEnd/>
              <a:tailEnd/>
            </a:ln>
          </p:spPr>
          <p:txBody>
            <a:bodyPr wrap="none">
              <a:spAutoFit/>
            </a:bodyPr>
            <a:lstStyle/>
            <a:p>
              <a:pPr eaLnBrk="0" hangingPunct="0"/>
              <a:r>
                <a:rPr lang="en-US" sz="1600" dirty="0">
                  <a:latin typeface="Arial" pitchFamily="34" charset="0"/>
                  <a:cs typeface="Arial" pitchFamily="34" charset="0"/>
                </a:rPr>
                <a:t>IB </a:t>
              </a:r>
              <a:r>
                <a:rPr lang="en-US" sz="1600" dirty="0" smtClean="0">
                  <a:latin typeface="Arial" pitchFamily="34" charset="0"/>
                  <a:cs typeface="Arial" pitchFamily="34" charset="0"/>
                  <a:sym typeface="Symbol" pitchFamily="18" charset="2"/>
                </a:rPr>
                <a:t>Poldip2</a:t>
              </a:r>
              <a:endParaRPr lang="en-US" sz="1600" dirty="0">
                <a:latin typeface="Arial" pitchFamily="34" charset="0"/>
                <a:cs typeface="Arial" pitchFamily="34" charset="0"/>
              </a:endParaRPr>
            </a:p>
          </p:txBody>
        </p:sp>
        <p:sp>
          <p:nvSpPr>
            <p:cNvPr id="5" name="Text Box 72"/>
            <p:cNvSpPr txBox="1">
              <a:spLocks noChangeArrowheads="1"/>
            </p:cNvSpPr>
            <p:nvPr/>
          </p:nvSpPr>
          <p:spPr bwMode="auto">
            <a:xfrm>
              <a:off x="1252048" y="3513835"/>
              <a:ext cx="1221809" cy="338554"/>
            </a:xfrm>
            <a:prstGeom prst="rect">
              <a:avLst/>
            </a:prstGeom>
            <a:noFill/>
            <a:ln w="9525">
              <a:noFill/>
              <a:miter lim="800000"/>
              <a:headEnd/>
              <a:tailEnd/>
            </a:ln>
          </p:spPr>
          <p:txBody>
            <a:bodyPr wrap="none">
              <a:spAutoFit/>
            </a:bodyPr>
            <a:lstStyle/>
            <a:p>
              <a:pPr eaLnBrk="0" hangingPunct="0"/>
              <a:r>
                <a:rPr lang="en-US" sz="1600" dirty="0">
                  <a:latin typeface="Arial" pitchFamily="34" charset="0"/>
                  <a:cs typeface="Arial" pitchFamily="34" charset="0"/>
                </a:rPr>
                <a:t>IB p22phox</a:t>
              </a:r>
            </a:p>
          </p:txBody>
        </p:sp>
        <p:sp>
          <p:nvSpPr>
            <p:cNvPr id="6" name="TextBox 5"/>
            <p:cNvSpPr txBox="1"/>
            <p:nvPr/>
          </p:nvSpPr>
          <p:spPr>
            <a:xfrm>
              <a:off x="2147751" y="931070"/>
              <a:ext cx="436338" cy="338554"/>
            </a:xfrm>
            <a:prstGeom prst="rect">
              <a:avLst/>
            </a:prstGeom>
            <a:noFill/>
          </p:spPr>
          <p:txBody>
            <a:bodyPr wrap="none" rtlCol="0">
              <a:spAutoFit/>
            </a:bodyPr>
            <a:lstStyle/>
            <a:p>
              <a:r>
                <a:rPr lang="en-US" sz="1600" dirty="0" smtClean="0">
                  <a:latin typeface="Arial" pitchFamily="34" charset="0"/>
                  <a:cs typeface="Arial" pitchFamily="34" charset="0"/>
                </a:rPr>
                <a:t>IP:</a:t>
              </a:r>
              <a:endParaRPr lang="en-US" sz="1600" dirty="0">
                <a:latin typeface="Arial" pitchFamily="34" charset="0"/>
                <a:cs typeface="Arial" pitchFamily="34" charset="0"/>
              </a:endParaRPr>
            </a:p>
          </p:txBody>
        </p:sp>
        <p:cxnSp>
          <p:nvCxnSpPr>
            <p:cNvPr id="7" name="Straight Arrow Connector 6"/>
            <p:cNvCxnSpPr/>
            <p:nvPr/>
          </p:nvCxnSpPr>
          <p:spPr>
            <a:xfrm>
              <a:off x="5490212" y="3662228"/>
              <a:ext cx="517724"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 Box 91"/>
            <p:cNvSpPr txBox="1">
              <a:spLocks noChangeArrowheads="1"/>
            </p:cNvSpPr>
            <p:nvPr/>
          </p:nvSpPr>
          <p:spPr bwMode="auto">
            <a:xfrm>
              <a:off x="6015177" y="3496704"/>
              <a:ext cx="970137" cy="338554"/>
            </a:xfrm>
            <a:prstGeom prst="rect">
              <a:avLst/>
            </a:prstGeom>
            <a:noFill/>
            <a:ln w="3175">
              <a:noFill/>
              <a:miter lim="800000"/>
              <a:headEnd/>
              <a:tailEnd/>
            </a:ln>
            <a:effectLst/>
          </p:spPr>
          <p:txBody>
            <a:bodyPr wrap="none">
              <a:spAutoFit/>
            </a:bodyPr>
            <a:lstStyle/>
            <a:p>
              <a:pPr algn="ctr"/>
              <a:r>
                <a:rPr lang="en-US" sz="1600" dirty="0" smtClean="0">
                  <a:latin typeface="Arial" pitchFamily="34" charset="0"/>
                  <a:cs typeface="Arial" pitchFamily="34" charset="0"/>
                </a:rPr>
                <a:t>p22phox</a:t>
              </a:r>
              <a:endParaRPr lang="en-US" sz="1600" dirty="0">
                <a:latin typeface="Arial" pitchFamily="34" charset="0"/>
                <a:cs typeface="Arial" pitchFamily="34" charset="0"/>
              </a:endParaRPr>
            </a:p>
          </p:txBody>
        </p:sp>
        <p:sp>
          <p:nvSpPr>
            <p:cNvPr id="9" name="Rectangle 66"/>
            <p:cNvSpPr>
              <a:spLocks noChangeArrowheads="1"/>
            </p:cNvSpPr>
            <p:nvPr/>
          </p:nvSpPr>
          <p:spPr bwMode="auto">
            <a:xfrm>
              <a:off x="1724224" y="1890058"/>
              <a:ext cx="833883" cy="338554"/>
            </a:xfrm>
            <a:prstGeom prst="rect">
              <a:avLst/>
            </a:prstGeom>
            <a:noFill/>
            <a:ln w="9525">
              <a:noFill/>
              <a:miter lim="800000"/>
              <a:headEnd/>
              <a:tailEnd/>
            </a:ln>
          </p:spPr>
          <p:txBody>
            <a:bodyPr wrap="none">
              <a:spAutoFit/>
            </a:bodyPr>
            <a:lstStyle/>
            <a:p>
              <a:pPr algn="ctr" eaLnBrk="1" hangingPunct="1"/>
              <a:r>
                <a:rPr lang="en-US" sz="1600" dirty="0">
                  <a:latin typeface="Arial" pitchFamily="34" charset="0"/>
                  <a:cs typeface="Arial" pitchFamily="34" charset="0"/>
                </a:rPr>
                <a:t>37 </a:t>
              </a:r>
              <a:r>
                <a:rPr lang="en-US" sz="1600" dirty="0" err="1" smtClean="0">
                  <a:latin typeface="Arial" pitchFamily="34" charset="0"/>
                  <a:cs typeface="Arial" pitchFamily="34" charset="0"/>
                </a:rPr>
                <a:t>kDa</a:t>
              </a:r>
              <a:endParaRPr lang="en-US" sz="1600" dirty="0">
                <a:latin typeface="Arial" pitchFamily="34" charset="0"/>
                <a:cs typeface="Arial" pitchFamily="34" charset="0"/>
              </a:endParaRPr>
            </a:p>
          </p:txBody>
        </p:sp>
        <p:sp>
          <p:nvSpPr>
            <p:cNvPr id="10" name="Line 60"/>
            <p:cNvSpPr>
              <a:spLocks noChangeShapeType="1"/>
            </p:cNvSpPr>
            <p:nvPr/>
          </p:nvSpPr>
          <p:spPr bwMode="auto">
            <a:xfrm>
              <a:off x="2564108" y="2060338"/>
              <a:ext cx="396774" cy="2640"/>
            </a:xfrm>
            <a:prstGeom prst="line">
              <a:avLst/>
            </a:prstGeom>
            <a:noFill/>
            <a:ln w="44450">
              <a:solidFill>
                <a:schemeClr val="tx1"/>
              </a:solidFill>
              <a:round/>
              <a:headEnd/>
              <a:tailEnd/>
            </a:ln>
          </p:spPr>
          <p:txBody>
            <a:bodyPr/>
            <a:lstStyle/>
            <a:p>
              <a:endParaRPr lang="en-US"/>
            </a:p>
          </p:txBody>
        </p:sp>
        <p:pic>
          <p:nvPicPr>
            <p:cNvPr id="13" name="Picture 12" descr="IPp22 IBR1 4.3.09001.jpg"/>
            <p:cNvPicPr>
              <a:picLocks noChangeAspect="1"/>
            </p:cNvPicPr>
            <p:nvPr/>
          </p:nvPicPr>
          <p:blipFill>
            <a:blip r:embed="rId2" cstate="print">
              <a:lum bright="-13000" contrast="51000"/>
            </a:blip>
            <a:srcRect l="29149" t="29152" r="47772" b="28715"/>
            <a:stretch>
              <a:fillRect/>
            </a:stretch>
          </p:blipFill>
          <p:spPr>
            <a:xfrm rot="16200000">
              <a:off x="3455203" y="1222484"/>
              <a:ext cx="1461215" cy="2585511"/>
            </a:xfrm>
            <a:prstGeom prst="rect">
              <a:avLst/>
            </a:prstGeom>
            <a:ln>
              <a:solidFill>
                <a:schemeClr val="tx1"/>
              </a:solidFill>
            </a:ln>
          </p:spPr>
        </p:pic>
        <p:cxnSp>
          <p:nvCxnSpPr>
            <p:cNvPr id="14" name="Straight Arrow Connector 13"/>
            <p:cNvCxnSpPr/>
            <p:nvPr/>
          </p:nvCxnSpPr>
          <p:spPr>
            <a:xfrm>
              <a:off x="5528312" y="2098438"/>
              <a:ext cx="517724" cy="2640"/>
            </a:xfrm>
            <a:prstGeom prst="straightConnector1">
              <a:avLst/>
            </a:prstGeom>
            <a:ln w="444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 Box 91"/>
            <p:cNvSpPr txBox="1">
              <a:spLocks noChangeArrowheads="1"/>
            </p:cNvSpPr>
            <p:nvPr/>
          </p:nvSpPr>
          <p:spPr bwMode="auto">
            <a:xfrm>
              <a:off x="6053277" y="1928158"/>
              <a:ext cx="865943" cy="338554"/>
            </a:xfrm>
            <a:prstGeom prst="rect">
              <a:avLst/>
            </a:prstGeom>
            <a:noFill/>
            <a:ln w="3175">
              <a:noFill/>
              <a:miter lim="800000"/>
              <a:headEnd/>
              <a:tailEnd/>
            </a:ln>
            <a:effectLst/>
          </p:spPr>
          <p:txBody>
            <a:bodyPr wrap="none">
              <a:spAutoFit/>
            </a:bodyPr>
            <a:lstStyle/>
            <a:p>
              <a:pPr algn="ctr"/>
              <a:r>
                <a:rPr lang="en-US" sz="1600" dirty="0" smtClean="0">
                  <a:latin typeface="Arial" pitchFamily="34" charset="0"/>
                  <a:cs typeface="Arial" pitchFamily="34" charset="0"/>
                </a:rPr>
                <a:t>Poldip2</a:t>
              </a:r>
              <a:endParaRPr lang="en-US" sz="1600" dirty="0">
                <a:latin typeface="Arial" pitchFamily="34" charset="0"/>
                <a:cs typeface="Arial" pitchFamily="34" charset="0"/>
              </a:endParaRPr>
            </a:p>
          </p:txBody>
        </p:sp>
        <p:sp>
          <p:nvSpPr>
            <p:cNvPr id="16" name="TextBox 15"/>
            <p:cNvSpPr txBox="1"/>
            <p:nvPr/>
          </p:nvSpPr>
          <p:spPr>
            <a:xfrm>
              <a:off x="3106479" y="1372319"/>
              <a:ext cx="434668"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LB</a:t>
              </a:r>
              <a:endParaRPr lang="en-US" sz="1600" dirty="0">
                <a:latin typeface="Arial" pitchFamily="34" charset="0"/>
                <a:cs typeface="Arial" pitchFamily="34" charset="0"/>
              </a:endParaRPr>
            </a:p>
          </p:txBody>
        </p:sp>
        <p:sp>
          <p:nvSpPr>
            <p:cNvPr id="17" name="TextBox 16"/>
            <p:cNvSpPr txBox="1"/>
            <p:nvPr/>
          </p:nvSpPr>
          <p:spPr>
            <a:xfrm>
              <a:off x="3938302" y="931102"/>
              <a:ext cx="516421" cy="338522"/>
            </a:xfrm>
            <a:prstGeom prst="rect">
              <a:avLst/>
            </a:prstGeom>
            <a:noFill/>
          </p:spPr>
          <p:txBody>
            <a:bodyPr wrap="none" lIns="91407" tIns="45704" rIns="91407" bIns="45704" rtlCol="0">
              <a:spAutoFit/>
            </a:bodyPr>
            <a:lstStyle/>
            <a:p>
              <a:r>
                <a:rPr lang="en-US" sz="1600" dirty="0" err="1" smtClean="0">
                  <a:latin typeface="Arial" pitchFamily="34" charset="0"/>
                  <a:cs typeface="Arial" pitchFamily="34" charset="0"/>
                </a:rPr>
                <a:t>IgG</a:t>
              </a:r>
              <a:endParaRPr lang="en-US" sz="1600" dirty="0">
                <a:latin typeface="Arial" pitchFamily="34" charset="0"/>
                <a:cs typeface="Arial" pitchFamily="34" charset="0"/>
              </a:endParaRPr>
            </a:p>
          </p:txBody>
        </p:sp>
        <p:sp>
          <p:nvSpPr>
            <p:cNvPr id="18" name="TextBox 17"/>
            <p:cNvSpPr txBox="1"/>
            <p:nvPr/>
          </p:nvSpPr>
          <p:spPr>
            <a:xfrm>
              <a:off x="3060794" y="931102"/>
              <a:ext cx="526039"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p22</a:t>
              </a:r>
              <a:endParaRPr lang="en-US" sz="1600" dirty="0">
                <a:latin typeface="Arial" pitchFamily="34" charset="0"/>
                <a:cs typeface="Arial" pitchFamily="34" charset="0"/>
              </a:endParaRPr>
            </a:p>
          </p:txBody>
        </p:sp>
        <p:sp>
          <p:nvSpPr>
            <p:cNvPr id="19" name="TextBox 18"/>
            <p:cNvSpPr txBox="1"/>
            <p:nvPr/>
          </p:nvSpPr>
          <p:spPr>
            <a:xfrm>
              <a:off x="4813084" y="931102"/>
              <a:ext cx="526039" cy="338522"/>
            </a:xfrm>
            <a:prstGeom prst="rect">
              <a:avLst/>
            </a:prstGeom>
            <a:noFill/>
          </p:spPr>
          <p:txBody>
            <a:bodyPr wrap="none" lIns="91407" tIns="45704" rIns="91407" bIns="45704" rtlCol="0">
              <a:spAutoFit/>
            </a:bodyPr>
            <a:lstStyle/>
            <a:p>
              <a:r>
                <a:rPr lang="en-US" sz="1600" dirty="0" smtClean="0">
                  <a:latin typeface="Arial" pitchFamily="34" charset="0"/>
                  <a:cs typeface="Arial" pitchFamily="34" charset="0"/>
                </a:rPr>
                <a:t>p22</a:t>
              </a:r>
              <a:endParaRPr lang="en-US" sz="1600" dirty="0">
                <a:latin typeface="Arial" pitchFamily="34" charset="0"/>
                <a:cs typeface="Arial" pitchFamily="34" charset="0"/>
              </a:endParaRPr>
            </a:p>
          </p:txBody>
        </p:sp>
        <p:cxnSp>
          <p:nvCxnSpPr>
            <p:cNvPr id="20" name="Straight Connector 19"/>
            <p:cNvCxnSpPr/>
            <p:nvPr/>
          </p:nvCxnSpPr>
          <p:spPr>
            <a:xfrm>
              <a:off x="2989373" y="1313399"/>
              <a:ext cx="668881"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62072" y="1313399"/>
              <a:ext cx="668881"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41663" y="1313399"/>
              <a:ext cx="668881" cy="232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IPp22 IBp22 4.3.09002.jpg"/>
            <p:cNvPicPr>
              <a:picLocks noChangeAspect="1"/>
            </p:cNvPicPr>
            <p:nvPr/>
          </p:nvPicPr>
          <p:blipFill>
            <a:blip r:embed="rId3" cstate="print">
              <a:lum bright="-10000" contrast="40000"/>
            </a:blip>
            <a:srcRect l="31623" t="11272" r="39365" b="44680"/>
            <a:stretch>
              <a:fillRect/>
            </a:stretch>
          </p:blipFill>
          <p:spPr>
            <a:xfrm rot="16200000">
              <a:off x="3857659" y="2392091"/>
              <a:ext cx="652834" cy="2582043"/>
            </a:xfrm>
            <a:prstGeom prst="rect">
              <a:avLst/>
            </a:prstGeom>
            <a:ln>
              <a:solidFill>
                <a:schemeClr val="tx1"/>
              </a:solidFill>
            </a:ln>
          </p:spPr>
        </p:pic>
      </p:grpSp>
      <p:sp>
        <p:nvSpPr>
          <p:cNvPr id="25" name="TextBox 24"/>
          <p:cNvSpPr txBox="1"/>
          <p:nvPr/>
        </p:nvSpPr>
        <p:spPr>
          <a:xfrm>
            <a:off x="1364559" y="4356521"/>
            <a:ext cx="5486400" cy="3416320"/>
          </a:xfrm>
          <a:prstGeom prst="rect">
            <a:avLst/>
          </a:prstGeom>
          <a:noFill/>
        </p:spPr>
        <p:txBody>
          <a:bodyPr wrap="square" rtlCol="0">
            <a:spAutoFit/>
          </a:bodyPr>
          <a:lstStyle/>
          <a:p>
            <a:pPr>
              <a:lnSpc>
                <a:spcPct val="200000"/>
              </a:lnSpc>
            </a:pPr>
            <a:r>
              <a:rPr lang="en-US" sz="1200" b="1" dirty="0" smtClean="0">
                <a:latin typeface="Arial" pitchFamily="34" charset="0"/>
                <a:cs typeface="Arial" pitchFamily="34" charset="0"/>
              </a:rPr>
              <a:t>Figure 2.5</a:t>
            </a:r>
            <a:r>
              <a:rPr lang="en-US" sz="1200" dirty="0" smtClean="0">
                <a:latin typeface="Arial" pitchFamily="34" charset="0"/>
                <a:cs typeface="Arial" pitchFamily="34" charset="0"/>
              </a:rPr>
              <a:t>.  </a:t>
            </a:r>
            <a:r>
              <a:rPr lang="en-US" sz="1200" b="1" dirty="0" smtClean="0">
                <a:latin typeface="Arial" pitchFamily="34" charset="0"/>
                <a:cs typeface="Arial" pitchFamily="34" charset="0"/>
              </a:rPr>
              <a:t>Association of p22phox with Endogenous Poldip2 in Vascular Smooth Muscle Cells.  </a:t>
            </a:r>
            <a:r>
              <a:rPr lang="en-US" sz="1200" dirty="0" smtClean="0">
                <a:latin typeface="Arial" pitchFamily="34" charset="0"/>
                <a:cs typeface="Arial" pitchFamily="34" charset="0"/>
              </a:rPr>
              <a:t>Human VSMC </a:t>
            </a:r>
            <a:r>
              <a:rPr lang="en-US" sz="1200" dirty="0" err="1" smtClean="0">
                <a:latin typeface="Arial" pitchFamily="34" charset="0"/>
                <a:cs typeface="Arial" pitchFamily="34" charset="0"/>
              </a:rPr>
              <a:t>lysates</a:t>
            </a:r>
            <a:r>
              <a:rPr lang="en-US" sz="1200" dirty="0" smtClean="0">
                <a:latin typeface="Arial" pitchFamily="34" charset="0"/>
                <a:cs typeface="Arial" pitchFamily="34" charset="0"/>
              </a:rPr>
              <a:t> were </a:t>
            </a:r>
            <a:r>
              <a:rPr lang="en-US" sz="1200" dirty="0" err="1" smtClean="0">
                <a:latin typeface="Arial" pitchFamily="34" charset="0"/>
                <a:cs typeface="Arial" pitchFamily="34" charset="0"/>
              </a:rPr>
              <a:t>immunoprecipitated</a:t>
            </a:r>
            <a:r>
              <a:rPr lang="en-US" sz="1200" dirty="0" smtClean="0">
                <a:latin typeface="Arial" pitchFamily="34" charset="0"/>
                <a:cs typeface="Arial" pitchFamily="34" charset="0"/>
              </a:rPr>
              <a:t>  (IP) with rabbit </a:t>
            </a:r>
            <a:r>
              <a:rPr lang="en-US" sz="1200" dirty="0" err="1" smtClean="0">
                <a:latin typeface="Arial" pitchFamily="34" charset="0"/>
                <a:cs typeface="Arial" pitchFamily="34" charset="0"/>
              </a:rPr>
              <a:t>IgGs</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IgG</a:t>
            </a:r>
            <a:r>
              <a:rPr lang="en-US" sz="1200" dirty="0" smtClean="0">
                <a:latin typeface="Arial" pitchFamily="34" charset="0"/>
                <a:cs typeface="Arial" pitchFamily="34" charset="0"/>
              </a:rPr>
              <a:t>) or p22phox antibody and </a:t>
            </a:r>
            <a:r>
              <a:rPr lang="en-US" sz="1200" dirty="0" err="1" smtClean="0">
                <a:latin typeface="Arial" pitchFamily="34" charset="0"/>
                <a:cs typeface="Arial" pitchFamily="34" charset="0"/>
              </a:rPr>
              <a:t>immunoblotted</a:t>
            </a:r>
            <a:r>
              <a:rPr lang="en-US" sz="1200" dirty="0" smtClean="0">
                <a:latin typeface="Arial" pitchFamily="34" charset="0"/>
                <a:cs typeface="Arial" pitchFamily="34" charset="0"/>
              </a:rPr>
              <a:t>  (IB) with a Poldip2 (</a:t>
            </a:r>
            <a:r>
              <a:rPr lang="en-US" sz="1200" i="1" dirty="0" smtClean="0">
                <a:latin typeface="Arial" pitchFamily="34" charset="0"/>
                <a:cs typeface="Arial" pitchFamily="34" charset="0"/>
              </a:rPr>
              <a:t>upper</a:t>
            </a:r>
            <a:r>
              <a:rPr lang="en-US" sz="1200" dirty="0" smtClean="0">
                <a:latin typeface="Arial" pitchFamily="34" charset="0"/>
                <a:cs typeface="Arial" pitchFamily="34" charset="0"/>
              </a:rPr>
              <a:t>) or p22phox (</a:t>
            </a:r>
            <a:r>
              <a:rPr lang="en-US" sz="1200" i="1" dirty="0" smtClean="0">
                <a:latin typeface="Arial" pitchFamily="34" charset="0"/>
                <a:cs typeface="Arial" pitchFamily="34" charset="0"/>
              </a:rPr>
              <a:t>lower</a:t>
            </a:r>
            <a:r>
              <a:rPr lang="en-US" sz="1200" dirty="0" smtClean="0">
                <a:latin typeface="Arial" pitchFamily="34" charset="0"/>
                <a:cs typeface="Arial" pitchFamily="34" charset="0"/>
              </a:rPr>
              <a:t>) antibody.  </a:t>
            </a:r>
            <a:r>
              <a:rPr lang="en-US" sz="1200" dirty="0" err="1" smtClean="0">
                <a:latin typeface="Arial" pitchFamily="34" charset="0"/>
                <a:cs typeface="Arial" pitchFamily="34" charset="0"/>
              </a:rPr>
              <a:t>Lysis</a:t>
            </a:r>
            <a:r>
              <a:rPr lang="en-US" sz="1200" dirty="0" smtClean="0">
                <a:latin typeface="Arial" pitchFamily="34" charset="0"/>
                <a:cs typeface="Arial" pitchFamily="34" charset="0"/>
              </a:rPr>
              <a:t> buffer (LB), to which the 1° IP antibody and protein-conjugated agarose beads are added, was used as a negative control in all IP experiments to show what bands are attributable to possible cross-reactivity between the IP antibody and IB antibody.  Poldip2 is detected as a 37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band; </a:t>
            </a:r>
            <a:r>
              <a:rPr lang="en-US" sz="1200" dirty="0" err="1" smtClean="0">
                <a:latin typeface="Arial" pitchFamily="34" charset="0"/>
                <a:cs typeface="Arial" pitchFamily="34" charset="0"/>
              </a:rPr>
              <a:t>IgGs</a:t>
            </a:r>
            <a:r>
              <a:rPr lang="en-US" sz="1200" dirty="0" smtClean="0">
                <a:latin typeface="Arial" pitchFamily="34" charset="0"/>
                <a:cs typeface="Arial" pitchFamily="34" charset="0"/>
              </a:rPr>
              <a:t> interfere with resolution of the 42 </a:t>
            </a:r>
            <a:r>
              <a:rPr lang="en-US" sz="1200" dirty="0" err="1" smtClean="0">
                <a:latin typeface="Arial" pitchFamily="34" charset="0"/>
                <a:cs typeface="Arial" pitchFamily="34" charset="0"/>
              </a:rPr>
              <a:t>kDa</a:t>
            </a:r>
            <a:r>
              <a:rPr lang="en-US" sz="1200" dirty="0" smtClean="0">
                <a:latin typeface="Arial" pitchFamily="34" charset="0"/>
                <a:cs typeface="Arial" pitchFamily="34" charset="0"/>
              </a:rPr>
              <a:t> band.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4835</TotalTime>
  <Words>7454</Words>
  <Application>Microsoft Office PowerPoint</Application>
  <PresentationFormat>Custom</PresentationFormat>
  <Paragraphs>895</Paragraphs>
  <Slides>62</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Office Theme</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vector>
  </TitlesOfParts>
  <Company>Emory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Alicia</dc:creator>
  <cp:lastModifiedBy>Alicia</cp:lastModifiedBy>
  <cp:revision>536</cp:revision>
  <dcterms:created xsi:type="dcterms:W3CDTF">2009-06-23T16:17:43Z</dcterms:created>
  <dcterms:modified xsi:type="dcterms:W3CDTF">2009-11-17T20:15:35Z</dcterms:modified>
</cp:coreProperties>
</file>